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0"/>
  </p:notesMasterIdLst>
  <p:sldIdLst>
    <p:sldId id="257" r:id="rId2"/>
    <p:sldId id="350" r:id="rId3"/>
    <p:sldId id="358" r:id="rId4"/>
    <p:sldId id="359" r:id="rId5"/>
    <p:sldId id="360" r:id="rId6"/>
    <p:sldId id="355" r:id="rId7"/>
    <p:sldId id="389" r:id="rId8"/>
    <p:sldId id="324" r:id="rId9"/>
    <p:sldId id="332" r:id="rId10"/>
    <p:sldId id="391" r:id="rId11"/>
    <p:sldId id="393" r:id="rId12"/>
    <p:sldId id="394" r:id="rId13"/>
    <p:sldId id="398" r:id="rId14"/>
    <p:sldId id="395" r:id="rId15"/>
    <p:sldId id="399" r:id="rId16"/>
    <p:sldId id="401" r:id="rId17"/>
    <p:sldId id="402" r:id="rId18"/>
    <p:sldId id="397" r:id="rId19"/>
    <p:sldId id="400" r:id="rId20"/>
    <p:sldId id="392" r:id="rId21"/>
    <p:sldId id="390" r:id="rId22"/>
    <p:sldId id="339" r:id="rId23"/>
    <p:sldId id="338" r:id="rId24"/>
    <p:sldId id="340" r:id="rId25"/>
    <p:sldId id="343" r:id="rId26"/>
    <p:sldId id="344" r:id="rId27"/>
    <p:sldId id="345" r:id="rId28"/>
    <p:sldId id="346" r:id="rId29"/>
  </p:sldIdLst>
  <p:sldSz cx="9144000" cy="5143500" type="screen16x9"/>
  <p:notesSz cx="6858000" cy="9144000"/>
  <p:embeddedFontLst>
    <p:embeddedFont>
      <p:font typeface="Poppins SemiBold" charset="0"/>
      <p:regular r:id="rId31"/>
      <p:bold r:id="rId32"/>
      <p:italic r:id="rId33"/>
      <p:boldItalic r:id="rId34"/>
    </p:embeddedFont>
    <p:embeddedFont>
      <p:font typeface="맑은 고딕" pitchFamily="34" charset="-127"/>
      <p:regular r:id="rId35"/>
      <p:bold r:id="rId36"/>
    </p:embeddedFont>
    <p:embeddedFont>
      <p:font typeface="Poppins Light" charset="0"/>
      <p:regular r:id="rId37"/>
      <p:bold r:id="rId38"/>
      <p:italic r:id="rId39"/>
      <p:boldItalic r:id="rId40"/>
    </p:embeddedFont>
    <p:embeddedFont>
      <p:font typeface="Pontano Sans" charset="0"/>
      <p:regular r:id="rId41"/>
    </p:embeddedFont>
    <p:embeddedFont>
      <p:font typeface="Fira Sans Extra Condensed Medium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E47"/>
    <a:srgbClr val="CC6600"/>
    <a:srgbClr val="993300"/>
    <a:srgbClr val="4F482F"/>
    <a:srgbClr val="ED5E53"/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-11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3" y="80952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0" y="5765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5" y="51836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2.wmf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.wmf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12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Educational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31012" y="1956895"/>
            <a:ext cx="5033400" cy="150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Internship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2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898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820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8961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820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02063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Supply chain services product 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558848" y="3341046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02063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Supply chain services product 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0957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558848" y="3341046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02063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Supply chain services product 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1991361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7820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558848" y="3341046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020639"/>
            <a:ext cx="1334486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Supply chain services product 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1991361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35515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209" y="1043691"/>
            <a:ext cx="304800" cy="3048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2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3" y="104369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1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1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3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07" y="1043690"/>
            <a:ext cx="335280" cy="29192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34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9" y="1010482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65" y="1043691"/>
            <a:ext cx="313390" cy="291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137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1" y="1038416"/>
            <a:ext cx="335280" cy="2972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xtLst/>
        </p:spPr>
      </p:pic>
      <p:pic>
        <p:nvPicPr>
          <p:cNvPr id="140" name="Picture 35" descr="kn_both_pos_ank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60" y="1038416"/>
            <a:ext cx="301097" cy="2939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960854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558848" y="3341046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>
              <a:buSzPts val="1000"/>
            </a:pPr>
            <a:r>
              <a:rPr lang="en" dirty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bg1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trainees.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020639"/>
            <a:ext cx="1334486" cy="71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Supply chain services product 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1991361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protoypes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355153"/>
            <a:ext cx="1192810" cy="73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0"/>
            <a:ext cx="2960854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558848" y="3341046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>
              <a:buSzPts val="1000"/>
            </a:pPr>
            <a:r>
              <a:rPr lang="en" dirty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7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7" y="3608080"/>
            <a:ext cx="487697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7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6" y="2004047"/>
            <a:ext cx="1626726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7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89" y="2102017"/>
            <a:ext cx="298272" cy="299067"/>
            <a:chOff x="-50154075" y="1948175"/>
            <a:chExt cx="300100" cy="300900"/>
          </a:xfrm>
          <a:solidFill>
            <a:schemeClr val="bg1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7" y="2245384"/>
            <a:ext cx="48769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5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0" y="3314030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trainees.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020639"/>
            <a:ext cx="1334486" cy="710913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Supply chain services product 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2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1991361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protoypes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355153"/>
            <a:ext cx="163157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89" y="3443247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2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3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5" y="2122138"/>
            <a:ext cx="428806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1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4" y="3365890"/>
            <a:ext cx="425167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540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4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65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27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8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00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01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Google Shape;347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4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5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5"/>
            <a:ext cx="876370" cy="4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solidFill>
            <a:srgbClr val="0070C0"/>
          </a:solidFill>
          <a:extLst/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8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96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6"/>
            <a:ext cx="876370" cy="4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49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50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0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Innovation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Innovation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Innovation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204658" y="3580849"/>
            <a:ext cx="388892" cy="462557"/>
            <a:chOff x="4010205" y="1802096"/>
            <a:chExt cx="620038" cy="1407900"/>
          </a:xfrm>
        </p:grpSpPr>
        <p:cxnSp>
          <p:nvCxnSpPr>
            <p:cNvPr id="1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37" name="Group 136"/>
          <p:cNvGrpSpPr/>
          <p:nvPr/>
        </p:nvGrpSpPr>
        <p:grpSpPr>
          <a:xfrm>
            <a:off x="6204534" y="3219532"/>
            <a:ext cx="388892" cy="462557"/>
            <a:chOff x="4010205" y="1802096"/>
            <a:chExt cx="620038" cy="1407900"/>
          </a:xfrm>
        </p:grpSpPr>
        <p:cxnSp>
          <p:nvCxnSpPr>
            <p:cNvPr id="13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40" name="Google Shape;345;p32"/>
          <p:cNvCxnSpPr/>
          <p:nvPr/>
        </p:nvCxnSpPr>
        <p:spPr>
          <a:xfrm>
            <a:off x="6204534" y="3312994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41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67289" y="3112870"/>
            <a:ext cx="1341995" cy="47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t-EE" sz="1100" dirty="0" smtClean="0"/>
              <a:t>Increase system vulnerability</a:t>
            </a:r>
            <a:endParaRPr sz="1100" dirty="0"/>
          </a:p>
        </p:txBody>
      </p:sp>
      <p:sp>
        <p:nvSpPr>
          <p:cNvPr id="14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09048" y="3557781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4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482365" y="3919098"/>
            <a:ext cx="128131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Commitment</a:t>
            </a:r>
            <a:endParaRPr sz="1100" dirty="0"/>
          </a:p>
        </p:txBody>
      </p:sp>
      <p:cxnSp>
        <p:nvCxnSpPr>
          <p:cNvPr id="144" name="Google Shape;344;p32"/>
          <p:cNvCxnSpPr/>
          <p:nvPr/>
        </p:nvCxnSpPr>
        <p:spPr>
          <a:xfrm>
            <a:off x="6204534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589815" y="2573246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Employer Branding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19" name="Google Shape;11136;p67"/>
          <p:cNvGrpSpPr>
            <a:grpSpLocks noChangeAspect="1"/>
          </p:cNvGrpSpPr>
          <p:nvPr/>
        </p:nvGrpSpPr>
        <p:grpSpPr>
          <a:xfrm>
            <a:off x="4652356" y="1305591"/>
            <a:ext cx="287580" cy="232640"/>
            <a:chOff x="1278299" y="2439293"/>
            <a:chExt cx="410829" cy="332343"/>
          </a:xfrm>
        </p:grpSpPr>
        <p:sp>
          <p:nvSpPr>
            <p:cNvPr id="120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751557" y="260088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Seasonal Workforce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3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85177" y="2598674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lt1"/>
                </a:solidFill>
              </a:rPr>
              <a:t>Research  Innovation</a:t>
            </a:r>
            <a:endParaRPr sz="1400" dirty="0">
              <a:solidFill>
                <a:schemeClr val="lt1"/>
              </a:solidFill>
            </a:endParaRPr>
          </a:p>
        </p:txBody>
      </p:sp>
      <p:pic>
        <p:nvPicPr>
          <p:cNvPr id="1028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STRATEGIES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907559" y="1827655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sp>
        <p:nvSpPr>
          <p:cNvPr id="2175" name="Google Shape;2175;p69"/>
          <p:cNvSpPr/>
          <p:nvPr/>
        </p:nvSpPr>
        <p:spPr>
          <a:xfrm>
            <a:off x="4937568" y="2220578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134273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208753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3576649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3705572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149361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174391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6350828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3868571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402761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128133" y="2344545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341120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47782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2651999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IT ROLES GOALS 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910259" y="1911299"/>
            <a:ext cx="871945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</a:t>
            </a:r>
            <a:endParaRPr sz="1100" dirty="0"/>
          </a:p>
        </p:txBody>
      </p:sp>
      <p:sp>
        <p:nvSpPr>
          <p:cNvPr id="2175" name="Google Shape;2175;p69"/>
          <p:cNvSpPr/>
          <p:nvPr/>
        </p:nvSpPr>
        <p:spPr>
          <a:xfrm>
            <a:off x="1022944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004970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4893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5874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093808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6162775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4948297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4883312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37641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1207161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6302585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044477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093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Google Shape;6321;p77"/>
          <p:cNvSpPr>
            <a:spLocks noChangeAspect="1"/>
          </p:cNvSpPr>
          <p:nvPr/>
        </p:nvSpPr>
        <p:spPr>
          <a:xfrm>
            <a:off x="6170299" y="2034427"/>
            <a:ext cx="276454" cy="274114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1136;p67"/>
          <p:cNvGrpSpPr>
            <a:grpSpLocks noChangeAspect="1"/>
          </p:cNvGrpSpPr>
          <p:nvPr/>
        </p:nvGrpSpPr>
        <p:grpSpPr>
          <a:xfrm>
            <a:off x="1443220" y="2080258"/>
            <a:ext cx="287580" cy="232640"/>
            <a:chOff x="1278299" y="2439293"/>
            <a:chExt cx="410829" cy="332343"/>
          </a:xfrm>
        </p:grpSpPr>
        <p:sp>
          <p:nvSpPr>
            <p:cNvPr id="16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647</Words>
  <Application>Microsoft Office PowerPoint</Application>
  <PresentationFormat>On-screen Show (16:9)</PresentationFormat>
  <Paragraphs>565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Poppins SemiBold</vt:lpstr>
      <vt:lpstr>맑은 고딕</vt:lpstr>
      <vt:lpstr>Poppins Light</vt:lpstr>
      <vt:lpstr>Pontano Sans</vt:lpstr>
      <vt:lpstr>Fira Sans Extra Condensed Medium</vt:lpstr>
      <vt:lpstr>Abstract Business Meeting by Slidesgo</vt:lpstr>
      <vt:lpstr>KNITS Internship </vt:lpstr>
      <vt:lpstr>KNITS Customers</vt:lpstr>
      <vt:lpstr>KNITS Customers</vt:lpstr>
      <vt:lpstr>KNITS Customers</vt:lpstr>
      <vt:lpstr>KNITS Customers</vt:lpstr>
      <vt:lpstr>GOALS</vt:lpstr>
      <vt:lpstr>STRATEGIES</vt:lpstr>
      <vt:lpstr>IT ROLES GOALS </vt:lpstr>
      <vt:lpstr>INTERNSHIP MODELS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</vt:lpstr>
      <vt:lpstr>Talent Pool 2020 </vt:lpstr>
      <vt:lpstr>Talent Pool 2020 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144</cp:revision>
  <dcterms:modified xsi:type="dcterms:W3CDTF">2020-09-09T20:31:58Z</dcterms:modified>
</cp:coreProperties>
</file>