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7"/>
  </p:notesMasterIdLst>
  <p:sldIdLst>
    <p:sldId id="257" r:id="rId2"/>
    <p:sldId id="447" r:id="rId3"/>
    <p:sldId id="454" r:id="rId4"/>
    <p:sldId id="452" r:id="rId5"/>
    <p:sldId id="450" r:id="rId6"/>
    <p:sldId id="451" r:id="rId7"/>
    <p:sldId id="453" r:id="rId8"/>
    <p:sldId id="438" r:id="rId9"/>
    <p:sldId id="455" r:id="rId10"/>
    <p:sldId id="456" r:id="rId11"/>
    <p:sldId id="457" r:id="rId12"/>
    <p:sldId id="458" r:id="rId13"/>
    <p:sldId id="391" r:id="rId14"/>
    <p:sldId id="403" r:id="rId15"/>
    <p:sldId id="421" r:id="rId16"/>
    <p:sldId id="419" r:id="rId17"/>
    <p:sldId id="418" r:id="rId18"/>
    <p:sldId id="420" r:id="rId19"/>
    <p:sldId id="405" r:id="rId20"/>
    <p:sldId id="416" r:id="rId21"/>
    <p:sldId id="417" r:id="rId22"/>
    <p:sldId id="406" r:id="rId23"/>
    <p:sldId id="422" r:id="rId24"/>
    <p:sldId id="423" r:id="rId25"/>
    <p:sldId id="429" r:id="rId26"/>
    <p:sldId id="400" r:id="rId27"/>
    <p:sldId id="407" r:id="rId28"/>
    <p:sldId id="431" r:id="rId29"/>
    <p:sldId id="432" r:id="rId30"/>
    <p:sldId id="433" r:id="rId31"/>
    <p:sldId id="436" r:id="rId32"/>
    <p:sldId id="439" r:id="rId33"/>
    <p:sldId id="440" r:id="rId34"/>
    <p:sldId id="441" r:id="rId35"/>
    <p:sldId id="449" r:id="rId36"/>
  </p:sldIdLst>
  <p:sldSz cx="9144000" cy="5143500" type="screen16x9"/>
  <p:notesSz cx="6858000" cy="9144000"/>
  <p:embeddedFontLst>
    <p:embeddedFont>
      <p:font typeface="Pontano Sans" charset="0"/>
      <p:regular r:id="rId38"/>
    </p:embeddedFont>
    <p:embeddedFont>
      <p:font typeface="Fira Sans Extra Condensed Medium" charset="0"/>
      <p:regular r:id="rId39"/>
      <p:bold r:id="rId40"/>
      <p:italic r:id="rId41"/>
      <p:boldItalic r:id="rId42"/>
    </p:embeddedFont>
    <p:embeddedFont>
      <p:font typeface="Poppins SemiBold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6B8"/>
    <a:srgbClr val="C99E47"/>
    <a:srgbClr val="CC6600"/>
    <a:srgbClr val="993300"/>
    <a:srgbClr val="4F482F"/>
    <a:srgbClr val="ED5E53"/>
    <a:srgbClr val="A4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ad1c2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ad1c2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fad1c2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fad1c2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1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1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5" y="80953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0" y="3440318"/>
            <a:ext cx="22518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2" y="1871631"/>
            <a:ext cx="13506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2" y="5765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rgbClr val="5CB6B8">
            <a:alpha val="96000"/>
          </a:srgb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1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1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6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1" y="167956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1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6" y="278976"/>
            <a:ext cx="5365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2867175" y="1946250"/>
            <a:ext cx="3409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77" r:id="rId4"/>
    <p:sldLayoutId id="2147483687" r:id="rId5"/>
    <p:sldLayoutId id="2147483678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7" y="3003799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4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Talent Pool 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195735" y="2627377"/>
            <a:ext cx="5033401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Talent Pool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solidFill>
            <a:srgbClr val="C99E4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37" name="Google Shape;426;p37"/>
          <p:cNvSpPr/>
          <p:nvPr/>
        </p:nvSpPr>
        <p:spPr>
          <a:xfrm rot="5400000">
            <a:off x="2127046" y="1655310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1136;p67"/>
          <p:cNvGrpSpPr>
            <a:grpSpLocks noChangeAspect="1"/>
          </p:cNvGrpSpPr>
          <p:nvPr/>
        </p:nvGrpSpPr>
        <p:grpSpPr>
          <a:xfrm>
            <a:off x="2420151" y="2081548"/>
            <a:ext cx="287580" cy="232640"/>
            <a:chOff x="1278299" y="2439293"/>
            <a:chExt cx="410829" cy="332343"/>
          </a:xfrm>
        </p:grpSpPr>
        <p:sp>
          <p:nvSpPr>
            <p:cNvPr id="39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78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</a:t>
            </a:r>
            <a:r>
              <a:rPr lang="en-US" b="1" dirty="0" smtClean="0"/>
              <a:t>Part time</a:t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075528" y="3414003"/>
            <a:ext cx="1571699" cy="369080"/>
            <a:chOff x="318061" y="2089474"/>
            <a:chExt cx="1571699" cy="369080"/>
          </a:xfrm>
        </p:grpSpPr>
        <p:pic>
          <p:nvPicPr>
            <p:cNvPr id="72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Zero</a:t>
              </a:r>
              <a:endParaRPr lang="en-US" dirty="0"/>
            </a:p>
          </p:txBody>
        </p:sp>
      </p:grp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</a:t>
            </a:r>
            <a:r>
              <a:rPr lang="en-US" b="1" dirty="0" smtClean="0"/>
              <a:t>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</a:t>
              </a:r>
              <a:r>
                <a:rPr lang="en-US" b="1" dirty="0" smtClean="0"/>
                <a:t>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</a:t>
              </a:r>
              <a:r>
                <a:rPr lang="en-US" b="1" dirty="0" smtClean="0"/>
                <a:t>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8448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</a:t>
              </a:r>
              <a:r>
                <a:rPr lang="en-US" b="1" dirty="0" smtClean="0"/>
                <a:t>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</a:t>
              </a:r>
              <a:r>
                <a:rPr lang="en-US" b="1" dirty="0" smtClean="0"/>
                <a:t>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Google Shape;2177;p69"/>
          <p:cNvSpPr/>
          <p:nvPr/>
        </p:nvSpPr>
        <p:spPr>
          <a:xfrm>
            <a:off x="1096931" y="3142931"/>
            <a:ext cx="350006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89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811935" y="1320226"/>
            <a:ext cx="1932915" cy="3700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75337" y="1324577"/>
            <a:ext cx="1932915" cy="37002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350;p32"/>
          <p:cNvSpPr txBox="1">
            <a:spLocks/>
          </p:cNvSpPr>
          <p:nvPr/>
        </p:nvSpPr>
        <p:spPr>
          <a:xfrm>
            <a:off x="337300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33" name="Google Shape;350;p32"/>
          <p:cNvSpPr txBox="1">
            <a:spLocks/>
          </p:cNvSpPr>
          <p:nvPr/>
        </p:nvSpPr>
        <p:spPr>
          <a:xfrm>
            <a:off x="5172020" y="1334834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34" name="Google Shape;350;p32"/>
          <p:cNvSpPr txBox="1">
            <a:spLocks/>
          </p:cNvSpPr>
          <p:nvPr/>
        </p:nvSpPr>
        <p:spPr>
          <a:xfrm>
            <a:off x="1560629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sp>
        <p:nvSpPr>
          <p:cNvPr id="47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48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84059" y="2735443"/>
            <a:ext cx="2124389" cy="332785"/>
            <a:chOff x="338395" y="3928954"/>
            <a:chExt cx="2124389" cy="332785"/>
          </a:xfrm>
        </p:grpSpPr>
        <p:pic>
          <p:nvPicPr>
            <p:cNvPr id="52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5" y="39569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350;p32"/>
            <p:cNvSpPr txBox="1">
              <a:spLocks/>
            </p:cNvSpPr>
            <p:nvPr/>
          </p:nvSpPr>
          <p:spPr>
            <a:xfrm>
              <a:off x="847860" y="3928954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Part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pic>
        <p:nvPicPr>
          <p:cNvPr id="55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08" y="3426786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350;p32"/>
          <p:cNvSpPr txBox="1">
            <a:spLocks/>
          </p:cNvSpPr>
          <p:nvPr/>
        </p:nvSpPr>
        <p:spPr>
          <a:xfrm>
            <a:off x="3462907" y="3445422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Zero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42422" y="1324577"/>
            <a:ext cx="1932915" cy="3700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2177;p69"/>
          <p:cNvSpPr/>
          <p:nvPr/>
        </p:nvSpPr>
        <p:spPr>
          <a:xfrm>
            <a:off x="307915" y="645429"/>
            <a:ext cx="364838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350;p32"/>
          <p:cNvSpPr txBox="1">
            <a:spLocks/>
          </p:cNvSpPr>
          <p:nvPr/>
        </p:nvSpPr>
        <p:spPr>
          <a:xfrm>
            <a:off x="1005892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51144" y="4175146"/>
            <a:ext cx="2020757" cy="350444"/>
            <a:chOff x="307915" y="2727407"/>
            <a:chExt cx="2020757" cy="350444"/>
          </a:xfrm>
        </p:grpSpPr>
        <p:pic>
          <p:nvPicPr>
            <p:cNvPr id="63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15" y="2744474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Google Shape;350;p32"/>
            <p:cNvSpPr txBox="1">
              <a:spLocks/>
            </p:cNvSpPr>
            <p:nvPr/>
          </p:nvSpPr>
          <p:spPr>
            <a:xfrm>
              <a:off x="835668" y="2727407"/>
              <a:ext cx="149300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Trainee</a:t>
              </a:r>
              <a:endParaRPr lang="en-US" dirty="0"/>
            </a:p>
          </p:txBody>
        </p:sp>
      </p:grpSp>
      <p:sp>
        <p:nvSpPr>
          <p:cNvPr id="66" name="Google Shape;350;p32"/>
          <p:cNvSpPr txBox="1">
            <a:spLocks/>
          </p:cNvSpPr>
          <p:nvPr/>
        </p:nvSpPr>
        <p:spPr>
          <a:xfrm>
            <a:off x="1595045" y="210376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Universities</a:t>
            </a:r>
            <a:endParaRPr lang="en-US" dirty="0"/>
          </a:p>
        </p:txBody>
      </p:sp>
      <p:sp>
        <p:nvSpPr>
          <p:cNvPr id="67" name="Google Shape;4463;p54"/>
          <p:cNvSpPr/>
          <p:nvPr/>
        </p:nvSpPr>
        <p:spPr>
          <a:xfrm>
            <a:off x="1081624" y="2108463"/>
            <a:ext cx="304570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2763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350;p32"/>
          <p:cNvSpPr txBox="1">
            <a:spLocks/>
          </p:cNvSpPr>
          <p:nvPr/>
        </p:nvSpPr>
        <p:spPr>
          <a:xfrm>
            <a:off x="1456977" y="2729682"/>
            <a:ext cx="868422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 </a:t>
            </a:r>
            <a:r>
              <a:rPr lang="en-US" b="1" dirty="0" smtClean="0"/>
              <a:t>Part time</a:t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075528" y="3414003"/>
            <a:ext cx="1571699" cy="369080"/>
            <a:chOff x="318061" y="2089474"/>
            <a:chExt cx="1571699" cy="369080"/>
          </a:xfrm>
        </p:grpSpPr>
        <p:pic>
          <p:nvPicPr>
            <p:cNvPr id="72" name="Picture 16" descr="https://lh5.googleusercontent.com/nKy3hUTlB5Mu01wp5DdCdmaCX6PUQglXr_IdpYKm1Gd3D9DTsXHiDzzxu99Ii-bUUxeTmMCMjibMUyKKARkKoBpnOLg47eTFJVczmXf6SDBW9mJUMZ0MHnm14g4YdtXQZ2TUz7oEnk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61" y="2089474"/>
              <a:ext cx="325134" cy="32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Google Shape;350;p32"/>
            <p:cNvSpPr txBox="1">
              <a:spLocks/>
            </p:cNvSpPr>
            <p:nvPr/>
          </p:nvSpPr>
          <p:spPr>
            <a:xfrm>
              <a:off x="841764" y="2108110"/>
              <a:ext cx="104799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Zero</a:t>
              </a:r>
              <a:endParaRPr lang="en-US" dirty="0"/>
            </a:p>
          </p:txBody>
        </p:sp>
      </p:grpSp>
      <p:pic>
        <p:nvPicPr>
          <p:cNvPr id="75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55" y="4170340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Google Shape;350;p32"/>
          <p:cNvSpPr txBox="1">
            <a:spLocks/>
          </p:cNvSpPr>
          <p:nvPr/>
        </p:nvSpPr>
        <p:spPr>
          <a:xfrm>
            <a:off x="3309193" y="4153273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Open  </a:t>
            </a:r>
            <a:r>
              <a:rPr lang="en-US" b="1" dirty="0" smtClean="0"/>
              <a:t>Source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60410" y="2076884"/>
            <a:ext cx="2104892" cy="352941"/>
            <a:chOff x="3182944" y="3322318"/>
            <a:chExt cx="2104892" cy="352941"/>
          </a:xfrm>
        </p:grpSpPr>
        <p:sp>
          <p:nvSpPr>
            <p:cNvPr id="78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</a:t>
              </a:r>
              <a:r>
                <a:rPr lang="en-US" b="1" dirty="0" smtClean="0"/>
                <a:t>IT</a:t>
              </a:r>
              <a:endParaRPr lang="en-US" dirty="0"/>
            </a:p>
          </p:txBody>
        </p:sp>
        <p:pic>
          <p:nvPicPr>
            <p:cNvPr id="79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067733" y="589460"/>
            <a:ext cx="2104892" cy="352941"/>
            <a:chOff x="3182944" y="3322318"/>
            <a:chExt cx="2104892" cy="352941"/>
          </a:xfrm>
        </p:grpSpPr>
        <p:sp>
          <p:nvSpPr>
            <p:cNvPr id="81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Target:  Junior   IT</a:t>
              </a:r>
              <a:endParaRPr lang="en-US" dirty="0"/>
            </a:p>
          </p:txBody>
        </p:sp>
        <p:pic>
          <p:nvPicPr>
            <p:cNvPr id="82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5060410" y="4170340"/>
            <a:ext cx="1945001" cy="350444"/>
            <a:chOff x="6070187" y="2739504"/>
            <a:chExt cx="1945001" cy="350444"/>
          </a:xfrm>
        </p:grpSpPr>
        <p:pic>
          <p:nvPicPr>
            <p:cNvPr id="84" name="Picture 6" descr="https://lh4.googleusercontent.com/XV5yGJNgUUzp_C8w_EparCM3cnVR-ZvI2Y-z4njA10HD6irKidit_ax1BpOPMZINk2IPHQVKMLmyfUbbR2ZEris6cZ84_ib1KaofFAuJ5k7yZf3Jamc4UXxV94Re2yJIvF3lq3HCk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187" y="2756571"/>
              <a:ext cx="335280" cy="29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350;p32"/>
            <p:cNvSpPr txBox="1">
              <a:spLocks/>
            </p:cNvSpPr>
            <p:nvPr/>
          </p:nvSpPr>
          <p:spPr>
            <a:xfrm>
              <a:off x="6597940" y="2739504"/>
              <a:ext cx="1417248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err="1" smtClean="0"/>
                <a:t>Kuehne</a:t>
              </a:r>
              <a:r>
                <a:rPr lang="en-US" b="1" dirty="0" smtClean="0"/>
                <a:t> </a:t>
              </a:r>
              <a:r>
                <a:rPr lang="en-US" b="1" dirty="0" smtClean="0"/>
                <a:t>Nagel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75285" y="2729681"/>
            <a:ext cx="2142677" cy="332785"/>
            <a:chOff x="6100667" y="3941051"/>
            <a:chExt cx="2142677" cy="332785"/>
          </a:xfrm>
        </p:grpSpPr>
        <p:pic>
          <p:nvPicPr>
            <p:cNvPr id="87" name="Picture 4" descr="https://lh4.googleusercontent.com/Qq5GG4zMDb-CZAiWaJRdf0dNGvt1Gmyk8JoXYUeSemu4Nxw7xTi29JNZrME6AOONBg8HrSpsCcJwJlXFyIlO7JCsSAI5Qp_RzU36YBAJyWV3w_hnG121ydygYN1gBTsbIClg-C3one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667" y="396903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Google Shape;350;p32"/>
            <p:cNvSpPr txBox="1">
              <a:spLocks/>
            </p:cNvSpPr>
            <p:nvPr/>
          </p:nvSpPr>
          <p:spPr>
            <a:xfrm>
              <a:off x="6628420" y="3941051"/>
              <a:ext cx="1614924" cy="33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Full </a:t>
              </a:r>
              <a:r>
                <a:rPr lang="en-US" b="1" dirty="0" smtClean="0"/>
                <a:t>Time</a:t>
              </a:r>
              <a:br>
                <a:rPr lang="en-US" b="1" dirty="0" smtClean="0"/>
              </a:b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75285" y="3488441"/>
            <a:ext cx="2205133" cy="350444"/>
            <a:chOff x="6085427" y="2120207"/>
            <a:chExt cx="2205133" cy="350444"/>
          </a:xfrm>
        </p:grpSpPr>
        <p:sp>
          <p:nvSpPr>
            <p:cNvPr id="90" name="Google Shape;350;p32"/>
            <p:cNvSpPr txBox="1">
              <a:spLocks/>
            </p:cNvSpPr>
            <p:nvPr/>
          </p:nvSpPr>
          <p:spPr>
            <a:xfrm>
              <a:off x="6591844" y="2120207"/>
              <a:ext cx="1698716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IA  </a:t>
              </a:r>
              <a:r>
                <a:rPr lang="en-US" b="1" dirty="0" smtClean="0"/>
                <a:t>(min wage)</a:t>
              </a:r>
              <a:endParaRPr lang="en-US" dirty="0"/>
            </a:p>
          </p:txBody>
        </p:sp>
        <p:pic>
          <p:nvPicPr>
            <p:cNvPr id="91" name="Picture 14" descr="https://lh6.googleusercontent.com/3ZwAYNeP6HXAB6AEPXzw98TitFiphhuKg72fWKHi3kP0JJPtfvYIL8o4fLt_jkU-fgd8fCOJXqlE0Yv_oix2C-1of7sO7xdCbtgy1iAaUx_k_LIdMTtEDsyxnnpSjSFJYtcNYtKH0V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427" y="2143029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3217982" y="2052500"/>
            <a:ext cx="2104892" cy="352941"/>
            <a:chOff x="3182944" y="3322318"/>
            <a:chExt cx="2104892" cy="352941"/>
          </a:xfrm>
        </p:grpSpPr>
        <p:sp>
          <p:nvSpPr>
            <p:cNvPr id="95" name="Google Shape;350;p32"/>
            <p:cNvSpPr txBox="1">
              <a:spLocks/>
            </p:cNvSpPr>
            <p:nvPr/>
          </p:nvSpPr>
          <p:spPr>
            <a:xfrm>
              <a:off x="3672912" y="3324815"/>
              <a:ext cx="1614924" cy="350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chemeClr val="lt1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Pontano Sans"/>
                <a:buNone/>
                <a:defRPr sz="1200" b="0" i="0" u="none" strike="noStrike" cap="none">
                  <a:solidFill>
                    <a:srgbClr val="000000"/>
                  </a:solidFill>
                  <a:latin typeface="Pontano Sans"/>
                  <a:ea typeface="Pontano Sans"/>
                  <a:cs typeface="Pontano Sans"/>
                  <a:sym typeface="Pontano Sans"/>
                </a:defRPr>
              </a:lvl9pPr>
            </a:lstStyle>
            <a:p>
              <a:pPr marL="0" indent="0">
                <a:buSzPts val="1000"/>
              </a:pPr>
              <a:r>
                <a:rPr lang="en-US" b="1" dirty="0" smtClean="0"/>
                <a:t>Junior   </a:t>
              </a:r>
              <a:r>
                <a:rPr lang="en-US" b="1" dirty="0" smtClean="0"/>
                <a:t>IT</a:t>
              </a:r>
              <a:endParaRPr lang="en-US" dirty="0"/>
            </a:p>
          </p:txBody>
        </p:sp>
        <p:pic>
          <p:nvPicPr>
            <p:cNvPr id="96" name="Picture 2" descr="https://lh3.googleusercontent.com/t7N_L2A4QIhCexewK5SnqeWbn9EV6n8MmR_msqKcHyTQVeSyER3Yy-gOe-NmcmJviDMSpwz33okuYgpiqlgVKWIB0qRfUWJeBg1_ajEuQj2z3r936wOdVmGRd3b2eI6WWKxft3EW_f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44" y="33223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3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2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5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5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4" y="3329513"/>
            <a:ext cx="304571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835669" y="2727407"/>
            <a:ext cx="149300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Trainee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1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84176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841765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Universities</a:t>
            </a:r>
            <a:endParaRPr lang="en-US" dirty="0"/>
          </a:p>
        </p:txBody>
      </p:sp>
      <p:sp>
        <p:nvSpPr>
          <p:cNvPr id="14" name="Google Shape;4463;p54"/>
          <p:cNvSpPr/>
          <p:nvPr/>
        </p:nvSpPr>
        <p:spPr>
          <a:xfrm>
            <a:off x="328344" y="3329513"/>
            <a:ext cx="304571" cy="296978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5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847861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36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ctrTitle" idx="6"/>
          </p:nvPr>
        </p:nvSpPr>
        <p:spPr>
          <a:xfrm>
            <a:off x="4983036" y="256591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WHEN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we are now.</a:t>
            </a:r>
            <a:br>
              <a:rPr lang="en" dirty="0" smtClean="0"/>
            </a:br>
            <a:r>
              <a:rPr lang="en" dirty="0" smtClean="0"/>
              <a:t>Where we will be next year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8"/>
          </p:nvPr>
        </p:nvSpPr>
        <p:spPr>
          <a:xfrm>
            <a:off x="5433638" y="997211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1908037" y="2565888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Overview of general goals and introduction to talent network 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2"/>
          </p:nvPr>
        </p:nvSpPr>
        <p:spPr>
          <a:xfrm>
            <a:off x="2358639" y="997200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3661621" y="3849900"/>
            <a:ext cx="171505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we can select and cultivate our talent network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3033950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6108949" y="17568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4574350" y="2601425"/>
            <a:ext cx="0" cy="95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8"/>
          <p:cNvSpPr/>
          <p:nvPr/>
        </p:nvSpPr>
        <p:spPr>
          <a:xfrm>
            <a:off x="672326" y="776758"/>
            <a:ext cx="1021500" cy="4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4781" y="1316736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68" y="2744474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3660720" y="2727407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Open  Source</a:t>
            </a:r>
            <a:endParaRPr lang="en-US" dirty="0"/>
          </a:p>
        </p:txBody>
      </p:sp>
      <p:pic>
        <p:nvPicPr>
          <p:cNvPr id="10" name="Picture 16" descr="https://lh5.googleusercontent.com/nKy3hUTlB5Mu01wp5DdCdmaCX6PUQglXr_IdpYKm1Gd3D9DTsXHiDzzxu99Ii-bUUxeTmMCMjibMUyKKARkKoBpnOLg47eTFJVczmXf6SDBW9mJUMZ0MHnm14g4YdtXQZ2TUz7oEn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13" y="2089474"/>
            <a:ext cx="325134" cy="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50;p32"/>
          <p:cNvSpPr txBox="1">
            <a:spLocks/>
          </p:cNvSpPr>
          <p:nvPr/>
        </p:nvSpPr>
        <p:spPr>
          <a:xfrm>
            <a:off x="3654624" y="2108110"/>
            <a:ext cx="104799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Zero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3672913" y="3324815"/>
            <a:ext cx="1614924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47" y="39569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3679009" y="3928955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Part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3322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72000" y="1322738"/>
            <a:ext cx="2562293" cy="370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8347" y="1"/>
            <a:ext cx="354898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Pool:   How</a:t>
            </a:r>
            <a:r>
              <a:rPr lang="en" dirty="0" smtClean="0"/>
              <a:t> </a:t>
            </a:r>
            <a:endParaRPr sz="2800" dirty="0"/>
          </a:p>
        </p:txBody>
      </p:sp>
      <p:sp>
        <p:nvSpPr>
          <p:cNvPr id="52" name="Google Shape;2177;p69"/>
          <p:cNvSpPr/>
          <p:nvPr/>
        </p:nvSpPr>
        <p:spPr>
          <a:xfrm>
            <a:off x="307916" y="645429"/>
            <a:ext cx="3648389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b="1" dirty="0"/>
          </a:p>
        </p:txBody>
      </p:sp>
      <p:pic>
        <p:nvPicPr>
          <p:cNvPr id="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8" y="2756571"/>
            <a:ext cx="335280" cy="2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50;p32"/>
          <p:cNvSpPr txBox="1">
            <a:spLocks/>
          </p:cNvSpPr>
          <p:nvPr/>
        </p:nvSpPr>
        <p:spPr>
          <a:xfrm>
            <a:off x="6597940" y="2739504"/>
            <a:ext cx="1417248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PO: </a:t>
            </a:r>
            <a:r>
              <a:rPr lang="en-US" b="1" dirty="0" err="1" smtClean="0"/>
              <a:t>Kuehne</a:t>
            </a:r>
            <a:r>
              <a:rPr lang="en-US" b="1" dirty="0" smtClean="0"/>
              <a:t> Nagel</a:t>
            </a:r>
            <a:endParaRPr lang="en-US" dirty="0"/>
          </a:p>
        </p:txBody>
      </p:sp>
      <p:sp>
        <p:nvSpPr>
          <p:cNvPr id="11" name="Google Shape;350;p32"/>
          <p:cNvSpPr txBox="1">
            <a:spLocks/>
          </p:cNvSpPr>
          <p:nvPr/>
        </p:nvSpPr>
        <p:spPr>
          <a:xfrm>
            <a:off x="6591844" y="2120207"/>
            <a:ext cx="1698716" cy="350444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Budget:  IA  (min wage)</a:t>
            </a:r>
            <a:endParaRPr lang="en-US" dirty="0"/>
          </a:p>
        </p:txBody>
      </p:sp>
      <p:sp>
        <p:nvSpPr>
          <p:cNvPr id="13" name="Google Shape;350;p32"/>
          <p:cNvSpPr txBox="1">
            <a:spLocks/>
          </p:cNvSpPr>
          <p:nvPr/>
        </p:nvSpPr>
        <p:spPr>
          <a:xfrm>
            <a:off x="6610133" y="3336912"/>
            <a:ext cx="1614924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Target:  Junior   IT</a:t>
            </a:r>
            <a:endParaRPr lang="en-US" dirty="0"/>
          </a:p>
        </p:txBody>
      </p:sp>
      <p:pic>
        <p:nvPicPr>
          <p:cNvPr id="1028" name="Picture 4" descr="https://lh4.googleusercontent.com/Qq5GG4zMDb-CZAiWaJRdf0dNGvt1Gmyk8JoXYUeSemu4Nxw7xTi29JNZrME6AOONBg8HrSpsCcJwJlXFyIlO7JCsSAI5Qp_RzU36YBAJyWV3w_hnG121ydygYN1gBTsbIClg-C3on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67" y="3969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50;p32"/>
          <p:cNvSpPr txBox="1">
            <a:spLocks/>
          </p:cNvSpPr>
          <p:nvPr/>
        </p:nvSpPr>
        <p:spPr>
          <a:xfrm>
            <a:off x="6628421" y="3941052"/>
            <a:ext cx="1614924" cy="332785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Time:   Full Time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9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2143029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https://lh3.googleusercontent.com/t7N_L2A4QIhCexewK5SnqeWbn9EV6n8MmR_msqKcHyTQVeSyER3Yy-gOe-NmcmJviDMSpwz33okuYgpiqlgVKWIB0qRfUWJeBg1_ajEuQj2z3r936wOdVmGRd3b2eI6WWKxft3EW_f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28" y="3359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</a:t>
            </a:r>
            <a:r>
              <a:rPr lang="et-EE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1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5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236687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Timeline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3496800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3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8" y="24981"/>
            <a:ext cx="2343600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Pool</a:t>
            </a:r>
            <a:r>
              <a:rPr lang="en" dirty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2968775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Talent </a:t>
            </a:r>
            <a:r>
              <a:rPr lang="en" sz="2400" dirty="0" smtClean="0"/>
              <a:t>Pool 2020</a:t>
            </a:r>
            <a:r>
              <a:rPr lang="en" dirty="0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213337" y="24981"/>
            <a:ext cx="3310151" cy="8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</a:t>
            </a:r>
            <a:r>
              <a:rPr lang="en" sz="2400" smtClean="0"/>
              <a:t>Pool 2020</a:t>
            </a:r>
            <a:r>
              <a:rPr lang="en" smtClean="0"/>
              <a:t> </a:t>
            </a:r>
            <a:endParaRPr sz="2800" dirty="0"/>
          </a:p>
        </p:txBody>
      </p:sp>
      <p:cxnSp>
        <p:nvCxnSpPr>
          <p:cNvPr id="341" name="Google Shape;341;p32"/>
          <p:cNvCxnSpPr/>
          <p:nvPr/>
        </p:nvCxnSpPr>
        <p:spPr>
          <a:xfrm>
            <a:off x="3597646" y="1654058"/>
            <a:ext cx="0" cy="17176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3597646" y="3635432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3597646" y="2616416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3597646" y="3690016"/>
            <a:ext cx="0" cy="79460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4467408" y="3560502"/>
            <a:ext cx="1525941" cy="68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 dirty="0" smtClean="0"/>
              <a:t>Smart Society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NGO &amp; Open data cooperation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dirty="0" smtClean="0"/>
              <a:t> 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cxnSp>
        <p:nvCxnSpPr>
          <p:cNvPr id="29" name="Google Shape;341;p32"/>
          <p:cNvCxnSpPr/>
          <p:nvPr/>
        </p:nvCxnSpPr>
        <p:spPr>
          <a:xfrm>
            <a:off x="618898" y="1654058"/>
            <a:ext cx="0" cy="191769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42;p32"/>
          <p:cNvCxnSpPr/>
          <p:nvPr/>
        </p:nvCxnSpPr>
        <p:spPr>
          <a:xfrm flipV="1">
            <a:off x="618898" y="3608080"/>
            <a:ext cx="487698" cy="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1" name="Google Shape;344;p32"/>
          <p:cNvCxnSpPr/>
          <p:nvPr/>
        </p:nvCxnSpPr>
        <p:spPr>
          <a:xfrm>
            <a:off x="618898" y="2816450"/>
            <a:ext cx="0" cy="16274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46;p32"/>
          <p:cNvSpPr txBox="1">
            <a:spLocks/>
          </p:cNvSpPr>
          <p:nvPr/>
        </p:nvSpPr>
        <p:spPr>
          <a:xfrm>
            <a:off x="1617358" y="2162543"/>
            <a:ext cx="1626725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Portfolio </a:t>
            </a:r>
          </a:p>
          <a:p>
            <a:pPr marL="0" indent="0">
              <a:buSzPts val="1000"/>
            </a:pPr>
            <a:r>
              <a:rPr lang="en-US" dirty="0" smtClean="0"/>
              <a:t>Individual road map</a:t>
            </a:r>
          </a:p>
          <a:p>
            <a:pPr marL="0" indent="0">
              <a:buSzPts val="1000"/>
            </a:pPr>
            <a:r>
              <a:rPr lang="en-US" dirty="0" smtClean="0"/>
              <a:t>From idea to deploy</a:t>
            </a:r>
          </a:p>
          <a:p>
            <a:pPr marL="0" indent="0">
              <a:buSzPts val="1000"/>
            </a:pPr>
            <a:r>
              <a:rPr lang="en-US" dirty="0" smtClean="0"/>
              <a:t>Trainee owns code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34" name="Google Shape;348;p32"/>
          <p:cNvCxnSpPr/>
          <p:nvPr/>
        </p:nvCxnSpPr>
        <p:spPr>
          <a:xfrm flipV="1">
            <a:off x="618898" y="3640102"/>
            <a:ext cx="0" cy="2499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" name="Google Shape;5792;p76"/>
          <p:cNvGrpSpPr>
            <a:grpSpLocks noChangeAspect="1"/>
          </p:cNvGrpSpPr>
          <p:nvPr/>
        </p:nvGrpSpPr>
        <p:grpSpPr>
          <a:xfrm>
            <a:off x="1233490" y="2102018"/>
            <a:ext cx="298272" cy="299067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43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Google Shape;342;p32"/>
          <p:cNvCxnSpPr/>
          <p:nvPr/>
        </p:nvCxnSpPr>
        <p:spPr>
          <a:xfrm>
            <a:off x="618898" y="2245384"/>
            <a:ext cx="4876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2177;p69"/>
          <p:cNvSpPr/>
          <p:nvPr/>
        </p:nvSpPr>
        <p:spPr>
          <a:xfrm>
            <a:off x="307916" y="645429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46;p32"/>
          <p:cNvSpPr txBox="1">
            <a:spLocks/>
          </p:cNvSpPr>
          <p:nvPr/>
        </p:nvSpPr>
        <p:spPr>
          <a:xfrm>
            <a:off x="1629981" y="3460334"/>
            <a:ext cx="1631573" cy="906300"/>
          </a:xfrm>
          <a:prstGeom prst="rect">
            <a:avLst/>
          </a:prstGeom>
          <a:solidFill>
            <a:srgbClr val="C99E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Guild</a:t>
            </a:r>
          </a:p>
          <a:p>
            <a:pPr marL="0" indent="0">
              <a:buSzPts val="1000"/>
            </a:pPr>
            <a:r>
              <a:rPr lang="en-US" dirty="0" smtClean="0"/>
              <a:t>Team of trainees</a:t>
            </a:r>
          </a:p>
          <a:p>
            <a:pPr marL="0" indent="0">
              <a:buSzPts val="1000"/>
            </a:pPr>
            <a:r>
              <a:rPr lang="en-US" dirty="0" smtClean="0"/>
              <a:t>Specialized roles</a:t>
            </a:r>
          </a:p>
          <a:p>
            <a:pPr marL="0" indent="0">
              <a:buSzPts val="1000"/>
            </a:pPr>
            <a:r>
              <a:rPr lang="en" dirty="0"/>
              <a:t>Code is </a:t>
            </a:r>
            <a:r>
              <a:rPr lang="en" dirty="0" smtClean="0"/>
              <a:t>public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8" name="Google Shape;342;p32"/>
          <p:cNvCxnSpPr/>
          <p:nvPr/>
        </p:nvCxnSpPr>
        <p:spPr>
          <a:xfrm>
            <a:off x="3594319" y="2291167"/>
            <a:ext cx="35450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83" name="Google Shape;341;p32"/>
          <p:cNvCxnSpPr/>
          <p:nvPr/>
        </p:nvCxnSpPr>
        <p:spPr>
          <a:xfrm>
            <a:off x="6353461" y="1646720"/>
            <a:ext cx="0" cy="28379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350;p32"/>
          <p:cNvSpPr txBox="1">
            <a:spLocks/>
          </p:cNvSpPr>
          <p:nvPr/>
        </p:nvSpPr>
        <p:spPr>
          <a:xfrm>
            <a:off x="4530487" y="2203520"/>
            <a:ext cx="1334485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" b="1" dirty="0" smtClean="0"/>
              <a:t>Educational</a:t>
            </a:r>
            <a:endParaRPr lang="en-US" b="1" dirty="0" smtClean="0"/>
          </a:p>
          <a:p>
            <a:pPr marL="0" lvl="0" indent="0">
              <a:buSzPts val="1000"/>
            </a:pPr>
            <a:r>
              <a:rPr lang="en-US" dirty="0" smtClean="0"/>
              <a:t>Logistics product</a:t>
            </a:r>
            <a:br>
              <a:rPr lang="en-US" dirty="0" smtClean="0"/>
            </a:br>
            <a:endParaRPr lang="en-US" dirty="0"/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923" y="2104525"/>
            <a:ext cx="349417" cy="351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342;p32"/>
          <p:cNvCxnSpPr/>
          <p:nvPr/>
        </p:nvCxnSpPr>
        <p:spPr>
          <a:xfrm>
            <a:off x="6353461" y="2258335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346;p32"/>
          <p:cNvSpPr txBox="1">
            <a:spLocks/>
          </p:cNvSpPr>
          <p:nvPr/>
        </p:nvSpPr>
        <p:spPr>
          <a:xfrm>
            <a:off x="7297904" y="2277873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Prototype</a:t>
            </a:r>
          </a:p>
          <a:p>
            <a:pPr marL="0" indent="0">
              <a:buSzPts val="1000"/>
            </a:pPr>
            <a:r>
              <a:rPr lang="en-US" dirty="0" smtClean="0"/>
              <a:t>Back office tools </a:t>
            </a:r>
            <a:r>
              <a:rPr lang="en-US" dirty="0" err="1" smtClean="0"/>
              <a:t>Hackaton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endParaRPr lang="en-US" dirty="0" smtClean="0"/>
          </a:p>
          <a:p>
            <a:pPr marL="0" indent="0">
              <a:buSzPts val="1000"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10" name="Google Shape;342;p32"/>
          <p:cNvCxnSpPr/>
          <p:nvPr/>
        </p:nvCxnSpPr>
        <p:spPr>
          <a:xfrm>
            <a:off x="6360261" y="3622127"/>
            <a:ext cx="35450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1" name="Google Shape;346;p32"/>
          <p:cNvSpPr txBox="1">
            <a:spLocks/>
          </p:cNvSpPr>
          <p:nvPr/>
        </p:nvSpPr>
        <p:spPr>
          <a:xfrm>
            <a:off x="7316352" y="3580705"/>
            <a:ext cx="1631573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b="1" dirty="0" smtClean="0"/>
              <a:t>Workforce</a:t>
            </a:r>
          </a:p>
          <a:p>
            <a:pPr marL="0" indent="0">
              <a:buSzPts val="1000"/>
            </a:pPr>
            <a:r>
              <a:rPr lang="en-US" dirty="0" smtClean="0"/>
              <a:t>Integration with </a:t>
            </a:r>
            <a:br>
              <a:rPr lang="en-US" dirty="0" smtClean="0"/>
            </a:br>
            <a:r>
              <a:rPr lang="en-US" dirty="0" smtClean="0"/>
              <a:t>KN products</a:t>
            </a:r>
          </a:p>
          <a:p>
            <a:pPr marL="0" indent="0">
              <a:buSzPts val="1000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4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90" y="3443248"/>
            <a:ext cx="368421" cy="3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Google Shape;350;p32"/>
          <p:cNvSpPr txBox="1">
            <a:spLocks/>
          </p:cNvSpPr>
          <p:nvPr/>
        </p:nvSpPr>
        <p:spPr>
          <a:xfrm>
            <a:off x="3037725" y="1339653"/>
            <a:ext cx="1178203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Open source</a:t>
            </a:r>
            <a:endParaRPr lang="en-US" sz="1400" dirty="0"/>
          </a:p>
        </p:txBody>
      </p:sp>
      <p:sp>
        <p:nvSpPr>
          <p:cNvPr id="116" name="Google Shape;350;p32"/>
          <p:cNvSpPr txBox="1">
            <a:spLocks/>
          </p:cNvSpPr>
          <p:nvPr/>
        </p:nvSpPr>
        <p:spPr>
          <a:xfrm>
            <a:off x="5958404" y="1328833"/>
            <a:ext cx="977205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Corporate</a:t>
            </a:r>
            <a:endParaRPr lang="en-US" sz="1400" dirty="0"/>
          </a:p>
        </p:txBody>
      </p:sp>
      <p:sp>
        <p:nvSpPr>
          <p:cNvPr id="117" name="Google Shape;350;p32"/>
          <p:cNvSpPr txBox="1">
            <a:spLocks/>
          </p:cNvSpPr>
          <p:nvPr/>
        </p:nvSpPr>
        <p:spPr>
          <a:xfrm>
            <a:off x="262664" y="1361248"/>
            <a:ext cx="902171" cy="3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None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SzPts val="1000"/>
            </a:pPr>
            <a:r>
              <a:rPr lang="en-US" sz="1400" b="1" dirty="0" smtClean="0"/>
              <a:t>Private</a:t>
            </a:r>
            <a:endParaRPr lang="en-US" sz="1400" dirty="0"/>
          </a:p>
        </p:txBody>
      </p:sp>
      <p:pic>
        <p:nvPicPr>
          <p:cNvPr id="2056" name="Picture 8" descr="https://lh5.googleusercontent.com/b18AYPzVrhQcmsuH8-7r_GifGzrYXr0f7yyG6uRYC6XweuapLoN92sLemyKkLYbdvquADolK_o3nf_TYA8XBf9XF7Gu1Wg95xXAj0DJFEbVYouxFc91619tfxf_cPHp5oYylZi9XE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7" y="2122138"/>
            <a:ext cx="428805" cy="4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fq_5ep4HVlFyAspIoblzjgvzGSh8vUVjOqbjmgiLio0vZXTjrKj5aWy-LpK5Vp6gQ4w6hwpYwU35180T6_HxdlB0q71yKlQ3hJF0kPKIF-1exMrEVjoGfuR4STnNm4Hqm-5k5XQMeq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72" y="3461760"/>
            <a:ext cx="386480" cy="3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xBQgcLuWT1RAXDfgO2-kjrI_ySApA8oYLGUfHzm2Cd_-mjuD7jrimmhdHyrzi_FbXAww2oEWVqhSbMla-dAkS-X2I0Dxz6hSAFZlki9F6yhXAQq6ZocTqk94rNpq11BVyF6RzPfDlj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5" y="3365891"/>
            <a:ext cx="425166" cy="4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3607" y="1391514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hank you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858677" y="2253216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1;p47"/>
          <p:cNvSpPr txBox="1">
            <a:spLocks/>
          </p:cNvSpPr>
          <p:nvPr/>
        </p:nvSpPr>
        <p:spPr>
          <a:xfrm>
            <a:off x="2718233" y="2371116"/>
            <a:ext cx="3698784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Does anyone have any questions?</a:t>
            </a:r>
            <a:br>
              <a:rPr lang="en-US" dirty="0" smtClean="0">
                <a:solidFill>
                  <a:schemeClr val="lt1"/>
                </a:solidFill>
              </a:rPr>
            </a:br>
            <a:endParaRPr lang="en-US" dirty="0" smtClean="0">
              <a:solidFill>
                <a:schemeClr val="lt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Please contact me at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stefano.fiorenza@kuehne-nagel.com</a:t>
            </a:r>
          </a:p>
        </p:txBody>
      </p:sp>
    </p:spTree>
    <p:extLst>
      <p:ext uri="{BB962C8B-B14F-4D97-AF65-F5344CB8AC3E}">
        <p14:creationId xmlns:p14="http://schemas.microsoft.com/office/powerpoint/2010/main" val="1779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GOALS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5;p37"/>
          <p:cNvSpPr/>
          <p:nvPr/>
        </p:nvSpPr>
        <p:spPr>
          <a:xfrm>
            <a:off x="1310437" y="186147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6;p37"/>
          <p:cNvSpPr txBox="1">
            <a:spLocks/>
          </p:cNvSpPr>
          <p:nvPr/>
        </p:nvSpPr>
        <p:spPr>
          <a:xfrm>
            <a:off x="1589815" y="2573246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Employer Branding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0" name="Picture 2" descr="https://lh5.googleusercontent.com/MYNHTm8AujvhBoabQtaQRAgmxnW1HJm5GmUlCBAtjl5VwoNIxd72l_DQxTa2FviO4H5ZLfuLJlPUpeXPaMycZbUQdladK7oAQET5OMMZ6RlX4PgDbxbKfspJya6WJbTfR2f5Ha7OF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72" y="2061281"/>
            <a:ext cx="432636" cy="4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425;p37"/>
          <p:cNvSpPr/>
          <p:nvPr/>
        </p:nvSpPr>
        <p:spPr>
          <a:xfrm>
            <a:off x="3466355" y="1906582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6;p37"/>
          <p:cNvSpPr txBox="1">
            <a:spLocks/>
          </p:cNvSpPr>
          <p:nvPr/>
        </p:nvSpPr>
        <p:spPr>
          <a:xfrm>
            <a:off x="3751558" y="2600881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Seasonal Workforce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3" name="Google Shape;425;p37"/>
          <p:cNvSpPr/>
          <p:nvPr/>
        </p:nvSpPr>
        <p:spPr>
          <a:xfrm>
            <a:off x="5569863" y="1933496"/>
            <a:ext cx="167738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6;p37"/>
          <p:cNvSpPr txBox="1">
            <a:spLocks/>
          </p:cNvSpPr>
          <p:nvPr/>
        </p:nvSpPr>
        <p:spPr>
          <a:xfrm>
            <a:off x="5785177" y="2598674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1400" smtClean="0">
                <a:solidFill>
                  <a:schemeClr val="lt1"/>
                </a:solidFill>
              </a:rPr>
              <a:t>Research  Innovation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55" name="Picture 4" descr="https://lh3.googleusercontent.com/Vr8Pum_Fvq-mcptbG7bxvSK9LTIrlx0wfWmO_dJwPU3-u7ISHorjS5ouAFxIqs12u2OfiOxSo16p7p-BnIgxefmrCVrjFNFxc-8DL-VF7Y9oRWt8ntCDdOup1u6Tm6mUlFwkViSeMX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49" y="2092118"/>
            <a:ext cx="512046" cy="5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lh4.googleusercontent.com/gTxYxBu5BwX31ohDZoYS5dDC-yH2B1rDBge0zykIkj6Dd9SKequwc7V3qrCDxtm_yEtd232IRB3P5JkSXNLqtgY7XMDsY6YaQ4UM8R_83OF4PJBxiSJYbK3b1tbFLKrtc8Uizffxn3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92" y="2120114"/>
            <a:ext cx="484050" cy="4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167;p69"/>
          <p:cNvSpPr txBox="1">
            <a:spLocks/>
          </p:cNvSpPr>
          <p:nvPr/>
        </p:nvSpPr>
        <p:spPr>
          <a:xfrm>
            <a:off x="4907560" y="1827656"/>
            <a:ext cx="731003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Zero </a:t>
            </a:r>
            <a:b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</a:br>
            <a: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Budget</a:t>
            </a:r>
            <a:endParaRPr lang="et-EE" sz="11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  <p:sp>
        <p:nvSpPr>
          <p:cNvPr id="144" name="Google Shape;2175;p69"/>
          <p:cNvSpPr/>
          <p:nvPr/>
        </p:nvSpPr>
        <p:spPr>
          <a:xfrm>
            <a:off x="4937569" y="2220578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167;p69"/>
          <p:cNvSpPr txBox="1">
            <a:spLocks/>
          </p:cNvSpPr>
          <p:nvPr/>
        </p:nvSpPr>
        <p:spPr>
          <a:xfrm>
            <a:off x="1134273" y="1811535"/>
            <a:ext cx="916265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Extended </a:t>
            </a:r>
            <a:b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</a:b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audience</a:t>
            </a:r>
            <a:endParaRPr lang="et-EE" sz="11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  <p:sp>
        <p:nvSpPr>
          <p:cNvPr id="146" name="Google Shape;2175;p69"/>
          <p:cNvSpPr/>
          <p:nvPr/>
        </p:nvSpPr>
        <p:spPr>
          <a:xfrm>
            <a:off x="1208753" y="2211051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2167;p69"/>
          <p:cNvSpPr txBox="1">
            <a:spLocks/>
          </p:cNvSpPr>
          <p:nvPr/>
        </p:nvSpPr>
        <p:spPr>
          <a:xfrm>
            <a:off x="3576650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Logistics </a:t>
            </a:r>
            <a:b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</a:b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processes</a:t>
            </a:r>
            <a:endParaRPr lang="et-EE" sz="11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  <p:sp>
        <p:nvSpPr>
          <p:cNvPr id="148" name="Google Shape;2175;p69"/>
          <p:cNvSpPr/>
          <p:nvPr/>
        </p:nvSpPr>
        <p:spPr>
          <a:xfrm>
            <a:off x="3705572" y="2205026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2167;p69"/>
          <p:cNvSpPr txBox="1">
            <a:spLocks/>
          </p:cNvSpPr>
          <p:nvPr/>
        </p:nvSpPr>
        <p:spPr>
          <a:xfrm>
            <a:off x="6149360" y="1759111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Open </a:t>
            </a:r>
            <a:b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</a:br>
            <a:r>
              <a:rPr lang="et-EE" sz="110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source</a:t>
            </a:r>
            <a:endParaRPr lang="et-EE" sz="11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  <p:sp>
        <p:nvSpPr>
          <p:cNvPr id="150" name="Google Shape;2175;p69"/>
          <p:cNvSpPr/>
          <p:nvPr/>
        </p:nvSpPr>
        <p:spPr>
          <a:xfrm>
            <a:off x="6174392" y="2206002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7604;p59"/>
          <p:cNvGrpSpPr>
            <a:grpSpLocks noChangeAspect="1"/>
          </p:cNvGrpSpPr>
          <p:nvPr/>
        </p:nvGrpSpPr>
        <p:grpSpPr>
          <a:xfrm>
            <a:off x="6350829" y="2301739"/>
            <a:ext cx="307324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152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3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4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Google Shape;7558;p59"/>
          <p:cNvGrpSpPr>
            <a:grpSpLocks noChangeAspect="1"/>
          </p:cNvGrpSpPr>
          <p:nvPr/>
        </p:nvGrpSpPr>
        <p:grpSpPr>
          <a:xfrm>
            <a:off x="3868571" y="2304444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156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7247;p59"/>
          <p:cNvSpPr>
            <a:spLocks noChangeAspect="1"/>
          </p:cNvSpPr>
          <p:nvPr/>
        </p:nvSpPr>
        <p:spPr>
          <a:xfrm>
            <a:off x="1402761" y="2347511"/>
            <a:ext cx="297749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5241;p55"/>
          <p:cNvGrpSpPr>
            <a:grpSpLocks noChangeAspect="1"/>
          </p:cNvGrpSpPr>
          <p:nvPr/>
        </p:nvGrpSpPr>
        <p:grpSpPr>
          <a:xfrm>
            <a:off x="5128134" y="2344545"/>
            <a:ext cx="302860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162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2167;p69"/>
          <p:cNvSpPr txBox="1">
            <a:spLocks/>
          </p:cNvSpPr>
          <p:nvPr/>
        </p:nvSpPr>
        <p:spPr>
          <a:xfrm>
            <a:off x="2320733" y="1789207"/>
            <a:ext cx="916265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600"/>
            </a:pP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Extended </a:t>
            </a:r>
            <a:b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</a:br>
            <a:r>
              <a:rPr lang="et-EE" sz="11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time</a:t>
            </a:r>
            <a:endParaRPr lang="et-EE" sz="11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  <p:sp>
        <p:nvSpPr>
          <p:cNvPr id="166" name="Google Shape;2175;p69"/>
          <p:cNvSpPr/>
          <p:nvPr/>
        </p:nvSpPr>
        <p:spPr>
          <a:xfrm>
            <a:off x="2477827" y="2206204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5426;p55"/>
          <p:cNvGrpSpPr>
            <a:grpSpLocks noChangeAspect="1"/>
          </p:cNvGrpSpPr>
          <p:nvPr/>
        </p:nvGrpSpPr>
        <p:grpSpPr>
          <a:xfrm>
            <a:off x="2651998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6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STRATEGIES</a:t>
            </a:r>
            <a:endParaRPr dirty="0"/>
          </a:p>
        </p:txBody>
      </p:sp>
      <p:sp>
        <p:nvSpPr>
          <p:cNvPr id="187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8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67;p69"/>
          <p:cNvSpPr txBox="1">
            <a:spLocks/>
          </p:cNvSpPr>
          <p:nvPr/>
        </p:nvSpPr>
        <p:spPr>
          <a:xfrm>
            <a:off x="910260" y="1911300"/>
            <a:ext cx="871945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t-EE" sz="1100" dirty="0" smtClean="0">
                <a:solidFill>
                  <a:schemeClr val="bg1"/>
                </a:solidFill>
              </a:rPr>
              <a:t>BACKEND</a:t>
            </a:r>
            <a:endParaRPr lang="et-EE" sz="1100" dirty="0">
              <a:solidFill>
                <a:schemeClr val="bg1"/>
              </a:solidFill>
            </a:endParaRPr>
          </a:p>
        </p:txBody>
      </p:sp>
      <p:sp>
        <p:nvSpPr>
          <p:cNvPr id="5" name="Google Shape;2175;p69"/>
          <p:cNvSpPr/>
          <p:nvPr/>
        </p:nvSpPr>
        <p:spPr>
          <a:xfrm>
            <a:off x="1022945" y="2210075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67;p69"/>
          <p:cNvSpPr txBox="1">
            <a:spLocks/>
          </p:cNvSpPr>
          <p:nvPr/>
        </p:nvSpPr>
        <p:spPr>
          <a:xfrm>
            <a:off x="2151747" y="1911301"/>
            <a:ext cx="1004971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</a:t>
            </a:r>
            <a:endParaRPr lang="et-EE" sz="1100" dirty="0"/>
          </a:p>
        </p:txBody>
      </p:sp>
      <p:sp>
        <p:nvSpPr>
          <p:cNvPr id="7" name="Google Shape;2175;p69"/>
          <p:cNvSpPr/>
          <p:nvPr/>
        </p:nvSpPr>
        <p:spPr>
          <a:xfrm>
            <a:off x="2316849" y="2193579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67;p69"/>
          <p:cNvSpPr txBox="1">
            <a:spLocks/>
          </p:cNvSpPr>
          <p:nvPr/>
        </p:nvSpPr>
        <p:spPr>
          <a:xfrm>
            <a:off x="3489370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9" name="Google Shape;2175;p69"/>
          <p:cNvSpPr/>
          <p:nvPr/>
        </p:nvSpPr>
        <p:spPr>
          <a:xfrm>
            <a:off x="3587457" y="2206204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67;p69"/>
          <p:cNvSpPr txBox="1">
            <a:spLocks/>
          </p:cNvSpPr>
          <p:nvPr/>
        </p:nvSpPr>
        <p:spPr>
          <a:xfrm>
            <a:off x="6093809" y="1891988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11" name="Google Shape;2175;p69"/>
          <p:cNvSpPr/>
          <p:nvPr/>
        </p:nvSpPr>
        <p:spPr>
          <a:xfrm>
            <a:off x="6162776" y="2201562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167;p69"/>
          <p:cNvSpPr txBox="1">
            <a:spLocks/>
          </p:cNvSpPr>
          <p:nvPr/>
        </p:nvSpPr>
        <p:spPr>
          <a:xfrm>
            <a:off x="4948298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13" name="Google Shape;2175;p69"/>
          <p:cNvSpPr/>
          <p:nvPr/>
        </p:nvSpPr>
        <p:spPr>
          <a:xfrm>
            <a:off x="4883313" y="2203307"/>
            <a:ext cx="659401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7059;p89"/>
          <p:cNvGrpSpPr>
            <a:grpSpLocks noChangeAspect="1"/>
          </p:cNvGrpSpPr>
          <p:nvPr/>
        </p:nvGrpSpPr>
        <p:grpSpPr>
          <a:xfrm>
            <a:off x="3764137" y="2323117"/>
            <a:ext cx="306037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5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1207162" y="2333616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7073;p89"/>
          <p:cNvGrpSpPr>
            <a:grpSpLocks noChangeAspect="1"/>
          </p:cNvGrpSpPr>
          <p:nvPr/>
        </p:nvGrpSpPr>
        <p:grpSpPr>
          <a:xfrm>
            <a:off x="6302588" y="2312129"/>
            <a:ext cx="357772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27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9150;p93"/>
          <p:cNvGrpSpPr>
            <a:grpSpLocks noChangeAspect="1"/>
          </p:cNvGrpSpPr>
          <p:nvPr/>
        </p:nvGrpSpPr>
        <p:grpSpPr>
          <a:xfrm>
            <a:off x="2474597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30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6662;p57"/>
          <p:cNvGrpSpPr/>
          <p:nvPr/>
        </p:nvGrpSpPr>
        <p:grpSpPr>
          <a:xfrm>
            <a:off x="5044479" y="2303210"/>
            <a:ext cx="337068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33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Extended Program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19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Talent Network</a:t>
            </a:r>
            <a:endParaRPr dirty="0"/>
          </a:p>
        </p:txBody>
      </p:sp>
      <p:sp>
        <p:nvSpPr>
          <p:cNvPr id="48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57;p46"/>
          <p:cNvSpPr txBox="1">
            <a:spLocks/>
          </p:cNvSpPr>
          <p:nvPr/>
        </p:nvSpPr>
        <p:spPr>
          <a:xfrm>
            <a:off x="1107849" y="2842848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" smtClean="0"/>
              <a:t>Accuracy</a:t>
            </a:r>
          </a:p>
          <a:p>
            <a:pPr marL="0" indent="0" algn="ctr">
              <a:buFont typeface="Pontano Sans"/>
              <a:buNone/>
            </a:pPr>
            <a:r>
              <a:rPr lang="en" smtClean="0"/>
              <a:t>Reliability</a:t>
            </a:r>
          </a:p>
          <a:p>
            <a:pPr marL="0" indent="0" algn="ctr">
              <a:buFont typeface="Pontano Sans"/>
              <a:buNone/>
            </a:pPr>
            <a:r>
              <a:rPr lang="en" smtClean="0"/>
              <a:t>High potential</a:t>
            </a:r>
            <a:endParaRPr lang="en" dirty="0" smtClean="0"/>
          </a:p>
        </p:txBody>
      </p:sp>
      <p:sp>
        <p:nvSpPr>
          <p:cNvPr id="49" name="Google Shape;667;p46"/>
          <p:cNvSpPr/>
          <p:nvPr/>
        </p:nvSpPr>
        <p:spPr>
          <a:xfrm>
            <a:off x="1650428" y="1803237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657;p46"/>
          <p:cNvSpPr txBox="1">
            <a:spLocks/>
          </p:cNvSpPr>
          <p:nvPr/>
        </p:nvSpPr>
        <p:spPr>
          <a:xfrm>
            <a:off x="3288124" y="2842848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Kuehne Nagel is among </a:t>
            </a:r>
            <a:br>
              <a:rPr lang="en-US" smtClean="0"/>
            </a:br>
            <a:r>
              <a:rPr lang="en-US" smtClean="0"/>
              <a:t>their favorite employer</a:t>
            </a:r>
            <a:endParaRPr lang="en" dirty="0" smtClean="0"/>
          </a:p>
        </p:txBody>
      </p:sp>
      <p:sp>
        <p:nvSpPr>
          <p:cNvPr id="51" name="Google Shape;660;p46"/>
          <p:cNvSpPr txBox="1">
            <a:spLocks/>
          </p:cNvSpPr>
          <p:nvPr/>
        </p:nvSpPr>
        <p:spPr>
          <a:xfrm>
            <a:off x="2887524" y="2541988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52" name="Google Shape;667;p46"/>
          <p:cNvSpPr/>
          <p:nvPr/>
        </p:nvSpPr>
        <p:spPr>
          <a:xfrm>
            <a:off x="3830706" y="1803237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57;p46"/>
          <p:cNvSpPr txBox="1">
            <a:spLocks/>
          </p:cNvSpPr>
          <p:nvPr/>
        </p:nvSpPr>
        <p:spPr>
          <a:xfrm>
            <a:off x="5617673" y="2842848"/>
            <a:ext cx="1818000" cy="67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ctr">
              <a:buFont typeface="Pontano Sans"/>
              <a:buNone/>
            </a:pPr>
            <a:r>
              <a:rPr lang="en-US" smtClean="0"/>
              <a:t>Logistics is among </a:t>
            </a:r>
            <a:br>
              <a:rPr lang="en-US" smtClean="0"/>
            </a:br>
            <a:r>
              <a:rPr lang="en-US" smtClean="0"/>
              <a:t>their favorite business</a:t>
            </a:r>
            <a:endParaRPr lang="en" dirty="0" smtClean="0"/>
          </a:p>
        </p:txBody>
      </p:sp>
      <p:sp>
        <p:nvSpPr>
          <p:cNvPr id="54" name="Google Shape;660;p46"/>
          <p:cNvSpPr txBox="1">
            <a:spLocks/>
          </p:cNvSpPr>
          <p:nvPr/>
        </p:nvSpPr>
        <p:spPr>
          <a:xfrm>
            <a:off x="5217071" y="2541988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Passion for logistics</a:t>
            </a:r>
            <a:endParaRPr lang="en-US" dirty="0"/>
          </a:p>
        </p:txBody>
      </p:sp>
      <p:sp>
        <p:nvSpPr>
          <p:cNvPr id="55" name="Google Shape;667;p46"/>
          <p:cNvSpPr/>
          <p:nvPr/>
        </p:nvSpPr>
        <p:spPr>
          <a:xfrm>
            <a:off x="6160252" y="1803237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Picture 2" descr="https://lh4.googleusercontent.com/dMNS1_cwFfUYfWKTDE-y0_DOkKb4XbPqieTHpTIVEDXTVMpHJugp7-ZYK77kRR-2zhSZgwgif00jphIuJRUApTjhRAAZCPM44L84AgBtkB-tMccJ39kILiM6lIyS2_Vikp3PzA-IJ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92" y="1941449"/>
            <a:ext cx="380873" cy="3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lh6.googleusercontent.com/nwApcw7w8F_Sncczf7oSdzuLLUiOymAoQYkSoufBJMcA93lAwUCpo31CZXGhZOYASsIhUdZNPSxPQADmqmnBm34uPCcb0pHBKlHhSu4yDzVg91alsx2WNWXxiWnnnXzNAQv7XaiBt6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74" y="1944814"/>
            <a:ext cx="421259" cy="4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s://lh4.googleusercontent.com/mKuD7dT3K1-g9EcNOJhnU1FQL_Oynxo541s1TJxtBh2t76LbH3rUCmOEUW0rLXXO8dLHP4T893youBxeio5UfbWJ419lqhdOSBkPtjSI6zCXw3BGNnIvCH6VmKUTq1OdrNuxqhRVo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3" y="1952054"/>
            <a:ext cx="414018" cy="4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660;p46"/>
          <p:cNvSpPr txBox="1">
            <a:spLocks/>
          </p:cNvSpPr>
          <p:nvPr/>
        </p:nvSpPr>
        <p:spPr>
          <a:xfrm>
            <a:off x="707247" y="2541988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mtClean="0"/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ctrTitle"/>
          </p:nvPr>
        </p:nvSpPr>
        <p:spPr>
          <a:xfrm>
            <a:off x="2514301" y="2801856"/>
            <a:ext cx="417980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</a:t>
            </a:r>
            <a:endParaRPr dirty="0"/>
          </a:p>
        </p:txBody>
      </p:sp>
      <p:sp>
        <p:nvSpPr>
          <p:cNvPr id="565" name="Google Shape;565;p41"/>
          <p:cNvSpPr/>
          <p:nvPr/>
        </p:nvSpPr>
        <p:spPr>
          <a:xfrm>
            <a:off x="2956213" y="2789664"/>
            <a:ext cx="3417900" cy="11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5;p38"/>
          <p:cNvSpPr txBox="1">
            <a:spLocks/>
          </p:cNvSpPr>
          <p:nvPr/>
        </p:nvSpPr>
        <p:spPr>
          <a:xfrm>
            <a:off x="3690726" y="2162780"/>
            <a:ext cx="17538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bg1"/>
                </a:solidFill>
                <a:latin typeface="Poppins SemiBold" charset="0"/>
                <a:cs typeface="Poppins SemiBold" charset="0"/>
              </a:rPr>
              <a:t>02</a:t>
            </a:r>
            <a:endParaRPr lang="en" sz="6000" dirty="0">
              <a:solidFill>
                <a:schemeClr val="bg1"/>
              </a:solidFill>
              <a:latin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26;p37"/>
          <p:cNvSpPr/>
          <p:nvPr/>
        </p:nvSpPr>
        <p:spPr>
          <a:xfrm rot="5400000">
            <a:off x="2116386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5" y="391698"/>
            <a:ext cx="3042338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19" name="Google Shape;2177;p69"/>
          <p:cNvSpPr/>
          <p:nvPr/>
        </p:nvSpPr>
        <p:spPr>
          <a:xfrm>
            <a:off x="693600" y="79103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25;p37"/>
          <p:cNvSpPr/>
          <p:nvPr/>
        </p:nvSpPr>
        <p:spPr>
          <a:xfrm>
            <a:off x="1783828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6;p37"/>
          <p:cNvSpPr txBox="1">
            <a:spLocks/>
          </p:cNvSpPr>
          <p:nvPr/>
        </p:nvSpPr>
        <p:spPr>
          <a:xfrm>
            <a:off x="2010790" y="2463842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Talent Pool</a:t>
            </a:r>
            <a:endParaRPr lang="et-EE" sz="1800" dirty="0">
              <a:solidFill>
                <a:schemeClr val="lt1"/>
              </a:solidFill>
            </a:endParaRPr>
          </a:p>
        </p:txBody>
      </p:sp>
      <p:sp>
        <p:nvSpPr>
          <p:cNvPr id="22" name="Google Shape;426;p37"/>
          <p:cNvSpPr/>
          <p:nvPr/>
        </p:nvSpPr>
        <p:spPr>
          <a:xfrm rot="5400000">
            <a:off x="4447396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5;p37"/>
          <p:cNvSpPr/>
          <p:nvPr/>
        </p:nvSpPr>
        <p:spPr>
          <a:xfrm>
            <a:off x="411483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6;p37"/>
          <p:cNvSpPr txBox="1">
            <a:spLocks/>
          </p:cNvSpPr>
          <p:nvPr/>
        </p:nvSpPr>
        <p:spPr>
          <a:xfrm>
            <a:off x="4324329" y="2463800"/>
            <a:ext cx="175980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t-EE" sz="1800" smtClean="0">
                <a:solidFill>
                  <a:schemeClr val="lt1"/>
                </a:solidFill>
              </a:rPr>
              <a:t>KN Team</a:t>
            </a:r>
            <a:endParaRPr lang="et-EE" sz="1800" dirty="0">
              <a:solidFill>
                <a:schemeClr val="lt1"/>
              </a:solidFill>
            </a:endParaRPr>
          </a:p>
        </p:txBody>
      </p:sp>
      <p:pic>
        <p:nvPicPr>
          <p:cNvPr id="25" name="Picture 35" descr="kn_both_pos_an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69" y="2040523"/>
            <a:ext cx="278978" cy="2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oogle Shape;11136;p67"/>
          <p:cNvGrpSpPr>
            <a:grpSpLocks noChangeAspect="1"/>
          </p:cNvGrpSpPr>
          <p:nvPr/>
        </p:nvGrpSpPr>
        <p:grpSpPr>
          <a:xfrm>
            <a:off x="2406388" y="2080258"/>
            <a:ext cx="287580" cy="232640"/>
            <a:chOff x="1278299" y="2439293"/>
            <a:chExt cx="410829" cy="332343"/>
          </a:xfrm>
        </p:grpSpPr>
        <p:sp>
          <p:nvSpPr>
            <p:cNvPr id="27" name="Google Shape;11137;p67"/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38;p67"/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139;p67"/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140;p67"/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41;p67"/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142;p67"/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43;p67"/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4;p67"/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003199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653</Words>
  <Application>Microsoft Office PowerPoint</Application>
  <PresentationFormat>On-screen Show (16:9)</PresentationFormat>
  <Paragraphs>316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Pontano Sans</vt:lpstr>
      <vt:lpstr>Fira Sans Extra Condensed Medium</vt:lpstr>
      <vt:lpstr>Poppins SemiBold</vt:lpstr>
      <vt:lpstr>Abstract Business Meeting by Slidesgo</vt:lpstr>
      <vt:lpstr>KNITS Talent Pool </vt:lpstr>
      <vt:lpstr>AGENDA</vt:lpstr>
      <vt:lpstr>Goals</vt:lpstr>
      <vt:lpstr>GOALS</vt:lpstr>
      <vt:lpstr>STRATEGIES</vt:lpstr>
      <vt:lpstr>Extended Program</vt:lpstr>
      <vt:lpstr>Talent Network</vt:lpstr>
      <vt:lpstr>How</vt:lpstr>
      <vt:lpstr>INTERNSHIP MODELS</vt:lpstr>
      <vt:lpstr>INTERNSHIP MODELS</vt:lpstr>
      <vt:lpstr>Talent Pool </vt:lpstr>
      <vt:lpstr>Talent Pool </vt:lpstr>
      <vt:lpstr>Talent Pool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Pool:   How </vt:lpstr>
      <vt:lpstr>Talent Pool </vt:lpstr>
      <vt:lpstr>Talent Pool </vt:lpstr>
      <vt:lpstr>Talent Pool </vt:lpstr>
      <vt:lpstr>Talent Pool </vt:lpstr>
      <vt:lpstr>Talent Pool </vt:lpstr>
      <vt:lpstr>Timeline</vt:lpstr>
      <vt:lpstr>Talent Pool </vt:lpstr>
      <vt:lpstr>Talent Pool 2020 </vt:lpstr>
      <vt:lpstr>Talent Pool 2020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168</cp:revision>
  <dcterms:modified xsi:type="dcterms:W3CDTF">2020-09-23T15:20:49Z</dcterms:modified>
</cp:coreProperties>
</file>