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1"/>
  </p:notesMasterIdLst>
  <p:sldIdLst>
    <p:sldId id="256" r:id="rId2"/>
    <p:sldId id="286" r:id="rId3"/>
    <p:sldId id="345" r:id="rId4"/>
    <p:sldId id="288" r:id="rId5"/>
    <p:sldId id="287" r:id="rId6"/>
    <p:sldId id="289" r:id="rId7"/>
    <p:sldId id="291" r:id="rId8"/>
    <p:sldId id="292" r:id="rId9"/>
    <p:sldId id="304" r:id="rId10"/>
    <p:sldId id="290" r:id="rId11"/>
    <p:sldId id="346" r:id="rId12"/>
    <p:sldId id="298" r:id="rId13"/>
    <p:sldId id="293" r:id="rId14"/>
    <p:sldId id="294" r:id="rId15"/>
    <p:sldId id="299" r:id="rId16"/>
    <p:sldId id="300" r:id="rId17"/>
    <p:sldId id="269" r:id="rId18"/>
    <p:sldId id="270" r:id="rId19"/>
    <p:sldId id="302" r:id="rId20"/>
    <p:sldId id="341" r:id="rId21"/>
    <p:sldId id="303" r:id="rId22"/>
    <p:sldId id="272" r:id="rId23"/>
    <p:sldId id="334" r:id="rId24"/>
    <p:sldId id="335" r:id="rId25"/>
    <p:sldId id="336" r:id="rId26"/>
    <p:sldId id="337" r:id="rId27"/>
    <p:sldId id="277" r:id="rId28"/>
    <p:sldId id="338" r:id="rId29"/>
    <p:sldId id="278" r:id="rId30"/>
    <p:sldId id="339" r:id="rId31"/>
    <p:sldId id="343" r:id="rId32"/>
    <p:sldId id="344" r:id="rId33"/>
    <p:sldId id="340" r:id="rId34"/>
    <p:sldId id="307" r:id="rId35"/>
    <p:sldId id="308" r:id="rId36"/>
    <p:sldId id="318" r:id="rId37"/>
    <p:sldId id="314" r:id="rId38"/>
    <p:sldId id="315" r:id="rId39"/>
    <p:sldId id="316" r:id="rId40"/>
    <p:sldId id="317" r:id="rId41"/>
    <p:sldId id="319" r:id="rId42"/>
    <p:sldId id="320" r:id="rId43"/>
    <p:sldId id="321" r:id="rId44"/>
    <p:sldId id="323" r:id="rId45"/>
    <p:sldId id="322" r:id="rId46"/>
    <p:sldId id="329" r:id="rId47"/>
    <p:sldId id="328" r:id="rId48"/>
    <p:sldId id="330" r:id="rId49"/>
    <p:sldId id="331" r:id="rId50"/>
    <p:sldId id="332" r:id="rId51"/>
    <p:sldId id="333" r:id="rId52"/>
    <p:sldId id="342" r:id="rId53"/>
    <p:sldId id="352" r:id="rId54"/>
    <p:sldId id="354" r:id="rId55"/>
    <p:sldId id="355" r:id="rId56"/>
    <p:sldId id="356" r:id="rId57"/>
    <p:sldId id="357" r:id="rId58"/>
    <p:sldId id="358" r:id="rId59"/>
    <p:sldId id="359" r:id="rId60"/>
  </p:sldIdLst>
  <p:sldSz cx="9144000" cy="5143500" type="screen16x9"/>
  <p:notesSz cx="6858000" cy="9144000"/>
  <p:embeddedFontLst>
    <p:embeddedFont>
      <p:font typeface="Raleway SemiBold" panose="020B0604020202020204" charset="0"/>
      <p:regular r:id="rId62"/>
      <p:bold r:id="rId63"/>
      <p:italic r:id="rId64"/>
      <p:boldItalic r:id="rId65"/>
    </p:embeddedFont>
    <p:embeddedFont>
      <p:font typeface="Barlow" panose="020B0604020202020204" charset="0"/>
      <p:regular r:id="rId66"/>
      <p:bold r:id="rId67"/>
      <p:italic r:id="rId68"/>
      <p:boldItalic r:id="rId69"/>
    </p:embeddedFon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Raleway" panose="020B0604020202020204" charset="0"/>
      <p:regular r:id="rId74"/>
      <p:bold r:id="rId75"/>
      <p:italic r:id="rId76"/>
      <p:boldItalic r:id="rId77"/>
    </p:embeddedFont>
    <p:embeddedFont>
      <p:font typeface="Verdana" panose="020B0604030504040204" pitchFamily="34" charset="0"/>
      <p:regular r:id="rId78"/>
      <p:bold r:id="rId79"/>
      <p:italic r:id="rId80"/>
      <p:boldItalic r:id="rId81"/>
    </p:embeddedFont>
    <p:embeddedFont>
      <p:font typeface="Barlow Light" panose="020B060402020202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E2"/>
    <a:srgbClr val="61C2DD"/>
    <a:srgbClr val="435A72"/>
    <a:srgbClr val="01224B"/>
    <a:srgbClr val="3EB1D5"/>
    <a:srgbClr val="C5C7C9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60"/>
  </p:normalViewPr>
  <p:slideViewPr>
    <p:cSldViewPr>
      <p:cViewPr varScale="1">
        <p:scale>
          <a:sx n="177" d="100"/>
          <a:sy n="177" d="100"/>
        </p:scale>
        <p:origin x="8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font" Target="fonts/font15.fntdata"/><Relationship Id="rId84" Type="http://schemas.openxmlformats.org/officeDocument/2006/relationships/font" Target="fonts/font23.fntdata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82" Type="http://schemas.openxmlformats.org/officeDocument/2006/relationships/font" Target="fonts/font21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85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font" Target="fonts/font22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font" Target="fonts/font20.fntdata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3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71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60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13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36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68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01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114E18-8461-4B1D-8C87-6330D29DAD05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64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87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2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816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11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96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23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46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69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72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61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855674-2A00-400A-AD40-32F1A8BF0F98}" type="slidenum">
              <a:rPr lang="it-IT" altLang="en-US" sz="1200" smtClean="0"/>
              <a:pPr eaLnBrk="1" hangingPunct="1"/>
              <a:t>27</a:t>
            </a:fld>
            <a:endParaRPr lang="it-IT" altLang="en-US" sz="1200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16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28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98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29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1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48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30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75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31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90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32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61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621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471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09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64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2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703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315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63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41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55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67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695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549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229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9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0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8905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954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38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374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3873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646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1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962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020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04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2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9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0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99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frame#Fram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Javascript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984625" y="3291830"/>
            <a:ext cx="2748653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Technology Overview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" name="Picture 1" descr="C:\Users\s.fiorenza\Desktop\PresentazioneJS\Slides\Browser\browser-diagram-full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19042"/>
            <a:ext cx="5400600" cy="365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08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547664" y="2355726"/>
            <a:ext cx="5256584" cy="8350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Applications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691680" y="3287700"/>
            <a:ext cx="5184576" cy="8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From server side and DHTML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Rich Internet Application with Ajax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6625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64085" y="3848489"/>
            <a:ext cx="1099169" cy="771777"/>
            <a:chOff x="7380312" y="1941972"/>
            <a:chExt cx="1518280" cy="1152128"/>
          </a:xfrm>
        </p:grpSpPr>
        <p:sp>
          <p:nvSpPr>
            <p:cNvPr id="6" name="Rectangle 5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88299" y="2208493"/>
            <a:ext cx="1064378" cy="675110"/>
            <a:chOff x="7436360" y="2385826"/>
            <a:chExt cx="1518280" cy="1152128"/>
          </a:xfrm>
        </p:grpSpPr>
        <p:sp>
          <p:nvSpPr>
            <p:cNvPr id="31" name="Rectangle 30"/>
            <p:cNvSpPr/>
            <p:nvPr/>
          </p:nvSpPr>
          <p:spPr>
            <a:xfrm>
              <a:off x="7436360" y="2385826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13534" y="248583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34488" y="272509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54344" y="2485832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89286" y="2482218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87670" y="3303636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05526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86070" y="273234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88490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1532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07662" y="30609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704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50278" y="271880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164974" y="4263073"/>
            <a:ext cx="2046986" cy="2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259328" y="3265413"/>
            <a:ext cx="673677" cy="504056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420425" y="3322509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5657261" y="2846077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606079" y="2859431"/>
            <a:ext cx="7399" cy="404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259328" y="4112999"/>
            <a:ext cx="693502" cy="514263"/>
            <a:chOff x="7380312" y="1941972"/>
            <a:chExt cx="1518280" cy="1152128"/>
          </a:xfrm>
        </p:grpSpPr>
        <p:sp>
          <p:nvSpPr>
            <p:cNvPr id="113" name="Rectangle 112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4933005" y="4367154"/>
            <a:ext cx="72425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593749" y="3769469"/>
            <a:ext cx="0" cy="343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V="1">
            <a:off x="5657261" y="3795887"/>
            <a:ext cx="0" cy="571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/>
          <p:cNvSpPr/>
          <p:nvPr/>
        </p:nvSpPr>
        <p:spPr>
          <a:xfrm>
            <a:off x="988299" y="2980080"/>
            <a:ext cx="106437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2308990" y="2271022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Browser http call</a:t>
            </a:r>
            <a:endParaRPr 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267744" y="4038332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response http</a:t>
            </a:r>
            <a:endParaRPr lang="en-US" sz="1100" dirty="0"/>
          </a:p>
        </p:txBody>
      </p:sp>
      <p:grpSp>
        <p:nvGrpSpPr>
          <p:cNvPr id="159" name="Group 158"/>
          <p:cNvGrpSpPr>
            <a:grpSpLocks noChangeAspect="1"/>
          </p:cNvGrpSpPr>
          <p:nvPr/>
        </p:nvGrpSpPr>
        <p:grpSpPr>
          <a:xfrm>
            <a:off x="2727058" y="4309217"/>
            <a:ext cx="346751" cy="257132"/>
            <a:chOff x="7380312" y="1941972"/>
            <a:chExt cx="1518280" cy="1152128"/>
          </a:xfrm>
        </p:grpSpPr>
        <p:sp>
          <p:nvSpPr>
            <p:cNvPr id="160" name="Rectangle 159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541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184731" y="1203598"/>
            <a:ext cx="8642350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Data and UI are merged on the server</a:t>
            </a:r>
            <a:endParaRPr lang="et-EE" altLang="en-US" sz="1800" b="1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Every new request  from </a:t>
            </a:r>
            <a:r>
              <a:rPr lang="et-EE" altLang="en-US" sz="1800" b="1" dirty="0" smtClean="0">
                <a:latin typeface="Raleway SemiBold" charset="0"/>
              </a:rPr>
              <a:t>UI </a:t>
            </a:r>
            <a:r>
              <a:rPr lang="en-US" altLang="en-US" sz="1800" b="1" dirty="0" smtClean="0">
                <a:latin typeface="Raleway SemiBold" charset="0"/>
              </a:rPr>
              <a:t>to the server create new Page</a:t>
            </a:r>
            <a:endParaRPr lang="et-EE" altLang="en-US" sz="1800" b="1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Whole page is recalculated, delivered to client to replace previous one</a:t>
            </a:r>
            <a:r>
              <a:rPr lang="et-EE" altLang="en-US" sz="1600" dirty="0" smtClean="0">
                <a:latin typeface="Raleway SemiBold" charset="0"/>
              </a:rPr>
              <a:t> 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User can’t perform any action while waiting for new page to be rendered</a:t>
            </a:r>
            <a:endParaRPr lang="et-EE" altLang="en-US" sz="1200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t-EE" altLang="en-US" sz="1800" b="1" dirty="0" smtClean="0">
                <a:latin typeface="Raleway SemiBold" charset="0"/>
              </a:rPr>
              <a:t>J</a:t>
            </a:r>
            <a:r>
              <a:rPr lang="en-US" altLang="en-US" sz="1800" b="1" dirty="0" err="1" smtClean="0">
                <a:latin typeface="Raleway SemiBold" charset="0"/>
              </a:rPr>
              <a:t>avascript</a:t>
            </a:r>
            <a:r>
              <a:rPr lang="en-US" altLang="en-US" sz="1800" b="1" dirty="0" smtClean="0">
                <a:latin typeface="Raleway SemiBold" charset="0"/>
              </a:rPr>
              <a:t> code embedded in page is restricted to </a:t>
            </a:r>
            <a:r>
              <a:rPr lang="en-US" altLang="en-US" sz="1800" dirty="0" smtClean="0">
                <a:latin typeface="Raleway SemiBold" charset="0"/>
              </a:rPr>
              <a:t>:</a:t>
            </a:r>
            <a:endParaRPr lang="et-EE" altLang="en-US" sz="18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Implement some logic on data already loaded on </a:t>
            </a:r>
            <a:r>
              <a:rPr lang="et-EE" altLang="en-US" sz="1600" dirty="0" smtClean="0">
                <a:latin typeface="Raleway SemiBold" charset="0"/>
              </a:rPr>
              <a:t>UI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Perform validations on data submitted by user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Copy data between UI fields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t-EE" altLang="en-US" sz="1600" dirty="0" smtClean="0">
                <a:latin typeface="Raleway SemiBold" charset="0"/>
              </a:rPr>
              <a:t>DHML </a:t>
            </a:r>
            <a:r>
              <a:rPr lang="en-US" altLang="en-US" sz="1600" dirty="0" smtClean="0">
                <a:latin typeface="Raleway SemiBold" charset="0"/>
              </a:rPr>
              <a:t>effects </a:t>
            </a:r>
            <a:r>
              <a:rPr lang="et-EE" altLang="en-US" sz="1600" dirty="0" smtClean="0">
                <a:latin typeface="Raleway SemiBold" charset="0"/>
              </a:rPr>
              <a:t>(</a:t>
            </a:r>
            <a:r>
              <a:rPr lang="en-US" altLang="en-US" sz="1600" dirty="0" smtClean="0">
                <a:latin typeface="Raleway SemiBold" charset="0"/>
              </a:rPr>
              <a:t>images </a:t>
            </a:r>
            <a:r>
              <a:rPr lang="et-EE" altLang="en-US" sz="1600" dirty="0" smtClean="0">
                <a:latin typeface="Raleway SemiBold" charset="0"/>
              </a:rPr>
              <a:t>rollout, </a:t>
            </a:r>
            <a:r>
              <a:rPr lang="en-US" altLang="en-US" sz="1600" dirty="0" smtClean="0">
                <a:latin typeface="Raleway SemiBold" charset="0"/>
              </a:rPr>
              <a:t>sort tables, change layout elements</a:t>
            </a:r>
            <a:r>
              <a:rPr lang="et-EE" altLang="en-US" sz="1600" dirty="0" smtClean="0">
                <a:latin typeface="Raleway SemiBold" charset="0"/>
              </a:rPr>
              <a:t>)</a:t>
            </a:r>
          </a:p>
          <a:p>
            <a:pPr lvl="2"/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441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Ajax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81000" y="1224572"/>
            <a:ext cx="8079432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nineties:</a:t>
            </a:r>
            <a:endParaRPr lang="et-EE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Every </a:t>
            </a:r>
            <a:r>
              <a:rPr lang="en-US" altLang="en-US" sz="1800" dirty="0"/>
              <a:t>update in data to display requires generation of a new stream of html + </a:t>
            </a:r>
            <a:r>
              <a:rPr lang="en-US" altLang="en-US" sz="1800" dirty="0" err="1"/>
              <a:t>css</a:t>
            </a:r>
            <a:r>
              <a:rPr lang="en-US" altLang="en-US" sz="1800" dirty="0"/>
              <a:t> to be delivered to browsers on client side.</a:t>
            </a:r>
          </a:p>
          <a:p>
            <a:pPr marL="11430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Ajax</a:t>
            </a:r>
            <a:endParaRPr lang="et-EE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/>
              <a:t>1996</a:t>
            </a:r>
            <a:r>
              <a:rPr lang="en-US" sz="1800" dirty="0" smtClean="0"/>
              <a:t>, Internet Explorer introduces  the</a:t>
            </a:r>
            <a:r>
              <a:rPr lang="en-US" sz="1800" dirty="0"/>
              <a:t> </a:t>
            </a:r>
            <a:r>
              <a:rPr lang="en-US" sz="1800" dirty="0" err="1">
                <a:hlinkClick r:id="rId3" tooltip="Iframe"/>
              </a:rPr>
              <a:t>iframe</a:t>
            </a:r>
            <a:r>
              <a:rPr lang="en-US" sz="1800" dirty="0"/>
              <a:t> tag </a:t>
            </a:r>
            <a:r>
              <a:rPr lang="en-US" sz="1800" dirty="0" smtClean="0"/>
              <a:t>what is able to load data in asynchronous way</a:t>
            </a:r>
            <a:r>
              <a:rPr lang="et-EE" sz="1800" dirty="0" smtClean="0"/>
              <a:t>.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1999, evolution of idea into a new component</a:t>
            </a:r>
            <a:r>
              <a:rPr lang="et-EE" sz="1800" dirty="0" smtClean="0"/>
              <a:t> </a:t>
            </a:r>
            <a:r>
              <a:rPr lang="et-EE" sz="1800" dirty="0"/>
              <a:t>ActiveX </a:t>
            </a:r>
            <a:r>
              <a:rPr lang="en-US" sz="1800" dirty="0" smtClean="0"/>
              <a:t>named XMLHTTP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2000 Standard object</a:t>
            </a:r>
            <a:r>
              <a:rPr lang="et-EE" altLang="en-US" sz="1800" dirty="0" smtClean="0"/>
              <a:t> </a:t>
            </a:r>
            <a:r>
              <a:rPr lang="et-EE" altLang="en-US" sz="1800" dirty="0"/>
              <a:t>XmlHttpRequest </a:t>
            </a:r>
            <a:r>
              <a:rPr lang="en-US" altLang="en-US" sz="1800" dirty="0" smtClean="0"/>
              <a:t>available for all </a:t>
            </a:r>
            <a:r>
              <a:rPr lang="et-EE" altLang="en-US" sz="1800" dirty="0" smtClean="0"/>
              <a:t>browser</a:t>
            </a:r>
            <a:r>
              <a:rPr lang="en-US" altLang="en-US" sz="1800" dirty="0" smtClean="0"/>
              <a:t>s</a:t>
            </a:r>
            <a:endParaRPr lang="et-EE" altLang="en-US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/>
              <a:t>2005 </a:t>
            </a:r>
            <a:r>
              <a:rPr lang="et-EE" altLang="en-US" sz="1800" dirty="0" smtClean="0"/>
              <a:t>AJAX </a:t>
            </a:r>
            <a:r>
              <a:rPr lang="en-US" altLang="en-US" sz="1800" dirty="0" smtClean="0"/>
              <a:t>acronym mentioned in essay from </a:t>
            </a:r>
            <a:r>
              <a:rPr lang="et-EE" altLang="en-US" sz="1800" dirty="0" smtClean="0"/>
              <a:t>Jesse </a:t>
            </a:r>
            <a:r>
              <a:rPr lang="et-EE" altLang="en-US" sz="1800" dirty="0"/>
              <a:t>James Garret</a:t>
            </a:r>
          </a:p>
          <a:p>
            <a:pPr marL="114300" indent="0">
              <a:buNone/>
            </a:pPr>
            <a:endParaRPr lang="et-EE" altLang="en-US" sz="1600" dirty="0" smtClean="0"/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3903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26071" y="2184965"/>
            <a:ext cx="1099169" cy="2403009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21599" y="3405982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4767239" y="2859263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164973" y="4396160"/>
            <a:ext cx="26253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H="1" flipV="1">
            <a:off x="4767239" y="4009531"/>
            <a:ext cx="6096" cy="386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059678" y="4202846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059678" y="2393644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453006" y="2310140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Ajax http call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417213" y="4182348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</a:t>
            </a:r>
            <a:r>
              <a:rPr lang="en-US" sz="1100" dirty="0"/>
              <a:t>response </a:t>
            </a: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2692445" y="4438191"/>
            <a:ext cx="415978" cy="120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39944" y="1549240"/>
            <a:ext cx="1287895" cy="1256289"/>
            <a:chOff x="4786854" y="1294753"/>
            <a:chExt cx="1287895" cy="1256289"/>
          </a:xfrm>
        </p:grpSpPr>
        <p:grpSp>
          <p:nvGrpSpPr>
            <p:cNvPr id="3" name="Group 2"/>
            <p:cNvGrpSpPr/>
            <p:nvPr/>
          </p:nvGrpSpPr>
          <p:grpSpPr>
            <a:xfrm>
              <a:off x="4786854" y="1294753"/>
              <a:ext cx="1287895" cy="1256289"/>
              <a:chOff x="3545271" y="1712078"/>
              <a:chExt cx="1287895" cy="125628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545271" y="1712078"/>
                <a:ext cx="1287895" cy="1256289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34684" y="2110662"/>
                <a:ext cx="1109067" cy="2704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29177" y="1769010"/>
                <a:ext cx="796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Raleway SemiBold" charset="0"/>
                  </a:rPr>
                  <a:t>Server</a:t>
                </a:r>
                <a:endParaRPr lang="en-US" b="1" dirty="0">
                  <a:latin typeface="Raleway SemiBold" charset="0"/>
                </a:endParaRPr>
              </a:p>
            </p:txBody>
          </p:sp>
        </p:grp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676" y="1759936"/>
              <a:ext cx="102671" cy="10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11560" y="3709132"/>
            <a:ext cx="864096" cy="600564"/>
            <a:chOff x="1161144" y="3344664"/>
            <a:chExt cx="864096" cy="60056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763688" y="3709132"/>
            <a:ext cx="864096" cy="600564"/>
            <a:chOff x="1161144" y="3344664"/>
            <a:chExt cx="864096" cy="600564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7824" y="3709132"/>
            <a:ext cx="864096" cy="600564"/>
            <a:chOff x="1161144" y="3344664"/>
            <a:chExt cx="864096" cy="600564"/>
          </a:xfrm>
        </p:grpSpPr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8638" y="1849479"/>
            <a:ext cx="1079892" cy="431273"/>
            <a:chOff x="5405585" y="1472869"/>
            <a:chExt cx="1079892" cy="431273"/>
          </a:xfrm>
        </p:grpSpPr>
        <p:sp>
          <p:nvSpPr>
            <p:cNvPr id="47" name="Rounded Rectangle 46"/>
            <p:cNvSpPr/>
            <p:nvPr/>
          </p:nvSpPr>
          <p:spPr>
            <a:xfrm>
              <a:off x="5405585" y="1486818"/>
              <a:ext cx="1038623" cy="417324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lh6.googleusercontent.com/8Ar-78-g8DqFNjHoFTaXrP8c1k89ZBnImPVdH7_iKI7tzYPYyBd-ZFOiU_wgW4j7i1P0wgoNLCm3DhLDUWYubtq4iACWCbgbvYivfK0EeLOKGb-VYWag_spRCJ5oSlKlxiRJ6M6GmN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100" y="1535369"/>
              <a:ext cx="108012" cy="108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5583314" y="1472869"/>
              <a:ext cx="902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database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94657" y="3709132"/>
            <a:ext cx="864096" cy="600564"/>
            <a:chOff x="1161144" y="3344664"/>
            <a:chExt cx="864096" cy="600564"/>
          </a:xfrm>
        </p:grpSpPr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22591" y="3709132"/>
            <a:ext cx="864096" cy="600564"/>
            <a:chOff x="1161144" y="3344664"/>
            <a:chExt cx="864096" cy="600564"/>
          </a:xfrm>
        </p:grpSpPr>
        <p:grpSp>
          <p:nvGrpSpPr>
            <p:cNvPr id="83" name="Group 82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86335" y="3709132"/>
            <a:ext cx="864096" cy="600564"/>
            <a:chOff x="1161144" y="3344664"/>
            <a:chExt cx="864096" cy="600564"/>
          </a:xfrm>
        </p:grpSpPr>
        <p:grpSp>
          <p:nvGrpSpPr>
            <p:cNvPr id="115" name="Group 114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87184" y="3709132"/>
            <a:ext cx="864096" cy="600564"/>
            <a:chOff x="1161144" y="3344664"/>
            <a:chExt cx="864096" cy="600564"/>
          </a:xfrm>
        </p:grpSpPr>
        <p:grpSp>
          <p:nvGrpSpPr>
            <p:cNvPr id="121" name="Group 120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cxnSp>
        <p:nvCxnSpPr>
          <p:cNvPr id="17" name="Straight Connector 16"/>
          <p:cNvCxnSpPr>
            <a:stCxn id="80" idx="3"/>
          </p:cNvCxnSpPr>
          <p:nvPr/>
        </p:nvCxnSpPr>
        <p:spPr>
          <a:xfrm>
            <a:off x="4638424" y="2083038"/>
            <a:ext cx="509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083890" y="2218252"/>
            <a:ext cx="1" cy="105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35620" y="3270492"/>
            <a:ext cx="7291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7" idx="0"/>
          </p:cNvCxnSpPr>
          <p:nvPr/>
        </p:nvCxnSpPr>
        <p:spPr>
          <a:xfrm>
            <a:off x="1057744" y="3270492"/>
            <a:ext cx="0" cy="4386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209871" y="3266553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449159" y="326655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617632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768774" y="3266551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6818383" y="3261336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933367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3528" y="1779662"/>
            <a:ext cx="291632" cy="293106"/>
            <a:chOff x="694353" y="1586305"/>
            <a:chExt cx="291632" cy="293106"/>
          </a:xfrm>
        </p:grpSpPr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Google Shape;1997;p32"/>
            <p:cNvSpPr txBox="1">
              <a:spLocks/>
            </p:cNvSpPr>
            <p:nvPr/>
          </p:nvSpPr>
          <p:spPr>
            <a:xfrm>
              <a:off x="747044" y="1614380"/>
              <a:ext cx="137558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1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23528" y="2175590"/>
            <a:ext cx="291632" cy="293106"/>
            <a:chOff x="694353" y="1586305"/>
            <a:chExt cx="291632" cy="293106"/>
          </a:xfrm>
        </p:grpSpPr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Google Shape;1997;p32"/>
            <p:cNvSpPr txBox="1">
              <a:spLocks/>
            </p:cNvSpPr>
            <p:nvPr/>
          </p:nvSpPr>
          <p:spPr>
            <a:xfrm>
              <a:off x="747043" y="1614380"/>
              <a:ext cx="238941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2</a:t>
              </a:r>
              <a:endParaRPr lang="en-US" sz="1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70327" y="1790695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a</a:t>
            </a:r>
            <a:r>
              <a:rPr lang="en-US" sz="1200" dirty="0" smtClean="0">
                <a:latin typeface="Barlow Light" charset="0"/>
                <a:cs typeface="Barlow" charset="0"/>
              </a:rPr>
              <a:t>void unnecessary network calls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3568" y="2174061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s</a:t>
            </a:r>
            <a:r>
              <a:rPr lang="en-US" sz="1200" dirty="0" smtClean="0">
                <a:latin typeface="Barlow Light" charset="0"/>
                <a:cs typeface="Barlow" charset="0"/>
              </a:rPr>
              <a:t>tate management client side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071902" y="307922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9552" y="307580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A31C7-A5D3-44F3-A856-15E2A6AB7FE5}" type="slidenum">
              <a:rPr lang="it-IT" altLang="en-US" sz="1400" smtClean="0"/>
              <a:pPr eaLnBrk="1" hangingPunct="1"/>
              <a:t>17</a:t>
            </a:fld>
            <a:endParaRPr lang="it-IT" altLang="en-US" sz="140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79661"/>
            <a:ext cx="7835623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561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18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Common features: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C</a:t>
            </a:r>
            <a:r>
              <a:rPr lang="et-EE" altLang="en-US" sz="1800" dirty="0" smtClean="0">
                <a:latin typeface="Raleway SemiBold" charset="0"/>
              </a:rPr>
              <a:t>rossbrowser</a:t>
            </a:r>
            <a:r>
              <a:rPr lang="en-US" altLang="en-US" sz="1800" dirty="0" smtClean="0">
                <a:latin typeface="Raleway SemiBold" charset="0"/>
              </a:rPr>
              <a:t>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Selectors </a:t>
            </a:r>
            <a:r>
              <a:rPr lang="et-EE" altLang="en-US" sz="1800" dirty="0" smtClean="0">
                <a:latin typeface="Raleway SemiBold" charset="0"/>
              </a:rPr>
              <a:t>Api  (DOM, CSS, BOM)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Advanced </a:t>
            </a:r>
            <a:r>
              <a:rPr lang="et-EE" altLang="en-US" sz="1800" dirty="0" smtClean="0">
                <a:latin typeface="Raleway SemiBold" charset="0"/>
              </a:rPr>
              <a:t>DOM </a:t>
            </a:r>
            <a:r>
              <a:rPr lang="en-US" altLang="en-US" sz="1800" dirty="0" smtClean="0">
                <a:latin typeface="Raleway SemiBold" charset="0"/>
              </a:rPr>
              <a:t>manipulation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Simplified event management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Animation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UI </a:t>
            </a:r>
            <a:r>
              <a:rPr lang="en-US" altLang="en-US" sz="1800" dirty="0" smtClean="0">
                <a:latin typeface="Raleway SemiBold" charset="0"/>
              </a:rPr>
              <a:t>libraries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Drag and Drop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92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19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Limits for complex UI with many pages: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Weak support for navigation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State management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High cohesion of code</a:t>
            </a: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marL="571500" lvl="1" indent="0">
              <a:buNone/>
            </a:pPr>
            <a:r>
              <a:rPr lang="en-US" altLang="en-US" sz="1800" b="1" dirty="0">
                <a:latin typeface="Raleway SemiBold" charset="0"/>
              </a:rPr>
              <a:t>Limits </a:t>
            </a:r>
            <a:r>
              <a:rPr lang="en-US" altLang="en-US" sz="1800" b="1" dirty="0" smtClean="0">
                <a:latin typeface="Raleway SemiBold" charset="0"/>
              </a:rPr>
              <a:t>of </a:t>
            </a:r>
            <a:r>
              <a:rPr lang="en-US" altLang="en-US" sz="1800" b="1" dirty="0" err="1" smtClean="0">
                <a:latin typeface="Raleway SemiBold" charset="0"/>
              </a:rPr>
              <a:t>javascript</a:t>
            </a:r>
            <a:r>
              <a:rPr lang="en-US" altLang="en-US" sz="1800" b="1" dirty="0" smtClean="0">
                <a:latin typeface="Raleway SemiBold" charset="0"/>
              </a:rPr>
              <a:t> as language:</a:t>
            </a:r>
            <a:endParaRPr lang="en-US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Hard to manage dependency between libraries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No professional IDE</a:t>
            </a:r>
            <a:endParaRPr lang="en-US" altLang="en-US" sz="1800" dirty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512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Agenda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5722570" y="3255752"/>
            <a:ext cx="68019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</a:t>
            </a: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6876256" y="1491630"/>
            <a:ext cx="102102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Future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" name="Google Shape;1997;p32"/>
          <p:cNvSpPr txBox="1">
            <a:spLocks/>
          </p:cNvSpPr>
          <p:nvPr/>
        </p:nvSpPr>
        <p:spPr>
          <a:xfrm>
            <a:off x="715398" y="1558826"/>
            <a:ext cx="13681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Browser</a:t>
            </a:r>
          </a:p>
        </p:txBody>
      </p:sp>
      <p:cxnSp>
        <p:nvCxnSpPr>
          <p:cNvPr id="22" name="Google Shape;179;p28"/>
          <p:cNvCxnSpPr/>
          <p:nvPr/>
        </p:nvCxnSpPr>
        <p:spPr>
          <a:xfrm>
            <a:off x="2951820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97;p32"/>
          <p:cNvSpPr txBox="1">
            <a:spLocks/>
          </p:cNvSpPr>
          <p:nvPr/>
        </p:nvSpPr>
        <p:spPr>
          <a:xfrm>
            <a:off x="3923928" y="1455552"/>
            <a:ext cx="120854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Node.js</a:t>
            </a:r>
          </a:p>
        </p:txBody>
      </p:sp>
      <p:cxnSp>
        <p:nvCxnSpPr>
          <p:cNvPr id="21" name="Google Shape;179;p28"/>
          <p:cNvCxnSpPr/>
          <p:nvPr/>
        </p:nvCxnSpPr>
        <p:spPr>
          <a:xfrm>
            <a:off x="1367178" y="1974183"/>
            <a:ext cx="0" cy="33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97;p32"/>
          <p:cNvSpPr txBox="1">
            <a:spLocks/>
          </p:cNvSpPr>
          <p:nvPr/>
        </p:nvSpPr>
        <p:spPr>
          <a:xfrm>
            <a:off x="2083550" y="3219822"/>
            <a:ext cx="191238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16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DHTML to AJAX</a:t>
            </a:r>
            <a:endParaRPr lang="en-US" sz="18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5699" y="2315308"/>
            <a:ext cx="648072" cy="651347"/>
            <a:chOff x="1025699" y="2286203"/>
            <a:chExt cx="648072" cy="651347"/>
          </a:xfrm>
        </p:grpSpPr>
        <p:sp>
          <p:nvSpPr>
            <p:cNvPr id="7" name="Oval 6"/>
            <p:cNvSpPr/>
            <p:nvPr/>
          </p:nvSpPr>
          <p:spPr>
            <a:xfrm>
              <a:off x="1025699" y="2286203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1997;p32"/>
            <p:cNvSpPr txBox="1">
              <a:spLocks/>
            </p:cNvSpPr>
            <p:nvPr/>
          </p:nvSpPr>
          <p:spPr>
            <a:xfrm>
              <a:off x="1074617" y="2377694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01</a:t>
              </a:r>
              <a:endPara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627784" y="2315308"/>
            <a:ext cx="648072" cy="651347"/>
          </a:xfrm>
          <a:prstGeom prst="ellipse">
            <a:avLst/>
          </a:prstGeom>
          <a:solidFill>
            <a:schemeClr val="bg1"/>
          </a:solidFill>
          <a:ln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692118" y="2405101"/>
            <a:ext cx="55023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2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9952" y="2315308"/>
            <a:ext cx="648072" cy="651347"/>
            <a:chOff x="4139952" y="2283718"/>
            <a:chExt cx="648072" cy="651347"/>
          </a:xfrm>
        </p:grpSpPr>
        <p:sp>
          <p:nvSpPr>
            <p:cNvPr id="43" name="Oval 42"/>
            <p:cNvSpPr/>
            <p:nvPr/>
          </p:nvSpPr>
          <p:spPr>
            <a:xfrm>
              <a:off x="4139952" y="228371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1997;p32"/>
            <p:cNvSpPr txBox="1">
              <a:spLocks/>
            </p:cNvSpPr>
            <p:nvPr/>
          </p:nvSpPr>
          <p:spPr>
            <a:xfrm>
              <a:off x="4211960" y="2360066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3</a:t>
              </a:r>
              <a:endParaRPr lang="en-US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cxnSp>
        <p:nvCxnSpPr>
          <p:cNvPr id="45" name="Google Shape;179;p28"/>
          <p:cNvCxnSpPr/>
          <p:nvPr/>
        </p:nvCxnSpPr>
        <p:spPr>
          <a:xfrm>
            <a:off x="4474149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/>
          <p:cNvGrpSpPr/>
          <p:nvPr/>
        </p:nvGrpSpPr>
        <p:grpSpPr>
          <a:xfrm>
            <a:off x="7100417" y="2315308"/>
            <a:ext cx="648072" cy="651347"/>
            <a:chOff x="7100417" y="2346898"/>
            <a:chExt cx="648072" cy="651347"/>
          </a:xfrm>
        </p:grpSpPr>
        <p:sp>
          <p:nvSpPr>
            <p:cNvPr id="50" name="Oval 49"/>
            <p:cNvSpPr/>
            <p:nvPr/>
          </p:nvSpPr>
          <p:spPr>
            <a:xfrm>
              <a:off x="7100417" y="234689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997;p32"/>
            <p:cNvSpPr txBox="1">
              <a:spLocks/>
            </p:cNvSpPr>
            <p:nvPr/>
          </p:nvSpPr>
          <p:spPr>
            <a:xfrm>
              <a:off x="7149497" y="2414900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6870" y="2315308"/>
            <a:ext cx="648072" cy="651347"/>
            <a:chOff x="5722280" y="1503641"/>
            <a:chExt cx="648072" cy="651347"/>
          </a:xfrm>
        </p:grpSpPr>
        <p:sp>
          <p:nvSpPr>
            <p:cNvPr id="52" name="Oval 51"/>
            <p:cNvSpPr/>
            <p:nvPr/>
          </p:nvSpPr>
          <p:spPr>
            <a:xfrm>
              <a:off x="5722280" y="1503641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Google Shape;1997;p32"/>
            <p:cNvSpPr txBox="1">
              <a:spLocks/>
            </p:cNvSpPr>
            <p:nvPr/>
          </p:nvSpPr>
          <p:spPr>
            <a:xfrm>
              <a:off x="5771198" y="1573788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4</a:t>
              </a:r>
            </a:p>
          </p:txBody>
        </p:sp>
      </p:grpSp>
      <p:cxnSp>
        <p:nvCxnSpPr>
          <p:cNvPr id="59" name="Google Shape;179;p28"/>
          <p:cNvCxnSpPr/>
          <p:nvPr/>
        </p:nvCxnSpPr>
        <p:spPr>
          <a:xfrm>
            <a:off x="5980041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79;p28"/>
          <p:cNvCxnSpPr/>
          <p:nvPr/>
        </p:nvCxnSpPr>
        <p:spPr>
          <a:xfrm>
            <a:off x="7402134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3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07704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Node.js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3092524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new r</a:t>
            </a:r>
            <a:r>
              <a:rPr lang="en" dirty="0" smtClean="0"/>
              <a:t>untime environment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272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21</a:t>
            </a:fld>
            <a:endParaRPr lang="it-IT" altLang="en-US" sz="140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echnologies available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27146" y="1347614"/>
            <a:ext cx="2038451" cy="3363468"/>
            <a:chOff x="661341" y="1491630"/>
            <a:chExt cx="2038451" cy="3363468"/>
          </a:xfrm>
        </p:grpSpPr>
        <p:sp>
          <p:nvSpPr>
            <p:cNvPr id="19" name="Rounded Rectangle 18"/>
            <p:cNvSpPr/>
            <p:nvPr/>
          </p:nvSpPr>
          <p:spPr>
            <a:xfrm>
              <a:off x="661341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853" y="2427734"/>
              <a:ext cx="971069" cy="357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952" y="3568056"/>
              <a:ext cx="674870" cy="713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626806" y="2882094"/>
              <a:ext cx="0" cy="5505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83586" y="1576119"/>
              <a:ext cx="993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Browser Storage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58540" y="1347614"/>
            <a:ext cx="2038451" cy="3363468"/>
            <a:chOff x="3059832" y="1491630"/>
            <a:chExt cx="2038451" cy="3363468"/>
          </a:xfrm>
        </p:grpSpPr>
        <p:sp>
          <p:nvSpPr>
            <p:cNvPr id="23" name="Rounded Rectangle 22"/>
            <p:cNvSpPr/>
            <p:nvPr/>
          </p:nvSpPr>
          <p:spPr>
            <a:xfrm>
              <a:off x="3059832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9872" y="1590138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Raleway SemiBold" charset="0"/>
                </a:rPr>
                <a:t>Javascript</a:t>
              </a:r>
              <a:r>
                <a:rPr lang="en-US" b="1" dirty="0" smtClean="0">
                  <a:latin typeface="Raleway SemiBold" charset="0"/>
                </a:rPr>
                <a:t> Runtime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57" name="Picture 9" descr="Node.js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266" y="2509490"/>
              <a:ext cx="1043581" cy="6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:\Users\ADMIN\Desktop\Slides\npm-logo-png-transparen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707" y="3685151"/>
              <a:ext cx="1020301" cy="398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989933" y="1347614"/>
            <a:ext cx="2038451" cy="3363468"/>
            <a:chOff x="5724128" y="1491630"/>
            <a:chExt cx="2038451" cy="3363468"/>
          </a:xfrm>
        </p:grpSpPr>
        <p:sp>
          <p:nvSpPr>
            <p:cNvPr id="31" name="Rounded Rectangle 30"/>
            <p:cNvSpPr/>
            <p:nvPr/>
          </p:nvSpPr>
          <p:spPr>
            <a:xfrm>
              <a:off x="5724128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31285" y="1635646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Raleway SemiBold" charset="0"/>
                </a:rPr>
                <a:t>IDE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62" name="Picture 14" descr="https://hackr.io/blog/uploads/images/webstor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7226" y="2464768"/>
              <a:ext cx="755054" cy="755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hackr.io/blog/uploads/images/visual-studio-code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3651870"/>
              <a:ext cx="572663" cy="57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799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22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b="1" dirty="0" smtClean="0">
                <a:latin typeface="Barlow Light" charset="0"/>
              </a:rPr>
              <a:t>V8 </a:t>
            </a:r>
            <a:r>
              <a:rPr lang="en-US" sz="1800" dirty="0">
                <a:latin typeface="Barlow Light" charset="0"/>
              </a:rPr>
              <a:t>open source JavaScript engine </a:t>
            </a:r>
            <a:r>
              <a:rPr lang="en-US" sz="1800" dirty="0" smtClean="0">
                <a:latin typeface="Barlow Light" charset="0"/>
              </a:rPr>
              <a:t>developed by </a:t>
            </a:r>
            <a:r>
              <a:rPr lang="en-US" sz="1800" dirty="0">
                <a:latin typeface="Barlow Light" charset="0"/>
              </a:rPr>
              <a:t>Google.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Written </a:t>
            </a:r>
            <a:r>
              <a:rPr lang="et-EE" sz="1800" dirty="0" smtClean="0">
                <a:latin typeface="Barlow Light" charset="0"/>
              </a:rPr>
              <a:t>in </a:t>
            </a:r>
            <a:r>
              <a:rPr lang="en-US" sz="1800" dirty="0">
                <a:latin typeface="Barlow Light" charset="0"/>
              </a:rPr>
              <a:t>C++ </a:t>
            </a:r>
            <a:r>
              <a:rPr lang="en-US" sz="1800" dirty="0" smtClean="0">
                <a:latin typeface="Barlow Light" charset="0"/>
              </a:rPr>
              <a:t>and used in </a:t>
            </a:r>
            <a:r>
              <a:rPr lang="en-US" sz="1800" dirty="0">
                <a:latin typeface="Barlow Light" charset="0"/>
              </a:rPr>
              <a:t>Google Chrome Browser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Could be used outside of browser as runtime for </a:t>
            </a:r>
            <a:r>
              <a:rPr lang="en-US" sz="1800" dirty="0" err="1" smtClean="0">
                <a:latin typeface="Barlow Light" charset="0"/>
              </a:rPr>
              <a:t>js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t-EE" altLang="en-US" sz="1800" dirty="0" smtClean="0">
                <a:latin typeface="Barlow Light" charset="0"/>
              </a:rPr>
              <a:t>Node</a:t>
            </a:r>
            <a:r>
              <a:rPr lang="en-US" altLang="en-US" sz="1800" dirty="0" smtClean="0">
                <a:latin typeface="Barlow Light" charset="0"/>
              </a:rPr>
              <a:t>.j</a:t>
            </a:r>
            <a:r>
              <a:rPr lang="et-EE" altLang="en-US" sz="1800" dirty="0" smtClean="0">
                <a:latin typeface="Barlow Light" charset="0"/>
              </a:rPr>
              <a:t>s </a:t>
            </a:r>
            <a:r>
              <a:rPr lang="en-US" altLang="en-US" sz="1800" dirty="0" smtClean="0">
                <a:latin typeface="Barlow Light" charset="0"/>
              </a:rPr>
              <a:t>created by</a:t>
            </a:r>
            <a:r>
              <a:rPr lang="et-EE" altLang="en-US" sz="1800" dirty="0" smtClean="0">
                <a:latin typeface="Barlow Light" charset="0"/>
              </a:rPr>
              <a:t> </a:t>
            </a:r>
            <a:r>
              <a:rPr lang="en-US" sz="1800" b="1" dirty="0">
                <a:latin typeface="Barlow Light" charset="0"/>
                <a:ea typeface="Verdana" pitchFamily="34" charset="0"/>
                <a:cs typeface="Verdana" pitchFamily="34" charset="0"/>
              </a:rPr>
              <a:t>Ryan Dahl</a:t>
            </a:r>
            <a:r>
              <a:rPr 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2009 use V8 as </a:t>
            </a:r>
            <a:r>
              <a:rPr lang="en-US" sz="1800" dirty="0" err="1" smtClean="0">
                <a:latin typeface="Barlow Light" charset="0"/>
                <a:ea typeface="Verdana" pitchFamily="34" charset="0"/>
                <a:cs typeface="Verdana" pitchFamily="34" charset="0"/>
              </a:rPr>
              <a:t>js</a:t>
            </a:r>
            <a:r>
              <a:rPr 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 engine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t-EE" alt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Open Source </a:t>
            </a:r>
            <a:r>
              <a:rPr lang="en-US" alt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and multiplatform </a:t>
            </a:r>
            <a:r>
              <a:rPr lang="et-EE" alt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(Win</a:t>
            </a:r>
            <a:r>
              <a:rPr lang="et-EE" alt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, Mac e Linux)</a:t>
            </a:r>
            <a:endParaRPr lang="et-EE" altLang="en-US" sz="1800" dirty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 new runtime engine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084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23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Importing and exporting </a:t>
            </a:r>
            <a:r>
              <a:rPr lang="en-US" sz="1800" dirty="0" err="1" smtClean="0">
                <a:latin typeface="Barlow Light" charset="0"/>
              </a:rPr>
              <a:t>js</a:t>
            </a:r>
            <a:r>
              <a:rPr lang="en-US" sz="1800" dirty="0" smtClean="0">
                <a:latin typeface="Barlow Light" charset="0"/>
              </a:rPr>
              <a:t> libraries (NPM)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Server side in </a:t>
            </a:r>
            <a:r>
              <a:rPr lang="en-US" sz="1800" dirty="0" err="1" smtClean="0">
                <a:latin typeface="Barlow Light" charset="0"/>
              </a:rPr>
              <a:t>javascript</a:t>
            </a:r>
            <a:r>
              <a:rPr lang="en-US" sz="1800" dirty="0" smtClean="0">
                <a:latin typeface="Barlow Light" charset="0"/>
              </a:rPr>
              <a:t> (Node.js)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Web Storage (HTML 5)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SVG libraries to generate dynamic graphics (D3.js, Raphael, SVG.js)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Public data and web 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api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 (Google Map, Flickr, 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Youtube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)</a:t>
            </a:r>
            <a:endParaRPr lang="et-EE" altLang="en-US" sz="1800" dirty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technical possibilities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32791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" y="1419622"/>
            <a:ext cx="3252294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13027" y="1440596"/>
            <a:ext cx="332286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Library Central Repository</a:t>
            </a:r>
            <a:endParaRPr lang="et-EE" altLang="en-US" sz="1400" b="1" dirty="0" smtClean="0">
              <a:latin typeface="Raleway SemiBold" charset="0"/>
            </a:endParaRPr>
          </a:p>
          <a:p>
            <a:pPr lvl="1"/>
            <a:endParaRPr lang="et-EE" altLang="en-US" sz="1600" dirty="0" smtClean="0"/>
          </a:p>
          <a:p>
            <a:pPr lvl="2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2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2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5508104" y="1427042"/>
            <a:ext cx="25202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Developer Machine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892751" y="2253201"/>
            <a:ext cx="160373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284914" y="2086977"/>
            <a:ext cx="951382" cy="8473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3" name="TextBox 14362"/>
          <p:cNvSpPr txBox="1"/>
          <p:nvPr/>
        </p:nvSpPr>
        <p:spPr>
          <a:xfrm>
            <a:off x="6228185" y="1866429"/>
            <a:ext cx="1071811" cy="34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latin typeface="Raleway SemiBold" charset="0"/>
              </a:rPr>
              <a:t>p</a:t>
            </a:r>
            <a:r>
              <a:rPr lang="en-US" sz="1050" b="1" dirty="0" err="1" smtClean="0">
                <a:latin typeface="Raleway SemiBold" charset="0"/>
              </a:rPr>
              <a:t>ackage.json</a:t>
            </a:r>
            <a:endParaRPr lang="en-US" sz="1050" b="1" dirty="0">
              <a:latin typeface="Raleway SemiBold" charset="0"/>
            </a:endParaRPr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Dependency management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93122" y="2071919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18571" y="212436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A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3568" y="2075845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9017" y="2128287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B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3568" y="2571750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9017" y="262419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C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3568" y="3003798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9017" y="3056240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D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14814" y="3455412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40263" y="3507854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F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21126" y="3932709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46575" y="398515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G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14814" y="4399161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140263" y="4451603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H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61914" y="217680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A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5399" y="238597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G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8244" y="259817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H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cxnSp>
        <p:nvCxnSpPr>
          <p:cNvPr id="46" name="Straight Arrow Connector 45"/>
          <p:cNvCxnSpPr>
            <a:stCxn id="80" idx="2"/>
          </p:cNvCxnSpPr>
          <p:nvPr/>
        </p:nvCxnSpPr>
        <p:spPr>
          <a:xfrm>
            <a:off x="6760605" y="2934317"/>
            <a:ext cx="6329" cy="3835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991410" y="4113992"/>
            <a:ext cx="1505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991410" y="4465589"/>
            <a:ext cx="1505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84914" y="3317850"/>
            <a:ext cx="951382" cy="320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497479" y="3317850"/>
            <a:ext cx="68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Raleway SemiBold" charset="0"/>
              </a:rPr>
              <a:t>npm</a:t>
            </a:r>
            <a:endParaRPr lang="en-US" b="1" dirty="0">
              <a:solidFill>
                <a:schemeClr val="tx1"/>
              </a:solidFill>
              <a:latin typeface="Raleway SemiBold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496481" y="2246960"/>
            <a:ext cx="0" cy="221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868145" y="4227934"/>
            <a:ext cx="2257100" cy="533795"/>
            <a:chOff x="5868145" y="4227934"/>
            <a:chExt cx="2257100" cy="533795"/>
          </a:xfrm>
        </p:grpSpPr>
        <p:sp>
          <p:nvSpPr>
            <p:cNvPr id="59" name="Rectangle 58"/>
            <p:cNvSpPr/>
            <p:nvPr/>
          </p:nvSpPr>
          <p:spPr>
            <a:xfrm>
              <a:off x="5868145" y="4246761"/>
              <a:ext cx="2257100" cy="514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002286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19164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36042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5292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66980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62326" y="4227934"/>
              <a:ext cx="1522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/node__ modules</a:t>
              </a:r>
              <a:endParaRPr lang="en-US" sz="1050" b="1" dirty="0">
                <a:latin typeface="Raleway SemiBold" charset="0"/>
              </a:endParaRPr>
            </a:p>
          </p:txBody>
        </p:sp>
      </p:grpSp>
      <p:cxnSp>
        <p:nvCxnSpPr>
          <p:cNvPr id="81" name="Straight Connector 80"/>
          <p:cNvCxnSpPr>
            <a:endCxn id="61" idx="1"/>
          </p:cNvCxnSpPr>
          <p:nvPr/>
        </p:nvCxnSpPr>
        <p:spPr>
          <a:xfrm>
            <a:off x="4496481" y="3478255"/>
            <a:ext cx="1788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2"/>
          </p:cNvCxnSpPr>
          <p:nvPr/>
        </p:nvCxnSpPr>
        <p:spPr>
          <a:xfrm>
            <a:off x="6760605" y="3638659"/>
            <a:ext cx="6329" cy="555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553064" y="2261375"/>
            <a:ext cx="281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547664" y="2715766"/>
            <a:ext cx="281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547664" y="314781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1828968" y="2261376"/>
            <a:ext cx="6728" cy="886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24" idx="2"/>
          </p:cNvCxnSpPr>
          <p:nvPr/>
        </p:nvCxnSpPr>
        <p:spPr>
          <a:xfrm flipV="1">
            <a:off x="2428264" y="2434486"/>
            <a:ext cx="0" cy="28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835696" y="2715765"/>
            <a:ext cx="5925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10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5328" y="1523779"/>
            <a:ext cx="8343136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Build Process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0776" y="1523779"/>
            <a:ext cx="1071811" cy="1067888"/>
            <a:chOff x="2540436" y="1886050"/>
            <a:chExt cx="1071811" cy="1067888"/>
          </a:xfrm>
        </p:grpSpPr>
        <p:sp>
          <p:nvSpPr>
            <p:cNvPr id="80" name="Rectangle 79"/>
            <p:cNvSpPr/>
            <p:nvPr/>
          </p:nvSpPr>
          <p:spPr>
            <a:xfrm>
              <a:off x="2597165" y="2106598"/>
              <a:ext cx="951382" cy="84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3" name="TextBox 14362"/>
            <p:cNvSpPr txBox="1"/>
            <p:nvPr/>
          </p:nvSpPr>
          <p:spPr>
            <a:xfrm>
              <a:off x="2540436" y="1886050"/>
              <a:ext cx="1071811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latin typeface="Raleway SemiBold" charset="0"/>
                </a:rPr>
                <a:t>p</a:t>
              </a:r>
              <a:r>
                <a:rPr lang="en-US" sz="1050" b="1" dirty="0" err="1" smtClean="0">
                  <a:latin typeface="Raleway SemiBold" charset="0"/>
                </a:rPr>
                <a:t>ackage.json</a:t>
              </a:r>
              <a:endParaRPr lang="en-US" sz="1050" b="1" dirty="0">
                <a:latin typeface="Raleway SemiBold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74165" y="2196423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A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77650" y="2405592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G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0495" y="2617793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H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2032108" y="2134558"/>
            <a:ext cx="982856" cy="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68145" y="3114342"/>
            <a:ext cx="2257100" cy="1647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48644" y="2875545"/>
            <a:ext cx="779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bundle</a:t>
            </a:r>
            <a:endParaRPr lang="en-US" sz="1050" b="1" dirty="0">
              <a:latin typeface="Raleway Semi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68827" y="3192893"/>
            <a:ext cx="393085" cy="621010"/>
            <a:chOff x="6732240" y="4083919"/>
            <a:chExt cx="393085" cy="621010"/>
          </a:xfrm>
        </p:grpSpPr>
        <p:sp>
          <p:nvSpPr>
            <p:cNvPr id="74" name="Rectangle 73"/>
            <p:cNvSpPr/>
            <p:nvPr/>
          </p:nvSpPr>
          <p:spPr>
            <a:xfrm>
              <a:off x="6732240" y="4083919"/>
              <a:ext cx="365958" cy="62101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2240" y="4371950"/>
              <a:ext cx="393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41872" y="4308864"/>
            <a:ext cx="481941" cy="357709"/>
            <a:chOff x="6088838" y="4243623"/>
            <a:chExt cx="481941" cy="357709"/>
          </a:xfrm>
        </p:grpSpPr>
        <p:sp>
          <p:nvSpPr>
            <p:cNvPr id="51" name="Rectangle 50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167876" y="4447443"/>
            <a:ext cx="2693765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048817" y="3470587"/>
            <a:ext cx="365958" cy="18128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13152" y="3470587"/>
            <a:ext cx="365958" cy="18128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10776" y="4150322"/>
            <a:ext cx="2257100" cy="725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36056" y="4093303"/>
            <a:ext cx="1522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/assets</a:t>
            </a:r>
            <a:endParaRPr lang="en-US" sz="1050" b="1" dirty="0">
              <a:latin typeface="Raleway SemiBold" charset="0"/>
            </a:endParaRPr>
          </a:p>
        </p:txBody>
      </p:sp>
      <p:cxnSp>
        <p:nvCxnSpPr>
          <p:cNvPr id="93" name="Straight Arrow Connector 92"/>
          <p:cNvCxnSpPr>
            <a:stCxn id="99" idx="3"/>
          </p:cNvCxnSpPr>
          <p:nvPr/>
        </p:nvCxnSpPr>
        <p:spPr>
          <a:xfrm>
            <a:off x="3167876" y="3675225"/>
            <a:ext cx="270026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910776" y="3401094"/>
            <a:ext cx="2257100" cy="531615"/>
            <a:chOff x="5868145" y="4230114"/>
            <a:chExt cx="2257100" cy="531615"/>
          </a:xfrm>
        </p:grpSpPr>
        <p:sp>
          <p:nvSpPr>
            <p:cNvPr id="99" name="Rectangle 98"/>
            <p:cNvSpPr/>
            <p:nvPr/>
          </p:nvSpPr>
          <p:spPr>
            <a:xfrm>
              <a:off x="5868145" y="4246761"/>
              <a:ext cx="2257100" cy="514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02286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19164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36042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25292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6980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893425" y="4230114"/>
              <a:ext cx="1522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/node__ modules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420538" y="4446289"/>
            <a:ext cx="481941" cy="357709"/>
            <a:chOff x="6088838" y="4243623"/>
            <a:chExt cx="481941" cy="357709"/>
          </a:xfrm>
        </p:grpSpPr>
        <p:sp>
          <p:nvSpPr>
            <p:cNvPr id="124" name="Rectangle 123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4344" name="Group 14343"/>
          <p:cNvGrpSpPr/>
          <p:nvPr/>
        </p:nvGrpSpPr>
        <p:grpSpPr>
          <a:xfrm>
            <a:off x="3089238" y="1754722"/>
            <a:ext cx="2857544" cy="817028"/>
            <a:chOff x="4662148" y="642789"/>
            <a:chExt cx="2857544" cy="817028"/>
          </a:xfrm>
        </p:grpSpPr>
        <p:sp>
          <p:nvSpPr>
            <p:cNvPr id="134" name="Rectangle 133"/>
            <p:cNvSpPr/>
            <p:nvPr/>
          </p:nvSpPr>
          <p:spPr>
            <a:xfrm>
              <a:off x="4662148" y="642789"/>
              <a:ext cx="2857544" cy="817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996131" y="906416"/>
              <a:ext cx="951382" cy="320809"/>
              <a:chOff x="3805572" y="2359425"/>
              <a:chExt cx="951382" cy="32080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805572" y="2359425"/>
                <a:ext cx="951382" cy="3208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18534" y="2359425"/>
                <a:ext cx="938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Raleway SemiBold" charset="0"/>
                  </a:rPr>
                  <a:t>n</a:t>
                </a:r>
                <a:r>
                  <a:rPr lang="en-US" b="1" dirty="0" smtClean="0">
                    <a:solidFill>
                      <a:schemeClr val="tx1"/>
                    </a:solidFill>
                    <a:latin typeface="Raleway SemiBold" charset="0"/>
                  </a:rPr>
                  <a:t>ode.js</a:t>
                </a:r>
                <a:endParaRPr lang="en-US" b="1" dirty="0">
                  <a:solidFill>
                    <a:schemeClr val="tx1"/>
                  </a:solidFill>
                  <a:latin typeface="Raleway SemiBold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339245" y="906416"/>
              <a:ext cx="951382" cy="320809"/>
              <a:chOff x="3805572" y="2359425"/>
              <a:chExt cx="951382" cy="320809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805572" y="2359425"/>
                <a:ext cx="951382" cy="3208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818534" y="2359425"/>
                <a:ext cx="938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Raleway SemiBold" charset="0"/>
                  </a:rPr>
                  <a:t>bundler</a:t>
                </a:r>
                <a:endParaRPr lang="en-US" b="1" dirty="0">
                  <a:solidFill>
                    <a:schemeClr val="tx1"/>
                  </a:solidFill>
                  <a:latin typeface="Raleway SemiBold" charset="0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5947513" y="773291"/>
              <a:ext cx="38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Raleway SemiBold" charset="0"/>
                </a:rPr>
                <a:t>+</a:t>
              </a:r>
              <a:endParaRPr lang="en-US" sz="3600" b="1" dirty="0">
                <a:latin typeface="Raleway SemiBold" charset="0"/>
              </a:endParaRPr>
            </a:p>
          </p:txBody>
        </p:sp>
      </p:grpSp>
      <p:cxnSp>
        <p:nvCxnSpPr>
          <p:cNvPr id="136" name="Straight Arrow Connector 135"/>
          <p:cNvCxnSpPr>
            <a:endCxn id="107" idx="0"/>
          </p:cNvCxnSpPr>
          <p:nvPr/>
        </p:nvCxnSpPr>
        <p:spPr>
          <a:xfrm flipH="1">
            <a:off x="1697077" y="2870859"/>
            <a:ext cx="2" cy="5302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697079" y="2868679"/>
            <a:ext cx="2820931" cy="2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4" idx="2"/>
          </p:cNvCxnSpPr>
          <p:nvPr/>
        </p:nvCxnSpPr>
        <p:spPr>
          <a:xfrm>
            <a:off x="4518010" y="2571750"/>
            <a:ext cx="0" cy="296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1812434" y="4295536"/>
            <a:ext cx="498436" cy="508462"/>
            <a:chOff x="12374144" y="-1682272"/>
            <a:chExt cx="498436" cy="306344"/>
          </a:xfrm>
        </p:grpSpPr>
        <p:sp>
          <p:nvSpPr>
            <p:cNvPr id="161" name="Rectangle 160"/>
            <p:cNvSpPr/>
            <p:nvPr/>
          </p:nvSpPr>
          <p:spPr>
            <a:xfrm>
              <a:off x="12374144" y="-1682272"/>
              <a:ext cx="466676" cy="30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2374144" y="-1656059"/>
              <a:ext cx="498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html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069310" y="4155454"/>
            <a:ext cx="498436" cy="508462"/>
            <a:chOff x="12374144" y="-1682272"/>
            <a:chExt cx="498436" cy="306344"/>
          </a:xfrm>
        </p:grpSpPr>
        <p:sp>
          <p:nvSpPr>
            <p:cNvPr id="164" name="Rectangle 163"/>
            <p:cNvSpPr/>
            <p:nvPr/>
          </p:nvSpPr>
          <p:spPr>
            <a:xfrm>
              <a:off x="12374144" y="-1682272"/>
              <a:ext cx="466676" cy="30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374144" y="-1656059"/>
              <a:ext cx="498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html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37675" y="4624427"/>
            <a:ext cx="155315" cy="178855"/>
            <a:chOff x="6088838" y="4243623"/>
            <a:chExt cx="481941" cy="357709"/>
          </a:xfrm>
        </p:grpSpPr>
        <p:sp>
          <p:nvSpPr>
            <p:cNvPr id="167" name="Rectangle 166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351565" y="4625143"/>
            <a:ext cx="155315" cy="178855"/>
            <a:chOff x="6088838" y="4243623"/>
            <a:chExt cx="481941" cy="357709"/>
          </a:xfrm>
        </p:grpSpPr>
        <p:sp>
          <p:nvSpPr>
            <p:cNvPr id="170" name="Rectangle 169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36365" y="4618425"/>
            <a:ext cx="155315" cy="178855"/>
            <a:chOff x="6088838" y="4243623"/>
            <a:chExt cx="481941" cy="357709"/>
          </a:xfrm>
        </p:grpSpPr>
        <p:sp>
          <p:nvSpPr>
            <p:cNvPr id="173" name="Rectangle 172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137675" y="4382367"/>
            <a:ext cx="155315" cy="178855"/>
            <a:chOff x="6088838" y="4243623"/>
            <a:chExt cx="481941" cy="357709"/>
          </a:xfrm>
        </p:grpSpPr>
        <p:sp>
          <p:nvSpPr>
            <p:cNvPr id="176" name="Rectangle 175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341949" y="4386118"/>
            <a:ext cx="155315" cy="178855"/>
            <a:chOff x="6088838" y="4243623"/>
            <a:chExt cx="481941" cy="357709"/>
          </a:xfrm>
        </p:grpSpPr>
        <p:sp>
          <p:nvSpPr>
            <p:cNvPr id="179" name="Rectangle 178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248046" y="4457745"/>
            <a:ext cx="155315" cy="178855"/>
            <a:chOff x="6088838" y="4243623"/>
            <a:chExt cx="481941" cy="357709"/>
          </a:xfrm>
        </p:grpSpPr>
        <p:sp>
          <p:nvSpPr>
            <p:cNvPr id="182" name="Rectangle 181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461936" y="4458461"/>
            <a:ext cx="155315" cy="178855"/>
            <a:chOff x="6088838" y="4243623"/>
            <a:chExt cx="481941" cy="357709"/>
          </a:xfrm>
        </p:grpSpPr>
        <p:sp>
          <p:nvSpPr>
            <p:cNvPr id="185" name="Rectangle 184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7646736" y="4451743"/>
            <a:ext cx="155315" cy="178855"/>
            <a:chOff x="6088838" y="4243623"/>
            <a:chExt cx="481941" cy="357709"/>
          </a:xfrm>
        </p:grpSpPr>
        <p:sp>
          <p:nvSpPr>
            <p:cNvPr id="188" name="Rectangle 187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248046" y="4215685"/>
            <a:ext cx="155315" cy="178855"/>
            <a:chOff x="6088838" y="4243623"/>
            <a:chExt cx="481941" cy="357709"/>
          </a:xfrm>
        </p:grpSpPr>
        <p:sp>
          <p:nvSpPr>
            <p:cNvPr id="191" name="Rectangle 190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452320" y="4219436"/>
            <a:ext cx="155315" cy="178855"/>
            <a:chOff x="6088838" y="4243623"/>
            <a:chExt cx="481941" cy="357709"/>
          </a:xfrm>
        </p:grpSpPr>
        <p:sp>
          <p:nvSpPr>
            <p:cNvPr id="194" name="Rectangle 193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847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2675060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5474961" y="1444168"/>
            <a:ext cx="295232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Production Machine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4363" name="TextBox 14362"/>
          <p:cNvSpPr txBox="1"/>
          <p:nvPr/>
        </p:nvSpPr>
        <p:spPr>
          <a:xfrm>
            <a:off x="6228185" y="1866429"/>
            <a:ext cx="1071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bundle</a:t>
            </a:r>
            <a:endParaRPr lang="en-US" sz="1050" b="1" dirty="0">
              <a:latin typeface="Raleway SemiBold" charset="0"/>
            </a:endParaRPr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Application in production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46" name="Straight Arrow Connector 45"/>
          <p:cNvCxnSpPr>
            <a:stCxn id="80" idx="2"/>
            <a:endCxn id="61" idx="0"/>
          </p:cNvCxnSpPr>
          <p:nvPr/>
        </p:nvCxnSpPr>
        <p:spPr>
          <a:xfrm>
            <a:off x="6927532" y="2934317"/>
            <a:ext cx="0" cy="3835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002285" y="3317850"/>
            <a:ext cx="1850493" cy="320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68244" y="3317850"/>
            <a:ext cx="135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Raleway SemiBold" charset="0"/>
              </a:rPr>
              <a:t>Web server</a:t>
            </a:r>
            <a:endParaRPr lang="en-US" b="1" dirty="0">
              <a:solidFill>
                <a:schemeClr val="tx1"/>
              </a:solidFill>
              <a:latin typeface="Raleway Semi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02285" y="2086977"/>
            <a:ext cx="1850493" cy="847340"/>
            <a:chOff x="6002285" y="2086977"/>
            <a:chExt cx="1850493" cy="847340"/>
          </a:xfrm>
        </p:grpSpPr>
        <p:sp>
          <p:nvSpPr>
            <p:cNvPr id="80" name="Rectangle 79"/>
            <p:cNvSpPr/>
            <p:nvPr/>
          </p:nvSpPr>
          <p:spPr>
            <a:xfrm>
              <a:off x="6002285" y="2086977"/>
              <a:ext cx="1850493" cy="84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40278" y="2173743"/>
              <a:ext cx="1065300" cy="673808"/>
              <a:chOff x="4574988" y="332284"/>
              <a:chExt cx="1065300" cy="67380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574988" y="332284"/>
                <a:ext cx="393085" cy="673808"/>
                <a:chOff x="6732240" y="4083919"/>
                <a:chExt cx="393085" cy="62101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6732240" y="4083919"/>
                  <a:ext cx="365958" cy="621010"/>
                </a:xfrm>
                <a:prstGeom prst="rect">
                  <a:avLst/>
                </a:prstGeom>
                <a:solidFill>
                  <a:srgbClr val="01A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732240" y="4371950"/>
                  <a:ext cx="3930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bg1"/>
                      </a:solidFill>
                      <a:latin typeface="Raleway SemiBold" charset="0"/>
                    </a:rPr>
                    <a:t>js</a:t>
                  </a:r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980962" y="648383"/>
                <a:ext cx="481941" cy="357709"/>
                <a:chOff x="6088838" y="4243623"/>
                <a:chExt cx="481941" cy="357709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bg1"/>
                      </a:solidFill>
                      <a:latin typeface="Raleway SemiBold" charset="0"/>
                    </a:rPr>
                    <a:t>css</a:t>
                  </a:r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4984943" y="339502"/>
                <a:ext cx="498436" cy="431850"/>
                <a:chOff x="12374144" y="-1682272"/>
                <a:chExt cx="498436" cy="30634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12374144" y="-1682272"/>
                  <a:ext cx="466676" cy="3063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2374144" y="-1656059"/>
                  <a:ext cx="49843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latin typeface="Raleway SemiBold" charset="0"/>
                    </a:rPr>
                    <a:t>html</a:t>
                  </a:r>
                  <a:endParaRPr lang="en-US" sz="1050" b="1" dirty="0">
                    <a:latin typeface="Raleway SemiBold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5476249" y="762775"/>
                <a:ext cx="164039" cy="243317"/>
                <a:chOff x="6088838" y="4243623"/>
                <a:chExt cx="481941" cy="357709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5484973" y="339502"/>
                <a:ext cx="155315" cy="178855"/>
                <a:chOff x="6088838" y="4243623"/>
                <a:chExt cx="481941" cy="357709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5484973" y="558956"/>
                <a:ext cx="155315" cy="178855"/>
                <a:chOff x="6088838" y="4243623"/>
                <a:chExt cx="481941" cy="357709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</p:grpSp>
      </p:grpSp>
      <p:cxnSp>
        <p:nvCxnSpPr>
          <p:cNvPr id="91" name="Straight Arrow Connector 90"/>
          <p:cNvCxnSpPr/>
          <p:nvPr/>
        </p:nvCxnSpPr>
        <p:spPr>
          <a:xfrm flipH="1" flipV="1">
            <a:off x="3635896" y="3471738"/>
            <a:ext cx="2304256" cy="65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067883" y="2581667"/>
            <a:ext cx="2403594" cy="1513015"/>
            <a:chOff x="1043608" y="2282870"/>
            <a:chExt cx="2403594" cy="1513015"/>
          </a:xfrm>
        </p:grpSpPr>
        <p:sp>
          <p:nvSpPr>
            <p:cNvPr id="93" name="Rounded Rectangle 92"/>
            <p:cNvSpPr/>
            <p:nvPr/>
          </p:nvSpPr>
          <p:spPr>
            <a:xfrm>
              <a:off x="1043608" y="2282870"/>
              <a:ext cx="2403594" cy="1513015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3"/>
            <p:cNvSpPr txBox="1">
              <a:spLocks noChangeAspect="1" noChangeArrowheads="1"/>
            </p:cNvSpPr>
            <p:nvPr/>
          </p:nvSpPr>
          <p:spPr>
            <a:xfrm>
              <a:off x="1344434" y="2458834"/>
              <a:ext cx="2102768" cy="2670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571500" lvl="1" indent="0" eaLnBrk="1" hangingPunct="1">
                <a:buNone/>
              </a:pPr>
              <a:r>
                <a:rPr lang="en-US" altLang="en-US" sz="1600" b="1" dirty="0" smtClean="0">
                  <a:latin typeface="Raleway SemiBold" charset="0"/>
                </a:rPr>
                <a:t>Browser</a:t>
              </a:r>
              <a:endParaRPr lang="et-EE" altLang="en-US" sz="1400" b="1" dirty="0" smtClean="0">
                <a:latin typeface="Raleway SemiBold" charset="0"/>
              </a:endParaRPr>
            </a:p>
            <a:p>
              <a:endParaRPr lang="et-EE" altLang="en-US" sz="1600" dirty="0" smtClean="0"/>
            </a:p>
            <a:p>
              <a:pPr lvl="1">
                <a:buFont typeface="Wingdings" pitchFamily="2" charset="2"/>
                <a:buChar char="§"/>
              </a:pPr>
              <a:endParaRPr lang="et-EE" altLang="en-US" sz="1800" dirty="0" smtClean="0"/>
            </a:p>
            <a:p>
              <a:pPr lvl="1">
                <a:buFont typeface="Wingdings" pitchFamily="2" charset="2"/>
                <a:buChar char="§"/>
              </a:pPr>
              <a:endParaRPr lang="et-EE" altLang="en-US" sz="1800" dirty="0" smtClean="0"/>
            </a:p>
            <a:p>
              <a:pPr lvl="1">
                <a:buFont typeface="Wingdings" pitchFamily="2" charset="2"/>
                <a:buChar char="§"/>
              </a:pPr>
              <a:endParaRPr lang="it-IT" altLang="en-US" sz="1800" dirty="0" smtClean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344434" y="2847551"/>
              <a:ext cx="1850493" cy="847340"/>
              <a:chOff x="6002285" y="2086977"/>
              <a:chExt cx="1850493" cy="84734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002285" y="2086977"/>
                <a:ext cx="1850493" cy="847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6340278" y="2173743"/>
                <a:ext cx="1065300" cy="673808"/>
                <a:chOff x="4574988" y="332284"/>
                <a:chExt cx="1065300" cy="673808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4574988" y="332284"/>
                  <a:ext cx="393085" cy="673808"/>
                  <a:chOff x="6732240" y="4083919"/>
                  <a:chExt cx="393085" cy="621010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6732240" y="4083919"/>
                    <a:ext cx="365958" cy="621010"/>
                  </a:xfrm>
                  <a:prstGeom prst="rect">
                    <a:avLst/>
                  </a:prstGeom>
                  <a:solidFill>
                    <a:srgbClr val="01AF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732240" y="4371950"/>
                    <a:ext cx="39308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solidFill>
                          <a:schemeClr val="bg1"/>
                        </a:solidFill>
                        <a:latin typeface="Raleway SemiBold" charset="0"/>
                      </a:rPr>
                      <a:t>js</a:t>
                    </a:r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4980962" y="648383"/>
                  <a:ext cx="481941" cy="357709"/>
                  <a:chOff x="6088838" y="4243623"/>
                  <a:chExt cx="481941" cy="357709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solidFill>
                          <a:schemeClr val="bg1"/>
                        </a:solidFill>
                        <a:latin typeface="Raleway SemiBold" charset="0"/>
                      </a:rPr>
                      <a:t>css</a:t>
                    </a:r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4984943" y="339502"/>
                  <a:ext cx="498436" cy="431850"/>
                  <a:chOff x="12374144" y="-1682272"/>
                  <a:chExt cx="498436" cy="306344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>
                    <a:off x="12374144" y="-1682272"/>
                    <a:ext cx="466676" cy="3063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2374144" y="-1656059"/>
                    <a:ext cx="498436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 smtClean="0">
                        <a:latin typeface="Raleway SemiBold" charset="0"/>
                      </a:rPr>
                      <a:t>html</a:t>
                    </a:r>
                    <a:endParaRPr lang="en-US" sz="1050" b="1" dirty="0"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5476249" y="762775"/>
                  <a:ext cx="164039" cy="243317"/>
                  <a:chOff x="6088838" y="4243623"/>
                  <a:chExt cx="481941" cy="357709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484973" y="339502"/>
                  <a:ext cx="155315" cy="178855"/>
                  <a:chOff x="6088838" y="4243623"/>
                  <a:chExt cx="481941" cy="357709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5484973" y="558956"/>
                  <a:ext cx="155315" cy="178855"/>
                  <a:chOff x="6088838" y="4243623"/>
                  <a:chExt cx="481941" cy="357709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6201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C9218E-4382-4259-AAC9-27B624A940CE}" type="slidenum">
              <a:rPr lang="it-IT" altLang="en-US" sz="1400" smtClean="0"/>
              <a:pPr eaLnBrk="1" hangingPunct="1"/>
              <a:t>27</a:t>
            </a:fld>
            <a:endParaRPr lang="it-IT" altLang="en-US" sz="140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3" name="Picture 5" descr="C:\Users\s.fiorenza\Desktop\PresentazioneJS\Slides\Browser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84" y="2093962"/>
            <a:ext cx="1979612" cy="170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vu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41725"/>
            <a:ext cx="1652313" cy="16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014;p22"/>
          <p:cNvSpPr txBox="1">
            <a:spLocks/>
          </p:cNvSpPr>
          <p:nvPr/>
        </p:nvSpPr>
        <p:spPr>
          <a:xfrm>
            <a:off x="381000" y="195486"/>
            <a:ext cx="5415136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Frameworks for SPA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10245" name="Picture 5" descr="C:\Users\ADMIN\Downloads\pngwing.c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3" y="1825848"/>
            <a:ext cx="3165740" cy="18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3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28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Components (</a:t>
            </a:r>
            <a:r>
              <a:rPr lang="en-US" sz="1800" dirty="0" err="1" smtClean="0">
                <a:latin typeface="Barlow Light" charset="0"/>
              </a:rPr>
              <a:t>js</a:t>
            </a:r>
            <a:r>
              <a:rPr lang="en-US" sz="1800" dirty="0" smtClean="0">
                <a:latin typeface="Barlow Light" charset="0"/>
              </a:rPr>
              <a:t>, html, </a:t>
            </a:r>
            <a:r>
              <a:rPr lang="en-US" sz="1800" dirty="0" err="1" smtClean="0">
                <a:latin typeface="Barlow Light" charset="0"/>
              </a:rPr>
              <a:t>cssx</a:t>
            </a:r>
            <a:r>
              <a:rPr lang="en-US" sz="1800" dirty="0" smtClean="0">
                <a:latin typeface="Barlow Light" charset="0"/>
              </a:rPr>
              <a:t>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Dependency management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Data bindings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State management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Template engine</a:t>
            </a:r>
            <a:endParaRPr lang="et-EE" altLang="en-US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DOM management </a:t>
            </a: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Support for Navigation and routing</a:t>
            </a:r>
            <a:endParaRPr lang="et-EE" altLang="en-US" sz="1800" dirty="0" smtClean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Frameworks for SPA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541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29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96" y="3363838"/>
            <a:ext cx="1690365" cy="12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83185"/>
            <a:ext cx="1625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7177"/>
            <a:ext cx="2914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0" y="3318581"/>
            <a:ext cx="2726668" cy="153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1" y="3363838"/>
            <a:ext cx="2286000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2377257"/>
            <a:ext cx="3076575" cy="83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Tools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8" y="1753171"/>
            <a:ext cx="1201523" cy="117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4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3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in timeline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1133470" y="2886581"/>
            <a:ext cx="0" cy="2597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ctangle 11"/>
          <p:cNvSpPr/>
          <p:nvPr/>
        </p:nvSpPr>
        <p:spPr>
          <a:xfrm>
            <a:off x="645195" y="3147814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1995-1998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8" name="Google Shape;179;p28"/>
          <p:cNvCxnSpPr/>
          <p:nvPr/>
        </p:nvCxnSpPr>
        <p:spPr>
          <a:xfrm>
            <a:off x="3233355" y="2912045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Rectangle 61"/>
          <p:cNvSpPr/>
          <p:nvPr/>
        </p:nvSpPr>
        <p:spPr>
          <a:xfrm>
            <a:off x="7020272" y="3219822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2013-2020</a:t>
            </a:r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143214" y="2241913"/>
            <a:ext cx="1980513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Script language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Standards war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DHTML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97743" y="3178300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1999-2009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2411760" y="2253377"/>
            <a:ext cx="1643189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Ajax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RIA</a:t>
            </a:r>
          </a:p>
          <a:p>
            <a:pPr algn="ctr"/>
            <a:r>
              <a:rPr lang="en-US" sz="1200" dirty="0" err="1" smtClean="0">
                <a:latin typeface="Barlow Light" charset="0"/>
              </a:rPr>
              <a:t>Js</a:t>
            </a:r>
            <a:r>
              <a:rPr lang="en-US" sz="1200" dirty="0" smtClean="0">
                <a:latin typeface="Barlow Light" charset="0"/>
              </a:rPr>
              <a:t> Frameworks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22140" y="3200077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2009 - 2013</a:t>
            </a:r>
            <a:endParaRPr lang="en-US" b="1" dirty="0"/>
          </a:p>
        </p:txBody>
      </p:sp>
      <p:cxnSp>
        <p:nvCxnSpPr>
          <p:cNvPr id="64" name="Google Shape;179;p28"/>
          <p:cNvCxnSpPr/>
          <p:nvPr/>
        </p:nvCxnSpPr>
        <p:spPr>
          <a:xfrm>
            <a:off x="5321587" y="2924382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Rectangle 64"/>
          <p:cNvSpPr/>
          <p:nvPr/>
        </p:nvSpPr>
        <p:spPr>
          <a:xfrm>
            <a:off x="4499992" y="2265714"/>
            <a:ext cx="1643189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Node.js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HTML5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SPA frameworks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66" name="Google Shape;179;p28"/>
          <p:cNvCxnSpPr/>
          <p:nvPr/>
        </p:nvCxnSpPr>
        <p:spPr>
          <a:xfrm>
            <a:off x="7481827" y="2924382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Rectangle 67"/>
          <p:cNvSpPr/>
          <p:nvPr/>
        </p:nvSpPr>
        <p:spPr>
          <a:xfrm>
            <a:off x="6660232" y="2067694"/>
            <a:ext cx="1643189" cy="830997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Isomorphic Web App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Mobile frameworks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Desktop app 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Hybrid app</a:t>
            </a:r>
            <a:endParaRPr lang="en-US" sz="1200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03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30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Code Quality (</a:t>
            </a:r>
            <a:r>
              <a:rPr lang="en-US" sz="1800" dirty="0" err="1" smtClean="0">
                <a:latin typeface="Barlow Light" charset="0"/>
              </a:rPr>
              <a:t>JsLint</a:t>
            </a:r>
            <a:r>
              <a:rPr lang="en-US" sz="1800" dirty="0" smtClean="0">
                <a:latin typeface="Barlow Light" charset="0"/>
              </a:rPr>
              <a:t>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Preprocessor (</a:t>
            </a:r>
            <a:r>
              <a:rPr lang="en-US" sz="1800" dirty="0" err="1" smtClean="0">
                <a:latin typeface="Barlow Light" charset="0"/>
              </a:rPr>
              <a:t>Jsx</a:t>
            </a:r>
            <a:r>
              <a:rPr lang="en-US" sz="1800" dirty="0" smtClean="0">
                <a:latin typeface="Barlow Light" charset="0"/>
              </a:rPr>
              <a:t>, sass, less)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Tools and libraries for unit test (Mocha, Jest, </a:t>
            </a:r>
            <a:r>
              <a:rPr lang="en-US" sz="1800" dirty="0" err="1" smtClean="0">
                <a:latin typeface="Barlow Light" charset="0"/>
              </a:rPr>
              <a:t>Enzime</a:t>
            </a:r>
            <a:r>
              <a:rPr lang="en-US" sz="1800" dirty="0" smtClean="0">
                <a:latin typeface="Barlow Light" charset="0"/>
              </a:rPr>
              <a:t>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Bundlers (</a:t>
            </a:r>
            <a:r>
              <a:rPr lang="en-US" altLang="en-US" sz="1800" dirty="0" err="1" smtClean="0">
                <a:latin typeface="Barlow Light" charset="0"/>
              </a:rPr>
              <a:t>Webpack</a:t>
            </a:r>
            <a:r>
              <a:rPr lang="en-US" altLang="en-US" sz="1800" dirty="0" smtClean="0">
                <a:latin typeface="Barlow Light" charset="0"/>
              </a:rPr>
              <a:t>, </a:t>
            </a:r>
            <a:r>
              <a:rPr lang="en-US" altLang="en-US" sz="1800" dirty="0" err="1" smtClean="0">
                <a:latin typeface="Barlow Light" charset="0"/>
              </a:rPr>
              <a:t>Browserify</a:t>
            </a:r>
            <a:r>
              <a:rPr lang="en-US" altLang="en-US" sz="1800" dirty="0" smtClean="0">
                <a:latin typeface="Barlow Light" charset="0"/>
              </a:rPr>
              <a:t>)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Task managers (Gulp, Grunt)</a:t>
            </a:r>
            <a:endParaRPr lang="et-EE" altLang="en-US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Dependency management (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npm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, yarn, bower)</a:t>
            </a: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Project setup (Yeoman) </a:t>
            </a:r>
            <a:endParaRPr lang="et-EE" altLang="en-US" sz="1800" dirty="0" smtClean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Tools for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238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31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 stack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" name="Picture 4" descr="hire react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6552728" cy="25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3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32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 stack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81919"/>
            <a:ext cx="8181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19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07704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Single Page Application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to architecture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697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164288" y="1635646"/>
            <a:ext cx="1494074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568" y="1841020"/>
            <a:ext cx="496855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2051720" y="1907828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732238" y="1640770"/>
            <a:ext cx="1854115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5364088" y="3266409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86187" y="2783019"/>
            <a:ext cx="1099169" cy="483390"/>
            <a:chOff x="4186187" y="2278963"/>
            <a:chExt cx="1099169" cy="483390"/>
          </a:xfrm>
        </p:grpSpPr>
        <p:sp>
          <p:nvSpPr>
            <p:cNvPr id="6" name="Rectangle 5"/>
            <p:cNvSpPr/>
            <p:nvPr/>
          </p:nvSpPr>
          <p:spPr>
            <a:xfrm>
              <a:off x="4186187" y="2278963"/>
              <a:ext cx="1099169" cy="48339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02363" y="2350813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HTML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4821" y="2790166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7318737" y="3337165"/>
            <a:ext cx="1209249" cy="386713"/>
            <a:chOff x="2107200" y="3651870"/>
            <a:chExt cx="3023123" cy="966783"/>
          </a:xfrm>
        </p:grpSpPr>
        <p:sp>
          <p:nvSpPr>
            <p:cNvPr id="113" name="Rectangle 112"/>
            <p:cNvSpPr/>
            <p:nvPr/>
          </p:nvSpPr>
          <p:spPr>
            <a:xfrm>
              <a:off x="2107200" y="3651870"/>
              <a:ext cx="3023123" cy="966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3284686" y="4075302"/>
              <a:ext cx="697578" cy="373412"/>
              <a:chOff x="2092965" y="2542432"/>
              <a:chExt cx="697578" cy="373412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227547" y="4075302"/>
              <a:ext cx="666815" cy="373412"/>
              <a:chOff x="1566407" y="4027640"/>
              <a:chExt cx="666815" cy="373412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391216" y="4075302"/>
              <a:ext cx="675820" cy="373412"/>
              <a:chOff x="3174887" y="3713808"/>
              <a:chExt cx="675820" cy="373412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186186" y="3305348"/>
            <a:ext cx="1099169" cy="483390"/>
            <a:chOff x="4186186" y="2801292"/>
            <a:chExt cx="1099169" cy="483390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2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29" name="Rectangle 128"/>
          <p:cNvSpPr>
            <a:spLocks noChangeAspect="1"/>
          </p:cNvSpPr>
          <p:nvPr/>
        </p:nvSpPr>
        <p:spPr>
          <a:xfrm>
            <a:off x="7744702" y="2886477"/>
            <a:ext cx="769418" cy="33837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7318737" y="2886477"/>
            <a:ext cx="394024" cy="338373"/>
          </a:xfrm>
          <a:prstGeom prst="rect">
            <a:avLst/>
          </a:prstGeom>
          <a:solidFill>
            <a:srgbClr val="012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7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2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1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221342" y="3130718"/>
            <a:ext cx="638164" cy="539834"/>
            <a:chOff x="1690512" y="1419622"/>
            <a:chExt cx="3207992" cy="2713698"/>
          </a:xfrm>
        </p:grpSpPr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7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2063" cy="10793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1359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4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in timeline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324310" y="2491031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92365" y="1811630"/>
            <a:ext cx="931936" cy="67940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530" y="1811630"/>
            <a:ext cx="88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Brendan </a:t>
            </a:r>
            <a:r>
              <a:rPr lang="en-US" sz="1200" dirty="0" err="1">
                <a:latin typeface="Barlow Light" charset="0"/>
              </a:rPr>
              <a:t>Eich</a:t>
            </a:r>
            <a:r>
              <a:rPr lang="en-US" sz="1200" dirty="0">
                <a:latin typeface="Barlow Light" charset="0"/>
              </a:rPr>
              <a:t> from </a:t>
            </a:r>
            <a:r>
              <a:rPr lang="en-US" sz="1200" dirty="0" smtClean="0">
                <a:latin typeface="Barlow Light" charset="0"/>
              </a:rPr>
              <a:t>Netscape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05" y="312684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arlow Light" charset="0"/>
              </a:rPr>
              <a:t>1995</a:t>
            </a:r>
            <a:r>
              <a:rPr lang="en-US" b="1" dirty="0"/>
              <a:t> </a:t>
            </a:r>
          </a:p>
        </p:txBody>
      </p:sp>
      <p:cxnSp>
        <p:nvCxnSpPr>
          <p:cNvPr id="15" name="Google Shape;179;p28"/>
          <p:cNvCxnSpPr/>
          <p:nvPr/>
        </p:nvCxnSpPr>
        <p:spPr>
          <a:xfrm>
            <a:off x="971600" y="313910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Rectangle 15"/>
          <p:cNvSpPr/>
          <p:nvPr/>
        </p:nvSpPr>
        <p:spPr>
          <a:xfrm>
            <a:off x="179512" y="3787175"/>
            <a:ext cx="1650965" cy="1071409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3815047"/>
            <a:ext cx="1689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Barlow Light" charset="0"/>
              </a:rPr>
              <a:t>JavaScript 1.1 </a:t>
            </a:r>
            <a:r>
              <a:rPr lang="en-US" sz="1200" dirty="0">
                <a:latin typeface="Barlow Light" charset="0"/>
              </a:rPr>
              <a:t>in Netscape Navigator 3.0 (Aug), 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b="1" dirty="0" err="1" smtClean="0">
                <a:latin typeface="Barlow Light" charset="0"/>
              </a:rPr>
              <a:t>JScript</a:t>
            </a:r>
            <a:r>
              <a:rPr lang="en-US" sz="1200" b="1" dirty="0" smtClean="0">
                <a:latin typeface="Barlow Light" charset="0"/>
              </a:rPr>
              <a:t> </a:t>
            </a:r>
            <a:r>
              <a:rPr lang="en-US" sz="1200" b="1" dirty="0">
                <a:latin typeface="Barlow Light" charset="0"/>
              </a:rPr>
              <a:t>1.0</a:t>
            </a:r>
            <a:r>
              <a:rPr lang="et-EE" sz="1200" b="1" dirty="0">
                <a:latin typeface="Barlow Light" charset="0"/>
              </a:rPr>
              <a:t> </a:t>
            </a:r>
            <a:r>
              <a:rPr lang="en-US" sz="1200" dirty="0">
                <a:latin typeface="Barlow Light" charset="0"/>
              </a:rPr>
              <a:t>in Internet Explorer 3.0 (Aug).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888073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1996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9" name="Google Shape;179;p28"/>
          <p:cNvCxnSpPr/>
          <p:nvPr/>
        </p:nvCxnSpPr>
        <p:spPr>
          <a:xfrm>
            <a:off x="1775863" y="2832714"/>
            <a:ext cx="1" cy="3113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Rectangle 19"/>
          <p:cNvSpPr/>
          <p:nvPr/>
        </p:nvSpPr>
        <p:spPr>
          <a:xfrm>
            <a:off x="1187624" y="2308316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7624" y="2330897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1.0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4367" y="307580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1997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4" name="Google Shape;179;p28"/>
          <p:cNvCxnSpPr/>
          <p:nvPr/>
        </p:nvCxnSpPr>
        <p:spPr>
          <a:xfrm>
            <a:off x="2563559" y="3144045"/>
            <a:ext cx="0" cy="3240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ectangle 25"/>
          <p:cNvSpPr/>
          <p:nvPr/>
        </p:nvSpPr>
        <p:spPr>
          <a:xfrm>
            <a:off x="2333139" y="2912045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1998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8" name="Google Shape;179;p28"/>
          <p:cNvCxnSpPr/>
          <p:nvPr/>
        </p:nvCxnSpPr>
        <p:spPr>
          <a:xfrm>
            <a:off x="3141477" y="2792562"/>
            <a:ext cx="0" cy="3407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2869981" y="3065064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32" name="Google Shape;179;p28"/>
          <p:cNvCxnSpPr/>
          <p:nvPr/>
        </p:nvCxnSpPr>
        <p:spPr>
          <a:xfrm>
            <a:off x="3946644" y="3144045"/>
            <a:ext cx="1" cy="2395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ectangle 33"/>
          <p:cNvSpPr/>
          <p:nvPr/>
        </p:nvSpPr>
        <p:spPr>
          <a:xfrm>
            <a:off x="3706120" y="2912045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2004</a:t>
            </a:r>
            <a:endParaRPr lang="en-US" b="1" dirty="0"/>
          </a:p>
        </p:txBody>
      </p:sp>
      <p:cxnSp>
        <p:nvCxnSpPr>
          <p:cNvPr id="36" name="Google Shape;179;p28"/>
          <p:cNvCxnSpPr>
            <a:stCxn id="37" idx="2"/>
          </p:cNvCxnSpPr>
          <p:nvPr/>
        </p:nvCxnSpPr>
        <p:spPr>
          <a:xfrm>
            <a:off x="4492715" y="2067694"/>
            <a:ext cx="0" cy="10747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ectangle 36"/>
          <p:cNvSpPr/>
          <p:nvPr/>
        </p:nvSpPr>
        <p:spPr>
          <a:xfrm>
            <a:off x="3880647" y="1347614"/>
            <a:ext cx="1224136" cy="72008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21219" y="3074248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2005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3779912" y="1388528"/>
            <a:ext cx="1395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latin typeface="Barlow Light" charset="0"/>
              </a:rPr>
              <a:t>XmlHttpRequest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component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0" name="Google Shape;179;p28"/>
          <p:cNvCxnSpPr>
            <a:stCxn id="82" idx="2"/>
          </p:cNvCxnSpPr>
          <p:nvPr/>
        </p:nvCxnSpPr>
        <p:spPr>
          <a:xfrm flipH="1">
            <a:off x="5329100" y="2738570"/>
            <a:ext cx="1" cy="3982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Rectangle 41"/>
          <p:cNvSpPr/>
          <p:nvPr/>
        </p:nvSpPr>
        <p:spPr>
          <a:xfrm>
            <a:off x="5020404" y="3097035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20 09</a:t>
            </a:r>
            <a:endParaRPr lang="en-US" b="1" dirty="0"/>
          </a:p>
        </p:txBody>
      </p:sp>
      <p:cxnSp>
        <p:nvCxnSpPr>
          <p:cNvPr id="44" name="Google Shape;179;p28"/>
          <p:cNvCxnSpPr/>
          <p:nvPr/>
        </p:nvCxnSpPr>
        <p:spPr>
          <a:xfrm>
            <a:off x="6531387" y="2825230"/>
            <a:ext cx="0" cy="3225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Rectangle 45"/>
          <p:cNvSpPr/>
          <p:nvPr/>
        </p:nvSpPr>
        <p:spPr>
          <a:xfrm>
            <a:off x="6271730" y="307580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2015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6876256" y="2912045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2016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8159187" y="289208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2018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7493949" y="3075806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2017</a:t>
            </a:r>
            <a:endParaRPr lang="en-US" b="1" dirty="0"/>
          </a:p>
        </p:txBody>
      </p:sp>
      <p:cxnSp>
        <p:nvCxnSpPr>
          <p:cNvPr id="75" name="Google Shape;179;p28"/>
          <p:cNvCxnSpPr/>
          <p:nvPr/>
        </p:nvCxnSpPr>
        <p:spPr>
          <a:xfrm>
            <a:off x="7208863" y="3147814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Rectangle 77"/>
          <p:cNvSpPr/>
          <p:nvPr/>
        </p:nvSpPr>
        <p:spPr>
          <a:xfrm>
            <a:off x="2832457" y="2445596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919363" y="2474222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3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7931" y="3378208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24837" y="3406834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4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06082" y="2391604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69689" y="2435547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5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01328" y="33718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975125" y="3413199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7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69779" y="34815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24984" y="3510176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2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13286" y="2499742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300192" y="2600062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6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54355" y="2565079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541261" y="2593705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8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2427" y="33718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172881" y="3413191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9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94" name="Google Shape;179;p28"/>
          <p:cNvCxnSpPr/>
          <p:nvPr/>
        </p:nvCxnSpPr>
        <p:spPr>
          <a:xfrm>
            <a:off x="7794716" y="2912045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179;p28"/>
          <p:cNvCxnSpPr/>
          <p:nvPr/>
        </p:nvCxnSpPr>
        <p:spPr>
          <a:xfrm>
            <a:off x="8428833" y="3147115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179;p28"/>
          <p:cNvCxnSpPr/>
          <p:nvPr/>
        </p:nvCxnSpPr>
        <p:spPr>
          <a:xfrm>
            <a:off x="5329101" y="3117636"/>
            <a:ext cx="0" cy="10747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Rectangle 96"/>
          <p:cNvSpPr/>
          <p:nvPr/>
        </p:nvSpPr>
        <p:spPr>
          <a:xfrm>
            <a:off x="4910498" y="4222607"/>
            <a:ext cx="837201" cy="36759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960502" y="4281309"/>
            <a:ext cx="73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Node.js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99" name="Google Shape;179;p28"/>
          <p:cNvCxnSpPr>
            <a:stCxn id="106" idx="2"/>
          </p:cNvCxnSpPr>
          <p:nvPr/>
        </p:nvCxnSpPr>
        <p:spPr>
          <a:xfrm>
            <a:off x="5998713" y="2034859"/>
            <a:ext cx="0" cy="11129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Rectangle 105"/>
          <p:cNvSpPr/>
          <p:nvPr/>
        </p:nvSpPr>
        <p:spPr>
          <a:xfrm>
            <a:off x="5580112" y="1667263"/>
            <a:ext cx="837201" cy="36759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580112" y="1707654"/>
            <a:ext cx="835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Electron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724128" y="307580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755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156176" y="3132107"/>
            <a:ext cx="776112" cy="453620"/>
            <a:chOff x="3568303" y="2380365"/>
            <a:chExt cx="3046609" cy="1780673"/>
          </a:xfrm>
        </p:grpSpPr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  <a:endCxn id="93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Oval 11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20" name="Google Shape;341;p32"/>
            <p:cNvCxnSpPr>
              <a:stCxn id="93" idx="4"/>
              <a:endCxn id="117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1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4228" cy="10932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1554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49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01342" y="3222012"/>
            <a:ext cx="538410" cy="52693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43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27037" y="3222012"/>
            <a:ext cx="530732" cy="5234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91880" y="3211842"/>
            <a:ext cx="536573" cy="273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1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05344" y="3795886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0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71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76310" y="3787572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Browser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156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Runtime in Browsers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047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7006" y="1419622"/>
            <a:ext cx="3024336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1115616" y="1347614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084168" y="1347614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160388" y="3125224"/>
            <a:ext cx="25561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3160388" y="3251308"/>
            <a:ext cx="26141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879078" y="2905697"/>
            <a:ext cx="2166245" cy="476416"/>
            <a:chOff x="5879078" y="2905697"/>
            <a:chExt cx="2166245" cy="476416"/>
          </a:xfrm>
        </p:grpSpPr>
        <p:sp>
          <p:nvSpPr>
            <p:cNvPr id="80" name="Rectangle 79"/>
            <p:cNvSpPr/>
            <p:nvPr/>
          </p:nvSpPr>
          <p:spPr>
            <a:xfrm>
              <a:off x="5879078" y="2905697"/>
              <a:ext cx="2144093" cy="4764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001766"/>
              <a:ext cx="256678" cy="256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63" name="TextBox 14362"/>
            <p:cNvSpPr txBox="1"/>
            <p:nvPr/>
          </p:nvSpPr>
          <p:spPr>
            <a:xfrm>
              <a:off x="6284837" y="2984053"/>
              <a:ext cx="176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Backend System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SPA: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15616" y="2067694"/>
            <a:ext cx="1982398" cy="2016224"/>
            <a:chOff x="1115616" y="2283718"/>
            <a:chExt cx="1982398" cy="2016224"/>
          </a:xfrm>
        </p:grpSpPr>
        <p:sp>
          <p:nvSpPr>
            <p:cNvPr id="8" name="Rectangle 7"/>
            <p:cNvSpPr/>
            <p:nvPr/>
          </p:nvSpPr>
          <p:spPr>
            <a:xfrm>
              <a:off x="1115616" y="2283718"/>
              <a:ext cx="1915390" cy="2016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1640" y="2805321"/>
              <a:ext cx="1491142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37209" y="2860111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UI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42728" y="3286049"/>
              <a:ext cx="1480054" cy="36256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52918" y="3336527"/>
              <a:ext cx="1645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Application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1640" y="3793359"/>
              <a:ext cx="1480054" cy="362567"/>
            </a:xfrm>
            <a:prstGeom prst="rect">
              <a:avLst/>
            </a:prstGeom>
            <a:solidFill>
              <a:srgbClr val="61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3193" y="3843837"/>
              <a:ext cx="9811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Data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19672" y="228371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Frontend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39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835696" y="2577300"/>
            <a:ext cx="5112568" cy="11576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</a:t>
            </a:r>
            <a:br>
              <a:rPr lang="en" dirty="0" smtClean="0"/>
            </a:br>
            <a:r>
              <a:rPr lang="en" dirty="0" smtClean="0"/>
              <a:t>and beyond</a:t>
            </a:r>
            <a:br>
              <a:rPr lang="en" dirty="0" smtClean="0"/>
            </a:b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4028628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is a full-fledged language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8884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71600" y="1851670"/>
            <a:ext cx="7904782" cy="16562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800" dirty="0" smtClean="0"/>
              <a:t>is </a:t>
            </a:r>
            <a:r>
              <a:rPr lang="en-US" sz="2800" dirty="0"/>
              <a:t>a programming language </a:t>
            </a:r>
            <a:r>
              <a:rPr lang="en-US" sz="2800" dirty="0" smtClean="0"/>
              <a:t>designed  </a:t>
            </a:r>
          </a:p>
          <a:p>
            <a:pPr marL="0" lvl="0" indent="0">
              <a:buNone/>
            </a:pPr>
            <a:r>
              <a:rPr lang="en-US" sz="2800" dirty="0" smtClean="0"/>
              <a:t>to </a:t>
            </a:r>
            <a:r>
              <a:rPr lang="en-US" sz="2800" dirty="0"/>
              <a:t>be used for writing software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in </a:t>
            </a:r>
            <a:r>
              <a:rPr lang="en-US" sz="2800" dirty="0"/>
              <a:t>the widest variety of application domains.</a:t>
            </a:r>
            <a:endParaRPr sz="28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77" name="Google Shape;518;p16"/>
          <p:cNvSpPr txBox="1">
            <a:spLocks/>
          </p:cNvSpPr>
          <p:nvPr/>
        </p:nvSpPr>
        <p:spPr>
          <a:xfrm>
            <a:off x="971600" y="987574"/>
            <a:ext cx="7056784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800" dirty="0" smtClean="0">
                <a:latin typeface="Raleway SemiBold" charset="0"/>
              </a:rPr>
              <a:t>General purpose programming language</a:t>
            </a:r>
            <a:endParaRPr lang="en-US" sz="2800" dirty="0"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92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69157" y="1411680"/>
            <a:ext cx="7795508" cy="601478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859782"/>
            <a:ext cx="1591940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432320" y="2905697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229483" y="1396541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572815" y="3579862"/>
            <a:ext cx="1221853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Software 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Devices and domains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301823" y="2905697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Desktop 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spect="1" noChangeArrowheads="1"/>
          </p:cNvSpPr>
          <p:nvPr/>
        </p:nvSpPr>
        <p:spPr>
          <a:xfrm>
            <a:off x="4283968" y="2905697"/>
            <a:ext cx="1278097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Mobile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6440541" y="2838129"/>
            <a:ext cx="1728192" cy="201825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621507" y="2903787"/>
            <a:ext cx="1301901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IOT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8294" y="362817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27784" y="3626638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35270" y="3651870"/>
            <a:ext cx="123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UI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7784" y="4083918"/>
            <a:ext cx="1331007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4929" y="4133732"/>
            <a:ext cx="13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System calls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45675" y="3601406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16016" y="3626638"/>
            <a:ext cx="123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UI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45675" y="4058686"/>
            <a:ext cx="1331007" cy="404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5675" y="4108500"/>
            <a:ext cx="13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System calls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77133" y="4302391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027210" y="4352205"/>
            <a:ext cx="63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LUA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88880" y="3871840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07808" y="3903294"/>
            <a:ext cx="8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C/C++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88880" y="3401815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038956" y="3451629"/>
            <a:ext cx="77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MQTT</a:t>
            </a:r>
            <a:endParaRPr lang="en-US" b="1" dirty="0">
              <a:latin typeface="Raleway SemiBold" charset="0"/>
            </a:endParaRPr>
          </a:p>
        </p:txBody>
      </p:sp>
      <p:pic>
        <p:nvPicPr>
          <p:cNvPr id="47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0382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79927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18418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https://lh4.googleusercontent.com/PGd99PUQwyopn4ko5z5k7JpeiNivxWrO292iK4ecfkP-DAy-U5qH-KlAKfZloSLhq2SSoPL3AeaOofFpH3ULydLMQ7GLbDnHSV85XiVyx2HHuMt8tNGGV8uzUHdibqsuLdjOLsku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59097" y="219509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14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396552" y="221171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2692785" y="2842940"/>
            <a:ext cx="1221853" cy="10969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Mobile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218866" y="2211710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App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40541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440541" y="2209194"/>
            <a:ext cx="144016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875584" y="288342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8238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238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591099" y="3819236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4283968" y="2232684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4537067" y="2773203"/>
            <a:ext cx="1366009" cy="14378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73909" y="3161264"/>
            <a:ext cx="1092324" cy="980010"/>
            <a:chOff x="5266433" y="634887"/>
            <a:chExt cx="1092324" cy="980010"/>
          </a:xfrm>
        </p:grpSpPr>
        <p:grpSp>
          <p:nvGrpSpPr>
            <p:cNvPr id="7" name="Group 6"/>
            <p:cNvGrpSpPr/>
            <p:nvPr/>
          </p:nvGrpSpPr>
          <p:grpSpPr>
            <a:xfrm>
              <a:off x="5266433" y="634887"/>
              <a:ext cx="1092324" cy="980010"/>
              <a:chOff x="4682652" y="3091912"/>
              <a:chExt cx="1092324" cy="98001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682652" y="3106134"/>
                <a:ext cx="1092324" cy="965788"/>
              </a:xfrm>
              <a:prstGeom prst="rect">
                <a:avLst/>
              </a:prstGeom>
              <a:solidFill>
                <a:srgbClr val="435A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83318" y="3091912"/>
                <a:ext cx="9662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 smtClean="0">
                    <a:solidFill>
                      <a:schemeClr val="bg1"/>
                    </a:solidFill>
                    <a:latin typeface="Raleway SemiBold" charset="0"/>
                  </a:rPr>
                  <a:t>WebView</a:t>
                </a:r>
                <a:endParaRPr lang="en-US" sz="1100" b="1" dirty="0">
                  <a:solidFill>
                    <a:schemeClr val="bg1"/>
                  </a:solidFill>
                  <a:latin typeface="Raleway SemiBold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396295" y="1077474"/>
              <a:ext cx="832600" cy="286079"/>
              <a:chOff x="2051720" y="1454392"/>
              <a:chExt cx="1089669" cy="362567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051720" y="1454392"/>
                <a:ext cx="1089669" cy="362567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107089" y="1463441"/>
                <a:ext cx="9789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err="1" smtClean="0">
                    <a:solidFill>
                      <a:schemeClr val="bg1"/>
                    </a:solidFill>
                    <a:latin typeface="Raleway SemiBold" charset="0"/>
                  </a:rPr>
                  <a:t>Js</a:t>
                </a:r>
                <a:r>
                  <a:rPr lang="en-US" sz="1100" b="1" dirty="0" smtClean="0">
                    <a:solidFill>
                      <a:schemeClr val="bg1"/>
                    </a:solidFill>
                    <a:latin typeface="Raleway SemiBold" charset="0"/>
                  </a:rPr>
                  <a:t> Code</a:t>
                </a:r>
                <a:endParaRPr lang="en-US" sz="1100" b="1" dirty="0">
                  <a:solidFill>
                    <a:schemeClr val="bg1"/>
                  </a:solidFill>
                  <a:latin typeface="Raleway SemiBold" charset="0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4664878" y="2798356"/>
            <a:ext cx="120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Native App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591099" y="4350706"/>
            <a:ext cx="1417041" cy="404408"/>
            <a:chOff x="518238" y="3347677"/>
            <a:chExt cx="1373745" cy="404408"/>
          </a:xfrm>
        </p:grpSpPr>
        <p:sp>
          <p:nvSpPr>
            <p:cNvPr id="61" name="Rectangle 60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82088" y="2691803"/>
            <a:ext cx="949028" cy="362567"/>
            <a:chOff x="4169262" y="908808"/>
            <a:chExt cx="1089669" cy="362567"/>
          </a:xfrm>
        </p:grpSpPr>
        <p:sp>
          <p:nvSpPr>
            <p:cNvPr id="64" name="Rectangle 63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37067" y="4300902"/>
            <a:ext cx="1417041" cy="404408"/>
            <a:chOff x="518238" y="3347677"/>
            <a:chExt cx="1373745" cy="404408"/>
          </a:xfrm>
        </p:grpSpPr>
        <p:sp>
          <p:nvSpPr>
            <p:cNvPr id="67" name="Rectangle 66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825451" y="3843394"/>
            <a:ext cx="876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Bridge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829197" y="3316759"/>
            <a:ext cx="949028" cy="362567"/>
            <a:chOff x="4169262" y="908808"/>
            <a:chExt cx="1089669" cy="362567"/>
          </a:xfrm>
        </p:grpSpPr>
        <p:sp>
          <p:nvSpPr>
            <p:cNvPr id="72" name="Rectangle 71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612074" y="3291830"/>
            <a:ext cx="1331007" cy="35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798044" y="3305780"/>
            <a:ext cx="112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Raleway SemiBold" charset="0"/>
              </a:rPr>
              <a:t>Js</a:t>
            </a:r>
            <a:r>
              <a:rPr lang="en-US" b="1" dirty="0" smtClean="0">
                <a:latin typeface="Raleway SemiBold" charset="0"/>
              </a:rPr>
              <a:t> Engine</a:t>
            </a:r>
            <a:endParaRPr lang="en-US" b="1" dirty="0"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23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1760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772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-396552" y="221171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2692785" y="2842940"/>
            <a:ext cx="1221853" cy="10969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Mobile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3"/>
          <p:cNvSpPr txBox="1">
            <a:spLocks noChangeAspect="1" noChangeArrowheads="1"/>
          </p:cNvSpPr>
          <p:nvPr/>
        </p:nvSpPr>
        <p:spPr>
          <a:xfrm>
            <a:off x="2218866" y="2211710"/>
            <a:ext cx="194806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App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355976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40541" y="2139702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6440541" y="2209194"/>
            <a:ext cx="144016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875584" y="2883427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Browser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8238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238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4283968" y="2232684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588224" y="3363838"/>
            <a:ext cx="1331007" cy="356094"/>
            <a:chOff x="6591099" y="3819236"/>
            <a:chExt cx="1331007" cy="356094"/>
          </a:xfrm>
        </p:grpSpPr>
        <p:sp>
          <p:nvSpPr>
            <p:cNvPr id="38" name="Rectangle 37"/>
            <p:cNvSpPr/>
            <p:nvPr/>
          </p:nvSpPr>
          <p:spPr>
            <a:xfrm>
              <a:off x="6591099" y="3819236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59197" y="3846818"/>
              <a:ext cx="876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Flutter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29197" y="3316759"/>
            <a:ext cx="949028" cy="362567"/>
            <a:chOff x="4169262" y="908808"/>
            <a:chExt cx="1089669" cy="362567"/>
          </a:xfrm>
        </p:grpSpPr>
        <p:sp>
          <p:nvSpPr>
            <p:cNvPr id="72" name="Rectangle 71"/>
            <p:cNvSpPr/>
            <p:nvPr/>
          </p:nvSpPr>
          <p:spPr>
            <a:xfrm>
              <a:off x="4169262" y="908808"/>
              <a:ext cx="1089669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24631" y="959286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 Code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90677" y="2913784"/>
            <a:ext cx="1331007" cy="356094"/>
            <a:chOff x="6590677" y="2913784"/>
            <a:chExt cx="1331007" cy="356094"/>
          </a:xfrm>
        </p:grpSpPr>
        <p:sp>
          <p:nvSpPr>
            <p:cNvPr id="74" name="Rectangle 73"/>
            <p:cNvSpPr/>
            <p:nvPr/>
          </p:nvSpPr>
          <p:spPr>
            <a:xfrm>
              <a:off x="6590677" y="2913784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43340" y="2949169"/>
              <a:ext cx="789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614546" y="3373473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14546" y="3944836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91880" y="170355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Meteor</a:t>
            </a:r>
            <a:endParaRPr lang="en-US" b="1" dirty="0">
              <a:latin typeface="Raleway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51107" y="2825695"/>
            <a:ext cx="1185291" cy="362567"/>
            <a:chOff x="4789318" y="1347614"/>
            <a:chExt cx="1092324" cy="362567"/>
          </a:xfrm>
        </p:grpSpPr>
        <p:sp>
          <p:nvSpPr>
            <p:cNvPr id="58" name="Rectangle 57"/>
            <p:cNvSpPr/>
            <p:nvPr/>
          </p:nvSpPr>
          <p:spPr>
            <a:xfrm>
              <a:off x="4789318" y="1347614"/>
              <a:ext cx="1092324" cy="36256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75138" y="1375008"/>
              <a:ext cx="950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Cordova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84" y="4012489"/>
            <a:ext cx="720080" cy="22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46" y="3379627"/>
            <a:ext cx="737036" cy="32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574" y="3374180"/>
            <a:ext cx="306813" cy="318845"/>
          </a:xfrm>
          <a:prstGeom prst="rect">
            <a:avLst/>
          </a:prstGeom>
        </p:spPr>
      </p:pic>
      <p:pic>
        <p:nvPicPr>
          <p:cNvPr id="40" name="Picture 5" descr="C:\Users\s.fiorenza\Desktop\PresentazioneJS\Slides\Browser\reactj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63" y="2971807"/>
            <a:ext cx="305332" cy="26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184" y="3936183"/>
            <a:ext cx="1346943" cy="6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45365" y="2139702"/>
            <a:ext cx="1591940" cy="2738336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467544" y="2178320"/>
            <a:ext cx="26123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algn="ctr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Native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Desktop Development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413369" y="2138587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580112" y="2161355"/>
            <a:ext cx="1728192" cy="2716683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/>
          <p:cNvSpPr txBox="1">
            <a:spLocks noChangeAspect="1" noChangeArrowheads="1"/>
          </p:cNvSpPr>
          <p:nvPr/>
        </p:nvSpPr>
        <p:spPr>
          <a:xfrm>
            <a:off x="5473810" y="2211710"/>
            <a:ext cx="1511222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Bridge</a:t>
            </a:r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75831" y="2890397"/>
            <a:ext cx="1331007" cy="356094"/>
            <a:chOff x="518238" y="2890397"/>
            <a:chExt cx="1331007" cy="356094"/>
          </a:xfrm>
        </p:grpSpPr>
        <p:sp>
          <p:nvSpPr>
            <p:cNvPr id="30" name="Rectangle 29"/>
            <p:cNvSpPr/>
            <p:nvPr/>
          </p:nvSpPr>
          <p:spPr>
            <a:xfrm>
              <a:off x="518238" y="2890397"/>
              <a:ext cx="1331007" cy="3560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405" y="2905697"/>
              <a:ext cx="123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Native UI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75831" y="3347677"/>
            <a:ext cx="1373745" cy="404408"/>
            <a:chOff x="518238" y="3347677"/>
            <a:chExt cx="1373745" cy="404408"/>
          </a:xfrm>
        </p:grpSpPr>
        <p:sp>
          <p:nvSpPr>
            <p:cNvPr id="32" name="Rectangle 31"/>
            <p:cNvSpPr/>
            <p:nvPr/>
          </p:nvSpPr>
          <p:spPr>
            <a:xfrm>
              <a:off x="518238" y="3347677"/>
              <a:ext cx="1331007" cy="404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776" y="3395992"/>
              <a:ext cx="13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System calls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3341361" y="2231569"/>
            <a:ext cx="129667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Hybrid</a:t>
            </a: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5772201" y="2980458"/>
            <a:ext cx="1331007" cy="4155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71939" y="3653907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978888" y="3674876"/>
            <a:ext cx="95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aleway SemiBold" charset="0"/>
              </a:rPr>
              <a:t>Electron</a:t>
            </a:r>
            <a:endParaRPr lang="en-US" b="1" dirty="0">
              <a:latin typeface="Raleway SemiBold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71939" y="4229971"/>
            <a:ext cx="1221853" cy="358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92105" y="2868793"/>
            <a:ext cx="1185291" cy="579427"/>
            <a:chOff x="4651107" y="2825695"/>
            <a:chExt cx="1185291" cy="579427"/>
          </a:xfrm>
        </p:grpSpPr>
        <p:sp>
          <p:nvSpPr>
            <p:cNvPr id="37" name="Rectangle 36"/>
            <p:cNvSpPr/>
            <p:nvPr/>
          </p:nvSpPr>
          <p:spPr>
            <a:xfrm>
              <a:off x="4651107" y="2825695"/>
              <a:ext cx="1185291" cy="57942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7838" y="2856835"/>
              <a:ext cx="1108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Chromium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+ Node.js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888" y="4293388"/>
            <a:ext cx="720080" cy="22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5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54" y="3702018"/>
            <a:ext cx="268289" cy="2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807" y="3023160"/>
            <a:ext cx="757794" cy="3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3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Many new frameworks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29" name="Picture 2" descr="Proton Native is one of the JavaScript frameworks for desktop app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5646"/>
            <a:ext cx="1800200" cy="7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1630"/>
            <a:ext cx="2592288" cy="81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5" descr="Image for p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7574"/>
            <a:ext cx="1636441" cy="16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7" descr="NW.js is one of the JavaScript frameworks for desktop apps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03726"/>
            <a:ext cx="2961859" cy="12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1" descr="https://encrypted-tbn0.gstatic.com/images?q=tbn%3AANd9GcRU9v6r5Xy2HkpDqStvqHSO9DV-ArbDvc26Mlg3GgOLwUSuZsiUcvmo9IJlSFSMZOZCzP1tbl3jSN2yRvabArqSHIXjUuJAGgAhAPFHR_U&amp;usqp=CAU&amp;ec=457253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48473"/>
            <a:ext cx="1671639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79776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65501"/>
            <a:ext cx="1524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680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Many more to come….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632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4" name="Picture 3" descr="C:\Users\s.fiorenza\Desktop\PresentazioneJS\Slides\layout-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5138"/>
            <a:ext cx="6423751" cy="3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44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runtime: html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64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6696" y="1711453"/>
            <a:ext cx="829545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.warning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 }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1372899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Raleway SemiBold" charset="0"/>
              </a:rPr>
              <a:t>Css</a:t>
            </a:r>
            <a:r>
              <a:rPr lang="en-US" sz="1600" dirty="0" smtClean="0">
                <a:latin typeface="Raleway SemiBold" charset="0"/>
              </a:rPr>
              <a:t> to define styles to apply to selected elements from html page</a:t>
            </a:r>
            <a:endParaRPr lang="en-US" sz="1600" dirty="0">
              <a:latin typeface="Raleway Semi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694280"/>
            <a:ext cx="82954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"text/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javascript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window.alert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document.getElementsByClassName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(“warning”)[0].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innerHTML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976" y="2355726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Raleway SemiBold" charset="0"/>
              </a:rPr>
              <a:t>Javascript</a:t>
            </a:r>
            <a:r>
              <a:rPr lang="en-US" sz="1600" dirty="0" smtClean="0">
                <a:latin typeface="Raleway SemiBold" charset="0"/>
              </a:rPr>
              <a:t> to apply some logic on selected html elements</a:t>
            </a:r>
            <a:endParaRPr lang="en-US" sz="1600" dirty="0">
              <a:latin typeface="Raleway SemiBold" charset="0"/>
            </a:endParaRPr>
          </a:p>
        </p:txBody>
      </p:sp>
      <p:sp>
        <p:nvSpPr>
          <p:cNvPr id="11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runtime: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css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and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1449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51520" y="151464"/>
            <a:ext cx="1527173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Browser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DOM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64336" y="987574"/>
            <a:ext cx="1584176" cy="307777"/>
            <a:chOff x="3203848" y="1413759"/>
            <a:chExt cx="1584176" cy="307777"/>
          </a:xfrm>
        </p:grpSpPr>
        <p:sp>
          <p:nvSpPr>
            <p:cNvPr id="11" name="Rounded Rectangle 10"/>
            <p:cNvSpPr/>
            <p:nvPr/>
          </p:nvSpPr>
          <p:spPr>
            <a:xfrm>
              <a:off x="3203848" y="1419622"/>
              <a:ext cx="1584176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7864" y="1413759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html</a:t>
              </a:r>
              <a:r>
                <a:rPr lang="en-US" b="1" dirty="0">
                  <a:solidFill>
                    <a:schemeClr val="bg1"/>
                  </a:solidFill>
                  <a:latin typeface="Barlow Light" charset="0"/>
                </a:rPr>
                <a:t>: </a:t>
              </a:r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element</a:t>
              </a:r>
              <a:endParaRPr lang="en-US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82448" y="1852475"/>
            <a:ext cx="1753850" cy="289509"/>
            <a:chOff x="1331640" y="2112856"/>
            <a:chExt cx="1568414" cy="289509"/>
          </a:xfrm>
        </p:grpSpPr>
        <p:sp>
          <p:nvSpPr>
            <p:cNvPr id="12" name="Rounded Rectangle 11"/>
            <p:cNvSpPr/>
            <p:nvPr/>
          </p:nvSpPr>
          <p:spPr>
            <a:xfrm>
              <a:off x="1331640" y="2114333"/>
              <a:ext cx="1447428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85991" y="2112856"/>
              <a:ext cx="1414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body: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80520" y="2480734"/>
            <a:ext cx="1773712" cy="288032"/>
            <a:chOff x="4267592" y="2139702"/>
            <a:chExt cx="1240512" cy="288032"/>
          </a:xfrm>
        </p:grpSpPr>
        <p:sp>
          <p:nvSpPr>
            <p:cNvPr id="14" name="Rounded Rectangle 13"/>
            <p:cNvSpPr/>
            <p:nvPr/>
          </p:nvSpPr>
          <p:spPr>
            <a:xfrm>
              <a:off x="4267592" y="2139702"/>
              <a:ext cx="1240512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1608" y="2144872"/>
              <a:ext cx="1024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Barlow Light" charset="0"/>
                </a:rPr>
                <a:t>p</a:t>
              </a:r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2783" y="1844079"/>
            <a:ext cx="1586991" cy="297905"/>
            <a:chOff x="2018126" y="2092522"/>
            <a:chExt cx="1617769" cy="297905"/>
          </a:xfrm>
        </p:grpSpPr>
        <p:sp>
          <p:nvSpPr>
            <p:cNvPr id="20" name="Rounded Rectangle 19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3107" y="2092522"/>
              <a:ext cx="1390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head: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7146" y="2745546"/>
            <a:ext cx="1436862" cy="305389"/>
            <a:chOff x="2018126" y="2102395"/>
            <a:chExt cx="1617769" cy="305389"/>
          </a:xfrm>
        </p:grpSpPr>
        <p:sp>
          <p:nvSpPr>
            <p:cNvPr id="25" name="Rounded Rectangle 24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3107" y="2130785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title: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345349" y="3778423"/>
            <a:ext cx="1322995" cy="288032"/>
          </a:xfrm>
          <a:prstGeom prst="round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Barlow Ligh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3484" y="3778423"/>
            <a:ext cx="129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Barlow Light" charset="0"/>
              </a:rPr>
              <a:t>em</a:t>
            </a:r>
            <a:r>
              <a:rPr lang="en-US" sz="1200" b="1" dirty="0" smtClean="0">
                <a:solidFill>
                  <a:schemeClr val="bg1"/>
                </a:solidFill>
                <a:latin typeface="Barlow Light" charset="0"/>
              </a:rPr>
              <a:t>: element</a:t>
            </a:r>
            <a:endParaRPr lang="en-US" sz="1200" b="1" dirty="0">
              <a:solidFill>
                <a:schemeClr val="bg1"/>
              </a:solidFill>
              <a:latin typeface="Barlow Light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80520" y="3768550"/>
            <a:ext cx="760759" cy="291396"/>
            <a:chOff x="1540396" y="2640394"/>
            <a:chExt cx="1152128" cy="291396"/>
          </a:xfrm>
        </p:grpSpPr>
        <p:sp>
          <p:nvSpPr>
            <p:cNvPr id="41" name="Rounded Rectangle 40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55918" y="4330357"/>
            <a:ext cx="760759" cy="291396"/>
            <a:chOff x="1540396" y="2640394"/>
            <a:chExt cx="1152128" cy="291396"/>
          </a:xfrm>
        </p:grpSpPr>
        <p:sp>
          <p:nvSpPr>
            <p:cNvPr id="44" name="Rounded Rectangle 43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242846" y="2151856"/>
            <a:ext cx="0" cy="251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25860" y="2151856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42846" y="1556480"/>
            <a:ext cx="0" cy="28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60899" y="3266821"/>
            <a:ext cx="1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54235" y="3266821"/>
            <a:ext cx="0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52340" y="4059946"/>
            <a:ext cx="1896" cy="27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242846" y="1556480"/>
            <a:ext cx="2948882" cy="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191728" y="1557170"/>
            <a:ext cx="0" cy="29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523209" y="3522622"/>
            <a:ext cx="760759" cy="291396"/>
            <a:chOff x="1540396" y="2640394"/>
            <a:chExt cx="1152128" cy="291396"/>
          </a:xfrm>
        </p:grpSpPr>
        <p:sp>
          <p:nvSpPr>
            <p:cNvPr id="93" name="Rounded Rectangle 92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3919631" y="3033578"/>
            <a:ext cx="5946" cy="489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403648" y="2735673"/>
            <a:ext cx="1436862" cy="297905"/>
            <a:chOff x="2018126" y="2092522"/>
            <a:chExt cx="1617769" cy="297905"/>
          </a:xfrm>
        </p:grpSpPr>
        <p:sp>
          <p:nvSpPr>
            <p:cNvPr id="99" name="Rounded Rectangle 98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43107" y="2092522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meta: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55057" y="3522622"/>
            <a:ext cx="760759" cy="291396"/>
            <a:chOff x="1540396" y="2640394"/>
            <a:chExt cx="1152128" cy="291396"/>
          </a:xfrm>
        </p:grpSpPr>
        <p:sp>
          <p:nvSpPr>
            <p:cNvPr id="102" name="Rounded Rectangle 101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>
            <a:off x="2101727" y="3033577"/>
            <a:ext cx="1661" cy="233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760900" y="3266821"/>
            <a:ext cx="1393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25860" y="2768766"/>
            <a:ext cx="0" cy="49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103388" y="2402863"/>
            <a:ext cx="1822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23697" y="2402863"/>
            <a:ext cx="0" cy="34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101727" y="2402863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1621333" y="3266821"/>
            <a:ext cx="9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535437" y="3266821"/>
            <a:ext cx="0" cy="25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39552" y="3522622"/>
            <a:ext cx="1460501" cy="2880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 Light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965" y="3543693"/>
            <a:ext cx="156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Barlow Light" charset="0"/>
              </a:rPr>
              <a:t>charset:attribute</a:t>
            </a:r>
            <a:endParaRPr lang="en-US" sz="1100" b="1" dirty="0">
              <a:solidFill>
                <a:schemeClr val="bg1"/>
              </a:solidFill>
              <a:latin typeface="Barlow Light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1619672" y="3266821"/>
            <a:ext cx="1660" cy="251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7873" y="1281469"/>
            <a:ext cx="1" cy="275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1334</Words>
  <Application>Microsoft Office PowerPoint</Application>
  <PresentationFormat>On-screen Show (16:9)</PresentationFormat>
  <Paragraphs>764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Wingdings</vt:lpstr>
      <vt:lpstr>Raleway SemiBold</vt:lpstr>
      <vt:lpstr>Barlow</vt:lpstr>
      <vt:lpstr>Consolas</vt:lpstr>
      <vt:lpstr>Raleway</vt:lpstr>
      <vt:lpstr>Verdana</vt:lpstr>
      <vt:lpstr>Barlow Light</vt:lpstr>
      <vt:lpstr>Gaoler template</vt:lpstr>
      <vt:lpstr>PowerPoint Presentation</vt:lpstr>
      <vt:lpstr>Javascript Agenda</vt:lpstr>
      <vt:lpstr>PowerPoint Presentation</vt:lpstr>
      <vt:lpstr>PowerPoint Presentation</vt:lpstr>
      <vt:lpstr>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 and beyond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Fiorenza, Stefano / Kuehne + Nagel / TLL GI-TT</cp:lastModifiedBy>
  <cp:revision>282</cp:revision>
  <dcterms:modified xsi:type="dcterms:W3CDTF">2020-11-19T14:12:51Z</dcterms:modified>
</cp:coreProperties>
</file>