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86" r:id="rId3"/>
    <p:sldId id="287" r:id="rId4"/>
    <p:sldId id="291" r:id="rId5"/>
    <p:sldId id="292" r:id="rId6"/>
    <p:sldId id="293" r:id="rId7"/>
    <p:sldId id="295" r:id="rId8"/>
    <p:sldId id="309" r:id="rId9"/>
    <p:sldId id="310" r:id="rId10"/>
    <p:sldId id="311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</p:sldIdLst>
  <p:sldSz cx="9144000" cy="5143500" type="screen16x9"/>
  <p:notesSz cx="6858000" cy="9144000"/>
  <p:embeddedFontLst>
    <p:embeddedFont>
      <p:font typeface="Barlow Light" charset="0"/>
      <p:regular r:id="rId26"/>
      <p:bold r:id="rId27"/>
      <p:italic r:id="rId28"/>
      <p:boldItalic r:id="rId29"/>
    </p:embeddedFont>
    <p:embeddedFont>
      <p:font typeface="Consolas" pitchFamily="49" charset="0"/>
      <p:regular r:id="rId30"/>
      <p:bold r:id="rId31"/>
      <p:italic r:id="rId32"/>
      <p:boldItalic r:id="rId33"/>
    </p:embeddedFont>
    <p:embeddedFont>
      <p:font typeface="Raleway SemiBold" charset="0"/>
      <p:regular r:id="rId34"/>
      <p:bold r:id="rId35"/>
      <p:italic r:id="rId36"/>
      <p:boldItalic r:id="rId37"/>
    </p:embeddedFont>
    <p:embeddedFont>
      <p:font typeface="Barlow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B1D5"/>
    <a:srgbClr val="01AFE2"/>
    <a:srgbClr val="61C2DD"/>
    <a:srgbClr val="435A72"/>
    <a:srgbClr val="01224B"/>
    <a:srgbClr val="C5C7C9"/>
    <a:srgbClr val="0E414A"/>
    <a:srgbClr val="3BA4FF"/>
    <a:srgbClr val="87D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CA79B213-A7B1-4D54-87E7-7F15D3F6DC19}">
  <a:tblStyle styleId="{CA79B213-A7B1-4D54-87E7-7F15D3F6D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94660"/>
  </p:normalViewPr>
  <p:slideViewPr>
    <p:cSldViewPr>
      <p:cViewPr>
        <p:scale>
          <a:sx n="150" d="100"/>
          <a:sy n="150" d="100"/>
        </p:scale>
        <p:origin x="-864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51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949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10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11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12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13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14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15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16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17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18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19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20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21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22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23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4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5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6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7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8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9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9DE3A-8C53-4E41-8163-653FEC493A99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39237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9748"/>
            <a:ext cx="7886700" cy="5542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EDF2B47-7C58-458B-A014-B081B81A8D06}"/>
              </a:ext>
            </a:extLst>
          </p:cNvPr>
          <p:cNvGrpSpPr/>
          <p:nvPr userDrawn="1"/>
        </p:nvGrpSpPr>
        <p:grpSpPr>
          <a:xfrm>
            <a:off x="9433982" y="1"/>
            <a:ext cx="1647523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xmlns="" id="{C7ACA455-4437-4416-A6F0-33D534A6AE9F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7180DD64-6AC6-41B8-826F-6BE55763C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725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19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0" r:id="rId3"/>
    <p:sldLayoutId id="214748366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icture 35" descr="kn_both_pos_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338;p12"/>
          <p:cNvSpPr txBox="1">
            <a:spLocks/>
          </p:cNvSpPr>
          <p:nvPr/>
        </p:nvSpPr>
        <p:spPr>
          <a:xfrm>
            <a:off x="1697632" y="2283718"/>
            <a:ext cx="5322640" cy="77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t-EE" dirty="0" smtClean="0"/>
              <a:t/>
            </a:r>
            <a:br>
              <a:rPr lang="et-EE" dirty="0" smtClean="0"/>
            </a:br>
            <a:r>
              <a:rPr lang="en-US" b="1" dirty="0" err="1" smtClean="0">
                <a:solidFill>
                  <a:srgbClr val="435A72"/>
                </a:solidFill>
              </a:rPr>
              <a:t>Javascript</a:t>
            </a:r>
            <a:endParaRPr lang="et-EE" sz="4400" dirty="0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467544" y="210444"/>
            <a:ext cx="5556965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6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KNITS</a:t>
            </a:r>
            <a:endParaRPr lang="en-US" sz="30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000" b="1" dirty="0">
                <a:solidFill>
                  <a:schemeClr val="lt1"/>
                </a:solidFill>
                <a:highlight>
                  <a:schemeClr val="accent2"/>
                </a:highlight>
              </a:rPr>
              <a:t>K</a:t>
            </a:r>
            <a:r>
              <a:rPr lang="en-US" sz="2000" dirty="0">
                <a:solidFill>
                  <a:schemeClr val="lt1"/>
                </a:solidFill>
                <a:highlight>
                  <a:schemeClr val="accent2"/>
                </a:highlight>
              </a:rPr>
              <a:t>uehne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agel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I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nformation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T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echnology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chool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779913" y="3291830"/>
            <a:ext cx="864096" cy="340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Syntax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</a:p>
          <a:p>
            <a:pPr>
              <a:lnSpc>
                <a:spcPct val="115000"/>
              </a:lnSpc>
            </a:pPr>
            <a:r>
              <a:rPr lang="et-EE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Logical Operators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322301"/>
              </p:ext>
            </p:extLst>
          </p:nvPr>
        </p:nvGraphicFramePr>
        <p:xfrm>
          <a:off x="382414" y="2096502"/>
          <a:ext cx="7719392" cy="1483360"/>
        </p:xfrm>
        <a:graphic>
          <a:graphicData uri="http://schemas.openxmlformats.org/drawingml/2006/table">
            <a:tbl>
              <a:tblPr firstRow="1" bandRow="1">
                <a:tableStyleId>{CA79B213-A7B1-4D54-87E7-7F15D3F6DC19}</a:tableStyleId>
              </a:tblPr>
              <a:tblGrid>
                <a:gridCol w="1094656"/>
                <a:gridCol w="2160240"/>
                <a:gridCol w="2736304"/>
                <a:gridCol w="17281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Raleway SemiBold" charset="0"/>
                          <a:ea typeface="Arial"/>
                          <a:cs typeface="Arial"/>
                          <a:sym typeface="Arial"/>
                        </a:rPr>
                        <a:t>Operator</a:t>
                      </a:r>
                      <a:endParaRPr lang="en-GB" sz="1400" dirty="0">
                        <a:solidFill>
                          <a:schemeClr val="bg1"/>
                        </a:solidFill>
                        <a:latin typeface="Raleway SemiBold" charset="0"/>
                      </a:endParaRPr>
                    </a:p>
                  </a:txBody>
                  <a:tcPr>
                    <a:solidFill>
                      <a:srgbClr val="3EB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t-EE" sz="1400" b="1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Raleway SemiBold" charset="0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lang="en-GB" sz="1100" dirty="0"/>
                    </a:p>
                  </a:txBody>
                  <a:tcPr>
                    <a:solidFill>
                      <a:srgbClr val="3EB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t-EE" sz="1400" b="1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Raleway SemiBold" charset="0"/>
                          <a:ea typeface="Arial"/>
                          <a:cs typeface="Arial"/>
                          <a:sym typeface="Arial"/>
                        </a:rPr>
                        <a:t>Example</a:t>
                      </a:r>
                      <a:endParaRPr lang="en-GB" dirty="0"/>
                    </a:p>
                  </a:txBody>
                  <a:tcPr>
                    <a:solidFill>
                      <a:srgbClr val="3EB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t-EE" sz="1400" b="1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Raleway SemiBold" charset="0"/>
                          <a:ea typeface="Arial"/>
                          <a:cs typeface="Arial"/>
                          <a:sym typeface="Arial"/>
                        </a:rPr>
                        <a:t>Outcome</a:t>
                      </a:r>
                      <a:endParaRPr lang="en-GB" dirty="0"/>
                    </a:p>
                  </a:txBody>
                  <a:tcPr>
                    <a:solidFill>
                      <a:srgbClr val="3EB1D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&amp;&amp;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AND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t-EE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Barlow Light" charset="0"/>
                          <a:ea typeface="Arial"/>
                          <a:cs typeface="Arial"/>
                          <a:sym typeface="Arial"/>
                        </a:rPr>
                        <a:t> (</a:t>
                      </a:r>
                      <a:r>
                        <a:rPr lang="en-GB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Barlow Light" charset="0"/>
                          <a:ea typeface="Arial"/>
                          <a:cs typeface="Arial"/>
                          <a:sym typeface="Arial"/>
                        </a:rPr>
                        <a:t>x </a:t>
                      </a:r>
                      <a:r>
                        <a:rPr lang="et-EE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Barlow Light" charset="0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GB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Barlow Light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t-EE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Barlow Light" charset="0"/>
                          <a:ea typeface="Arial"/>
                          <a:cs typeface="Arial"/>
                          <a:sym typeface="Arial"/>
                        </a:rPr>
                        <a:t>1)  &amp;&amp;   (</a:t>
                      </a:r>
                      <a:r>
                        <a:rPr lang="en-GB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Barlow Light" charset="0"/>
                          <a:ea typeface="Arial"/>
                          <a:cs typeface="Arial"/>
                          <a:sym typeface="Arial"/>
                        </a:rPr>
                        <a:t>x </a:t>
                      </a:r>
                      <a:r>
                        <a:rPr lang="et-EE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Barlow Light" charset="0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GB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Barlow Light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t-EE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Barlow Light" charset="0"/>
                          <a:ea typeface="Arial"/>
                          <a:cs typeface="Arial"/>
                          <a:sym typeface="Arial"/>
                        </a:rPr>
                        <a:t>10)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true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||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OR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t-EE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Barlow Light" charset="0"/>
                          <a:ea typeface="Arial"/>
                          <a:cs typeface="Arial"/>
                          <a:sym typeface="Arial"/>
                        </a:rPr>
                        <a:t> (</a:t>
                      </a:r>
                      <a:r>
                        <a:rPr lang="en-GB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Barlow Light" charset="0"/>
                          <a:ea typeface="Arial"/>
                          <a:cs typeface="Arial"/>
                          <a:sym typeface="Arial"/>
                        </a:rPr>
                        <a:t>x </a:t>
                      </a:r>
                      <a:r>
                        <a:rPr lang="et-EE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Barlow Light" charset="0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GB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Barlow Light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t-EE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Barlow Light" charset="0"/>
                          <a:ea typeface="Arial"/>
                          <a:cs typeface="Arial"/>
                          <a:sym typeface="Arial"/>
                        </a:rPr>
                        <a:t>1)  ||   (</a:t>
                      </a:r>
                      <a:r>
                        <a:rPr lang="en-GB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Barlow Light" charset="0"/>
                          <a:ea typeface="Arial"/>
                          <a:cs typeface="Arial"/>
                          <a:sym typeface="Arial"/>
                        </a:rPr>
                        <a:t>x </a:t>
                      </a:r>
                      <a:r>
                        <a:rPr lang="et-EE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Barlow Light" charset="0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GB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Barlow Light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t-EE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Barlow Light" charset="0"/>
                          <a:ea typeface="Arial"/>
                          <a:cs typeface="Arial"/>
                          <a:sym typeface="Arial"/>
                        </a:rPr>
                        <a:t>10)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false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!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NOT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14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Barlow Light" charset="0"/>
                          <a:ea typeface="Arial"/>
                          <a:cs typeface="Arial"/>
                          <a:sym typeface="Arial"/>
                        </a:rPr>
                        <a:t>! </a:t>
                      </a:r>
                      <a:r>
                        <a:rPr lang="et-EE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Barlow Light" charset="0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GB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Barlow Light" charset="0"/>
                          <a:ea typeface="Arial"/>
                          <a:cs typeface="Arial"/>
                          <a:sym typeface="Arial"/>
                        </a:rPr>
                        <a:t>x </a:t>
                      </a:r>
                      <a:r>
                        <a:rPr lang="et-EE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Barlow Light" charset="0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GB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Barlow Light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t-EE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Barlow Light" charset="0"/>
                          <a:ea typeface="Arial"/>
                          <a:cs typeface="Arial"/>
                          <a:sym typeface="Arial"/>
                        </a:rPr>
                        <a:t>1) 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true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1000" y="1760910"/>
            <a:ext cx="50405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t-EE" dirty="0" smtClean="0">
                <a:latin typeface="Barlow Light" charset="0"/>
              </a:rPr>
              <a:t>Let’s assume x=5</a:t>
            </a:r>
            <a:endParaRPr lang="en-GB" dirty="0">
              <a:latin typeface="Barlow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099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1419622"/>
            <a:ext cx="82954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&lt;!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DOCTYPE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charset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"utf-8"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name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"viewport"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content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"width=device-width, initial-scale=1, shrink-to-fit=no"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404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"app"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“warning”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There is no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download link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on this page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.</a:t>
            </a:r>
            <a:br>
              <a:rPr lang="en-US" sz="1600" dirty="0" smtClean="0">
                <a:solidFill>
                  <a:srgbClr val="D4D4D4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</a:p>
          <a:p>
            <a:pPr>
              <a:lnSpc>
                <a:spcPct val="115000"/>
              </a:lnSpc>
            </a:pPr>
            <a:r>
              <a:rPr lang="et-EE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Conditional If..else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84301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1419622"/>
            <a:ext cx="82954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&lt;!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DOCTYPE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charset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"utf-8"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name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"viewport"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content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"width=device-width, initial-scale=1, shrink-to-fit=no"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404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"app"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“warning”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There is no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download link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on this page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.</a:t>
            </a:r>
            <a:br>
              <a:rPr lang="en-US" sz="1600" dirty="0" smtClean="0">
                <a:solidFill>
                  <a:srgbClr val="D4D4D4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</a:p>
          <a:p>
            <a:pPr>
              <a:lnSpc>
                <a:spcPct val="115000"/>
              </a:lnSpc>
            </a:pPr>
            <a:r>
              <a:rPr lang="et-EE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Conditional switch ..case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10234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1419622"/>
            <a:ext cx="82954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&lt;!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DOCTYPE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charset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"utf-8"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name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"viewport"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content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"width=device-width, initial-scale=1, shrink-to-fit=no"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404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"app"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“warning”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There is no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download link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on this page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.</a:t>
            </a:r>
            <a:br>
              <a:rPr lang="en-US" sz="1600" dirty="0" smtClean="0">
                <a:solidFill>
                  <a:srgbClr val="D4D4D4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</a:p>
          <a:p>
            <a:pPr>
              <a:lnSpc>
                <a:spcPct val="115000"/>
              </a:lnSpc>
            </a:pPr>
            <a:r>
              <a:rPr lang="et-EE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Loops - while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27004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1419622"/>
            <a:ext cx="82954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&lt;!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DOCTYPE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charset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"utf-8"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name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"viewport"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content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"width=device-width, initial-scale=1, shrink-to-fit=no"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404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"app"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“warning”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There is no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download link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on this page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.</a:t>
            </a:r>
            <a:br>
              <a:rPr lang="en-US" sz="1600" dirty="0" smtClean="0">
                <a:solidFill>
                  <a:srgbClr val="D4D4D4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</a:p>
          <a:p>
            <a:pPr>
              <a:lnSpc>
                <a:spcPct val="115000"/>
              </a:lnSpc>
            </a:pPr>
            <a:r>
              <a:rPr lang="et-EE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Loops - do while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91234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1419622"/>
            <a:ext cx="82954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&lt;!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DOCTYPE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charset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"utf-8"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name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"viewport"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content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"width=device-width, initial-scale=1, shrink-to-fit=no"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404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"app"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“warning”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There is no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download link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on this page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.</a:t>
            </a:r>
            <a:br>
              <a:rPr lang="en-US" sz="1600" dirty="0" smtClean="0">
                <a:solidFill>
                  <a:srgbClr val="D4D4D4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</a:p>
          <a:p>
            <a:pPr>
              <a:lnSpc>
                <a:spcPct val="115000"/>
              </a:lnSpc>
            </a:pPr>
            <a:r>
              <a:rPr lang="et-EE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Loops - for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31599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1419622"/>
            <a:ext cx="82954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&lt;!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DOCTYPE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charset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"utf-8"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name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"viewport"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content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"width=device-width, initial-scale=1, shrink-to-fit=no"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404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"app"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“warning”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There is no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download link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on this page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.</a:t>
            </a:r>
            <a:br>
              <a:rPr lang="en-US" sz="1600" dirty="0" smtClean="0">
                <a:solidFill>
                  <a:srgbClr val="D4D4D4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</a:p>
          <a:p>
            <a:pPr>
              <a:lnSpc>
                <a:spcPct val="115000"/>
              </a:lnSpc>
            </a:pPr>
            <a:r>
              <a:rPr lang="et-EE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Loops - for-of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52553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1419622"/>
            <a:ext cx="82954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&lt;!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DOCTYPE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charset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"utf-8"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name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"viewport"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content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"width=device-width, initial-scale=1, shrink-to-fit=no"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404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"app"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“warning”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There is no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download link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on this page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.</a:t>
            </a:r>
            <a:br>
              <a:rPr lang="en-US" sz="1600" dirty="0" smtClean="0">
                <a:solidFill>
                  <a:srgbClr val="D4D4D4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</a:p>
          <a:p>
            <a:pPr>
              <a:lnSpc>
                <a:spcPct val="115000"/>
              </a:lnSpc>
            </a:pPr>
            <a:r>
              <a:rPr lang="et-EE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Loops - for-in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06721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1419622"/>
            <a:ext cx="82954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&lt;!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DOCTYPE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charset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"utf-8"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name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"viewport"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content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"width=device-width, initial-scale=1, shrink-to-fit=no"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404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"app"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“warning”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There is no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download link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on this page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.</a:t>
            </a:r>
            <a:br>
              <a:rPr lang="en-US" sz="1600" dirty="0" smtClean="0">
                <a:solidFill>
                  <a:srgbClr val="D4D4D4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</a:p>
          <a:p>
            <a:pPr>
              <a:lnSpc>
                <a:spcPct val="115000"/>
              </a:lnSpc>
            </a:pPr>
            <a:r>
              <a:rPr lang="et-EE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Arrays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39639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1419622"/>
            <a:ext cx="82954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&lt;!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DOCTYPE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charset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"utf-8"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name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"viewport"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content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"width=device-width, initial-scale=1, shrink-to-fit=no"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404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"app"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“warning”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There is no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download link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on this page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.</a:t>
            </a:r>
            <a:br>
              <a:rPr lang="en-US" sz="1600" dirty="0" smtClean="0">
                <a:solidFill>
                  <a:srgbClr val="D4D4D4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</a:p>
          <a:p>
            <a:pPr>
              <a:lnSpc>
                <a:spcPct val="115000"/>
              </a:lnSpc>
            </a:pPr>
            <a:r>
              <a:rPr lang="et-EE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Multidimensional Arrays 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78456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239171" y="123478"/>
            <a:ext cx="3351049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Javascript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Agenda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55" name="Google Shape;1997;p32"/>
          <p:cNvSpPr txBox="1">
            <a:spLocks/>
          </p:cNvSpPr>
          <p:nvPr/>
        </p:nvSpPr>
        <p:spPr>
          <a:xfrm>
            <a:off x="5722570" y="3255752"/>
            <a:ext cx="680191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4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SPA</a:t>
            </a:r>
          </a:p>
        </p:txBody>
      </p:sp>
      <p:sp>
        <p:nvSpPr>
          <p:cNvPr id="48" name="Google Shape;1997;p32"/>
          <p:cNvSpPr txBox="1">
            <a:spLocks/>
          </p:cNvSpPr>
          <p:nvPr/>
        </p:nvSpPr>
        <p:spPr>
          <a:xfrm>
            <a:off x="6876256" y="1491630"/>
            <a:ext cx="1021027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4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Future</a:t>
            </a:r>
            <a:endParaRPr lang="en-US" sz="3000" b="1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4" name="Google Shape;1997;p32"/>
          <p:cNvSpPr txBox="1">
            <a:spLocks/>
          </p:cNvSpPr>
          <p:nvPr/>
        </p:nvSpPr>
        <p:spPr>
          <a:xfrm>
            <a:off x="715398" y="1558826"/>
            <a:ext cx="136815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4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Browser</a:t>
            </a:r>
          </a:p>
        </p:txBody>
      </p:sp>
      <p:cxnSp>
        <p:nvCxnSpPr>
          <p:cNvPr id="22" name="Google Shape;179;p28"/>
          <p:cNvCxnSpPr/>
          <p:nvPr/>
        </p:nvCxnSpPr>
        <p:spPr>
          <a:xfrm>
            <a:off x="2951820" y="2966655"/>
            <a:ext cx="0" cy="369993"/>
          </a:xfrm>
          <a:prstGeom prst="straightConnector1">
            <a:avLst/>
          </a:prstGeom>
          <a:noFill/>
          <a:ln w="9525" cap="flat" cmpd="sng">
            <a:solidFill>
              <a:srgbClr val="435A7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1997;p32"/>
          <p:cNvSpPr txBox="1">
            <a:spLocks/>
          </p:cNvSpPr>
          <p:nvPr/>
        </p:nvSpPr>
        <p:spPr>
          <a:xfrm>
            <a:off x="3923928" y="1455552"/>
            <a:ext cx="120854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4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Node.js</a:t>
            </a:r>
          </a:p>
        </p:txBody>
      </p:sp>
      <p:cxnSp>
        <p:nvCxnSpPr>
          <p:cNvPr id="21" name="Google Shape;179;p28"/>
          <p:cNvCxnSpPr/>
          <p:nvPr/>
        </p:nvCxnSpPr>
        <p:spPr>
          <a:xfrm>
            <a:off x="1367178" y="1974183"/>
            <a:ext cx="0" cy="3396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997;p32"/>
          <p:cNvSpPr txBox="1">
            <a:spLocks/>
          </p:cNvSpPr>
          <p:nvPr/>
        </p:nvSpPr>
        <p:spPr>
          <a:xfrm>
            <a:off x="2083550" y="3219822"/>
            <a:ext cx="191238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sz="16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DHTML to AJAX</a:t>
            </a:r>
            <a:endParaRPr lang="en-US" sz="1800" b="1" dirty="0" smtClean="0">
              <a:solidFill>
                <a:srgbClr val="435A7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25699" y="2315308"/>
            <a:ext cx="648072" cy="651347"/>
            <a:chOff x="1025699" y="2286203"/>
            <a:chExt cx="648072" cy="651347"/>
          </a:xfrm>
        </p:grpSpPr>
        <p:sp>
          <p:nvSpPr>
            <p:cNvPr id="7" name="Oval 6"/>
            <p:cNvSpPr/>
            <p:nvPr/>
          </p:nvSpPr>
          <p:spPr>
            <a:xfrm>
              <a:off x="1025699" y="2286203"/>
              <a:ext cx="648072" cy="65134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1C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Google Shape;1997;p32"/>
            <p:cNvSpPr txBox="1">
              <a:spLocks/>
            </p:cNvSpPr>
            <p:nvPr/>
          </p:nvSpPr>
          <p:spPr>
            <a:xfrm>
              <a:off x="1074617" y="2377694"/>
              <a:ext cx="550235" cy="396118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30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t-EE" sz="24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01</a:t>
              </a:r>
              <a:endParaRPr lang="en-US" sz="24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</p:txBody>
        </p:sp>
      </p:grpSp>
      <p:sp>
        <p:nvSpPr>
          <p:cNvPr id="36" name="Oval 35"/>
          <p:cNvSpPr/>
          <p:nvPr/>
        </p:nvSpPr>
        <p:spPr>
          <a:xfrm>
            <a:off x="2627784" y="2315308"/>
            <a:ext cx="648072" cy="651347"/>
          </a:xfrm>
          <a:prstGeom prst="ellipse">
            <a:avLst/>
          </a:prstGeom>
          <a:solidFill>
            <a:schemeClr val="bg1"/>
          </a:solidFill>
          <a:ln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2692118" y="2405101"/>
            <a:ext cx="55023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sz="24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24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</a:t>
            </a:r>
            <a:r>
              <a:rPr lang="en-US" sz="24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2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139952" y="2315308"/>
            <a:ext cx="648072" cy="651347"/>
            <a:chOff x="4139952" y="2283718"/>
            <a:chExt cx="648072" cy="651347"/>
          </a:xfrm>
        </p:grpSpPr>
        <p:sp>
          <p:nvSpPr>
            <p:cNvPr id="43" name="Oval 42"/>
            <p:cNvSpPr/>
            <p:nvPr/>
          </p:nvSpPr>
          <p:spPr>
            <a:xfrm>
              <a:off x="4139952" y="2283718"/>
              <a:ext cx="648072" cy="65134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1C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oogle Shape;1997;p32"/>
            <p:cNvSpPr txBox="1">
              <a:spLocks/>
            </p:cNvSpPr>
            <p:nvPr/>
          </p:nvSpPr>
          <p:spPr>
            <a:xfrm>
              <a:off x="4211960" y="2360066"/>
              <a:ext cx="550235" cy="396118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30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t-EE" sz="24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0</a:t>
              </a:r>
              <a:r>
                <a:rPr lang="en-US" sz="24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3</a:t>
              </a:r>
              <a:endParaRPr lang="en-US" sz="30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</p:txBody>
        </p:sp>
      </p:grpSp>
      <p:cxnSp>
        <p:nvCxnSpPr>
          <p:cNvPr id="45" name="Google Shape;179;p28"/>
          <p:cNvCxnSpPr/>
          <p:nvPr/>
        </p:nvCxnSpPr>
        <p:spPr>
          <a:xfrm>
            <a:off x="4474149" y="1877856"/>
            <a:ext cx="0" cy="43745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" name="Group 30"/>
          <p:cNvGrpSpPr/>
          <p:nvPr/>
        </p:nvGrpSpPr>
        <p:grpSpPr>
          <a:xfrm>
            <a:off x="7100417" y="2315308"/>
            <a:ext cx="648072" cy="651347"/>
            <a:chOff x="7100417" y="2346898"/>
            <a:chExt cx="648072" cy="651347"/>
          </a:xfrm>
        </p:grpSpPr>
        <p:sp>
          <p:nvSpPr>
            <p:cNvPr id="50" name="Oval 49"/>
            <p:cNvSpPr/>
            <p:nvPr/>
          </p:nvSpPr>
          <p:spPr>
            <a:xfrm>
              <a:off x="7100417" y="2346898"/>
              <a:ext cx="648072" cy="65134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1C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Google Shape;1997;p32"/>
            <p:cNvSpPr txBox="1">
              <a:spLocks/>
            </p:cNvSpPr>
            <p:nvPr/>
          </p:nvSpPr>
          <p:spPr>
            <a:xfrm>
              <a:off x="7149497" y="2414900"/>
              <a:ext cx="550235" cy="396118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30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t-EE" sz="24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0</a:t>
              </a:r>
              <a:r>
                <a:rPr lang="en-US" sz="24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5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36870" y="2315308"/>
            <a:ext cx="648072" cy="651347"/>
            <a:chOff x="5722280" y="1503641"/>
            <a:chExt cx="648072" cy="651347"/>
          </a:xfrm>
        </p:grpSpPr>
        <p:sp>
          <p:nvSpPr>
            <p:cNvPr id="52" name="Oval 51"/>
            <p:cNvSpPr/>
            <p:nvPr/>
          </p:nvSpPr>
          <p:spPr>
            <a:xfrm>
              <a:off x="5722280" y="1503641"/>
              <a:ext cx="648072" cy="65134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35A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Google Shape;1997;p32"/>
            <p:cNvSpPr txBox="1">
              <a:spLocks/>
            </p:cNvSpPr>
            <p:nvPr/>
          </p:nvSpPr>
          <p:spPr>
            <a:xfrm>
              <a:off x="5771198" y="1573788"/>
              <a:ext cx="550235" cy="396118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30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t-EE" sz="2400" b="1" dirty="0" smtClean="0">
                  <a:solidFill>
                    <a:srgbClr val="435A7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0</a:t>
              </a:r>
              <a:r>
                <a:rPr lang="en-US" sz="2400" b="1" dirty="0" smtClean="0">
                  <a:solidFill>
                    <a:srgbClr val="435A7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4</a:t>
              </a:r>
            </a:p>
          </p:txBody>
        </p:sp>
      </p:grpSp>
      <p:cxnSp>
        <p:nvCxnSpPr>
          <p:cNvPr id="59" name="Google Shape;179;p28"/>
          <p:cNvCxnSpPr/>
          <p:nvPr/>
        </p:nvCxnSpPr>
        <p:spPr>
          <a:xfrm>
            <a:off x="5980041" y="2966655"/>
            <a:ext cx="0" cy="369993"/>
          </a:xfrm>
          <a:prstGeom prst="straightConnector1">
            <a:avLst/>
          </a:prstGeom>
          <a:noFill/>
          <a:ln w="9525" cap="flat" cmpd="sng">
            <a:solidFill>
              <a:srgbClr val="435A7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179;p28"/>
          <p:cNvCxnSpPr/>
          <p:nvPr/>
        </p:nvCxnSpPr>
        <p:spPr>
          <a:xfrm>
            <a:off x="7402134" y="1877856"/>
            <a:ext cx="0" cy="43745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363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1419622"/>
            <a:ext cx="82954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&lt;!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DOCTYPE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charset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"utf-8"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name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"viewport"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content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"width=device-width, initial-scale=1, shrink-to-fit=no"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404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"app"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“warning”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There is no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download link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on this page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.</a:t>
            </a:r>
            <a:br>
              <a:rPr lang="en-US" sz="1600" dirty="0" smtClean="0">
                <a:solidFill>
                  <a:srgbClr val="D4D4D4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</a:p>
          <a:p>
            <a:pPr>
              <a:lnSpc>
                <a:spcPct val="115000"/>
              </a:lnSpc>
            </a:pPr>
            <a:r>
              <a:rPr lang="et-EE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Functions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22116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</a:p>
          <a:p>
            <a:pPr>
              <a:lnSpc>
                <a:spcPct val="115000"/>
              </a:lnSpc>
            </a:pPr>
            <a:r>
              <a:rPr lang="et-EE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Functions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467544" y="1491630"/>
            <a:ext cx="8352928" cy="2880320"/>
          </a:xfrm>
          <a:prstGeom prst="rect">
            <a:avLst/>
          </a:prstGeom>
          <a:solidFill>
            <a:srgbClr val="3EB1D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>
                <a:solidFill>
                  <a:schemeClr val="bg1"/>
                </a:solidFill>
              </a:rPr>
              <a:t>A function is a block of organized, reusable code that is used to perform a single, related action. </a:t>
            </a:r>
            <a:r>
              <a:rPr lang="et-EE" sz="2400" dirty="0" smtClean="0">
                <a:solidFill>
                  <a:schemeClr val="bg1"/>
                </a:solidFill>
              </a:rPr>
              <a:t/>
            </a:r>
            <a:br>
              <a:rPr lang="et-EE" sz="2400" dirty="0" smtClean="0">
                <a:solidFill>
                  <a:schemeClr val="bg1"/>
                </a:solidFill>
              </a:rPr>
            </a:br>
            <a:r>
              <a:rPr lang="et-EE" sz="2400" dirty="0" smtClean="0">
                <a:solidFill>
                  <a:schemeClr val="bg1"/>
                </a:solidFill>
              </a:rPr>
              <a:t/>
            </a:r>
            <a:br>
              <a:rPr lang="et-EE" sz="2400" dirty="0" smtClean="0">
                <a:solidFill>
                  <a:schemeClr val="bg1"/>
                </a:solidFill>
              </a:rPr>
            </a:br>
            <a:r>
              <a:rPr lang="en-GB" sz="2400" dirty="0" smtClean="0">
                <a:solidFill>
                  <a:schemeClr val="bg1"/>
                </a:solidFill>
              </a:rPr>
              <a:t>Functions </a:t>
            </a:r>
            <a:r>
              <a:rPr lang="en-GB" sz="2400" dirty="0">
                <a:solidFill>
                  <a:schemeClr val="bg1"/>
                </a:solidFill>
              </a:rPr>
              <a:t>provide better modularity for your application and a high degree of code reusing</a:t>
            </a:r>
            <a:endParaRPr lang="en-US" sz="2400" dirty="0" smtClean="0">
              <a:solidFill>
                <a:schemeClr val="bg1"/>
              </a:solidFill>
              <a:highlight>
                <a:schemeClr val="accen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18962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</a:p>
          <a:p>
            <a:pPr>
              <a:lnSpc>
                <a:spcPct val="115000"/>
              </a:lnSpc>
            </a:pPr>
            <a:r>
              <a:rPr lang="et-EE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Functions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152" y="1419622"/>
            <a:ext cx="8208912" cy="835613"/>
          </a:xfrm>
          <a:prstGeom prst="rect">
            <a:avLst/>
          </a:prstGeom>
          <a:noFill/>
          <a:ln>
            <a:solidFill>
              <a:srgbClr val="01AFE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GB" dirty="0">
                <a:latin typeface="Raleway SemiBold" charset="0"/>
              </a:rPr>
              <a:t>A function is a block of organized, reusable code that is used to perform a single, related action. </a:t>
            </a:r>
            <a:endParaRPr lang="et-EE" dirty="0" smtClean="0">
              <a:latin typeface="Raleway SemiBold" charset="0"/>
            </a:endParaRPr>
          </a:p>
          <a:p>
            <a:pPr>
              <a:lnSpc>
                <a:spcPct val="115000"/>
              </a:lnSpc>
            </a:pPr>
            <a:endParaRPr lang="et-EE" dirty="0">
              <a:latin typeface="Raleway SemiBold" charset="0"/>
            </a:endParaRPr>
          </a:p>
          <a:p>
            <a:pPr>
              <a:lnSpc>
                <a:spcPct val="115000"/>
              </a:lnSpc>
            </a:pPr>
            <a:r>
              <a:rPr lang="en-GB" dirty="0" smtClean="0">
                <a:latin typeface="Raleway SemiBold" charset="0"/>
              </a:rPr>
              <a:t>Functions </a:t>
            </a:r>
            <a:r>
              <a:rPr lang="en-GB" dirty="0">
                <a:latin typeface="Raleway SemiBold" charset="0"/>
              </a:rPr>
              <a:t>provide better modularity for your application and a high degree of code </a:t>
            </a:r>
            <a:r>
              <a:rPr lang="en-GB" dirty="0" err="1" smtClean="0">
                <a:latin typeface="Raleway SemiBold" charset="0"/>
              </a:rPr>
              <a:t>reus</a:t>
            </a:r>
            <a:r>
              <a:rPr lang="et-EE" dirty="0" smtClean="0">
                <a:latin typeface="Raleway SemiBold" charset="0"/>
              </a:rPr>
              <a:t>e</a:t>
            </a:r>
            <a:endParaRPr lang="en-US" dirty="0">
              <a:solidFill>
                <a:schemeClr val="lt1"/>
              </a:solidFill>
              <a:highlight>
                <a:schemeClr val="accent1"/>
              </a:highlight>
              <a:latin typeface="Raleway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203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</a:p>
          <a:p>
            <a:pPr>
              <a:lnSpc>
                <a:spcPct val="115000"/>
              </a:lnSpc>
            </a:pPr>
            <a:r>
              <a:rPr lang="et-EE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Functions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467544" y="1491630"/>
            <a:ext cx="8352928" cy="2880320"/>
          </a:xfrm>
          <a:prstGeom prst="rect">
            <a:avLst/>
          </a:prstGeom>
          <a:solidFill>
            <a:srgbClr val="3EB1D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A function is a block of organized, reusable code that is used to perform a single, related action. Functions provide better modularity for your application and a high degree of code reusing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02203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Browser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115616" y="3147814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Javascript Runtime in Browsers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70470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1419622"/>
            <a:ext cx="82954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&lt;!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DOCTYPE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charset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"utf-8"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name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"viewport"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content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"width=device-width, initial-scale=1, shrink-to-fit=no"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404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"app"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“warning”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There is no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download link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on this page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.</a:t>
            </a:r>
            <a:br>
              <a:rPr lang="en-US" sz="1600" dirty="0" smtClean="0">
                <a:solidFill>
                  <a:srgbClr val="D4D4D4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Statements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86467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1419622"/>
            <a:ext cx="82954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&lt;!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DOCTYPE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charset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"utf-8"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name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"viewport"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content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"width=device-width, initial-scale=1, shrink-to-fit=no"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404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"app"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“warning”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There is no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download link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on this page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.</a:t>
            </a:r>
            <a:br>
              <a:rPr lang="en-US" sz="1600" dirty="0" smtClean="0">
                <a:solidFill>
                  <a:srgbClr val="D4D4D4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Comments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20446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1419622"/>
            <a:ext cx="82954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&lt;!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DOCTYPE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charset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"utf-8"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name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"viewport"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content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"width=device-width, initial-scale=1, shrink-to-fit=no"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404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"app"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“warning”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There is no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download link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on this page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.</a:t>
            </a:r>
            <a:br>
              <a:rPr lang="en-US" sz="1600" dirty="0" smtClean="0">
                <a:solidFill>
                  <a:srgbClr val="D4D4D4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Variables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21702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1419622"/>
            <a:ext cx="82954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&lt;!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DOCTYPE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charset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"utf-8"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name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"viewport"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content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"width=device-width, initial-scale=1, shrink-to-fit=no"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404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"app"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“warning”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There is no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download link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on this page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.</a:t>
            </a:r>
            <a:br>
              <a:rPr lang="en-US" sz="1600" dirty="0" smtClean="0">
                <a:solidFill>
                  <a:srgbClr val="D4D4D4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Variables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53471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</a:p>
          <a:p>
            <a:pPr>
              <a:lnSpc>
                <a:spcPct val="115000"/>
              </a:lnSpc>
            </a:pPr>
            <a:r>
              <a:rPr lang="et-EE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Arithmetics Operators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646742"/>
              </p:ext>
            </p:extLst>
          </p:nvPr>
        </p:nvGraphicFramePr>
        <p:xfrm>
          <a:off x="1187624" y="1693262"/>
          <a:ext cx="6096000" cy="2966720"/>
        </p:xfrm>
        <a:graphic>
          <a:graphicData uri="http://schemas.openxmlformats.org/drawingml/2006/table">
            <a:tbl>
              <a:tblPr firstRow="1" bandRow="1">
                <a:tableStyleId>{CA79B213-A7B1-4D54-87E7-7F15D3F6DC19}</a:tableStyleId>
              </a:tblPr>
              <a:tblGrid>
                <a:gridCol w="1296144"/>
                <a:gridCol w="47998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Raleway SemiBold" charset="0"/>
                          <a:ea typeface="Arial"/>
                          <a:cs typeface="Arial"/>
                          <a:sym typeface="Arial"/>
                        </a:rPr>
                        <a:t>Operator</a:t>
                      </a:r>
                      <a:endParaRPr lang="en-GB" sz="1800" dirty="0">
                        <a:solidFill>
                          <a:schemeClr val="bg1"/>
                        </a:solidFill>
                        <a:latin typeface="Raleway SemiBold" charset="0"/>
                      </a:endParaRPr>
                    </a:p>
                  </a:txBody>
                  <a:tcPr>
                    <a:solidFill>
                      <a:srgbClr val="3EB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t-EE" sz="1800" b="1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Raleway SemiBold" charset="0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lang="en-GB" dirty="0"/>
                    </a:p>
                  </a:txBody>
                  <a:tcPr>
                    <a:solidFill>
                      <a:srgbClr val="3EB1D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+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Addition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-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Subtraction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*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Multiplication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/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Division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%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Modulus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++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Increment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--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Decrement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692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Syntax</a:t>
            </a:r>
          </a:p>
          <a:p>
            <a:pPr>
              <a:lnSpc>
                <a:spcPct val="115000"/>
              </a:lnSpc>
            </a:pPr>
            <a:r>
              <a:rPr lang="et-EE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Comparison Operators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35397"/>
              </p:ext>
            </p:extLst>
          </p:nvPr>
        </p:nvGraphicFramePr>
        <p:xfrm>
          <a:off x="382414" y="1539190"/>
          <a:ext cx="7719392" cy="3484880"/>
        </p:xfrm>
        <a:graphic>
          <a:graphicData uri="http://schemas.openxmlformats.org/drawingml/2006/table">
            <a:tbl>
              <a:tblPr firstRow="1" bandRow="1">
                <a:tableStyleId>{CA79B213-A7B1-4D54-87E7-7F15D3F6DC19}</a:tableStyleId>
              </a:tblPr>
              <a:tblGrid>
                <a:gridCol w="1094656"/>
                <a:gridCol w="2160240"/>
                <a:gridCol w="2736304"/>
                <a:gridCol w="17281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Raleway SemiBold" charset="0"/>
                          <a:ea typeface="Arial"/>
                          <a:cs typeface="Arial"/>
                          <a:sym typeface="Arial"/>
                        </a:rPr>
                        <a:t>Operator</a:t>
                      </a:r>
                      <a:endParaRPr lang="en-GB" sz="1400" dirty="0">
                        <a:solidFill>
                          <a:schemeClr val="bg1"/>
                        </a:solidFill>
                        <a:latin typeface="Raleway SemiBold" charset="0"/>
                      </a:endParaRPr>
                    </a:p>
                  </a:txBody>
                  <a:tcPr>
                    <a:solidFill>
                      <a:srgbClr val="3EB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t-EE" sz="1400" b="1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Raleway SemiBold" charset="0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lang="en-GB" sz="1100" dirty="0"/>
                    </a:p>
                  </a:txBody>
                  <a:tcPr>
                    <a:solidFill>
                      <a:srgbClr val="3EB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t-EE" sz="1400" b="1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Raleway SemiBold" charset="0"/>
                          <a:ea typeface="Arial"/>
                          <a:cs typeface="Arial"/>
                          <a:sym typeface="Arial"/>
                        </a:rPr>
                        <a:t>Example</a:t>
                      </a:r>
                      <a:endParaRPr lang="en-GB" dirty="0"/>
                    </a:p>
                  </a:txBody>
                  <a:tcPr>
                    <a:solidFill>
                      <a:srgbClr val="3EB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t-EE" sz="1400" b="1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Raleway SemiBold" charset="0"/>
                          <a:ea typeface="Arial"/>
                          <a:cs typeface="Arial"/>
                          <a:sym typeface="Arial"/>
                        </a:rPr>
                        <a:t>Outcome</a:t>
                      </a:r>
                      <a:endParaRPr lang="en-GB" dirty="0"/>
                    </a:p>
                  </a:txBody>
                  <a:tcPr>
                    <a:solidFill>
                      <a:srgbClr val="3EB1D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==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Equal</a:t>
                      </a:r>
                      <a:r>
                        <a:rPr lang="et-EE" baseline="0" dirty="0" smtClean="0">
                          <a:latin typeface="Barlow Light" charset="0"/>
                        </a:rPr>
                        <a:t> to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Barlow Light" charset="0"/>
                          <a:ea typeface="Arial"/>
                          <a:cs typeface="Arial"/>
                          <a:sym typeface="Arial"/>
                        </a:rPr>
                        <a:t>x == 8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false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===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Equal</a:t>
                      </a:r>
                      <a:r>
                        <a:rPr lang="et-EE" baseline="0" dirty="0" smtClean="0">
                          <a:latin typeface="Barlow Light" charset="0"/>
                        </a:rPr>
                        <a:t> value and type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Barlow Light" charset="0"/>
                          <a:ea typeface="Arial"/>
                          <a:cs typeface="Arial"/>
                          <a:sym typeface="Arial"/>
                        </a:rPr>
                        <a:t>x === "5"</a:t>
                      </a:r>
                      <a:endParaRPr lang="et-EE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Barlow Light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algn="ctr"/>
                      <a:r>
                        <a:rPr lang="en-GB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Barlow Light" charset="0"/>
                          <a:ea typeface="Arial"/>
                          <a:cs typeface="Arial"/>
                          <a:sym typeface="Arial"/>
                        </a:rPr>
                        <a:t>x === </a:t>
                      </a:r>
                      <a:r>
                        <a:rPr lang="et-EE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Barlow Light" charset="0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false</a:t>
                      </a:r>
                      <a:br>
                        <a:rPr lang="et-EE" dirty="0" smtClean="0">
                          <a:latin typeface="Barlow Light" charset="0"/>
                        </a:rPr>
                      </a:br>
                      <a:r>
                        <a:rPr lang="et-EE" dirty="0" smtClean="0">
                          <a:latin typeface="Barlow Light" charset="0"/>
                        </a:rPr>
                        <a:t>true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!=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Not equal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x!=0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true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!==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Not equal value OR</a:t>
                      </a:r>
                      <a:r>
                        <a:rPr lang="et-EE" baseline="0" dirty="0" smtClean="0">
                          <a:latin typeface="Barlow Light" charset="0"/>
                        </a:rPr>
                        <a:t> type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x!==</a:t>
                      </a:r>
                      <a:r>
                        <a:rPr lang="en-GB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Barlow Light" charset="0"/>
                          <a:ea typeface="Arial"/>
                          <a:cs typeface="Arial"/>
                          <a:sym typeface="Arial"/>
                        </a:rPr>
                        <a:t>"5"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true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&gt;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Higher than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x&gt;3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true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&lt;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Lower</a:t>
                      </a:r>
                      <a:r>
                        <a:rPr lang="et-EE" baseline="0" dirty="0" smtClean="0">
                          <a:latin typeface="Barlow Light" charset="0"/>
                        </a:rPr>
                        <a:t> than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x&lt;1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false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&gt;=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Higher or Equal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x&gt;=3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true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&lt;= 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Lower or</a:t>
                      </a:r>
                      <a:r>
                        <a:rPr lang="et-EE" baseline="0" dirty="0" smtClean="0">
                          <a:latin typeface="Barlow Light" charset="0"/>
                        </a:rPr>
                        <a:t> Equal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x&lt;=2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dirty="0" smtClean="0">
                          <a:latin typeface="Barlow Light" charset="0"/>
                        </a:rPr>
                        <a:t>false</a:t>
                      </a:r>
                      <a:endParaRPr lang="en-GB" dirty="0">
                        <a:latin typeface="Barlow Light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1000" y="1203598"/>
            <a:ext cx="50405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t-EE" dirty="0" smtClean="0">
                <a:latin typeface="Barlow Light" charset="0"/>
              </a:rPr>
              <a:t>Let’s assume x=5</a:t>
            </a:r>
            <a:endParaRPr lang="en-GB" dirty="0">
              <a:latin typeface="Barlow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235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5427</TotalTime>
  <Words>349</Words>
  <Application>Microsoft Office PowerPoint</Application>
  <PresentationFormat>On-screen Show (16:9)</PresentationFormat>
  <Paragraphs>331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Barlow Light</vt:lpstr>
      <vt:lpstr>Consolas</vt:lpstr>
      <vt:lpstr>Raleway SemiBold</vt:lpstr>
      <vt:lpstr>Barlow</vt:lpstr>
      <vt:lpstr>Gaoler template</vt:lpstr>
      <vt:lpstr>PowerPoint Presentation</vt:lpstr>
      <vt:lpstr>Javascript Agenda</vt:lpstr>
      <vt:lpstr>Browser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stefano</cp:lastModifiedBy>
  <cp:revision>286</cp:revision>
  <dcterms:modified xsi:type="dcterms:W3CDTF">2020-10-14T08:28:05Z</dcterms:modified>
</cp:coreProperties>
</file>