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43"/>
  </p:notesMasterIdLst>
  <p:sldIdLst>
    <p:sldId id="257" r:id="rId2"/>
    <p:sldId id="447" r:id="rId3"/>
    <p:sldId id="454" r:id="rId4"/>
    <p:sldId id="452" r:id="rId5"/>
    <p:sldId id="463" r:id="rId6"/>
    <p:sldId id="464" r:id="rId7"/>
    <p:sldId id="465" r:id="rId8"/>
    <p:sldId id="438" r:id="rId9"/>
    <p:sldId id="455" r:id="rId10"/>
    <p:sldId id="456" r:id="rId11"/>
    <p:sldId id="480" r:id="rId12"/>
    <p:sldId id="482" r:id="rId13"/>
    <p:sldId id="483" r:id="rId14"/>
    <p:sldId id="484" r:id="rId15"/>
    <p:sldId id="498" r:id="rId16"/>
    <p:sldId id="496" r:id="rId17"/>
    <p:sldId id="499" r:id="rId18"/>
    <p:sldId id="491" r:id="rId19"/>
    <p:sldId id="492" r:id="rId20"/>
    <p:sldId id="500" r:id="rId21"/>
    <p:sldId id="501" r:id="rId22"/>
    <p:sldId id="493" r:id="rId23"/>
    <p:sldId id="506" r:id="rId24"/>
    <p:sldId id="507" r:id="rId25"/>
    <p:sldId id="481" r:id="rId26"/>
    <p:sldId id="515" r:id="rId27"/>
    <p:sldId id="502" r:id="rId28"/>
    <p:sldId id="514" r:id="rId29"/>
    <p:sldId id="512" r:id="rId30"/>
    <p:sldId id="516" r:id="rId31"/>
    <p:sldId id="508" r:id="rId32"/>
    <p:sldId id="509" r:id="rId33"/>
    <p:sldId id="510" r:id="rId34"/>
    <p:sldId id="511" r:id="rId35"/>
    <p:sldId id="503" r:id="rId36"/>
    <p:sldId id="504" r:id="rId37"/>
    <p:sldId id="505" r:id="rId38"/>
    <p:sldId id="517" r:id="rId39"/>
    <p:sldId id="518" r:id="rId40"/>
    <p:sldId id="519" r:id="rId41"/>
    <p:sldId id="449" r:id="rId42"/>
  </p:sldIdLst>
  <p:sldSz cx="9144000" cy="5143500" type="screen16x9"/>
  <p:notesSz cx="6858000" cy="9144000"/>
  <p:embeddedFontLst>
    <p:embeddedFont>
      <p:font typeface="Pontano Sans" charset="0"/>
      <p:regular r:id="rId44"/>
    </p:embeddedFont>
    <p:embeddedFont>
      <p:font typeface="Fira Sans Extra Condensed Medium" charset="0"/>
      <p:regular r:id="rId45"/>
      <p:bold r:id="rId46"/>
      <p:italic r:id="rId47"/>
      <p:boldItalic r:id="rId48"/>
    </p:embeddedFont>
    <p:embeddedFont>
      <p:font typeface="Poppins SemiBold" charset="0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9E47"/>
    <a:srgbClr val="609D9E"/>
    <a:srgbClr val="5CB6B8"/>
    <a:srgbClr val="CC6600"/>
    <a:srgbClr val="993300"/>
    <a:srgbClr val="4F482F"/>
    <a:srgbClr val="ED5E53"/>
    <a:srgbClr val="A4B4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151BFD9-B673-4575-9619-315F247D540B}">
  <a:tblStyle styleId="{5151BFD9-B673-4575-9619-315F247D540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-50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8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93703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2e0371d4f_2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g52e0371d4f_2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3fad1c2b6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3fad1c2b6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33fad1c2b6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33fad1c2b6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33fad1c2b6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33fad1c2b6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33fad1c2b6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33fad1c2b6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33fad1c2b6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33fad1c2b6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ctrTitle"/>
          </p:nvPr>
        </p:nvSpPr>
        <p:spPr>
          <a:xfrm>
            <a:off x="2055300" y="1015425"/>
            <a:ext cx="5033401" cy="17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ubTitle" idx="1"/>
          </p:nvPr>
        </p:nvSpPr>
        <p:spPr>
          <a:xfrm>
            <a:off x="2496850" y="2749201"/>
            <a:ext cx="4150500" cy="7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pic>
        <p:nvPicPr>
          <p:cNvPr id="5" name="Picture 35" descr="kn_both_pos_anker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935" y="80953"/>
            <a:ext cx="536574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ctrTitle"/>
          </p:nvPr>
        </p:nvSpPr>
        <p:spPr>
          <a:xfrm>
            <a:off x="1908037" y="2565888"/>
            <a:ext cx="2251801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subTitle" idx="1"/>
          </p:nvPr>
        </p:nvSpPr>
        <p:spPr>
          <a:xfrm>
            <a:off x="2080688" y="2980936"/>
            <a:ext cx="19065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title" idx="2"/>
          </p:nvPr>
        </p:nvSpPr>
        <p:spPr>
          <a:xfrm>
            <a:off x="2358639" y="997200"/>
            <a:ext cx="1350601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ctrTitle" idx="3"/>
          </p:nvPr>
        </p:nvSpPr>
        <p:spPr>
          <a:xfrm>
            <a:off x="3444738" y="3436733"/>
            <a:ext cx="2251801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ubTitle" idx="4"/>
          </p:nvPr>
        </p:nvSpPr>
        <p:spPr>
          <a:xfrm>
            <a:off x="3582288" y="3849890"/>
            <a:ext cx="19767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title" idx="5"/>
          </p:nvPr>
        </p:nvSpPr>
        <p:spPr>
          <a:xfrm>
            <a:off x="3895338" y="1868046"/>
            <a:ext cx="1350601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ctrTitle" idx="6"/>
          </p:nvPr>
        </p:nvSpPr>
        <p:spPr>
          <a:xfrm>
            <a:off x="4983036" y="2565913"/>
            <a:ext cx="2251801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ubTitle" idx="7"/>
          </p:nvPr>
        </p:nvSpPr>
        <p:spPr>
          <a:xfrm>
            <a:off x="5155687" y="2979061"/>
            <a:ext cx="19065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title" idx="8"/>
          </p:nvPr>
        </p:nvSpPr>
        <p:spPr>
          <a:xfrm>
            <a:off x="5433638" y="997211"/>
            <a:ext cx="1350601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ctrTitle" idx="9"/>
          </p:nvPr>
        </p:nvSpPr>
        <p:spPr>
          <a:xfrm>
            <a:off x="6501310" y="3440318"/>
            <a:ext cx="2251801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subTitle" idx="13"/>
          </p:nvPr>
        </p:nvSpPr>
        <p:spPr>
          <a:xfrm>
            <a:off x="6673961" y="3855366"/>
            <a:ext cx="19065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title" idx="14"/>
          </p:nvPr>
        </p:nvSpPr>
        <p:spPr>
          <a:xfrm>
            <a:off x="6951912" y="1871631"/>
            <a:ext cx="1350601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ctrTitle" idx="15"/>
          </p:nvPr>
        </p:nvSpPr>
        <p:spPr>
          <a:xfrm>
            <a:off x="622796" y="388836"/>
            <a:ext cx="1675801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 points">
  <p:cSld name="CUSTOM_1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>
            <a:spLocks noGrp="1"/>
          </p:cNvSpPr>
          <p:nvPr>
            <p:ph type="body" idx="1"/>
          </p:nvPr>
        </p:nvSpPr>
        <p:spPr>
          <a:xfrm>
            <a:off x="2380500" y="1982400"/>
            <a:ext cx="4383001" cy="14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82" name="Google Shape;82;p19"/>
          <p:cNvSpPr txBox="1">
            <a:spLocks noGrp="1"/>
          </p:cNvSpPr>
          <p:nvPr>
            <p:ph type="ctrTitle"/>
          </p:nvPr>
        </p:nvSpPr>
        <p:spPr>
          <a:xfrm>
            <a:off x="613367" y="390106"/>
            <a:ext cx="1675801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pic>
        <p:nvPicPr>
          <p:cNvPr id="4" name="Picture 35" descr="kn_both_pos_anker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272" y="57656"/>
            <a:ext cx="536574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5" descr="kn_both_pos_anker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396" y="278976"/>
            <a:ext cx="536574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 preserve="1" userDrawn="1">
  <p:cSld name="1_Background">
    <p:bg>
      <p:bgPr>
        <a:solidFill>
          <a:srgbClr val="5CB6B8">
            <a:alpha val="96000"/>
          </a:srgbClr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5" descr="kn_both_pos_anker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396" y="278976"/>
            <a:ext cx="536574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Google Shape;81;p19"/>
          <p:cNvSpPr txBox="1">
            <a:spLocks noGrp="1"/>
          </p:cNvSpPr>
          <p:nvPr>
            <p:ph type="body" idx="1"/>
          </p:nvPr>
        </p:nvSpPr>
        <p:spPr>
          <a:xfrm>
            <a:off x="2380500" y="1982400"/>
            <a:ext cx="4383001" cy="14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4" name="Google Shape;82;p19"/>
          <p:cNvSpPr txBox="1">
            <a:spLocks noGrp="1"/>
          </p:cNvSpPr>
          <p:nvPr>
            <p:ph type="ctrTitle"/>
          </p:nvPr>
        </p:nvSpPr>
        <p:spPr>
          <a:xfrm>
            <a:off x="613367" y="390106"/>
            <a:ext cx="1675801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961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28">
    <p:bg>
      <p:bgPr>
        <a:noFill/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5" descr="kn_both_pos_anker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396" y="278976"/>
            <a:ext cx="536574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Big 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ctrTitle"/>
          </p:nvPr>
        </p:nvSpPr>
        <p:spPr>
          <a:xfrm>
            <a:off x="2867175" y="1946250"/>
            <a:ext cx="34095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504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1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4" r:id="rId3"/>
    <p:sldLayoutId id="2147483677" r:id="rId4"/>
    <p:sldLayoutId id="2147483687" r:id="rId5"/>
    <p:sldLayoutId id="2147483678" r:id="rId6"/>
    <p:sldLayoutId id="214748368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7"/>
          <p:cNvSpPr/>
          <p:nvPr/>
        </p:nvSpPr>
        <p:spPr>
          <a:xfrm>
            <a:off x="2195737" y="3003799"/>
            <a:ext cx="5184576" cy="4386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37"/>
          <p:cNvSpPr txBox="1">
            <a:spLocks noGrp="1"/>
          </p:cNvSpPr>
          <p:nvPr>
            <p:ph type="subTitle" idx="1"/>
          </p:nvPr>
        </p:nvSpPr>
        <p:spPr>
          <a:xfrm>
            <a:off x="2339754" y="3003798"/>
            <a:ext cx="5040560" cy="424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400" dirty="0" smtClean="0"/>
              <a:t>Talent Pool internship programs </a:t>
            </a:r>
            <a:endParaRPr sz="1400" dirty="0"/>
          </a:p>
        </p:txBody>
      </p:sp>
      <p:sp>
        <p:nvSpPr>
          <p:cNvPr id="171" name="Google Shape;171;p37"/>
          <p:cNvSpPr txBox="1">
            <a:spLocks noGrp="1"/>
          </p:cNvSpPr>
          <p:nvPr>
            <p:ph type="ctrTitle"/>
          </p:nvPr>
        </p:nvSpPr>
        <p:spPr>
          <a:xfrm>
            <a:off x="2195735" y="2627377"/>
            <a:ext cx="5033401" cy="890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dirty="0" smtClean="0"/>
              <a:t>KNITS</a:t>
            </a:r>
            <a:br>
              <a:rPr lang="en-US" dirty="0" smtClean="0"/>
            </a:br>
            <a:r>
              <a:rPr lang="en-US" dirty="0" smtClean="0"/>
              <a:t>Talent Pool</a:t>
            </a:r>
            <a:br>
              <a:rPr lang="en-US" dirty="0" smtClean="0"/>
            </a:b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2165;p69"/>
          <p:cNvSpPr txBox="1">
            <a:spLocks noGrp="1"/>
          </p:cNvSpPr>
          <p:nvPr>
            <p:ph type="ctrTitle"/>
          </p:nvPr>
        </p:nvSpPr>
        <p:spPr>
          <a:xfrm>
            <a:off x="615265" y="391698"/>
            <a:ext cx="3042338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t-EE" dirty="0" smtClean="0"/>
              <a:t>INTERNSHIP MODELS</a:t>
            </a:r>
            <a:endParaRPr dirty="0"/>
          </a:p>
        </p:txBody>
      </p:sp>
      <p:sp>
        <p:nvSpPr>
          <p:cNvPr id="19" name="Google Shape;2177;p69"/>
          <p:cNvSpPr/>
          <p:nvPr/>
        </p:nvSpPr>
        <p:spPr>
          <a:xfrm>
            <a:off x="693600" y="791035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426;p37"/>
          <p:cNvSpPr/>
          <p:nvPr/>
        </p:nvSpPr>
        <p:spPr>
          <a:xfrm rot="5400000">
            <a:off x="4447396" y="1646742"/>
            <a:ext cx="377684" cy="10428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425;p37"/>
          <p:cNvSpPr/>
          <p:nvPr/>
        </p:nvSpPr>
        <p:spPr>
          <a:xfrm>
            <a:off x="4114839" y="1728734"/>
            <a:ext cx="2085600" cy="1409582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436;p37"/>
          <p:cNvSpPr txBox="1">
            <a:spLocks/>
          </p:cNvSpPr>
          <p:nvPr/>
        </p:nvSpPr>
        <p:spPr>
          <a:xfrm>
            <a:off x="4324329" y="2463800"/>
            <a:ext cx="1759804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rPr lang="et-EE" sz="1800" smtClean="0">
                <a:solidFill>
                  <a:schemeClr val="lt1"/>
                </a:solidFill>
              </a:rPr>
              <a:t>KN Team</a:t>
            </a:r>
            <a:endParaRPr lang="et-EE" sz="1800" dirty="0">
              <a:solidFill>
                <a:schemeClr val="lt1"/>
              </a:solidFill>
            </a:endParaRPr>
          </a:p>
        </p:txBody>
      </p:sp>
      <p:pic>
        <p:nvPicPr>
          <p:cNvPr id="25" name="Picture 35" descr="kn_both_pos_ank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069" y="2040523"/>
            <a:ext cx="278978" cy="27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Google Shape;425;p37"/>
          <p:cNvSpPr/>
          <p:nvPr/>
        </p:nvSpPr>
        <p:spPr>
          <a:xfrm>
            <a:off x="1783828" y="1728776"/>
            <a:ext cx="2085600" cy="1409582"/>
          </a:xfrm>
          <a:prstGeom prst="roundRect">
            <a:avLst>
              <a:gd name="adj" fmla="val 16667"/>
            </a:avLst>
          </a:prstGeom>
          <a:solidFill>
            <a:srgbClr val="C99E47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436;p37"/>
          <p:cNvSpPr txBox="1">
            <a:spLocks/>
          </p:cNvSpPr>
          <p:nvPr/>
        </p:nvSpPr>
        <p:spPr>
          <a:xfrm>
            <a:off x="2010790" y="2463842"/>
            <a:ext cx="1759804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rPr lang="et-EE" sz="1800" smtClean="0">
                <a:solidFill>
                  <a:schemeClr val="lt1"/>
                </a:solidFill>
              </a:rPr>
              <a:t>Talent Pool</a:t>
            </a:r>
            <a:endParaRPr lang="et-EE" sz="1800" dirty="0">
              <a:solidFill>
                <a:schemeClr val="lt1"/>
              </a:solidFill>
            </a:endParaRPr>
          </a:p>
        </p:txBody>
      </p:sp>
      <p:sp>
        <p:nvSpPr>
          <p:cNvPr id="37" name="Google Shape;426;p37"/>
          <p:cNvSpPr/>
          <p:nvPr/>
        </p:nvSpPr>
        <p:spPr>
          <a:xfrm rot="5400000">
            <a:off x="2127046" y="1655310"/>
            <a:ext cx="377684" cy="10428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" name="Google Shape;11136;p67"/>
          <p:cNvGrpSpPr>
            <a:grpSpLocks noChangeAspect="1"/>
          </p:cNvGrpSpPr>
          <p:nvPr/>
        </p:nvGrpSpPr>
        <p:grpSpPr>
          <a:xfrm>
            <a:off x="2420151" y="2081548"/>
            <a:ext cx="287580" cy="232640"/>
            <a:chOff x="1278299" y="2439293"/>
            <a:chExt cx="410829" cy="332343"/>
          </a:xfrm>
        </p:grpSpPr>
        <p:sp>
          <p:nvSpPr>
            <p:cNvPr id="39" name="Google Shape;11137;p67"/>
            <p:cNvSpPr/>
            <p:nvPr/>
          </p:nvSpPr>
          <p:spPr>
            <a:xfrm>
              <a:off x="1360159" y="2510141"/>
              <a:ext cx="245963" cy="12540"/>
            </a:xfrm>
            <a:custGeom>
              <a:avLst/>
              <a:gdLst/>
              <a:ahLst/>
              <a:cxnLst/>
              <a:rect l="l" t="t" r="r" b="b"/>
              <a:pathLst>
                <a:path w="7728" h="394" extrusionOk="0">
                  <a:moveTo>
                    <a:pt x="191" y="1"/>
                  </a:moveTo>
                  <a:cubicBezTo>
                    <a:pt x="96" y="1"/>
                    <a:pt x="1" y="96"/>
                    <a:pt x="1" y="203"/>
                  </a:cubicBezTo>
                  <a:cubicBezTo>
                    <a:pt x="1" y="298"/>
                    <a:pt x="96" y="394"/>
                    <a:pt x="191" y="394"/>
                  </a:cubicBezTo>
                  <a:lnTo>
                    <a:pt x="7537" y="394"/>
                  </a:lnTo>
                  <a:cubicBezTo>
                    <a:pt x="7633" y="394"/>
                    <a:pt x="7728" y="298"/>
                    <a:pt x="7728" y="203"/>
                  </a:cubicBezTo>
                  <a:cubicBezTo>
                    <a:pt x="7728" y="96"/>
                    <a:pt x="7633" y="1"/>
                    <a:pt x="753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1138;p67"/>
            <p:cNvSpPr/>
            <p:nvPr/>
          </p:nvSpPr>
          <p:spPr>
            <a:xfrm>
              <a:off x="1360159" y="2575706"/>
              <a:ext cx="245963" cy="12158"/>
            </a:xfrm>
            <a:custGeom>
              <a:avLst/>
              <a:gdLst/>
              <a:ahLst/>
              <a:cxnLst/>
              <a:rect l="l" t="t" r="r" b="b"/>
              <a:pathLst>
                <a:path w="7728" h="382" extrusionOk="0">
                  <a:moveTo>
                    <a:pt x="191" y="0"/>
                  </a:moveTo>
                  <a:cubicBezTo>
                    <a:pt x="96" y="0"/>
                    <a:pt x="1" y="84"/>
                    <a:pt x="1" y="191"/>
                  </a:cubicBezTo>
                  <a:cubicBezTo>
                    <a:pt x="1" y="298"/>
                    <a:pt x="96" y="381"/>
                    <a:pt x="191" y="381"/>
                  </a:cubicBezTo>
                  <a:lnTo>
                    <a:pt x="7537" y="381"/>
                  </a:lnTo>
                  <a:cubicBezTo>
                    <a:pt x="7633" y="381"/>
                    <a:pt x="7728" y="298"/>
                    <a:pt x="7728" y="191"/>
                  </a:cubicBezTo>
                  <a:cubicBezTo>
                    <a:pt x="7728" y="84"/>
                    <a:pt x="7633" y="0"/>
                    <a:pt x="753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1139;p67"/>
            <p:cNvSpPr/>
            <p:nvPr/>
          </p:nvSpPr>
          <p:spPr>
            <a:xfrm>
              <a:off x="1437086" y="2618132"/>
              <a:ext cx="92873" cy="12540"/>
            </a:xfrm>
            <a:custGeom>
              <a:avLst/>
              <a:gdLst/>
              <a:ahLst/>
              <a:cxnLst/>
              <a:rect l="l" t="t" r="r" b="b"/>
              <a:pathLst>
                <a:path w="2918" h="394" extrusionOk="0">
                  <a:moveTo>
                    <a:pt x="191" y="1"/>
                  </a:moveTo>
                  <a:cubicBezTo>
                    <a:pt x="84" y="1"/>
                    <a:pt x="1" y="96"/>
                    <a:pt x="1" y="203"/>
                  </a:cubicBezTo>
                  <a:cubicBezTo>
                    <a:pt x="1" y="299"/>
                    <a:pt x="84" y="394"/>
                    <a:pt x="191" y="394"/>
                  </a:cubicBezTo>
                  <a:lnTo>
                    <a:pt x="2715" y="394"/>
                  </a:lnTo>
                  <a:cubicBezTo>
                    <a:pt x="2822" y="394"/>
                    <a:pt x="2918" y="299"/>
                    <a:pt x="2918" y="203"/>
                  </a:cubicBezTo>
                  <a:cubicBezTo>
                    <a:pt x="2918" y="96"/>
                    <a:pt x="2822" y="1"/>
                    <a:pt x="271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1140;p67"/>
            <p:cNvSpPr/>
            <p:nvPr/>
          </p:nvSpPr>
          <p:spPr>
            <a:xfrm>
              <a:off x="1419295" y="2543115"/>
              <a:ext cx="186827" cy="12158"/>
            </a:xfrm>
            <a:custGeom>
              <a:avLst/>
              <a:gdLst/>
              <a:ahLst/>
              <a:cxnLst/>
              <a:rect l="l" t="t" r="r" b="b"/>
              <a:pathLst>
                <a:path w="5870" h="382" extrusionOk="0">
                  <a:moveTo>
                    <a:pt x="191" y="1"/>
                  </a:moveTo>
                  <a:cubicBezTo>
                    <a:pt x="95" y="1"/>
                    <a:pt x="0" y="84"/>
                    <a:pt x="0" y="191"/>
                  </a:cubicBezTo>
                  <a:cubicBezTo>
                    <a:pt x="0" y="298"/>
                    <a:pt x="95" y="382"/>
                    <a:pt x="191" y="382"/>
                  </a:cubicBezTo>
                  <a:lnTo>
                    <a:pt x="5679" y="382"/>
                  </a:lnTo>
                  <a:cubicBezTo>
                    <a:pt x="5775" y="382"/>
                    <a:pt x="5870" y="298"/>
                    <a:pt x="5870" y="191"/>
                  </a:cubicBezTo>
                  <a:cubicBezTo>
                    <a:pt x="5870" y="84"/>
                    <a:pt x="5775" y="1"/>
                    <a:pt x="56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1141;p67"/>
            <p:cNvSpPr/>
            <p:nvPr/>
          </p:nvSpPr>
          <p:spPr>
            <a:xfrm>
              <a:off x="1360541" y="2543115"/>
              <a:ext cx="43604" cy="12158"/>
            </a:xfrm>
            <a:custGeom>
              <a:avLst/>
              <a:gdLst/>
              <a:ahLst/>
              <a:cxnLst/>
              <a:rect l="l" t="t" r="r" b="b"/>
              <a:pathLst>
                <a:path w="1370" h="382" extrusionOk="0">
                  <a:moveTo>
                    <a:pt x="203" y="1"/>
                  </a:moveTo>
                  <a:cubicBezTo>
                    <a:pt x="96" y="1"/>
                    <a:pt x="1" y="84"/>
                    <a:pt x="1" y="191"/>
                  </a:cubicBezTo>
                  <a:cubicBezTo>
                    <a:pt x="1" y="298"/>
                    <a:pt x="96" y="382"/>
                    <a:pt x="203" y="382"/>
                  </a:cubicBezTo>
                  <a:lnTo>
                    <a:pt x="1179" y="382"/>
                  </a:lnTo>
                  <a:cubicBezTo>
                    <a:pt x="1286" y="382"/>
                    <a:pt x="1370" y="298"/>
                    <a:pt x="1370" y="191"/>
                  </a:cubicBezTo>
                  <a:cubicBezTo>
                    <a:pt x="1358" y="72"/>
                    <a:pt x="1286" y="1"/>
                    <a:pt x="1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1142;p67"/>
            <p:cNvSpPr/>
            <p:nvPr/>
          </p:nvSpPr>
          <p:spPr>
            <a:xfrm>
              <a:off x="1306721" y="2469211"/>
              <a:ext cx="353222" cy="228171"/>
            </a:xfrm>
            <a:custGeom>
              <a:avLst/>
              <a:gdLst/>
              <a:ahLst/>
              <a:cxnLst/>
              <a:rect l="l" t="t" r="r" b="b"/>
              <a:pathLst>
                <a:path w="11098" h="7169" extrusionOk="0">
                  <a:moveTo>
                    <a:pt x="1144" y="1"/>
                  </a:moveTo>
                  <a:cubicBezTo>
                    <a:pt x="1025" y="1"/>
                    <a:pt x="918" y="96"/>
                    <a:pt x="906" y="215"/>
                  </a:cubicBezTo>
                  <a:cubicBezTo>
                    <a:pt x="894" y="596"/>
                    <a:pt x="596" y="894"/>
                    <a:pt x="215" y="906"/>
                  </a:cubicBezTo>
                  <a:cubicBezTo>
                    <a:pt x="96" y="906"/>
                    <a:pt x="1" y="1013"/>
                    <a:pt x="1" y="1144"/>
                  </a:cubicBezTo>
                  <a:lnTo>
                    <a:pt x="1" y="6025"/>
                  </a:lnTo>
                  <a:cubicBezTo>
                    <a:pt x="1" y="6144"/>
                    <a:pt x="96" y="6252"/>
                    <a:pt x="215" y="6264"/>
                  </a:cubicBezTo>
                  <a:cubicBezTo>
                    <a:pt x="596" y="6275"/>
                    <a:pt x="894" y="6573"/>
                    <a:pt x="906" y="6942"/>
                  </a:cubicBezTo>
                  <a:cubicBezTo>
                    <a:pt x="906" y="7061"/>
                    <a:pt x="1013" y="7168"/>
                    <a:pt x="1144" y="7168"/>
                  </a:cubicBezTo>
                  <a:lnTo>
                    <a:pt x="6728" y="7168"/>
                  </a:lnTo>
                  <a:cubicBezTo>
                    <a:pt x="6835" y="7168"/>
                    <a:pt x="6918" y="7085"/>
                    <a:pt x="6918" y="6978"/>
                  </a:cubicBezTo>
                  <a:cubicBezTo>
                    <a:pt x="6918" y="6871"/>
                    <a:pt x="6835" y="6787"/>
                    <a:pt x="6728" y="6787"/>
                  </a:cubicBezTo>
                  <a:lnTo>
                    <a:pt x="1275" y="6787"/>
                  </a:lnTo>
                  <a:cubicBezTo>
                    <a:pt x="1203" y="6323"/>
                    <a:pt x="846" y="5978"/>
                    <a:pt x="382" y="5894"/>
                  </a:cubicBezTo>
                  <a:lnTo>
                    <a:pt x="382" y="1263"/>
                  </a:lnTo>
                  <a:cubicBezTo>
                    <a:pt x="846" y="1191"/>
                    <a:pt x="1192" y="834"/>
                    <a:pt x="1275" y="370"/>
                  </a:cubicBezTo>
                  <a:lnTo>
                    <a:pt x="9776" y="370"/>
                  </a:lnTo>
                  <a:cubicBezTo>
                    <a:pt x="9847" y="846"/>
                    <a:pt x="10240" y="1203"/>
                    <a:pt x="10717" y="1263"/>
                  </a:cubicBezTo>
                  <a:lnTo>
                    <a:pt x="10717" y="4466"/>
                  </a:lnTo>
                  <a:cubicBezTo>
                    <a:pt x="10717" y="4561"/>
                    <a:pt x="10800" y="4656"/>
                    <a:pt x="10907" y="4656"/>
                  </a:cubicBezTo>
                  <a:cubicBezTo>
                    <a:pt x="11014" y="4656"/>
                    <a:pt x="11098" y="4561"/>
                    <a:pt x="11098" y="4466"/>
                  </a:cubicBezTo>
                  <a:lnTo>
                    <a:pt x="11098" y="1108"/>
                  </a:lnTo>
                  <a:cubicBezTo>
                    <a:pt x="11086" y="1072"/>
                    <a:pt x="11062" y="1013"/>
                    <a:pt x="11014" y="965"/>
                  </a:cubicBezTo>
                  <a:cubicBezTo>
                    <a:pt x="10967" y="918"/>
                    <a:pt x="10907" y="906"/>
                    <a:pt x="10848" y="906"/>
                  </a:cubicBezTo>
                  <a:cubicBezTo>
                    <a:pt x="10467" y="906"/>
                    <a:pt x="10145" y="608"/>
                    <a:pt x="10133" y="215"/>
                  </a:cubicBezTo>
                  <a:cubicBezTo>
                    <a:pt x="10133" y="96"/>
                    <a:pt x="10026" y="1"/>
                    <a:pt x="989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1143;p67"/>
            <p:cNvSpPr/>
            <p:nvPr/>
          </p:nvSpPr>
          <p:spPr>
            <a:xfrm>
              <a:off x="1278299" y="2439293"/>
              <a:ext cx="410829" cy="332343"/>
            </a:xfrm>
            <a:custGeom>
              <a:avLst/>
              <a:gdLst/>
              <a:ahLst/>
              <a:cxnLst/>
              <a:rect l="l" t="t" r="r" b="b"/>
              <a:pathLst>
                <a:path w="12908" h="10442" extrusionOk="0">
                  <a:moveTo>
                    <a:pt x="12348" y="369"/>
                  </a:moveTo>
                  <a:cubicBezTo>
                    <a:pt x="12431" y="369"/>
                    <a:pt x="12503" y="429"/>
                    <a:pt x="12503" y="524"/>
                  </a:cubicBezTo>
                  <a:lnTo>
                    <a:pt x="12503" y="8513"/>
                  </a:lnTo>
                  <a:cubicBezTo>
                    <a:pt x="12503" y="8585"/>
                    <a:pt x="12443" y="8656"/>
                    <a:pt x="12348" y="8656"/>
                  </a:cubicBezTo>
                  <a:lnTo>
                    <a:pt x="11610" y="8656"/>
                  </a:lnTo>
                  <a:lnTo>
                    <a:pt x="11502" y="8454"/>
                  </a:lnTo>
                  <a:cubicBezTo>
                    <a:pt x="11502" y="8454"/>
                    <a:pt x="11514" y="8454"/>
                    <a:pt x="11514" y="8442"/>
                  </a:cubicBezTo>
                  <a:cubicBezTo>
                    <a:pt x="11776" y="8323"/>
                    <a:pt x="11931" y="8049"/>
                    <a:pt x="11907" y="7763"/>
                  </a:cubicBezTo>
                  <a:cubicBezTo>
                    <a:pt x="11907" y="7692"/>
                    <a:pt x="11919" y="7632"/>
                    <a:pt x="11967" y="7573"/>
                  </a:cubicBezTo>
                  <a:cubicBezTo>
                    <a:pt x="12133" y="7334"/>
                    <a:pt x="12133" y="7025"/>
                    <a:pt x="11967" y="6799"/>
                  </a:cubicBezTo>
                  <a:cubicBezTo>
                    <a:pt x="11919" y="6739"/>
                    <a:pt x="11907" y="6668"/>
                    <a:pt x="11907" y="6608"/>
                  </a:cubicBezTo>
                  <a:cubicBezTo>
                    <a:pt x="11931" y="6322"/>
                    <a:pt x="11776" y="6061"/>
                    <a:pt x="11514" y="5941"/>
                  </a:cubicBezTo>
                  <a:cubicBezTo>
                    <a:pt x="11455" y="5906"/>
                    <a:pt x="11395" y="5858"/>
                    <a:pt x="11371" y="5787"/>
                  </a:cubicBezTo>
                  <a:cubicBezTo>
                    <a:pt x="11263" y="5559"/>
                    <a:pt x="11027" y="5401"/>
                    <a:pt x="10779" y="5401"/>
                  </a:cubicBezTo>
                  <a:cubicBezTo>
                    <a:pt x="10754" y="5401"/>
                    <a:pt x="10729" y="5402"/>
                    <a:pt x="10705" y="5406"/>
                  </a:cubicBezTo>
                  <a:cubicBezTo>
                    <a:pt x="10621" y="5406"/>
                    <a:pt x="10562" y="5382"/>
                    <a:pt x="10502" y="5346"/>
                  </a:cubicBezTo>
                  <a:cubicBezTo>
                    <a:pt x="10383" y="5263"/>
                    <a:pt x="10246" y="5221"/>
                    <a:pt x="10111" y="5221"/>
                  </a:cubicBezTo>
                  <a:cubicBezTo>
                    <a:pt x="9975" y="5221"/>
                    <a:pt x="9841" y="5263"/>
                    <a:pt x="9728" y="5346"/>
                  </a:cubicBezTo>
                  <a:cubicBezTo>
                    <a:pt x="9669" y="5382"/>
                    <a:pt x="9597" y="5406"/>
                    <a:pt x="9538" y="5406"/>
                  </a:cubicBezTo>
                  <a:cubicBezTo>
                    <a:pt x="9512" y="5402"/>
                    <a:pt x="9486" y="5401"/>
                    <a:pt x="9461" y="5401"/>
                  </a:cubicBezTo>
                  <a:cubicBezTo>
                    <a:pt x="9206" y="5401"/>
                    <a:pt x="8979" y="5559"/>
                    <a:pt x="8871" y="5787"/>
                  </a:cubicBezTo>
                  <a:cubicBezTo>
                    <a:pt x="8835" y="5846"/>
                    <a:pt x="8800" y="5906"/>
                    <a:pt x="8716" y="5941"/>
                  </a:cubicBezTo>
                  <a:cubicBezTo>
                    <a:pt x="8466" y="6061"/>
                    <a:pt x="8300" y="6322"/>
                    <a:pt x="8335" y="6608"/>
                  </a:cubicBezTo>
                  <a:cubicBezTo>
                    <a:pt x="8335" y="6680"/>
                    <a:pt x="8323" y="6739"/>
                    <a:pt x="8276" y="6799"/>
                  </a:cubicBezTo>
                  <a:cubicBezTo>
                    <a:pt x="8109" y="7037"/>
                    <a:pt x="8109" y="7346"/>
                    <a:pt x="8276" y="7573"/>
                  </a:cubicBezTo>
                  <a:cubicBezTo>
                    <a:pt x="8323" y="7632"/>
                    <a:pt x="8335" y="7704"/>
                    <a:pt x="8335" y="7763"/>
                  </a:cubicBezTo>
                  <a:cubicBezTo>
                    <a:pt x="8300" y="8049"/>
                    <a:pt x="8466" y="8323"/>
                    <a:pt x="8716" y="8442"/>
                  </a:cubicBezTo>
                  <a:cubicBezTo>
                    <a:pt x="8716" y="8442"/>
                    <a:pt x="8740" y="8442"/>
                    <a:pt x="8740" y="8454"/>
                  </a:cubicBezTo>
                  <a:lnTo>
                    <a:pt x="8633" y="8656"/>
                  </a:lnTo>
                  <a:lnTo>
                    <a:pt x="525" y="8656"/>
                  </a:lnTo>
                  <a:cubicBezTo>
                    <a:pt x="441" y="8656"/>
                    <a:pt x="370" y="8597"/>
                    <a:pt x="370" y="8513"/>
                  </a:cubicBezTo>
                  <a:lnTo>
                    <a:pt x="370" y="524"/>
                  </a:lnTo>
                  <a:cubicBezTo>
                    <a:pt x="370" y="441"/>
                    <a:pt x="430" y="369"/>
                    <a:pt x="525" y="369"/>
                  </a:cubicBezTo>
                  <a:close/>
                  <a:moveTo>
                    <a:pt x="10139" y="5638"/>
                  </a:moveTo>
                  <a:cubicBezTo>
                    <a:pt x="10199" y="5638"/>
                    <a:pt x="10258" y="5656"/>
                    <a:pt x="10312" y="5691"/>
                  </a:cubicBezTo>
                  <a:cubicBezTo>
                    <a:pt x="10420" y="5770"/>
                    <a:pt x="10553" y="5817"/>
                    <a:pt x="10684" y="5817"/>
                  </a:cubicBezTo>
                  <a:cubicBezTo>
                    <a:pt x="10711" y="5817"/>
                    <a:pt x="10738" y="5815"/>
                    <a:pt x="10764" y="5810"/>
                  </a:cubicBezTo>
                  <a:cubicBezTo>
                    <a:pt x="10773" y="5810"/>
                    <a:pt x="10782" y="5809"/>
                    <a:pt x="10790" y="5809"/>
                  </a:cubicBezTo>
                  <a:cubicBezTo>
                    <a:pt x="10900" y="5809"/>
                    <a:pt x="11007" y="5878"/>
                    <a:pt x="11062" y="5977"/>
                  </a:cubicBezTo>
                  <a:cubicBezTo>
                    <a:pt x="11133" y="6132"/>
                    <a:pt x="11229" y="6251"/>
                    <a:pt x="11383" y="6311"/>
                  </a:cubicBezTo>
                  <a:cubicBezTo>
                    <a:pt x="11502" y="6370"/>
                    <a:pt x="11562" y="6477"/>
                    <a:pt x="11550" y="6608"/>
                  </a:cubicBezTo>
                  <a:cubicBezTo>
                    <a:pt x="11526" y="6775"/>
                    <a:pt x="11574" y="6930"/>
                    <a:pt x="11669" y="7049"/>
                  </a:cubicBezTo>
                  <a:cubicBezTo>
                    <a:pt x="11741" y="7156"/>
                    <a:pt x="11741" y="7287"/>
                    <a:pt x="11669" y="7394"/>
                  </a:cubicBezTo>
                  <a:cubicBezTo>
                    <a:pt x="11574" y="7525"/>
                    <a:pt x="11538" y="7692"/>
                    <a:pt x="11550" y="7835"/>
                  </a:cubicBezTo>
                  <a:cubicBezTo>
                    <a:pt x="11562" y="7966"/>
                    <a:pt x="11490" y="8085"/>
                    <a:pt x="11383" y="8132"/>
                  </a:cubicBezTo>
                  <a:cubicBezTo>
                    <a:pt x="11288" y="8180"/>
                    <a:pt x="11217" y="8239"/>
                    <a:pt x="11157" y="8299"/>
                  </a:cubicBezTo>
                  <a:lnTo>
                    <a:pt x="11145" y="8323"/>
                  </a:lnTo>
                  <a:lnTo>
                    <a:pt x="11050" y="8454"/>
                  </a:lnTo>
                  <a:cubicBezTo>
                    <a:pt x="10995" y="8563"/>
                    <a:pt x="10911" y="8622"/>
                    <a:pt x="10787" y="8622"/>
                  </a:cubicBezTo>
                  <a:cubicBezTo>
                    <a:pt x="10776" y="8622"/>
                    <a:pt x="10764" y="8621"/>
                    <a:pt x="10752" y="8620"/>
                  </a:cubicBezTo>
                  <a:cubicBezTo>
                    <a:pt x="10726" y="8616"/>
                    <a:pt x="10699" y="8614"/>
                    <a:pt x="10672" y="8614"/>
                  </a:cubicBezTo>
                  <a:cubicBezTo>
                    <a:pt x="10542" y="8614"/>
                    <a:pt x="10410" y="8660"/>
                    <a:pt x="10312" y="8739"/>
                  </a:cubicBezTo>
                  <a:cubicBezTo>
                    <a:pt x="10252" y="8751"/>
                    <a:pt x="10205" y="8763"/>
                    <a:pt x="10169" y="8775"/>
                  </a:cubicBezTo>
                  <a:lnTo>
                    <a:pt x="10074" y="8775"/>
                  </a:lnTo>
                  <a:cubicBezTo>
                    <a:pt x="10026" y="8775"/>
                    <a:pt x="9978" y="8751"/>
                    <a:pt x="9955" y="8739"/>
                  </a:cubicBezTo>
                  <a:cubicBezTo>
                    <a:pt x="9836" y="8656"/>
                    <a:pt x="9705" y="8620"/>
                    <a:pt x="9562" y="8620"/>
                  </a:cubicBezTo>
                  <a:lnTo>
                    <a:pt x="9514" y="8620"/>
                  </a:lnTo>
                  <a:cubicBezTo>
                    <a:pt x="9504" y="8621"/>
                    <a:pt x="9495" y="8622"/>
                    <a:pt x="9486" y="8622"/>
                  </a:cubicBezTo>
                  <a:cubicBezTo>
                    <a:pt x="9366" y="8622"/>
                    <a:pt x="9261" y="8553"/>
                    <a:pt x="9216" y="8454"/>
                  </a:cubicBezTo>
                  <a:cubicBezTo>
                    <a:pt x="9181" y="8406"/>
                    <a:pt x="9157" y="8347"/>
                    <a:pt x="9121" y="8323"/>
                  </a:cubicBezTo>
                  <a:lnTo>
                    <a:pt x="9121" y="8299"/>
                  </a:lnTo>
                  <a:cubicBezTo>
                    <a:pt x="9062" y="8227"/>
                    <a:pt x="8990" y="8168"/>
                    <a:pt x="8895" y="8132"/>
                  </a:cubicBezTo>
                  <a:cubicBezTo>
                    <a:pt x="8776" y="8085"/>
                    <a:pt x="8716" y="7977"/>
                    <a:pt x="8728" y="7835"/>
                  </a:cubicBezTo>
                  <a:cubicBezTo>
                    <a:pt x="8752" y="7680"/>
                    <a:pt x="8704" y="7513"/>
                    <a:pt x="8609" y="7394"/>
                  </a:cubicBezTo>
                  <a:cubicBezTo>
                    <a:pt x="8538" y="7287"/>
                    <a:pt x="8538" y="7156"/>
                    <a:pt x="8609" y="7049"/>
                  </a:cubicBezTo>
                  <a:cubicBezTo>
                    <a:pt x="8704" y="6918"/>
                    <a:pt x="8752" y="6751"/>
                    <a:pt x="8728" y="6608"/>
                  </a:cubicBezTo>
                  <a:cubicBezTo>
                    <a:pt x="8716" y="6489"/>
                    <a:pt x="8788" y="6370"/>
                    <a:pt x="8895" y="6311"/>
                  </a:cubicBezTo>
                  <a:cubicBezTo>
                    <a:pt x="9050" y="6227"/>
                    <a:pt x="9169" y="6132"/>
                    <a:pt x="9228" y="5977"/>
                  </a:cubicBezTo>
                  <a:cubicBezTo>
                    <a:pt x="9283" y="5868"/>
                    <a:pt x="9387" y="5809"/>
                    <a:pt x="9496" y="5809"/>
                  </a:cubicBezTo>
                  <a:cubicBezTo>
                    <a:pt x="9506" y="5809"/>
                    <a:pt x="9516" y="5809"/>
                    <a:pt x="9526" y="5810"/>
                  </a:cubicBezTo>
                  <a:cubicBezTo>
                    <a:pt x="9552" y="5815"/>
                    <a:pt x="9579" y="5817"/>
                    <a:pt x="9606" y="5817"/>
                  </a:cubicBezTo>
                  <a:cubicBezTo>
                    <a:pt x="9737" y="5817"/>
                    <a:pt x="9868" y="5770"/>
                    <a:pt x="9966" y="5691"/>
                  </a:cubicBezTo>
                  <a:cubicBezTo>
                    <a:pt x="10020" y="5656"/>
                    <a:pt x="10080" y="5638"/>
                    <a:pt x="10139" y="5638"/>
                  </a:cubicBezTo>
                  <a:close/>
                  <a:moveTo>
                    <a:pt x="8990" y="8775"/>
                  </a:moveTo>
                  <a:cubicBezTo>
                    <a:pt x="9105" y="8910"/>
                    <a:pt x="9274" y="8982"/>
                    <a:pt x="9458" y="8982"/>
                  </a:cubicBezTo>
                  <a:cubicBezTo>
                    <a:pt x="9484" y="8982"/>
                    <a:pt x="9511" y="8981"/>
                    <a:pt x="9538" y="8978"/>
                  </a:cubicBezTo>
                  <a:cubicBezTo>
                    <a:pt x="9609" y="8978"/>
                    <a:pt x="9669" y="8989"/>
                    <a:pt x="9728" y="9037"/>
                  </a:cubicBezTo>
                  <a:cubicBezTo>
                    <a:pt x="9740" y="9049"/>
                    <a:pt x="9776" y="9061"/>
                    <a:pt x="9788" y="9061"/>
                  </a:cubicBezTo>
                  <a:lnTo>
                    <a:pt x="9383" y="9894"/>
                  </a:lnTo>
                  <a:lnTo>
                    <a:pt x="9193" y="9573"/>
                  </a:lnTo>
                  <a:cubicBezTo>
                    <a:pt x="9151" y="9500"/>
                    <a:pt x="9082" y="9463"/>
                    <a:pt x="9001" y="9463"/>
                  </a:cubicBezTo>
                  <a:cubicBezTo>
                    <a:pt x="8990" y="9463"/>
                    <a:pt x="8978" y="9464"/>
                    <a:pt x="8966" y="9466"/>
                  </a:cubicBezTo>
                  <a:lnTo>
                    <a:pt x="8633" y="9525"/>
                  </a:lnTo>
                  <a:lnTo>
                    <a:pt x="8990" y="8775"/>
                  </a:lnTo>
                  <a:close/>
                  <a:moveTo>
                    <a:pt x="11264" y="8775"/>
                  </a:moveTo>
                  <a:lnTo>
                    <a:pt x="11621" y="9525"/>
                  </a:lnTo>
                  <a:lnTo>
                    <a:pt x="11264" y="9466"/>
                  </a:lnTo>
                  <a:cubicBezTo>
                    <a:pt x="11254" y="9464"/>
                    <a:pt x="11243" y="9463"/>
                    <a:pt x="11233" y="9463"/>
                  </a:cubicBezTo>
                  <a:cubicBezTo>
                    <a:pt x="11158" y="9463"/>
                    <a:pt x="11080" y="9500"/>
                    <a:pt x="11038" y="9573"/>
                  </a:cubicBezTo>
                  <a:lnTo>
                    <a:pt x="10848" y="9894"/>
                  </a:lnTo>
                  <a:lnTo>
                    <a:pt x="10467" y="9061"/>
                  </a:lnTo>
                  <a:cubicBezTo>
                    <a:pt x="10478" y="9049"/>
                    <a:pt x="10502" y="9025"/>
                    <a:pt x="10514" y="9025"/>
                  </a:cubicBezTo>
                  <a:cubicBezTo>
                    <a:pt x="10574" y="8989"/>
                    <a:pt x="10657" y="8978"/>
                    <a:pt x="10717" y="8978"/>
                  </a:cubicBezTo>
                  <a:cubicBezTo>
                    <a:pt x="10731" y="8978"/>
                    <a:pt x="10746" y="8979"/>
                    <a:pt x="10760" y="8979"/>
                  </a:cubicBezTo>
                  <a:cubicBezTo>
                    <a:pt x="10946" y="8979"/>
                    <a:pt x="11121" y="8908"/>
                    <a:pt x="11264" y="8775"/>
                  </a:cubicBezTo>
                  <a:close/>
                  <a:moveTo>
                    <a:pt x="525" y="0"/>
                  </a:moveTo>
                  <a:cubicBezTo>
                    <a:pt x="239" y="0"/>
                    <a:pt x="1" y="238"/>
                    <a:pt x="1" y="524"/>
                  </a:cubicBezTo>
                  <a:lnTo>
                    <a:pt x="1" y="8513"/>
                  </a:lnTo>
                  <a:cubicBezTo>
                    <a:pt x="1" y="8799"/>
                    <a:pt x="239" y="9037"/>
                    <a:pt x="525" y="9037"/>
                  </a:cubicBezTo>
                  <a:lnTo>
                    <a:pt x="8454" y="9037"/>
                  </a:lnTo>
                  <a:lnTo>
                    <a:pt x="8169" y="9632"/>
                  </a:lnTo>
                  <a:cubicBezTo>
                    <a:pt x="8145" y="9704"/>
                    <a:pt x="8145" y="9787"/>
                    <a:pt x="8204" y="9870"/>
                  </a:cubicBezTo>
                  <a:cubicBezTo>
                    <a:pt x="8234" y="9930"/>
                    <a:pt x="8306" y="9957"/>
                    <a:pt x="8370" y="9957"/>
                  </a:cubicBezTo>
                  <a:cubicBezTo>
                    <a:pt x="8383" y="9957"/>
                    <a:pt x="8395" y="9956"/>
                    <a:pt x="8407" y="9954"/>
                  </a:cubicBezTo>
                  <a:lnTo>
                    <a:pt x="8931" y="9870"/>
                  </a:lnTo>
                  <a:lnTo>
                    <a:pt x="9228" y="10347"/>
                  </a:lnTo>
                  <a:cubicBezTo>
                    <a:pt x="9276" y="10418"/>
                    <a:pt x="9347" y="10442"/>
                    <a:pt x="9419" y="10442"/>
                  </a:cubicBezTo>
                  <a:lnTo>
                    <a:pt x="9431" y="10442"/>
                  </a:lnTo>
                  <a:cubicBezTo>
                    <a:pt x="9526" y="10442"/>
                    <a:pt x="9585" y="10382"/>
                    <a:pt x="9633" y="10311"/>
                  </a:cubicBezTo>
                  <a:lnTo>
                    <a:pt x="10133" y="9251"/>
                  </a:lnTo>
                  <a:lnTo>
                    <a:pt x="10645" y="10311"/>
                  </a:lnTo>
                  <a:cubicBezTo>
                    <a:pt x="10669" y="10382"/>
                    <a:pt x="10740" y="10430"/>
                    <a:pt x="10836" y="10442"/>
                  </a:cubicBezTo>
                  <a:lnTo>
                    <a:pt x="10848" y="10442"/>
                  </a:lnTo>
                  <a:cubicBezTo>
                    <a:pt x="10919" y="10442"/>
                    <a:pt x="11002" y="10406"/>
                    <a:pt x="11038" y="10347"/>
                  </a:cubicBezTo>
                  <a:lnTo>
                    <a:pt x="11336" y="9870"/>
                  </a:lnTo>
                  <a:lnTo>
                    <a:pt x="11860" y="9954"/>
                  </a:lnTo>
                  <a:cubicBezTo>
                    <a:pt x="11875" y="9956"/>
                    <a:pt x="11890" y="9957"/>
                    <a:pt x="11904" y="9957"/>
                  </a:cubicBezTo>
                  <a:cubicBezTo>
                    <a:pt x="11977" y="9957"/>
                    <a:pt x="12034" y="9930"/>
                    <a:pt x="12074" y="9870"/>
                  </a:cubicBezTo>
                  <a:cubicBezTo>
                    <a:pt x="12110" y="9787"/>
                    <a:pt x="12133" y="9716"/>
                    <a:pt x="12098" y="9620"/>
                  </a:cubicBezTo>
                  <a:lnTo>
                    <a:pt x="11812" y="9025"/>
                  </a:lnTo>
                  <a:lnTo>
                    <a:pt x="12383" y="9025"/>
                  </a:lnTo>
                  <a:cubicBezTo>
                    <a:pt x="12669" y="9025"/>
                    <a:pt x="12907" y="8787"/>
                    <a:pt x="12907" y="8513"/>
                  </a:cubicBezTo>
                  <a:lnTo>
                    <a:pt x="12907" y="524"/>
                  </a:lnTo>
                  <a:cubicBezTo>
                    <a:pt x="12884" y="238"/>
                    <a:pt x="12645" y="0"/>
                    <a:pt x="1234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1144;p67"/>
            <p:cNvSpPr/>
            <p:nvPr/>
          </p:nvSpPr>
          <p:spPr>
            <a:xfrm>
              <a:off x="1562519" y="2630640"/>
              <a:ext cx="74699" cy="74699"/>
            </a:xfrm>
            <a:custGeom>
              <a:avLst/>
              <a:gdLst/>
              <a:ahLst/>
              <a:cxnLst/>
              <a:rect l="l" t="t" r="r" b="b"/>
              <a:pathLst>
                <a:path w="2347" h="2347" extrusionOk="0">
                  <a:moveTo>
                    <a:pt x="1179" y="382"/>
                  </a:moveTo>
                  <a:cubicBezTo>
                    <a:pt x="1608" y="382"/>
                    <a:pt x="1965" y="739"/>
                    <a:pt x="1965" y="1180"/>
                  </a:cubicBezTo>
                  <a:cubicBezTo>
                    <a:pt x="1977" y="1608"/>
                    <a:pt x="1620" y="1965"/>
                    <a:pt x="1179" y="1965"/>
                  </a:cubicBezTo>
                  <a:cubicBezTo>
                    <a:pt x="739" y="1965"/>
                    <a:pt x="382" y="1608"/>
                    <a:pt x="382" y="1180"/>
                  </a:cubicBezTo>
                  <a:cubicBezTo>
                    <a:pt x="382" y="739"/>
                    <a:pt x="739" y="382"/>
                    <a:pt x="1179" y="382"/>
                  </a:cubicBezTo>
                  <a:close/>
                  <a:moveTo>
                    <a:pt x="1179" y="1"/>
                  </a:moveTo>
                  <a:cubicBezTo>
                    <a:pt x="536" y="1"/>
                    <a:pt x="1" y="525"/>
                    <a:pt x="1" y="1180"/>
                  </a:cubicBezTo>
                  <a:cubicBezTo>
                    <a:pt x="1" y="1811"/>
                    <a:pt x="525" y="2346"/>
                    <a:pt x="1179" y="2346"/>
                  </a:cubicBezTo>
                  <a:cubicBezTo>
                    <a:pt x="1834" y="2346"/>
                    <a:pt x="2346" y="1823"/>
                    <a:pt x="2346" y="1180"/>
                  </a:cubicBezTo>
                  <a:cubicBezTo>
                    <a:pt x="2346" y="525"/>
                    <a:pt x="1834" y="1"/>
                    <a:pt x="1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02785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8" y="24981"/>
            <a:ext cx="2343600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Pool</a:t>
            </a:r>
            <a:r>
              <a:rPr lang="en" dirty="0"/>
              <a:t> </a:t>
            </a:r>
            <a:endParaRPr sz="2800" dirty="0"/>
          </a:p>
        </p:txBody>
      </p:sp>
      <p:sp>
        <p:nvSpPr>
          <p:cNvPr id="48" name="Google Shape;2177;p69"/>
          <p:cNvSpPr/>
          <p:nvPr/>
        </p:nvSpPr>
        <p:spPr>
          <a:xfrm>
            <a:off x="307916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2177;p69"/>
          <p:cNvSpPr/>
          <p:nvPr/>
        </p:nvSpPr>
        <p:spPr>
          <a:xfrm>
            <a:off x="307915" y="645429"/>
            <a:ext cx="3648389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" name="Google Shape;344;p32"/>
          <p:cNvCxnSpPr/>
          <p:nvPr/>
        </p:nvCxnSpPr>
        <p:spPr>
          <a:xfrm>
            <a:off x="3920734" y="2616416"/>
            <a:ext cx="0" cy="101104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oogle Shape;348;p32"/>
          <p:cNvCxnSpPr/>
          <p:nvPr/>
        </p:nvCxnSpPr>
        <p:spPr>
          <a:xfrm>
            <a:off x="3917407" y="3560502"/>
            <a:ext cx="3327" cy="4758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Rectangle 36"/>
          <p:cNvSpPr/>
          <p:nvPr/>
        </p:nvSpPr>
        <p:spPr>
          <a:xfrm>
            <a:off x="3543693" y="1305669"/>
            <a:ext cx="2802864" cy="34187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Google Shape;350;p32"/>
          <p:cNvSpPr txBox="1">
            <a:spLocks/>
          </p:cNvSpPr>
          <p:nvPr/>
        </p:nvSpPr>
        <p:spPr>
          <a:xfrm>
            <a:off x="4305693" y="1315269"/>
            <a:ext cx="142968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Open source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43459" y="1305669"/>
            <a:ext cx="2763965" cy="341873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Google Shape;350;p32"/>
          <p:cNvSpPr txBox="1">
            <a:spLocks/>
          </p:cNvSpPr>
          <p:nvPr/>
        </p:nvSpPr>
        <p:spPr>
          <a:xfrm>
            <a:off x="7165412" y="1328833"/>
            <a:ext cx="121049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Corporate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4400" y="1305669"/>
            <a:ext cx="2629292" cy="34187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Google Shape;350;p32"/>
          <p:cNvSpPr txBox="1">
            <a:spLocks/>
          </p:cNvSpPr>
          <p:nvPr/>
        </p:nvSpPr>
        <p:spPr>
          <a:xfrm>
            <a:off x="1797191" y="1328833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Private</a:t>
            </a:r>
            <a:endParaRPr lang="en-US" sz="1600" dirty="0">
              <a:latin typeface="Poppins SemiBold" charset="0"/>
              <a:cs typeface="Poppins SemiBold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9248" y="1305668"/>
            <a:ext cx="829679" cy="3418731"/>
          </a:xfrm>
          <a:prstGeom prst="rect">
            <a:avLst/>
          </a:prstGeom>
          <a:solidFill>
            <a:srgbClr val="609D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Google Shape;341;p32"/>
          <p:cNvCxnSpPr/>
          <p:nvPr/>
        </p:nvCxnSpPr>
        <p:spPr>
          <a:xfrm flipH="1">
            <a:off x="1097834" y="1646720"/>
            <a:ext cx="214523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" name="Google Shape;341;p32"/>
          <p:cNvCxnSpPr/>
          <p:nvPr/>
        </p:nvCxnSpPr>
        <p:spPr>
          <a:xfrm flipH="1">
            <a:off x="4075904" y="1646720"/>
            <a:ext cx="197132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341;p32"/>
          <p:cNvCxnSpPr/>
          <p:nvPr/>
        </p:nvCxnSpPr>
        <p:spPr>
          <a:xfrm flipH="1">
            <a:off x="6676550" y="1653616"/>
            <a:ext cx="22418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5" name="Group 4"/>
          <p:cNvGrpSpPr/>
          <p:nvPr/>
        </p:nvGrpSpPr>
        <p:grpSpPr>
          <a:xfrm>
            <a:off x="119973" y="3326516"/>
            <a:ext cx="788954" cy="447924"/>
            <a:chOff x="119973" y="3308228"/>
            <a:chExt cx="788954" cy="447924"/>
          </a:xfrm>
        </p:grpSpPr>
        <p:pic>
          <p:nvPicPr>
            <p:cNvPr id="63" name="Picture 16" descr="https://lh5.googleusercontent.com/nKy3hUTlB5Mu01wp5DdCdmaCX6PUQglXr_IdpYKm1Gd3D9DTsXHiDzzxu99Ii-bUUxeTmMCMjibMUyKKARkKoBpnOLg47eTFJVczmXf6SDBW9mJUMZ0MHnm14g4YdtXQZ2TUz7oEnk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546" y="3308228"/>
              <a:ext cx="274320" cy="274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Google Shape;350;p32"/>
            <p:cNvSpPr txBox="1">
              <a:spLocks/>
            </p:cNvSpPr>
            <p:nvPr/>
          </p:nvSpPr>
          <p:spPr>
            <a:xfrm>
              <a:off x="119973" y="3483252"/>
              <a:ext cx="788954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Budget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351856" y="1993155"/>
            <a:ext cx="1878184" cy="355016"/>
            <a:chOff x="1085057" y="1944387"/>
            <a:chExt cx="1878184" cy="355016"/>
          </a:xfrm>
        </p:grpSpPr>
        <p:sp>
          <p:nvSpPr>
            <p:cNvPr id="36" name="Google Shape;2177;p69"/>
            <p:cNvSpPr/>
            <p:nvPr/>
          </p:nvSpPr>
          <p:spPr>
            <a:xfrm>
              <a:off x="1085057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350;p32"/>
            <p:cNvSpPr txBox="1">
              <a:spLocks/>
            </p:cNvSpPr>
            <p:nvPr/>
          </p:nvSpPr>
          <p:spPr>
            <a:xfrm>
              <a:off x="1516775" y="1948959"/>
              <a:ext cx="1093499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Universities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12136" y="2628608"/>
            <a:ext cx="591483" cy="434805"/>
            <a:chOff x="212136" y="2659088"/>
            <a:chExt cx="591483" cy="434805"/>
          </a:xfrm>
        </p:grpSpPr>
        <p:pic>
          <p:nvPicPr>
            <p:cNvPr id="61" name="Picture 4" descr="https://lh4.googleusercontent.com/Qq5GG4zMDb-CZAiWaJRdf0dNGvt1Gmyk8JoXYUeSemu4Nxw7xTi29JNZrME6AOONBg8HrSpsCcJwJlXFyIlO7JCsSAI5Qp_RzU36YBAJyWV3w_hnG121ydygYN1gBTsbIClg-C3onek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905" y="2659088"/>
              <a:ext cx="256032" cy="256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Google Shape;350;p32"/>
            <p:cNvSpPr txBox="1">
              <a:spLocks/>
            </p:cNvSpPr>
            <p:nvPr/>
          </p:nvSpPr>
          <p:spPr>
            <a:xfrm>
              <a:off x="212136" y="2820993"/>
              <a:ext cx="591483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Time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90715" y="1921023"/>
            <a:ext cx="717589" cy="427217"/>
            <a:chOff x="190715" y="1921023"/>
            <a:chExt cx="717589" cy="427217"/>
          </a:xfrm>
        </p:grpSpPr>
        <p:pic>
          <p:nvPicPr>
            <p:cNvPr id="68" name="Picture 2" descr="https://lh6.googleusercontent.com/FFaFjjrlbZBvb7QVxJWTJQSKavkxumZZvT6YQ9TnfuPuiu8e4ODM6Bls4uNSmi21D-MAr58F-Uv9ePzOwZrModql_gSFluxRzldmWUYUXFOHHnBe8qCORBFTbmO0NWrAAXGWLiqDpe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5" y="1921023"/>
              <a:ext cx="243840" cy="243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Google Shape;350;p32"/>
            <p:cNvSpPr txBox="1">
              <a:spLocks/>
            </p:cNvSpPr>
            <p:nvPr/>
          </p:nvSpPr>
          <p:spPr>
            <a:xfrm>
              <a:off x="190715" y="2075340"/>
              <a:ext cx="717589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Target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4628" y="4035887"/>
            <a:ext cx="965116" cy="475153"/>
            <a:chOff x="34628" y="3963751"/>
            <a:chExt cx="965116" cy="475153"/>
          </a:xfrm>
        </p:grpSpPr>
        <p:pic>
          <p:nvPicPr>
            <p:cNvPr id="57" name="Picture 6" descr="https://lh4.googleusercontent.com/XV5yGJNgUUzp_C8w_EparCM3cnVR-ZvI2Y-z4njA10HD6irKidit_ax1BpOPMZINk2IPHQVKMLmyfUbbR2ZEris6cZ84_ib1KaofFAuJ5k7yZf3Jamc4UXxV94Re2yJIvF3lq3HCkg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559" y="3963751"/>
              <a:ext cx="292608" cy="292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Google Shape;350;p32"/>
            <p:cNvSpPr txBox="1">
              <a:spLocks/>
            </p:cNvSpPr>
            <p:nvPr/>
          </p:nvSpPr>
          <p:spPr>
            <a:xfrm>
              <a:off x="34628" y="4166004"/>
              <a:ext cx="965116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sz="1100" dirty="0" smtClean="0">
                  <a:latin typeface="Poppins SemiBold" charset="0"/>
                  <a:cs typeface="Poppins SemiBold" charset="0"/>
                </a:rPr>
                <a:t>Ownership</a:t>
              </a:r>
              <a:r>
                <a:rPr lang="en-US" dirty="0" smtClean="0">
                  <a:latin typeface="Poppins SemiBold" charset="0"/>
                  <a:cs typeface="Poppins SemiBold" charset="0"/>
                </a:rPr>
                <a:t/>
              </a:r>
              <a:br>
                <a:rPr lang="en-US" dirty="0" smtClean="0">
                  <a:latin typeface="Poppins SemiBold" charset="0"/>
                  <a:cs typeface="Poppins SemiBold" charset="0"/>
                </a:rPr>
              </a:b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7582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8" y="24981"/>
            <a:ext cx="2343600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Pool</a:t>
            </a:r>
            <a:r>
              <a:rPr lang="en" dirty="0"/>
              <a:t> </a:t>
            </a:r>
            <a:endParaRPr sz="2800" dirty="0"/>
          </a:p>
        </p:txBody>
      </p:sp>
      <p:sp>
        <p:nvSpPr>
          <p:cNvPr id="48" name="Google Shape;2177;p69"/>
          <p:cNvSpPr/>
          <p:nvPr/>
        </p:nvSpPr>
        <p:spPr>
          <a:xfrm>
            <a:off x="307916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2177;p69"/>
          <p:cNvSpPr/>
          <p:nvPr/>
        </p:nvSpPr>
        <p:spPr>
          <a:xfrm>
            <a:off x="307915" y="645429"/>
            <a:ext cx="3648389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" name="Google Shape;344;p32"/>
          <p:cNvCxnSpPr/>
          <p:nvPr/>
        </p:nvCxnSpPr>
        <p:spPr>
          <a:xfrm>
            <a:off x="3920734" y="2616416"/>
            <a:ext cx="0" cy="101104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oogle Shape;348;p32"/>
          <p:cNvCxnSpPr/>
          <p:nvPr/>
        </p:nvCxnSpPr>
        <p:spPr>
          <a:xfrm>
            <a:off x="3917407" y="3560502"/>
            <a:ext cx="3327" cy="4758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Rectangle 36"/>
          <p:cNvSpPr/>
          <p:nvPr/>
        </p:nvSpPr>
        <p:spPr>
          <a:xfrm>
            <a:off x="3543693" y="1305669"/>
            <a:ext cx="2802864" cy="34187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Google Shape;350;p32"/>
          <p:cNvSpPr txBox="1">
            <a:spLocks/>
          </p:cNvSpPr>
          <p:nvPr/>
        </p:nvSpPr>
        <p:spPr>
          <a:xfrm>
            <a:off x="4305693" y="1315269"/>
            <a:ext cx="142968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Open source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43459" y="1305669"/>
            <a:ext cx="2763965" cy="341873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Google Shape;350;p32"/>
          <p:cNvSpPr txBox="1">
            <a:spLocks/>
          </p:cNvSpPr>
          <p:nvPr/>
        </p:nvSpPr>
        <p:spPr>
          <a:xfrm>
            <a:off x="7165412" y="1328833"/>
            <a:ext cx="121049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Corporate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4400" y="1305669"/>
            <a:ext cx="2629292" cy="34187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Google Shape;350;p32"/>
          <p:cNvSpPr txBox="1">
            <a:spLocks/>
          </p:cNvSpPr>
          <p:nvPr/>
        </p:nvSpPr>
        <p:spPr>
          <a:xfrm>
            <a:off x="1797191" y="1328833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Private</a:t>
            </a:r>
            <a:endParaRPr lang="en-US" sz="1600" dirty="0">
              <a:latin typeface="Poppins SemiBold" charset="0"/>
              <a:cs typeface="Poppins SemiBold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9248" y="1305668"/>
            <a:ext cx="829679" cy="3418731"/>
          </a:xfrm>
          <a:prstGeom prst="rect">
            <a:avLst/>
          </a:prstGeom>
          <a:solidFill>
            <a:srgbClr val="609D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Google Shape;341;p32"/>
          <p:cNvCxnSpPr/>
          <p:nvPr/>
        </p:nvCxnSpPr>
        <p:spPr>
          <a:xfrm flipH="1">
            <a:off x="1097834" y="1646720"/>
            <a:ext cx="214523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" name="Google Shape;341;p32"/>
          <p:cNvCxnSpPr/>
          <p:nvPr/>
        </p:nvCxnSpPr>
        <p:spPr>
          <a:xfrm flipH="1">
            <a:off x="4075904" y="1646720"/>
            <a:ext cx="197132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341;p32"/>
          <p:cNvCxnSpPr/>
          <p:nvPr/>
        </p:nvCxnSpPr>
        <p:spPr>
          <a:xfrm flipH="1">
            <a:off x="6676550" y="1653616"/>
            <a:ext cx="22418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5" name="Group 4"/>
          <p:cNvGrpSpPr/>
          <p:nvPr/>
        </p:nvGrpSpPr>
        <p:grpSpPr>
          <a:xfrm>
            <a:off x="119973" y="3326516"/>
            <a:ext cx="788954" cy="447924"/>
            <a:chOff x="119973" y="3308228"/>
            <a:chExt cx="788954" cy="447924"/>
          </a:xfrm>
        </p:grpSpPr>
        <p:pic>
          <p:nvPicPr>
            <p:cNvPr id="63" name="Picture 16" descr="https://lh5.googleusercontent.com/nKy3hUTlB5Mu01wp5DdCdmaCX6PUQglXr_IdpYKm1Gd3D9DTsXHiDzzxu99Ii-bUUxeTmMCMjibMUyKKARkKoBpnOLg47eTFJVczmXf6SDBW9mJUMZ0MHnm14g4YdtXQZ2TUz7oEnk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546" y="3308228"/>
              <a:ext cx="274320" cy="274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Google Shape;350;p32"/>
            <p:cNvSpPr txBox="1">
              <a:spLocks/>
            </p:cNvSpPr>
            <p:nvPr/>
          </p:nvSpPr>
          <p:spPr>
            <a:xfrm>
              <a:off x="119973" y="3483252"/>
              <a:ext cx="788954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Budget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351856" y="1993155"/>
            <a:ext cx="1878184" cy="355016"/>
            <a:chOff x="1085057" y="1944387"/>
            <a:chExt cx="1878184" cy="355016"/>
          </a:xfrm>
        </p:grpSpPr>
        <p:sp>
          <p:nvSpPr>
            <p:cNvPr id="36" name="Google Shape;2177;p69"/>
            <p:cNvSpPr/>
            <p:nvPr/>
          </p:nvSpPr>
          <p:spPr>
            <a:xfrm>
              <a:off x="1085057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350;p32"/>
            <p:cNvSpPr txBox="1">
              <a:spLocks/>
            </p:cNvSpPr>
            <p:nvPr/>
          </p:nvSpPr>
          <p:spPr>
            <a:xfrm>
              <a:off x="1516775" y="1948959"/>
              <a:ext cx="1093499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Universities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351856" y="2708397"/>
            <a:ext cx="1878184" cy="355016"/>
            <a:chOff x="1072865" y="1944387"/>
            <a:chExt cx="1878184" cy="355016"/>
          </a:xfrm>
        </p:grpSpPr>
        <p:sp>
          <p:nvSpPr>
            <p:cNvPr id="40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350;p32"/>
            <p:cNvSpPr txBox="1">
              <a:spLocks/>
            </p:cNvSpPr>
            <p:nvPr/>
          </p:nvSpPr>
          <p:spPr>
            <a:xfrm>
              <a:off x="1528967" y="1948959"/>
              <a:ext cx="970393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Part Time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12136" y="2628608"/>
            <a:ext cx="591483" cy="434805"/>
            <a:chOff x="212136" y="2659088"/>
            <a:chExt cx="591483" cy="434805"/>
          </a:xfrm>
        </p:grpSpPr>
        <p:pic>
          <p:nvPicPr>
            <p:cNvPr id="61" name="Picture 4" descr="https://lh4.googleusercontent.com/Qq5GG4zMDb-CZAiWaJRdf0dNGvt1Gmyk8JoXYUeSemu4Nxw7xTi29JNZrME6AOONBg8HrSpsCcJwJlXFyIlO7JCsSAI5Qp_RzU36YBAJyWV3w_hnG121ydygYN1gBTsbIClg-C3onek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905" y="2659088"/>
              <a:ext cx="256032" cy="256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Google Shape;350;p32"/>
            <p:cNvSpPr txBox="1">
              <a:spLocks/>
            </p:cNvSpPr>
            <p:nvPr/>
          </p:nvSpPr>
          <p:spPr>
            <a:xfrm>
              <a:off x="212136" y="2820993"/>
              <a:ext cx="591483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Time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90715" y="1921023"/>
            <a:ext cx="717589" cy="427217"/>
            <a:chOff x="190715" y="1921023"/>
            <a:chExt cx="717589" cy="427217"/>
          </a:xfrm>
        </p:grpSpPr>
        <p:pic>
          <p:nvPicPr>
            <p:cNvPr id="68" name="Picture 2" descr="https://lh6.googleusercontent.com/FFaFjjrlbZBvb7QVxJWTJQSKavkxumZZvT6YQ9TnfuPuiu8e4ODM6Bls4uNSmi21D-MAr58F-Uv9ePzOwZrModql_gSFluxRzldmWUYUXFOHHnBe8qCORBFTbmO0NWrAAXGWLiqDpe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5" y="1921023"/>
              <a:ext cx="243840" cy="243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Google Shape;350;p32"/>
            <p:cNvSpPr txBox="1">
              <a:spLocks/>
            </p:cNvSpPr>
            <p:nvPr/>
          </p:nvSpPr>
          <p:spPr>
            <a:xfrm>
              <a:off x="190715" y="2075340"/>
              <a:ext cx="717589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Target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4628" y="4035887"/>
            <a:ext cx="965116" cy="475153"/>
            <a:chOff x="34628" y="3963751"/>
            <a:chExt cx="965116" cy="475153"/>
          </a:xfrm>
        </p:grpSpPr>
        <p:pic>
          <p:nvPicPr>
            <p:cNvPr id="57" name="Picture 6" descr="https://lh4.googleusercontent.com/XV5yGJNgUUzp_C8w_EparCM3cnVR-ZvI2Y-z4njA10HD6irKidit_ax1BpOPMZINk2IPHQVKMLmyfUbbR2ZEris6cZ84_ib1KaofFAuJ5k7yZf3Jamc4UXxV94Re2yJIvF3lq3HCkg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559" y="3963751"/>
              <a:ext cx="292608" cy="292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Google Shape;350;p32"/>
            <p:cNvSpPr txBox="1">
              <a:spLocks/>
            </p:cNvSpPr>
            <p:nvPr/>
          </p:nvSpPr>
          <p:spPr>
            <a:xfrm>
              <a:off x="34628" y="4166004"/>
              <a:ext cx="965116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sz="1100" dirty="0" smtClean="0">
                  <a:latin typeface="Poppins SemiBold" charset="0"/>
                  <a:cs typeface="Poppins SemiBold" charset="0"/>
                </a:rPr>
                <a:t>Ownership</a:t>
              </a:r>
              <a:r>
                <a:rPr lang="en-US" dirty="0" smtClean="0">
                  <a:latin typeface="Poppins SemiBold" charset="0"/>
                  <a:cs typeface="Poppins SemiBold" charset="0"/>
                </a:rPr>
                <a:t/>
              </a:r>
              <a:br>
                <a:rPr lang="en-US" dirty="0" smtClean="0">
                  <a:latin typeface="Poppins SemiBold" charset="0"/>
                  <a:cs typeface="Poppins SemiBold" charset="0"/>
                </a:rPr>
              </a:b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7747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8" y="24981"/>
            <a:ext cx="2343600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Pool</a:t>
            </a:r>
            <a:r>
              <a:rPr lang="en" dirty="0"/>
              <a:t> </a:t>
            </a:r>
            <a:endParaRPr sz="2800" dirty="0"/>
          </a:p>
        </p:txBody>
      </p:sp>
      <p:sp>
        <p:nvSpPr>
          <p:cNvPr id="48" name="Google Shape;2177;p69"/>
          <p:cNvSpPr/>
          <p:nvPr/>
        </p:nvSpPr>
        <p:spPr>
          <a:xfrm>
            <a:off x="307916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2177;p69"/>
          <p:cNvSpPr/>
          <p:nvPr/>
        </p:nvSpPr>
        <p:spPr>
          <a:xfrm>
            <a:off x="307915" y="645429"/>
            <a:ext cx="3648389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" name="Google Shape;344;p32"/>
          <p:cNvCxnSpPr/>
          <p:nvPr/>
        </p:nvCxnSpPr>
        <p:spPr>
          <a:xfrm>
            <a:off x="3920734" y="2616416"/>
            <a:ext cx="0" cy="101104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oogle Shape;348;p32"/>
          <p:cNvCxnSpPr/>
          <p:nvPr/>
        </p:nvCxnSpPr>
        <p:spPr>
          <a:xfrm>
            <a:off x="3917407" y="3560502"/>
            <a:ext cx="3327" cy="4758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Rectangle 36"/>
          <p:cNvSpPr/>
          <p:nvPr/>
        </p:nvSpPr>
        <p:spPr>
          <a:xfrm>
            <a:off x="3543693" y="1305669"/>
            <a:ext cx="2802864" cy="34187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Google Shape;350;p32"/>
          <p:cNvSpPr txBox="1">
            <a:spLocks/>
          </p:cNvSpPr>
          <p:nvPr/>
        </p:nvSpPr>
        <p:spPr>
          <a:xfrm>
            <a:off x="4305693" y="1315269"/>
            <a:ext cx="142968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Open source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43459" y="1305669"/>
            <a:ext cx="2763965" cy="341873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Google Shape;350;p32"/>
          <p:cNvSpPr txBox="1">
            <a:spLocks/>
          </p:cNvSpPr>
          <p:nvPr/>
        </p:nvSpPr>
        <p:spPr>
          <a:xfrm>
            <a:off x="7165412" y="1328833"/>
            <a:ext cx="121049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Corporate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4400" y="1305669"/>
            <a:ext cx="2629292" cy="34187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Google Shape;350;p32"/>
          <p:cNvSpPr txBox="1">
            <a:spLocks/>
          </p:cNvSpPr>
          <p:nvPr/>
        </p:nvSpPr>
        <p:spPr>
          <a:xfrm>
            <a:off x="1797191" y="1328833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Private</a:t>
            </a:r>
            <a:endParaRPr lang="en-US" sz="1600" dirty="0">
              <a:latin typeface="Poppins SemiBold" charset="0"/>
              <a:cs typeface="Poppins SemiBold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9248" y="1305668"/>
            <a:ext cx="829679" cy="3418731"/>
          </a:xfrm>
          <a:prstGeom prst="rect">
            <a:avLst/>
          </a:prstGeom>
          <a:solidFill>
            <a:srgbClr val="609D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Google Shape;341;p32"/>
          <p:cNvCxnSpPr/>
          <p:nvPr/>
        </p:nvCxnSpPr>
        <p:spPr>
          <a:xfrm flipH="1">
            <a:off x="1097834" y="1646720"/>
            <a:ext cx="214523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" name="Google Shape;341;p32"/>
          <p:cNvCxnSpPr/>
          <p:nvPr/>
        </p:nvCxnSpPr>
        <p:spPr>
          <a:xfrm flipH="1">
            <a:off x="4075904" y="1646720"/>
            <a:ext cx="197132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341;p32"/>
          <p:cNvCxnSpPr/>
          <p:nvPr/>
        </p:nvCxnSpPr>
        <p:spPr>
          <a:xfrm flipH="1">
            <a:off x="6676550" y="1653616"/>
            <a:ext cx="22418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5" name="Group 4"/>
          <p:cNvGrpSpPr/>
          <p:nvPr/>
        </p:nvGrpSpPr>
        <p:grpSpPr>
          <a:xfrm>
            <a:off x="119973" y="3326516"/>
            <a:ext cx="788954" cy="447924"/>
            <a:chOff x="119973" y="3308228"/>
            <a:chExt cx="788954" cy="447924"/>
          </a:xfrm>
        </p:grpSpPr>
        <p:pic>
          <p:nvPicPr>
            <p:cNvPr id="63" name="Picture 16" descr="https://lh5.googleusercontent.com/nKy3hUTlB5Mu01wp5DdCdmaCX6PUQglXr_IdpYKm1Gd3D9DTsXHiDzzxu99Ii-bUUxeTmMCMjibMUyKKARkKoBpnOLg47eTFJVczmXf6SDBW9mJUMZ0MHnm14g4YdtXQZ2TUz7oEnk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546" y="3308228"/>
              <a:ext cx="274320" cy="274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Google Shape;350;p32"/>
            <p:cNvSpPr txBox="1">
              <a:spLocks/>
            </p:cNvSpPr>
            <p:nvPr/>
          </p:nvSpPr>
          <p:spPr>
            <a:xfrm>
              <a:off x="119973" y="3483252"/>
              <a:ext cx="788954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Budget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351856" y="1993155"/>
            <a:ext cx="1878184" cy="355016"/>
            <a:chOff x="1085057" y="1944387"/>
            <a:chExt cx="1878184" cy="355016"/>
          </a:xfrm>
        </p:grpSpPr>
        <p:sp>
          <p:nvSpPr>
            <p:cNvPr id="36" name="Google Shape;2177;p69"/>
            <p:cNvSpPr/>
            <p:nvPr/>
          </p:nvSpPr>
          <p:spPr>
            <a:xfrm>
              <a:off x="1085057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350;p32"/>
            <p:cNvSpPr txBox="1">
              <a:spLocks/>
            </p:cNvSpPr>
            <p:nvPr/>
          </p:nvSpPr>
          <p:spPr>
            <a:xfrm>
              <a:off x="1516775" y="1948959"/>
              <a:ext cx="1093499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Universities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351856" y="2708397"/>
            <a:ext cx="1878184" cy="355016"/>
            <a:chOff x="1072865" y="1944387"/>
            <a:chExt cx="1878184" cy="355016"/>
          </a:xfrm>
        </p:grpSpPr>
        <p:sp>
          <p:nvSpPr>
            <p:cNvPr id="40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350;p32"/>
            <p:cNvSpPr txBox="1">
              <a:spLocks/>
            </p:cNvSpPr>
            <p:nvPr/>
          </p:nvSpPr>
          <p:spPr>
            <a:xfrm>
              <a:off x="1528967" y="1948959"/>
              <a:ext cx="970393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Part Time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351856" y="3419424"/>
            <a:ext cx="1878184" cy="355016"/>
            <a:chOff x="1072865" y="1944387"/>
            <a:chExt cx="1878184" cy="355016"/>
          </a:xfrm>
        </p:grpSpPr>
        <p:sp>
          <p:nvSpPr>
            <p:cNvPr id="45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350;p32"/>
            <p:cNvSpPr txBox="1">
              <a:spLocks/>
            </p:cNvSpPr>
            <p:nvPr/>
          </p:nvSpPr>
          <p:spPr>
            <a:xfrm>
              <a:off x="1717943" y="1948959"/>
              <a:ext cx="546156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Zero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12136" y="2628608"/>
            <a:ext cx="591483" cy="434805"/>
            <a:chOff x="212136" y="2659088"/>
            <a:chExt cx="591483" cy="434805"/>
          </a:xfrm>
        </p:grpSpPr>
        <p:pic>
          <p:nvPicPr>
            <p:cNvPr id="61" name="Picture 4" descr="https://lh4.googleusercontent.com/Qq5GG4zMDb-CZAiWaJRdf0dNGvt1Gmyk8JoXYUeSemu4Nxw7xTi29JNZrME6AOONBg8HrSpsCcJwJlXFyIlO7JCsSAI5Qp_RzU36YBAJyWV3w_hnG121ydygYN1gBTsbIClg-C3onek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905" y="2659088"/>
              <a:ext cx="256032" cy="256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Google Shape;350;p32"/>
            <p:cNvSpPr txBox="1">
              <a:spLocks/>
            </p:cNvSpPr>
            <p:nvPr/>
          </p:nvSpPr>
          <p:spPr>
            <a:xfrm>
              <a:off x="212136" y="2820993"/>
              <a:ext cx="591483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Time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90715" y="1921023"/>
            <a:ext cx="717589" cy="427217"/>
            <a:chOff x="190715" y="1921023"/>
            <a:chExt cx="717589" cy="427217"/>
          </a:xfrm>
        </p:grpSpPr>
        <p:pic>
          <p:nvPicPr>
            <p:cNvPr id="68" name="Picture 2" descr="https://lh6.googleusercontent.com/FFaFjjrlbZBvb7QVxJWTJQSKavkxumZZvT6YQ9TnfuPuiu8e4ODM6Bls4uNSmi21D-MAr58F-Uv9ePzOwZrModql_gSFluxRzldmWUYUXFOHHnBe8qCORBFTbmO0NWrAAXGWLiqDpe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5" y="1921023"/>
              <a:ext cx="243840" cy="243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Google Shape;350;p32"/>
            <p:cNvSpPr txBox="1">
              <a:spLocks/>
            </p:cNvSpPr>
            <p:nvPr/>
          </p:nvSpPr>
          <p:spPr>
            <a:xfrm>
              <a:off x="190715" y="2075340"/>
              <a:ext cx="717589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Target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4628" y="4035887"/>
            <a:ext cx="965116" cy="475153"/>
            <a:chOff x="34628" y="3963751"/>
            <a:chExt cx="965116" cy="475153"/>
          </a:xfrm>
        </p:grpSpPr>
        <p:pic>
          <p:nvPicPr>
            <p:cNvPr id="57" name="Picture 6" descr="https://lh4.googleusercontent.com/XV5yGJNgUUzp_C8w_EparCM3cnVR-ZvI2Y-z4njA10HD6irKidit_ax1BpOPMZINk2IPHQVKMLmyfUbbR2ZEris6cZ84_ib1KaofFAuJ5k7yZf3Jamc4UXxV94Re2yJIvF3lq3HCkg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559" y="3963751"/>
              <a:ext cx="292608" cy="292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Google Shape;350;p32"/>
            <p:cNvSpPr txBox="1">
              <a:spLocks/>
            </p:cNvSpPr>
            <p:nvPr/>
          </p:nvSpPr>
          <p:spPr>
            <a:xfrm>
              <a:off x="34628" y="4166004"/>
              <a:ext cx="965116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sz="1100" dirty="0" smtClean="0">
                  <a:latin typeface="Poppins SemiBold" charset="0"/>
                  <a:cs typeface="Poppins SemiBold" charset="0"/>
                </a:rPr>
                <a:t>Ownership</a:t>
              </a:r>
              <a:r>
                <a:rPr lang="en-US" dirty="0" smtClean="0">
                  <a:latin typeface="Poppins SemiBold" charset="0"/>
                  <a:cs typeface="Poppins SemiBold" charset="0"/>
                </a:rPr>
                <a:t/>
              </a:r>
              <a:br>
                <a:rPr lang="en-US" dirty="0" smtClean="0">
                  <a:latin typeface="Poppins SemiBold" charset="0"/>
                  <a:cs typeface="Poppins SemiBold" charset="0"/>
                </a:rPr>
              </a:b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7747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8" y="24981"/>
            <a:ext cx="2343600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Pool</a:t>
            </a:r>
            <a:r>
              <a:rPr lang="en" dirty="0"/>
              <a:t> </a:t>
            </a:r>
            <a:endParaRPr sz="2800" dirty="0"/>
          </a:p>
        </p:txBody>
      </p:sp>
      <p:sp>
        <p:nvSpPr>
          <p:cNvPr id="48" name="Google Shape;2177;p69"/>
          <p:cNvSpPr/>
          <p:nvPr/>
        </p:nvSpPr>
        <p:spPr>
          <a:xfrm>
            <a:off x="307916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2177;p69"/>
          <p:cNvSpPr/>
          <p:nvPr/>
        </p:nvSpPr>
        <p:spPr>
          <a:xfrm>
            <a:off x="307915" y="645429"/>
            <a:ext cx="3648389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" name="Google Shape;344;p32"/>
          <p:cNvCxnSpPr/>
          <p:nvPr/>
        </p:nvCxnSpPr>
        <p:spPr>
          <a:xfrm>
            <a:off x="3920734" y="2616416"/>
            <a:ext cx="0" cy="101104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oogle Shape;348;p32"/>
          <p:cNvCxnSpPr/>
          <p:nvPr/>
        </p:nvCxnSpPr>
        <p:spPr>
          <a:xfrm>
            <a:off x="3917407" y="3560502"/>
            <a:ext cx="3327" cy="4758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Rectangle 36"/>
          <p:cNvSpPr/>
          <p:nvPr/>
        </p:nvSpPr>
        <p:spPr>
          <a:xfrm>
            <a:off x="3543693" y="1305669"/>
            <a:ext cx="2802864" cy="34187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Google Shape;350;p32"/>
          <p:cNvSpPr txBox="1">
            <a:spLocks/>
          </p:cNvSpPr>
          <p:nvPr/>
        </p:nvSpPr>
        <p:spPr>
          <a:xfrm>
            <a:off x="4305693" y="1315269"/>
            <a:ext cx="142968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Open source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43459" y="1305669"/>
            <a:ext cx="2763965" cy="341873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Google Shape;350;p32"/>
          <p:cNvSpPr txBox="1">
            <a:spLocks/>
          </p:cNvSpPr>
          <p:nvPr/>
        </p:nvSpPr>
        <p:spPr>
          <a:xfrm>
            <a:off x="7165412" y="1328833"/>
            <a:ext cx="121049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Corporate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4400" y="1305669"/>
            <a:ext cx="2629292" cy="34187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Google Shape;350;p32"/>
          <p:cNvSpPr txBox="1">
            <a:spLocks/>
          </p:cNvSpPr>
          <p:nvPr/>
        </p:nvSpPr>
        <p:spPr>
          <a:xfrm>
            <a:off x="1797191" y="1328833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Private</a:t>
            </a:r>
            <a:endParaRPr lang="en-US" sz="1600" dirty="0">
              <a:latin typeface="Poppins SemiBold" charset="0"/>
              <a:cs typeface="Poppins SemiBold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9248" y="1305668"/>
            <a:ext cx="829679" cy="3418731"/>
          </a:xfrm>
          <a:prstGeom prst="rect">
            <a:avLst/>
          </a:prstGeom>
          <a:solidFill>
            <a:srgbClr val="609D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Google Shape;341;p32"/>
          <p:cNvCxnSpPr/>
          <p:nvPr/>
        </p:nvCxnSpPr>
        <p:spPr>
          <a:xfrm flipH="1">
            <a:off x="1097834" y="1646720"/>
            <a:ext cx="214523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" name="Google Shape;341;p32"/>
          <p:cNvCxnSpPr/>
          <p:nvPr/>
        </p:nvCxnSpPr>
        <p:spPr>
          <a:xfrm flipH="1">
            <a:off x="4075904" y="1646720"/>
            <a:ext cx="197132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341;p32"/>
          <p:cNvCxnSpPr/>
          <p:nvPr/>
        </p:nvCxnSpPr>
        <p:spPr>
          <a:xfrm flipH="1">
            <a:off x="6676550" y="1653616"/>
            <a:ext cx="22418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5" name="Group 4"/>
          <p:cNvGrpSpPr/>
          <p:nvPr/>
        </p:nvGrpSpPr>
        <p:grpSpPr>
          <a:xfrm>
            <a:off x="119973" y="3326516"/>
            <a:ext cx="788954" cy="447924"/>
            <a:chOff x="119973" y="3308228"/>
            <a:chExt cx="788954" cy="447924"/>
          </a:xfrm>
        </p:grpSpPr>
        <p:pic>
          <p:nvPicPr>
            <p:cNvPr id="63" name="Picture 16" descr="https://lh5.googleusercontent.com/nKy3hUTlB5Mu01wp5DdCdmaCX6PUQglXr_IdpYKm1Gd3D9DTsXHiDzzxu99Ii-bUUxeTmMCMjibMUyKKARkKoBpnOLg47eTFJVczmXf6SDBW9mJUMZ0MHnm14g4YdtXQZ2TUz7oEnk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546" y="3308228"/>
              <a:ext cx="274320" cy="274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Google Shape;350;p32"/>
            <p:cNvSpPr txBox="1">
              <a:spLocks/>
            </p:cNvSpPr>
            <p:nvPr/>
          </p:nvSpPr>
          <p:spPr>
            <a:xfrm>
              <a:off x="119973" y="3483252"/>
              <a:ext cx="788954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Budget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351856" y="1993155"/>
            <a:ext cx="1878184" cy="355016"/>
            <a:chOff x="1085057" y="1944387"/>
            <a:chExt cx="1878184" cy="355016"/>
          </a:xfrm>
        </p:grpSpPr>
        <p:sp>
          <p:nvSpPr>
            <p:cNvPr id="36" name="Google Shape;2177;p69"/>
            <p:cNvSpPr/>
            <p:nvPr/>
          </p:nvSpPr>
          <p:spPr>
            <a:xfrm>
              <a:off x="1085057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350;p32"/>
            <p:cNvSpPr txBox="1">
              <a:spLocks/>
            </p:cNvSpPr>
            <p:nvPr/>
          </p:nvSpPr>
          <p:spPr>
            <a:xfrm>
              <a:off x="1516775" y="1948959"/>
              <a:ext cx="1093499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Universities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351856" y="2708397"/>
            <a:ext cx="1878184" cy="355016"/>
            <a:chOff x="1072865" y="1944387"/>
            <a:chExt cx="1878184" cy="355016"/>
          </a:xfrm>
        </p:grpSpPr>
        <p:sp>
          <p:nvSpPr>
            <p:cNvPr id="40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350;p32"/>
            <p:cNvSpPr txBox="1">
              <a:spLocks/>
            </p:cNvSpPr>
            <p:nvPr/>
          </p:nvSpPr>
          <p:spPr>
            <a:xfrm>
              <a:off x="1528967" y="1948959"/>
              <a:ext cx="970393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Part Time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351856" y="3419424"/>
            <a:ext cx="1878184" cy="355016"/>
            <a:chOff x="1072865" y="1944387"/>
            <a:chExt cx="1878184" cy="355016"/>
          </a:xfrm>
        </p:grpSpPr>
        <p:sp>
          <p:nvSpPr>
            <p:cNvPr id="45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350;p32"/>
            <p:cNvSpPr txBox="1">
              <a:spLocks/>
            </p:cNvSpPr>
            <p:nvPr/>
          </p:nvSpPr>
          <p:spPr>
            <a:xfrm>
              <a:off x="1717943" y="1948959"/>
              <a:ext cx="546156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Zero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351856" y="4153279"/>
            <a:ext cx="1878184" cy="357761"/>
            <a:chOff x="1072865" y="1941642"/>
            <a:chExt cx="1878184" cy="357761"/>
          </a:xfrm>
        </p:grpSpPr>
        <p:sp>
          <p:nvSpPr>
            <p:cNvPr id="50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350;p32"/>
            <p:cNvSpPr txBox="1">
              <a:spLocks/>
            </p:cNvSpPr>
            <p:nvPr/>
          </p:nvSpPr>
          <p:spPr>
            <a:xfrm>
              <a:off x="1605167" y="1941642"/>
              <a:ext cx="809126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Trainee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12136" y="2628608"/>
            <a:ext cx="591483" cy="434805"/>
            <a:chOff x="212136" y="2659088"/>
            <a:chExt cx="591483" cy="434805"/>
          </a:xfrm>
        </p:grpSpPr>
        <p:pic>
          <p:nvPicPr>
            <p:cNvPr id="61" name="Picture 4" descr="https://lh4.googleusercontent.com/Qq5GG4zMDb-CZAiWaJRdf0dNGvt1Gmyk8JoXYUeSemu4Nxw7xTi29JNZrME6AOONBg8HrSpsCcJwJlXFyIlO7JCsSAI5Qp_RzU36YBAJyWV3w_hnG121ydygYN1gBTsbIClg-C3onek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905" y="2659088"/>
              <a:ext cx="256032" cy="256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Google Shape;350;p32"/>
            <p:cNvSpPr txBox="1">
              <a:spLocks/>
            </p:cNvSpPr>
            <p:nvPr/>
          </p:nvSpPr>
          <p:spPr>
            <a:xfrm>
              <a:off x="212136" y="2820993"/>
              <a:ext cx="591483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Time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90715" y="1921023"/>
            <a:ext cx="717589" cy="427217"/>
            <a:chOff x="190715" y="1921023"/>
            <a:chExt cx="717589" cy="427217"/>
          </a:xfrm>
        </p:grpSpPr>
        <p:pic>
          <p:nvPicPr>
            <p:cNvPr id="68" name="Picture 2" descr="https://lh6.googleusercontent.com/FFaFjjrlbZBvb7QVxJWTJQSKavkxumZZvT6YQ9TnfuPuiu8e4ODM6Bls4uNSmi21D-MAr58F-Uv9ePzOwZrModql_gSFluxRzldmWUYUXFOHHnBe8qCORBFTbmO0NWrAAXGWLiqDpe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5" y="1921023"/>
              <a:ext cx="243840" cy="243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Google Shape;350;p32"/>
            <p:cNvSpPr txBox="1">
              <a:spLocks/>
            </p:cNvSpPr>
            <p:nvPr/>
          </p:nvSpPr>
          <p:spPr>
            <a:xfrm>
              <a:off x="190715" y="2075340"/>
              <a:ext cx="717589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Target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4628" y="4035887"/>
            <a:ext cx="965116" cy="475153"/>
            <a:chOff x="34628" y="3963751"/>
            <a:chExt cx="965116" cy="475153"/>
          </a:xfrm>
        </p:grpSpPr>
        <p:pic>
          <p:nvPicPr>
            <p:cNvPr id="57" name="Picture 6" descr="https://lh4.googleusercontent.com/XV5yGJNgUUzp_C8w_EparCM3cnVR-ZvI2Y-z4njA10HD6irKidit_ax1BpOPMZINk2IPHQVKMLmyfUbbR2ZEris6cZ84_ib1KaofFAuJ5k7yZf3Jamc4UXxV94Re2yJIvF3lq3HCkg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559" y="3963751"/>
              <a:ext cx="292608" cy="292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Google Shape;350;p32"/>
            <p:cNvSpPr txBox="1">
              <a:spLocks/>
            </p:cNvSpPr>
            <p:nvPr/>
          </p:nvSpPr>
          <p:spPr>
            <a:xfrm>
              <a:off x="34628" y="4166004"/>
              <a:ext cx="965116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sz="1100" dirty="0" smtClean="0">
                  <a:latin typeface="Poppins SemiBold" charset="0"/>
                  <a:cs typeface="Poppins SemiBold" charset="0"/>
                </a:rPr>
                <a:t>Ownership</a:t>
              </a:r>
              <a:r>
                <a:rPr lang="en-US" dirty="0" smtClean="0">
                  <a:latin typeface="Poppins SemiBold" charset="0"/>
                  <a:cs typeface="Poppins SemiBold" charset="0"/>
                </a:rPr>
                <a:t/>
              </a:r>
              <a:br>
                <a:rPr lang="en-US" dirty="0" smtClean="0">
                  <a:latin typeface="Poppins SemiBold" charset="0"/>
                  <a:cs typeface="Poppins SemiBold" charset="0"/>
                </a:rPr>
              </a:b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7747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8" y="24981"/>
            <a:ext cx="2343600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Pool</a:t>
            </a:r>
            <a:r>
              <a:rPr lang="en" dirty="0"/>
              <a:t> </a:t>
            </a:r>
            <a:endParaRPr sz="2800" dirty="0"/>
          </a:p>
        </p:txBody>
      </p:sp>
      <p:sp>
        <p:nvSpPr>
          <p:cNvPr id="48" name="Google Shape;2177;p69"/>
          <p:cNvSpPr/>
          <p:nvPr/>
        </p:nvSpPr>
        <p:spPr>
          <a:xfrm>
            <a:off x="307916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2177;p69"/>
          <p:cNvSpPr/>
          <p:nvPr/>
        </p:nvSpPr>
        <p:spPr>
          <a:xfrm>
            <a:off x="307915" y="645429"/>
            <a:ext cx="3648389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" name="Google Shape;344;p32"/>
          <p:cNvCxnSpPr/>
          <p:nvPr/>
        </p:nvCxnSpPr>
        <p:spPr>
          <a:xfrm>
            <a:off x="3920734" y="2616416"/>
            <a:ext cx="0" cy="101104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oogle Shape;348;p32"/>
          <p:cNvCxnSpPr/>
          <p:nvPr/>
        </p:nvCxnSpPr>
        <p:spPr>
          <a:xfrm>
            <a:off x="3917407" y="3560502"/>
            <a:ext cx="3327" cy="4758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Rectangle 36"/>
          <p:cNvSpPr/>
          <p:nvPr/>
        </p:nvSpPr>
        <p:spPr>
          <a:xfrm>
            <a:off x="3543693" y="1305669"/>
            <a:ext cx="2802864" cy="34187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Google Shape;350;p32"/>
          <p:cNvSpPr txBox="1">
            <a:spLocks/>
          </p:cNvSpPr>
          <p:nvPr/>
        </p:nvSpPr>
        <p:spPr>
          <a:xfrm>
            <a:off x="4305693" y="1315269"/>
            <a:ext cx="142968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Open source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43459" y="1305669"/>
            <a:ext cx="2763965" cy="341873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Google Shape;350;p32"/>
          <p:cNvSpPr txBox="1">
            <a:spLocks/>
          </p:cNvSpPr>
          <p:nvPr/>
        </p:nvSpPr>
        <p:spPr>
          <a:xfrm>
            <a:off x="7165412" y="1328833"/>
            <a:ext cx="121049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Corporate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4400" y="1305669"/>
            <a:ext cx="2629292" cy="34187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Google Shape;350;p32"/>
          <p:cNvSpPr txBox="1">
            <a:spLocks/>
          </p:cNvSpPr>
          <p:nvPr/>
        </p:nvSpPr>
        <p:spPr>
          <a:xfrm>
            <a:off x="1797191" y="1328833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Private</a:t>
            </a:r>
            <a:endParaRPr lang="en-US" sz="1600" dirty="0">
              <a:latin typeface="Poppins SemiBold" charset="0"/>
              <a:cs typeface="Poppins SemiBold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9248" y="1305668"/>
            <a:ext cx="829679" cy="3418731"/>
          </a:xfrm>
          <a:prstGeom prst="rect">
            <a:avLst/>
          </a:prstGeom>
          <a:solidFill>
            <a:srgbClr val="609D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Google Shape;341;p32"/>
          <p:cNvCxnSpPr/>
          <p:nvPr/>
        </p:nvCxnSpPr>
        <p:spPr>
          <a:xfrm flipH="1">
            <a:off x="1097834" y="1646720"/>
            <a:ext cx="214523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" name="Google Shape;341;p32"/>
          <p:cNvCxnSpPr/>
          <p:nvPr/>
        </p:nvCxnSpPr>
        <p:spPr>
          <a:xfrm flipH="1">
            <a:off x="4075904" y="1646720"/>
            <a:ext cx="197132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341;p32"/>
          <p:cNvCxnSpPr/>
          <p:nvPr/>
        </p:nvCxnSpPr>
        <p:spPr>
          <a:xfrm flipH="1">
            <a:off x="6676550" y="1653616"/>
            <a:ext cx="22418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5" name="Group 4"/>
          <p:cNvGrpSpPr/>
          <p:nvPr/>
        </p:nvGrpSpPr>
        <p:grpSpPr>
          <a:xfrm>
            <a:off x="119973" y="3326516"/>
            <a:ext cx="788954" cy="447924"/>
            <a:chOff x="119973" y="3308228"/>
            <a:chExt cx="788954" cy="447924"/>
          </a:xfrm>
        </p:grpSpPr>
        <p:pic>
          <p:nvPicPr>
            <p:cNvPr id="63" name="Picture 16" descr="https://lh5.googleusercontent.com/nKy3hUTlB5Mu01wp5DdCdmaCX6PUQglXr_IdpYKm1Gd3D9DTsXHiDzzxu99Ii-bUUxeTmMCMjibMUyKKARkKoBpnOLg47eTFJVczmXf6SDBW9mJUMZ0MHnm14g4YdtXQZ2TUz7oEnk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546" y="3308228"/>
              <a:ext cx="274320" cy="274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Google Shape;350;p32"/>
            <p:cNvSpPr txBox="1">
              <a:spLocks/>
            </p:cNvSpPr>
            <p:nvPr/>
          </p:nvSpPr>
          <p:spPr>
            <a:xfrm>
              <a:off x="119973" y="3483252"/>
              <a:ext cx="788954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Budget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351856" y="1993155"/>
            <a:ext cx="1878184" cy="355016"/>
            <a:chOff x="1085057" y="1944387"/>
            <a:chExt cx="1878184" cy="355016"/>
          </a:xfrm>
        </p:grpSpPr>
        <p:sp>
          <p:nvSpPr>
            <p:cNvPr id="36" name="Google Shape;2177;p69"/>
            <p:cNvSpPr/>
            <p:nvPr/>
          </p:nvSpPr>
          <p:spPr>
            <a:xfrm>
              <a:off x="1085057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350;p32"/>
            <p:cNvSpPr txBox="1">
              <a:spLocks/>
            </p:cNvSpPr>
            <p:nvPr/>
          </p:nvSpPr>
          <p:spPr>
            <a:xfrm>
              <a:off x="1516775" y="1948959"/>
              <a:ext cx="1093499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Universities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351856" y="2708397"/>
            <a:ext cx="1878184" cy="355016"/>
            <a:chOff x="1072865" y="1944387"/>
            <a:chExt cx="1878184" cy="355016"/>
          </a:xfrm>
        </p:grpSpPr>
        <p:sp>
          <p:nvSpPr>
            <p:cNvPr id="40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350;p32"/>
            <p:cNvSpPr txBox="1">
              <a:spLocks/>
            </p:cNvSpPr>
            <p:nvPr/>
          </p:nvSpPr>
          <p:spPr>
            <a:xfrm>
              <a:off x="1528967" y="1948959"/>
              <a:ext cx="970393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Part Time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351856" y="3419424"/>
            <a:ext cx="1878184" cy="355016"/>
            <a:chOff x="1072865" y="1944387"/>
            <a:chExt cx="1878184" cy="355016"/>
          </a:xfrm>
        </p:grpSpPr>
        <p:sp>
          <p:nvSpPr>
            <p:cNvPr id="45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350;p32"/>
            <p:cNvSpPr txBox="1">
              <a:spLocks/>
            </p:cNvSpPr>
            <p:nvPr/>
          </p:nvSpPr>
          <p:spPr>
            <a:xfrm>
              <a:off x="1717943" y="1948959"/>
              <a:ext cx="546156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Zero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351856" y="4153279"/>
            <a:ext cx="1878184" cy="357761"/>
            <a:chOff x="1072865" y="1941642"/>
            <a:chExt cx="1878184" cy="357761"/>
          </a:xfrm>
        </p:grpSpPr>
        <p:sp>
          <p:nvSpPr>
            <p:cNvPr id="50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350;p32"/>
            <p:cNvSpPr txBox="1">
              <a:spLocks/>
            </p:cNvSpPr>
            <p:nvPr/>
          </p:nvSpPr>
          <p:spPr>
            <a:xfrm>
              <a:off x="1605167" y="1941642"/>
              <a:ext cx="809126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Trainee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12136" y="2628608"/>
            <a:ext cx="591483" cy="434805"/>
            <a:chOff x="212136" y="2659088"/>
            <a:chExt cx="591483" cy="434805"/>
          </a:xfrm>
        </p:grpSpPr>
        <p:pic>
          <p:nvPicPr>
            <p:cNvPr id="61" name="Picture 4" descr="https://lh4.googleusercontent.com/Qq5GG4zMDb-CZAiWaJRdf0dNGvt1Gmyk8JoXYUeSemu4Nxw7xTi29JNZrME6AOONBg8HrSpsCcJwJlXFyIlO7JCsSAI5Qp_RzU36YBAJyWV3w_hnG121ydygYN1gBTsbIClg-C3onek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905" y="2659088"/>
              <a:ext cx="256032" cy="256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Google Shape;350;p32"/>
            <p:cNvSpPr txBox="1">
              <a:spLocks/>
            </p:cNvSpPr>
            <p:nvPr/>
          </p:nvSpPr>
          <p:spPr>
            <a:xfrm>
              <a:off x="212136" y="2820993"/>
              <a:ext cx="591483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Time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90715" y="1921023"/>
            <a:ext cx="717589" cy="427217"/>
            <a:chOff x="190715" y="1921023"/>
            <a:chExt cx="717589" cy="427217"/>
          </a:xfrm>
        </p:grpSpPr>
        <p:pic>
          <p:nvPicPr>
            <p:cNvPr id="68" name="Picture 2" descr="https://lh6.googleusercontent.com/FFaFjjrlbZBvb7QVxJWTJQSKavkxumZZvT6YQ9TnfuPuiu8e4ODM6Bls4uNSmi21D-MAr58F-Uv9ePzOwZrModql_gSFluxRzldmWUYUXFOHHnBe8qCORBFTbmO0NWrAAXGWLiqDpe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5" y="1921023"/>
              <a:ext cx="243840" cy="243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Google Shape;350;p32"/>
            <p:cNvSpPr txBox="1">
              <a:spLocks/>
            </p:cNvSpPr>
            <p:nvPr/>
          </p:nvSpPr>
          <p:spPr>
            <a:xfrm>
              <a:off x="190715" y="2075340"/>
              <a:ext cx="717589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Target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4628" y="4035887"/>
            <a:ext cx="965116" cy="475153"/>
            <a:chOff x="34628" y="3963751"/>
            <a:chExt cx="965116" cy="475153"/>
          </a:xfrm>
        </p:grpSpPr>
        <p:pic>
          <p:nvPicPr>
            <p:cNvPr id="57" name="Picture 6" descr="https://lh4.googleusercontent.com/XV5yGJNgUUzp_C8w_EparCM3cnVR-ZvI2Y-z4njA10HD6irKidit_ax1BpOPMZINk2IPHQVKMLmyfUbbR2ZEris6cZ84_ib1KaofFAuJ5k7yZf3Jamc4UXxV94Re2yJIvF3lq3HCkg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559" y="3963751"/>
              <a:ext cx="292608" cy="292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Google Shape;350;p32"/>
            <p:cNvSpPr txBox="1">
              <a:spLocks/>
            </p:cNvSpPr>
            <p:nvPr/>
          </p:nvSpPr>
          <p:spPr>
            <a:xfrm>
              <a:off x="34628" y="4166004"/>
              <a:ext cx="965116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sz="1100" dirty="0" smtClean="0">
                  <a:latin typeface="Poppins SemiBold" charset="0"/>
                  <a:cs typeface="Poppins SemiBold" charset="0"/>
                </a:rPr>
                <a:t>Ownership</a:t>
              </a:r>
              <a:r>
                <a:rPr lang="en-US" dirty="0" smtClean="0">
                  <a:latin typeface="Poppins SemiBold" charset="0"/>
                  <a:cs typeface="Poppins SemiBold" charset="0"/>
                </a:rPr>
                <a:t/>
              </a:r>
              <a:br>
                <a:rPr lang="en-US" dirty="0" smtClean="0">
                  <a:latin typeface="Poppins SemiBold" charset="0"/>
                  <a:cs typeface="Poppins SemiBold" charset="0"/>
                </a:rPr>
              </a:b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053840" y="1970295"/>
            <a:ext cx="1878184" cy="355016"/>
            <a:chOff x="1085057" y="1944387"/>
            <a:chExt cx="1878184" cy="355016"/>
          </a:xfrm>
        </p:grpSpPr>
        <p:sp>
          <p:nvSpPr>
            <p:cNvPr id="60" name="Google Shape;2177;p69"/>
            <p:cNvSpPr/>
            <p:nvPr/>
          </p:nvSpPr>
          <p:spPr>
            <a:xfrm>
              <a:off x="1085057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350;p32"/>
            <p:cNvSpPr txBox="1">
              <a:spLocks/>
            </p:cNvSpPr>
            <p:nvPr/>
          </p:nvSpPr>
          <p:spPr>
            <a:xfrm>
              <a:off x="1614312" y="1948959"/>
              <a:ext cx="866730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Junior IT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4053840" y="2708397"/>
            <a:ext cx="1878184" cy="355016"/>
            <a:chOff x="1072865" y="1944387"/>
            <a:chExt cx="1878184" cy="355016"/>
          </a:xfrm>
        </p:grpSpPr>
        <p:sp>
          <p:nvSpPr>
            <p:cNvPr id="70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350;p32"/>
            <p:cNvSpPr txBox="1">
              <a:spLocks/>
            </p:cNvSpPr>
            <p:nvPr/>
          </p:nvSpPr>
          <p:spPr>
            <a:xfrm>
              <a:off x="1528967" y="1948959"/>
              <a:ext cx="970393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Part Time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sp>
        <p:nvSpPr>
          <p:cNvPr id="79" name="Google Shape;2177;p69"/>
          <p:cNvSpPr/>
          <p:nvPr/>
        </p:nvSpPr>
        <p:spPr>
          <a:xfrm>
            <a:off x="4053840" y="3419424"/>
            <a:ext cx="1878184" cy="355016"/>
          </a:xfrm>
          <a:prstGeom prst="roundRect">
            <a:avLst>
              <a:gd name="adj" fmla="val 50000"/>
            </a:avLst>
          </a:prstGeom>
          <a:solidFill>
            <a:srgbClr val="609D9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350;p32"/>
          <p:cNvSpPr txBox="1">
            <a:spLocks/>
          </p:cNvSpPr>
          <p:nvPr/>
        </p:nvSpPr>
        <p:spPr>
          <a:xfrm>
            <a:off x="4698918" y="3393370"/>
            <a:ext cx="546156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dirty="0" smtClean="0">
                <a:latin typeface="Poppins SemiBold" charset="0"/>
                <a:cs typeface="Poppins SemiBold" charset="0"/>
              </a:rPr>
              <a:t>Zero</a:t>
            </a:r>
            <a:endParaRPr lang="en-US" dirty="0">
              <a:latin typeface="Poppins SemiBold" charset="0"/>
              <a:cs typeface="Poppins SemiBold" charset="0"/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4032904" y="4153279"/>
            <a:ext cx="1878184" cy="357761"/>
            <a:chOff x="1072865" y="1941642"/>
            <a:chExt cx="1878184" cy="357761"/>
          </a:xfrm>
        </p:grpSpPr>
        <p:sp>
          <p:nvSpPr>
            <p:cNvPr id="86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350;p32"/>
            <p:cNvSpPr txBox="1">
              <a:spLocks/>
            </p:cNvSpPr>
            <p:nvPr/>
          </p:nvSpPr>
          <p:spPr>
            <a:xfrm>
              <a:off x="1441273" y="1941642"/>
              <a:ext cx="1334064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Open Source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3803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8" y="24981"/>
            <a:ext cx="2343600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Pool</a:t>
            </a:r>
            <a:r>
              <a:rPr lang="en" dirty="0"/>
              <a:t> </a:t>
            </a:r>
            <a:endParaRPr sz="2800" dirty="0"/>
          </a:p>
        </p:txBody>
      </p:sp>
      <p:sp>
        <p:nvSpPr>
          <p:cNvPr id="48" name="Google Shape;2177;p69"/>
          <p:cNvSpPr/>
          <p:nvPr/>
        </p:nvSpPr>
        <p:spPr>
          <a:xfrm>
            <a:off x="307916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2177;p69"/>
          <p:cNvSpPr/>
          <p:nvPr/>
        </p:nvSpPr>
        <p:spPr>
          <a:xfrm>
            <a:off x="307915" y="645429"/>
            <a:ext cx="3648389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" name="Google Shape;344;p32"/>
          <p:cNvCxnSpPr/>
          <p:nvPr/>
        </p:nvCxnSpPr>
        <p:spPr>
          <a:xfrm>
            <a:off x="3920734" y="2616416"/>
            <a:ext cx="0" cy="101104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oogle Shape;348;p32"/>
          <p:cNvCxnSpPr/>
          <p:nvPr/>
        </p:nvCxnSpPr>
        <p:spPr>
          <a:xfrm>
            <a:off x="3917407" y="3560502"/>
            <a:ext cx="3327" cy="4758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Rectangle 36"/>
          <p:cNvSpPr/>
          <p:nvPr/>
        </p:nvSpPr>
        <p:spPr>
          <a:xfrm>
            <a:off x="3543693" y="1305669"/>
            <a:ext cx="2802864" cy="34187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Google Shape;350;p32"/>
          <p:cNvSpPr txBox="1">
            <a:spLocks/>
          </p:cNvSpPr>
          <p:nvPr/>
        </p:nvSpPr>
        <p:spPr>
          <a:xfrm>
            <a:off x="4305693" y="1315269"/>
            <a:ext cx="142968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Open source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43459" y="1305669"/>
            <a:ext cx="2763965" cy="341873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Google Shape;350;p32"/>
          <p:cNvSpPr txBox="1">
            <a:spLocks/>
          </p:cNvSpPr>
          <p:nvPr/>
        </p:nvSpPr>
        <p:spPr>
          <a:xfrm>
            <a:off x="7165412" y="1328833"/>
            <a:ext cx="121049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Corporate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4400" y="1305669"/>
            <a:ext cx="2629292" cy="34187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Google Shape;350;p32"/>
          <p:cNvSpPr txBox="1">
            <a:spLocks/>
          </p:cNvSpPr>
          <p:nvPr/>
        </p:nvSpPr>
        <p:spPr>
          <a:xfrm>
            <a:off x="1797191" y="1328833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Private</a:t>
            </a:r>
            <a:endParaRPr lang="en-US" sz="1600" dirty="0">
              <a:latin typeface="Poppins SemiBold" charset="0"/>
              <a:cs typeface="Poppins SemiBold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9248" y="1305668"/>
            <a:ext cx="829679" cy="3418731"/>
          </a:xfrm>
          <a:prstGeom prst="rect">
            <a:avLst/>
          </a:prstGeom>
          <a:solidFill>
            <a:srgbClr val="609D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Google Shape;341;p32"/>
          <p:cNvCxnSpPr/>
          <p:nvPr/>
        </p:nvCxnSpPr>
        <p:spPr>
          <a:xfrm flipH="1">
            <a:off x="1097834" y="1646720"/>
            <a:ext cx="214523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" name="Google Shape;341;p32"/>
          <p:cNvCxnSpPr/>
          <p:nvPr/>
        </p:nvCxnSpPr>
        <p:spPr>
          <a:xfrm flipH="1">
            <a:off x="4075904" y="1646720"/>
            <a:ext cx="197132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341;p32"/>
          <p:cNvCxnSpPr/>
          <p:nvPr/>
        </p:nvCxnSpPr>
        <p:spPr>
          <a:xfrm flipH="1">
            <a:off x="6676550" y="1653616"/>
            <a:ext cx="22418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5" name="Group 4"/>
          <p:cNvGrpSpPr/>
          <p:nvPr/>
        </p:nvGrpSpPr>
        <p:grpSpPr>
          <a:xfrm>
            <a:off x="119973" y="3326516"/>
            <a:ext cx="788954" cy="447924"/>
            <a:chOff x="119973" y="3308228"/>
            <a:chExt cx="788954" cy="447924"/>
          </a:xfrm>
        </p:grpSpPr>
        <p:pic>
          <p:nvPicPr>
            <p:cNvPr id="63" name="Picture 16" descr="https://lh5.googleusercontent.com/nKy3hUTlB5Mu01wp5DdCdmaCX6PUQglXr_IdpYKm1Gd3D9DTsXHiDzzxu99Ii-bUUxeTmMCMjibMUyKKARkKoBpnOLg47eTFJVczmXf6SDBW9mJUMZ0MHnm14g4YdtXQZ2TUz7oEnk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546" y="3308228"/>
              <a:ext cx="274320" cy="274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Google Shape;350;p32"/>
            <p:cNvSpPr txBox="1">
              <a:spLocks/>
            </p:cNvSpPr>
            <p:nvPr/>
          </p:nvSpPr>
          <p:spPr>
            <a:xfrm>
              <a:off x="119973" y="3483252"/>
              <a:ext cx="788954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Budget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351856" y="1993155"/>
            <a:ext cx="1878184" cy="355016"/>
            <a:chOff x="1085057" y="1944387"/>
            <a:chExt cx="1878184" cy="355016"/>
          </a:xfrm>
        </p:grpSpPr>
        <p:sp>
          <p:nvSpPr>
            <p:cNvPr id="36" name="Google Shape;2177;p69"/>
            <p:cNvSpPr/>
            <p:nvPr/>
          </p:nvSpPr>
          <p:spPr>
            <a:xfrm>
              <a:off x="1085057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350;p32"/>
            <p:cNvSpPr txBox="1">
              <a:spLocks/>
            </p:cNvSpPr>
            <p:nvPr/>
          </p:nvSpPr>
          <p:spPr>
            <a:xfrm>
              <a:off x="1516775" y="1948959"/>
              <a:ext cx="1093499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Universities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351856" y="2708397"/>
            <a:ext cx="1878184" cy="355016"/>
            <a:chOff x="1072865" y="1944387"/>
            <a:chExt cx="1878184" cy="355016"/>
          </a:xfrm>
        </p:grpSpPr>
        <p:sp>
          <p:nvSpPr>
            <p:cNvPr id="40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350;p32"/>
            <p:cNvSpPr txBox="1">
              <a:spLocks/>
            </p:cNvSpPr>
            <p:nvPr/>
          </p:nvSpPr>
          <p:spPr>
            <a:xfrm>
              <a:off x="1528967" y="1948959"/>
              <a:ext cx="970393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Part Time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351856" y="3419424"/>
            <a:ext cx="1878184" cy="355016"/>
            <a:chOff x="1072865" y="1944387"/>
            <a:chExt cx="1878184" cy="355016"/>
          </a:xfrm>
        </p:grpSpPr>
        <p:sp>
          <p:nvSpPr>
            <p:cNvPr id="45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350;p32"/>
            <p:cNvSpPr txBox="1">
              <a:spLocks/>
            </p:cNvSpPr>
            <p:nvPr/>
          </p:nvSpPr>
          <p:spPr>
            <a:xfrm>
              <a:off x="1717943" y="1948959"/>
              <a:ext cx="546156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Zero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351856" y="4153279"/>
            <a:ext cx="1878184" cy="357761"/>
            <a:chOff x="1072865" y="1941642"/>
            <a:chExt cx="1878184" cy="357761"/>
          </a:xfrm>
        </p:grpSpPr>
        <p:sp>
          <p:nvSpPr>
            <p:cNvPr id="50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350;p32"/>
            <p:cNvSpPr txBox="1">
              <a:spLocks/>
            </p:cNvSpPr>
            <p:nvPr/>
          </p:nvSpPr>
          <p:spPr>
            <a:xfrm>
              <a:off x="1605167" y="1941642"/>
              <a:ext cx="809126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Trainee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12136" y="2628608"/>
            <a:ext cx="591483" cy="434805"/>
            <a:chOff x="212136" y="2659088"/>
            <a:chExt cx="591483" cy="434805"/>
          </a:xfrm>
        </p:grpSpPr>
        <p:pic>
          <p:nvPicPr>
            <p:cNvPr id="61" name="Picture 4" descr="https://lh4.googleusercontent.com/Qq5GG4zMDb-CZAiWaJRdf0dNGvt1Gmyk8JoXYUeSemu4Nxw7xTi29JNZrME6AOONBg8HrSpsCcJwJlXFyIlO7JCsSAI5Qp_RzU36YBAJyWV3w_hnG121ydygYN1gBTsbIClg-C3onek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905" y="2659088"/>
              <a:ext cx="256032" cy="256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Google Shape;350;p32"/>
            <p:cNvSpPr txBox="1">
              <a:spLocks/>
            </p:cNvSpPr>
            <p:nvPr/>
          </p:nvSpPr>
          <p:spPr>
            <a:xfrm>
              <a:off x="212136" y="2820993"/>
              <a:ext cx="591483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Time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90715" y="1921023"/>
            <a:ext cx="717589" cy="427217"/>
            <a:chOff x="190715" y="1921023"/>
            <a:chExt cx="717589" cy="427217"/>
          </a:xfrm>
        </p:grpSpPr>
        <p:pic>
          <p:nvPicPr>
            <p:cNvPr id="68" name="Picture 2" descr="https://lh6.googleusercontent.com/FFaFjjrlbZBvb7QVxJWTJQSKavkxumZZvT6YQ9TnfuPuiu8e4ODM6Bls4uNSmi21D-MAr58F-Uv9ePzOwZrModql_gSFluxRzldmWUYUXFOHHnBe8qCORBFTbmO0NWrAAXGWLiqDpe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5" y="1921023"/>
              <a:ext cx="243840" cy="243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Google Shape;350;p32"/>
            <p:cNvSpPr txBox="1">
              <a:spLocks/>
            </p:cNvSpPr>
            <p:nvPr/>
          </p:nvSpPr>
          <p:spPr>
            <a:xfrm>
              <a:off x="190715" y="2075340"/>
              <a:ext cx="717589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Target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4628" y="4035887"/>
            <a:ext cx="965116" cy="475153"/>
            <a:chOff x="34628" y="3963751"/>
            <a:chExt cx="965116" cy="475153"/>
          </a:xfrm>
        </p:grpSpPr>
        <p:pic>
          <p:nvPicPr>
            <p:cNvPr id="57" name="Picture 6" descr="https://lh4.googleusercontent.com/XV5yGJNgUUzp_C8w_EparCM3cnVR-ZvI2Y-z4njA10HD6irKidit_ax1BpOPMZINk2IPHQVKMLmyfUbbR2ZEris6cZ84_ib1KaofFAuJ5k7yZf3Jamc4UXxV94Re2yJIvF3lq3HCkg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559" y="3963751"/>
              <a:ext cx="292608" cy="292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Google Shape;350;p32"/>
            <p:cNvSpPr txBox="1">
              <a:spLocks/>
            </p:cNvSpPr>
            <p:nvPr/>
          </p:nvSpPr>
          <p:spPr>
            <a:xfrm>
              <a:off x="34628" y="4166004"/>
              <a:ext cx="965116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sz="1100" dirty="0" smtClean="0">
                  <a:latin typeface="Poppins SemiBold" charset="0"/>
                  <a:cs typeface="Poppins SemiBold" charset="0"/>
                </a:rPr>
                <a:t>Ownership</a:t>
              </a:r>
              <a:r>
                <a:rPr lang="en-US" dirty="0" smtClean="0">
                  <a:latin typeface="Poppins SemiBold" charset="0"/>
                  <a:cs typeface="Poppins SemiBold" charset="0"/>
                </a:rPr>
                <a:t/>
              </a:r>
              <a:br>
                <a:rPr lang="en-US" dirty="0" smtClean="0">
                  <a:latin typeface="Poppins SemiBold" charset="0"/>
                  <a:cs typeface="Poppins SemiBold" charset="0"/>
                </a:rPr>
              </a:b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sp>
        <p:nvSpPr>
          <p:cNvPr id="60" name="Google Shape;2177;p69"/>
          <p:cNvSpPr/>
          <p:nvPr/>
        </p:nvSpPr>
        <p:spPr>
          <a:xfrm>
            <a:off x="4053840" y="1970295"/>
            <a:ext cx="1878184" cy="355016"/>
          </a:xfrm>
          <a:prstGeom prst="roundRect">
            <a:avLst>
              <a:gd name="adj" fmla="val 50000"/>
            </a:avLst>
          </a:prstGeom>
          <a:solidFill>
            <a:srgbClr val="609D9E"/>
          </a:solidFill>
          <a:ln w="9525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350;p32"/>
          <p:cNvSpPr txBox="1">
            <a:spLocks/>
          </p:cNvSpPr>
          <p:nvPr/>
        </p:nvSpPr>
        <p:spPr>
          <a:xfrm>
            <a:off x="4583095" y="1974867"/>
            <a:ext cx="866730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dirty="0" smtClean="0">
                <a:latin typeface="Poppins SemiBold" charset="0"/>
                <a:cs typeface="Poppins SemiBold" charset="0"/>
              </a:rPr>
              <a:t>Junior IT</a:t>
            </a:r>
            <a:endParaRPr lang="en-US" dirty="0">
              <a:latin typeface="Poppins SemiBold" charset="0"/>
              <a:cs typeface="Poppins SemiBold" charset="0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4053840" y="2708397"/>
            <a:ext cx="1878184" cy="355016"/>
            <a:chOff x="1072865" y="1944387"/>
            <a:chExt cx="1878184" cy="355016"/>
          </a:xfrm>
        </p:grpSpPr>
        <p:sp>
          <p:nvSpPr>
            <p:cNvPr id="70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350;p32"/>
            <p:cNvSpPr txBox="1">
              <a:spLocks/>
            </p:cNvSpPr>
            <p:nvPr/>
          </p:nvSpPr>
          <p:spPr>
            <a:xfrm>
              <a:off x="1528967" y="1948959"/>
              <a:ext cx="970393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Part Time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sp>
        <p:nvSpPr>
          <p:cNvPr id="79" name="Google Shape;2177;p69"/>
          <p:cNvSpPr/>
          <p:nvPr/>
        </p:nvSpPr>
        <p:spPr>
          <a:xfrm>
            <a:off x="4053840" y="3419424"/>
            <a:ext cx="1878184" cy="355016"/>
          </a:xfrm>
          <a:prstGeom prst="roundRect">
            <a:avLst>
              <a:gd name="adj" fmla="val 50000"/>
            </a:avLst>
          </a:prstGeom>
          <a:solidFill>
            <a:srgbClr val="609D9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350;p32"/>
          <p:cNvSpPr txBox="1">
            <a:spLocks/>
          </p:cNvSpPr>
          <p:nvPr/>
        </p:nvSpPr>
        <p:spPr>
          <a:xfrm>
            <a:off x="4698918" y="3393370"/>
            <a:ext cx="546156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dirty="0" smtClean="0">
                <a:latin typeface="Poppins SemiBold" charset="0"/>
                <a:cs typeface="Poppins SemiBold" charset="0"/>
              </a:rPr>
              <a:t>Zero</a:t>
            </a:r>
            <a:endParaRPr lang="en-US" dirty="0">
              <a:latin typeface="Poppins SemiBold" charset="0"/>
              <a:cs typeface="Poppins SemiBold" charset="0"/>
            </a:endParaRPr>
          </a:p>
        </p:txBody>
      </p:sp>
      <p:sp>
        <p:nvSpPr>
          <p:cNvPr id="86" name="Google Shape;2177;p69"/>
          <p:cNvSpPr/>
          <p:nvPr/>
        </p:nvSpPr>
        <p:spPr>
          <a:xfrm>
            <a:off x="4032904" y="4156024"/>
            <a:ext cx="1878184" cy="355016"/>
          </a:xfrm>
          <a:prstGeom prst="roundRect">
            <a:avLst>
              <a:gd name="adj" fmla="val 50000"/>
            </a:avLst>
          </a:prstGeom>
          <a:solidFill>
            <a:srgbClr val="609D9E"/>
          </a:solidFill>
          <a:ln w="9525" cap="flat" cmpd="sng">
            <a:solidFill>
              <a:srgbClr val="C99E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350;p32"/>
          <p:cNvSpPr txBox="1">
            <a:spLocks/>
          </p:cNvSpPr>
          <p:nvPr/>
        </p:nvSpPr>
        <p:spPr>
          <a:xfrm>
            <a:off x="4401312" y="4153279"/>
            <a:ext cx="1334064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dirty="0" smtClean="0">
                <a:latin typeface="Poppins SemiBold" charset="0"/>
                <a:cs typeface="Poppins SemiBold" charset="0"/>
              </a:rPr>
              <a:t>Open Source</a:t>
            </a:r>
            <a:endParaRPr lang="en-US" dirty="0">
              <a:latin typeface="Poppins SemiBold" charset="0"/>
              <a:cs typeface="Poppins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05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8" y="24981"/>
            <a:ext cx="2343600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Pool</a:t>
            </a:r>
            <a:r>
              <a:rPr lang="en" dirty="0"/>
              <a:t> </a:t>
            </a:r>
            <a:endParaRPr sz="2800" dirty="0"/>
          </a:p>
        </p:txBody>
      </p:sp>
      <p:sp>
        <p:nvSpPr>
          <p:cNvPr id="48" name="Google Shape;2177;p69"/>
          <p:cNvSpPr/>
          <p:nvPr/>
        </p:nvSpPr>
        <p:spPr>
          <a:xfrm>
            <a:off x="307916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2177;p69"/>
          <p:cNvSpPr/>
          <p:nvPr/>
        </p:nvSpPr>
        <p:spPr>
          <a:xfrm>
            <a:off x="307915" y="645429"/>
            <a:ext cx="3648389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" name="Google Shape;344;p32"/>
          <p:cNvCxnSpPr/>
          <p:nvPr/>
        </p:nvCxnSpPr>
        <p:spPr>
          <a:xfrm>
            <a:off x="3920734" y="2616416"/>
            <a:ext cx="0" cy="101104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oogle Shape;348;p32"/>
          <p:cNvCxnSpPr/>
          <p:nvPr/>
        </p:nvCxnSpPr>
        <p:spPr>
          <a:xfrm>
            <a:off x="3917407" y="3560502"/>
            <a:ext cx="3327" cy="4758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Rectangle 36"/>
          <p:cNvSpPr/>
          <p:nvPr/>
        </p:nvSpPr>
        <p:spPr>
          <a:xfrm>
            <a:off x="3543693" y="1305669"/>
            <a:ext cx="2802864" cy="34187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Google Shape;350;p32"/>
          <p:cNvSpPr txBox="1">
            <a:spLocks/>
          </p:cNvSpPr>
          <p:nvPr/>
        </p:nvSpPr>
        <p:spPr>
          <a:xfrm>
            <a:off x="4305693" y="1315269"/>
            <a:ext cx="142968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Open source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43459" y="1305669"/>
            <a:ext cx="2763965" cy="341873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Google Shape;350;p32"/>
          <p:cNvSpPr txBox="1">
            <a:spLocks/>
          </p:cNvSpPr>
          <p:nvPr/>
        </p:nvSpPr>
        <p:spPr>
          <a:xfrm>
            <a:off x="7165412" y="1328833"/>
            <a:ext cx="121049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Corporate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4400" y="1305669"/>
            <a:ext cx="2629292" cy="34187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Google Shape;350;p32"/>
          <p:cNvSpPr txBox="1">
            <a:spLocks/>
          </p:cNvSpPr>
          <p:nvPr/>
        </p:nvSpPr>
        <p:spPr>
          <a:xfrm>
            <a:off x="1797191" y="1328833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Private</a:t>
            </a:r>
            <a:endParaRPr lang="en-US" sz="1600" dirty="0">
              <a:latin typeface="Poppins SemiBold" charset="0"/>
              <a:cs typeface="Poppins SemiBold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9248" y="1305668"/>
            <a:ext cx="829679" cy="3418731"/>
          </a:xfrm>
          <a:prstGeom prst="rect">
            <a:avLst/>
          </a:prstGeom>
          <a:solidFill>
            <a:srgbClr val="609D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Google Shape;341;p32"/>
          <p:cNvCxnSpPr/>
          <p:nvPr/>
        </p:nvCxnSpPr>
        <p:spPr>
          <a:xfrm flipH="1">
            <a:off x="1097834" y="1646720"/>
            <a:ext cx="214523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" name="Google Shape;341;p32"/>
          <p:cNvCxnSpPr/>
          <p:nvPr/>
        </p:nvCxnSpPr>
        <p:spPr>
          <a:xfrm flipH="1">
            <a:off x="4075904" y="1646720"/>
            <a:ext cx="197132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341;p32"/>
          <p:cNvCxnSpPr/>
          <p:nvPr/>
        </p:nvCxnSpPr>
        <p:spPr>
          <a:xfrm flipH="1">
            <a:off x="6676550" y="1653616"/>
            <a:ext cx="22418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5" name="Group 4"/>
          <p:cNvGrpSpPr/>
          <p:nvPr/>
        </p:nvGrpSpPr>
        <p:grpSpPr>
          <a:xfrm>
            <a:off x="119973" y="3326516"/>
            <a:ext cx="788954" cy="447924"/>
            <a:chOff x="119973" y="3308228"/>
            <a:chExt cx="788954" cy="447924"/>
          </a:xfrm>
        </p:grpSpPr>
        <p:pic>
          <p:nvPicPr>
            <p:cNvPr id="63" name="Picture 16" descr="https://lh5.googleusercontent.com/nKy3hUTlB5Mu01wp5DdCdmaCX6PUQglXr_IdpYKm1Gd3D9DTsXHiDzzxu99Ii-bUUxeTmMCMjibMUyKKARkKoBpnOLg47eTFJVczmXf6SDBW9mJUMZ0MHnm14g4YdtXQZ2TUz7oEnk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546" y="3308228"/>
              <a:ext cx="274320" cy="274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Google Shape;350;p32"/>
            <p:cNvSpPr txBox="1">
              <a:spLocks/>
            </p:cNvSpPr>
            <p:nvPr/>
          </p:nvSpPr>
          <p:spPr>
            <a:xfrm>
              <a:off x="119973" y="3483252"/>
              <a:ext cx="788954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Budget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351856" y="1993155"/>
            <a:ext cx="1878184" cy="355016"/>
            <a:chOff x="1085057" y="1944387"/>
            <a:chExt cx="1878184" cy="355016"/>
          </a:xfrm>
        </p:grpSpPr>
        <p:sp>
          <p:nvSpPr>
            <p:cNvPr id="36" name="Google Shape;2177;p69"/>
            <p:cNvSpPr/>
            <p:nvPr/>
          </p:nvSpPr>
          <p:spPr>
            <a:xfrm>
              <a:off x="1085057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350;p32"/>
            <p:cNvSpPr txBox="1">
              <a:spLocks/>
            </p:cNvSpPr>
            <p:nvPr/>
          </p:nvSpPr>
          <p:spPr>
            <a:xfrm>
              <a:off x="1516775" y="1948959"/>
              <a:ext cx="1093499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Universities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351856" y="2708397"/>
            <a:ext cx="1878184" cy="355016"/>
            <a:chOff x="1072865" y="1944387"/>
            <a:chExt cx="1878184" cy="355016"/>
          </a:xfrm>
        </p:grpSpPr>
        <p:sp>
          <p:nvSpPr>
            <p:cNvPr id="40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350;p32"/>
            <p:cNvSpPr txBox="1">
              <a:spLocks/>
            </p:cNvSpPr>
            <p:nvPr/>
          </p:nvSpPr>
          <p:spPr>
            <a:xfrm>
              <a:off x="1528967" y="1948959"/>
              <a:ext cx="970393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Part Time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351856" y="3419424"/>
            <a:ext cx="1878184" cy="355016"/>
            <a:chOff x="1072865" y="1944387"/>
            <a:chExt cx="1878184" cy="355016"/>
          </a:xfrm>
        </p:grpSpPr>
        <p:sp>
          <p:nvSpPr>
            <p:cNvPr id="45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350;p32"/>
            <p:cNvSpPr txBox="1">
              <a:spLocks/>
            </p:cNvSpPr>
            <p:nvPr/>
          </p:nvSpPr>
          <p:spPr>
            <a:xfrm>
              <a:off x="1717943" y="1948959"/>
              <a:ext cx="546156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Zero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351856" y="4153279"/>
            <a:ext cx="1878184" cy="357761"/>
            <a:chOff x="1072865" y="1941642"/>
            <a:chExt cx="1878184" cy="357761"/>
          </a:xfrm>
        </p:grpSpPr>
        <p:sp>
          <p:nvSpPr>
            <p:cNvPr id="50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350;p32"/>
            <p:cNvSpPr txBox="1">
              <a:spLocks/>
            </p:cNvSpPr>
            <p:nvPr/>
          </p:nvSpPr>
          <p:spPr>
            <a:xfrm>
              <a:off x="1605167" y="1941642"/>
              <a:ext cx="809126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Trainee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12136" y="2628608"/>
            <a:ext cx="591483" cy="434805"/>
            <a:chOff x="212136" y="2659088"/>
            <a:chExt cx="591483" cy="434805"/>
          </a:xfrm>
        </p:grpSpPr>
        <p:pic>
          <p:nvPicPr>
            <p:cNvPr id="61" name="Picture 4" descr="https://lh4.googleusercontent.com/Qq5GG4zMDb-CZAiWaJRdf0dNGvt1Gmyk8JoXYUeSemu4Nxw7xTi29JNZrME6AOONBg8HrSpsCcJwJlXFyIlO7JCsSAI5Qp_RzU36YBAJyWV3w_hnG121ydygYN1gBTsbIClg-C3onek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905" y="2659088"/>
              <a:ext cx="256032" cy="256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Google Shape;350;p32"/>
            <p:cNvSpPr txBox="1">
              <a:spLocks/>
            </p:cNvSpPr>
            <p:nvPr/>
          </p:nvSpPr>
          <p:spPr>
            <a:xfrm>
              <a:off x="212136" y="2820993"/>
              <a:ext cx="591483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Time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90715" y="1921023"/>
            <a:ext cx="717589" cy="427217"/>
            <a:chOff x="190715" y="1921023"/>
            <a:chExt cx="717589" cy="427217"/>
          </a:xfrm>
        </p:grpSpPr>
        <p:pic>
          <p:nvPicPr>
            <p:cNvPr id="68" name="Picture 2" descr="https://lh6.googleusercontent.com/FFaFjjrlbZBvb7QVxJWTJQSKavkxumZZvT6YQ9TnfuPuiu8e4ODM6Bls4uNSmi21D-MAr58F-Uv9ePzOwZrModql_gSFluxRzldmWUYUXFOHHnBe8qCORBFTbmO0NWrAAXGWLiqDpe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5" y="1921023"/>
              <a:ext cx="243840" cy="243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Google Shape;350;p32"/>
            <p:cNvSpPr txBox="1">
              <a:spLocks/>
            </p:cNvSpPr>
            <p:nvPr/>
          </p:nvSpPr>
          <p:spPr>
            <a:xfrm>
              <a:off x="190715" y="2075340"/>
              <a:ext cx="717589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Target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4628" y="4035887"/>
            <a:ext cx="965116" cy="475153"/>
            <a:chOff x="34628" y="3963751"/>
            <a:chExt cx="965116" cy="475153"/>
          </a:xfrm>
        </p:grpSpPr>
        <p:pic>
          <p:nvPicPr>
            <p:cNvPr id="57" name="Picture 6" descr="https://lh4.googleusercontent.com/XV5yGJNgUUzp_C8w_EparCM3cnVR-ZvI2Y-z4njA10HD6irKidit_ax1BpOPMZINk2IPHQVKMLmyfUbbR2ZEris6cZ84_ib1KaofFAuJ5k7yZf3Jamc4UXxV94Re2yJIvF3lq3HCkg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559" y="3963751"/>
              <a:ext cx="292608" cy="292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Google Shape;350;p32"/>
            <p:cNvSpPr txBox="1">
              <a:spLocks/>
            </p:cNvSpPr>
            <p:nvPr/>
          </p:nvSpPr>
          <p:spPr>
            <a:xfrm>
              <a:off x="34628" y="4166004"/>
              <a:ext cx="965116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sz="1100" dirty="0" smtClean="0">
                  <a:latin typeface="Poppins SemiBold" charset="0"/>
                  <a:cs typeface="Poppins SemiBold" charset="0"/>
                </a:rPr>
                <a:t>Ownership</a:t>
              </a:r>
              <a:r>
                <a:rPr lang="en-US" dirty="0" smtClean="0">
                  <a:latin typeface="Poppins SemiBold" charset="0"/>
                  <a:cs typeface="Poppins SemiBold" charset="0"/>
                </a:rPr>
                <a:t/>
              </a:r>
              <a:br>
                <a:rPr lang="en-US" dirty="0" smtClean="0">
                  <a:latin typeface="Poppins SemiBold" charset="0"/>
                  <a:cs typeface="Poppins SemiBold" charset="0"/>
                </a:rPr>
              </a:b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053840" y="1970295"/>
            <a:ext cx="1878184" cy="355016"/>
            <a:chOff x="1085057" y="1944387"/>
            <a:chExt cx="1878184" cy="355016"/>
          </a:xfrm>
        </p:grpSpPr>
        <p:sp>
          <p:nvSpPr>
            <p:cNvPr id="60" name="Google Shape;2177;p69"/>
            <p:cNvSpPr/>
            <p:nvPr/>
          </p:nvSpPr>
          <p:spPr>
            <a:xfrm>
              <a:off x="1085057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350;p32"/>
            <p:cNvSpPr txBox="1">
              <a:spLocks/>
            </p:cNvSpPr>
            <p:nvPr/>
          </p:nvSpPr>
          <p:spPr>
            <a:xfrm>
              <a:off x="1614312" y="1948959"/>
              <a:ext cx="866730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Junior IT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4053840" y="2708397"/>
            <a:ext cx="1878184" cy="355016"/>
            <a:chOff x="1072865" y="1944387"/>
            <a:chExt cx="1878184" cy="355016"/>
          </a:xfrm>
        </p:grpSpPr>
        <p:sp>
          <p:nvSpPr>
            <p:cNvPr id="70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350;p32"/>
            <p:cNvSpPr txBox="1">
              <a:spLocks/>
            </p:cNvSpPr>
            <p:nvPr/>
          </p:nvSpPr>
          <p:spPr>
            <a:xfrm>
              <a:off x="1528967" y="1948959"/>
              <a:ext cx="970393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Part Time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sp>
        <p:nvSpPr>
          <p:cNvPr id="79" name="Google Shape;2177;p69"/>
          <p:cNvSpPr/>
          <p:nvPr/>
        </p:nvSpPr>
        <p:spPr>
          <a:xfrm>
            <a:off x="4053840" y="3419424"/>
            <a:ext cx="1878184" cy="355016"/>
          </a:xfrm>
          <a:prstGeom prst="roundRect">
            <a:avLst>
              <a:gd name="adj" fmla="val 50000"/>
            </a:avLst>
          </a:prstGeom>
          <a:solidFill>
            <a:srgbClr val="609D9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350;p32"/>
          <p:cNvSpPr txBox="1">
            <a:spLocks/>
          </p:cNvSpPr>
          <p:nvPr/>
        </p:nvSpPr>
        <p:spPr>
          <a:xfrm>
            <a:off x="4698918" y="3393370"/>
            <a:ext cx="546156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dirty="0" smtClean="0">
                <a:latin typeface="Poppins SemiBold" charset="0"/>
                <a:cs typeface="Poppins SemiBold" charset="0"/>
              </a:rPr>
              <a:t>Zero</a:t>
            </a:r>
            <a:endParaRPr lang="en-US" dirty="0">
              <a:latin typeface="Poppins SemiBold" charset="0"/>
              <a:cs typeface="Poppins SemiBold" charset="0"/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4032904" y="4153279"/>
            <a:ext cx="1878184" cy="357761"/>
            <a:chOff x="1072865" y="1941642"/>
            <a:chExt cx="1878184" cy="357761"/>
          </a:xfrm>
        </p:grpSpPr>
        <p:sp>
          <p:nvSpPr>
            <p:cNvPr id="86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350;p32"/>
            <p:cNvSpPr txBox="1">
              <a:spLocks/>
            </p:cNvSpPr>
            <p:nvPr/>
          </p:nvSpPr>
          <p:spPr>
            <a:xfrm>
              <a:off x="1441273" y="1941642"/>
              <a:ext cx="1334064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Open Source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3151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8" y="24981"/>
            <a:ext cx="2343600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Pool</a:t>
            </a:r>
            <a:r>
              <a:rPr lang="en" dirty="0"/>
              <a:t> </a:t>
            </a:r>
            <a:endParaRPr sz="2800" dirty="0"/>
          </a:p>
        </p:txBody>
      </p:sp>
      <p:sp>
        <p:nvSpPr>
          <p:cNvPr id="48" name="Google Shape;2177;p69"/>
          <p:cNvSpPr/>
          <p:nvPr/>
        </p:nvSpPr>
        <p:spPr>
          <a:xfrm>
            <a:off x="307916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2177;p69"/>
          <p:cNvSpPr/>
          <p:nvPr/>
        </p:nvSpPr>
        <p:spPr>
          <a:xfrm>
            <a:off x="307915" y="645429"/>
            <a:ext cx="3648389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" name="Google Shape;344;p32"/>
          <p:cNvCxnSpPr/>
          <p:nvPr/>
        </p:nvCxnSpPr>
        <p:spPr>
          <a:xfrm>
            <a:off x="3920734" y="2616416"/>
            <a:ext cx="0" cy="101104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oogle Shape;348;p32"/>
          <p:cNvCxnSpPr/>
          <p:nvPr/>
        </p:nvCxnSpPr>
        <p:spPr>
          <a:xfrm>
            <a:off x="3917407" y="3560502"/>
            <a:ext cx="3327" cy="4758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Rectangle 36"/>
          <p:cNvSpPr/>
          <p:nvPr/>
        </p:nvSpPr>
        <p:spPr>
          <a:xfrm>
            <a:off x="3543693" y="1305669"/>
            <a:ext cx="2802864" cy="34187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Google Shape;350;p32"/>
          <p:cNvSpPr txBox="1">
            <a:spLocks/>
          </p:cNvSpPr>
          <p:nvPr/>
        </p:nvSpPr>
        <p:spPr>
          <a:xfrm>
            <a:off x="4305693" y="1315269"/>
            <a:ext cx="142968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Open source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43459" y="1305669"/>
            <a:ext cx="2763965" cy="341873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Google Shape;350;p32"/>
          <p:cNvSpPr txBox="1">
            <a:spLocks/>
          </p:cNvSpPr>
          <p:nvPr/>
        </p:nvSpPr>
        <p:spPr>
          <a:xfrm>
            <a:off x="7165412" y="1328833"/>
            <a:ext cx="121049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Corporate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4400" y="1305669"/>
            <a:ext cx="2629292" cy="34187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Google Shape;350;p32"/>
          <p:cNvSpPr txBox="1">
            <a:spLocks/>
          </p:cNvSpPr>
          <p:nvPr/>
        </p:nvSpPr>
        <p:spPr>
          <a:xfrm>
            <a:off x="1797191" y="1328833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Private</a:t>
            </a:r>
            <a:endParaRPr lang="en-US" sz="1600" dirty="0">
              <a:latin typeface="Poppins SemiBold" charset="0"/>
              <a:cs typeface="Poppins SemiBold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9248" y="1305668"/>
            <a:ext cx="829679" cy="3418731"/>
          </a:xfrm>
          <a:prstGeom prst="rect">
            <a:avLst/>
          </a:prstGeom>
          <a:solidFill>
            <a:srgbClr val="609D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Google Shape;341;p32"/>
          <p:cNvCxnSpPr/>
          <p:nvPr/>
        </p:nvCxnSpPr>
        <p:spPr>
          <a:xfrm flipH="1">
            <a:off x="1097834" y="1646720"/>
            <a:ext cx="214523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" name="Google Shape;341;p32"/>
          <p:cNvCxnSpPr/>
          <p:nvPr/>
        </p:nvCxnSpPr>
        <p:spPr>
          <a:xfrm flipH="1">
            <a:off x="4075904" y="1646720"/>
            <a:ext cx="197132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341;p32"/>
          <p:cNvCxnSpPr/>
          <p:nvPr/>
        </p:nvCxnSpPr>
        <p:spPr>
          <a:xfrm flipH="1">
            <a:off x="6676550" y="1653616"/>
            <a:ext cx="22418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5" name="Group 4"/>
          <p:cNvGrpSpPr/>
          <p:nvPr/>
        </p:nvGrpSpPr>
        <p:grpSpPr>
          <a:xfrm>
            <a:off x="119973" y="3326516"/>
            <a:ext cx="788954" cy="447924"/>
            <a:chOff x="119973" y="3308228"/>
            <a:chExt cx="788954" cy="447924"/>
          </a:xfrm>
        </p:grpSpPr>
        <p:pic>
          <p:nvPicPr>
            <p:cNvPr id="63" name="Picture 16" descr="https://lh5.googleusercontent.com/nKy3hUTlB5Mu01wp5DdCdmaCX6PUQglXr_IdpYKm1Gd3D9DTsXHiDzzxu99Ii-bUUxeTmMCMjibMUyKKARkKoBpnOLg47eTFJVczmXf6SDBW9mJUMZ0MHnm14g4YdtXQZ2TUz7oEnk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546" y="3308228"/>
              <a:ext cx="274320" cy="274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Google Shape;350;p32"/>
            <p:cNvSpPr txBox="1">
              <a:spLocks/>
            </p:cNvSpPr>
            <p:nvPr/>
          </p:nvSpPr>
          <p:spPr>
            <a:xfrm>
              <a:off x="119973" y="3483252"/>
              <a:ext cx="788954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Budget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351856" y="1993155"/>
            <a:ext cx="1878184" cy="355016"/>
            <a:chOff x="1085057" y="1944387"/>
            <a:chExt cx="1878184" cy="355016"/>
          </a:xfrm>
        </p:grpSpPr>
        <p:sp>
          <p:nvSpPr>
            <p:cNvPr id="36" name="Google Shape;2177;p69"/>
            <p:cNvSpPr/>
            <p:nvPr/>
          </p:nvSpPr>
          <p:spPr>
            <a:xfrm>
              <a:off x="1085057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350;p32"/>
            <p:cNvSpPr txBox="1">
              <a:spLocks/>
            </p:cNvSpPr>
            <p:nvPr/>
          </p:nvSpPr>
          <p:spPr>
            <a:xfrm>
              <a:off x="1516775" y="1948959"/>
              <a:ext cx="1093499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Universities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351856" y="2708397"/>
            <a:ext cx="1878184" cy="355016"/>
            <a:chOff x="1072865" y="1944387"/>
            <a:chExt cx="1878184" cy="355016"/>
          </a:xfrm>
        </p:grpSpPr>
        <p:sp>
          <p:nvSpPr>
            <p:cNvPr id="40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350;p32"/>
            <p:cNvSpPr txBox="1">
              <a:spLocks/>
            </p:cNvSpPr>
            <p:nvPr/>
          </p:nvSpPr>
          <p:spPr>
            <a:xfrm>
              <a:off x="1528967" y="1948959"/>
              <a:ext cx="970393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Part Time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351856" y="3419424"/>
            <a:ext cx="1878184" cy="355016"/>
            <a:chOff x="1072865" y="1944387"/>
            <a:chExt cx="1878184" cy="355016"/>
          </a:xfrm>
        </p:grpSpPr>
        <p:sp>
          <p:nvSpPr>
            <p:cNvPr id="45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350;p32"/>
            <p:cNvSpPr txBox="1">
              <a:spLocks/>
            </p:cNvSpPr>
            <p:nvPr/>
          </p:nvSpPr>
          <p:spPr>
            <a:xfrm>
              <a:off x="1717943" y="1948959"/>
              <a:ext cx="546156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Zero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351856" y="4153279"/>
            <a:ext cx="1878184" cy="357761"/>
            <a:chOff x="1072865" y="1941642"/>
            <a:chExt cx="1878184" cy="357761"/>
          </a:xfrm>
        </p:grpSpPr>
        <p:sp>
          <p:nvSpPr>
            <p:cNvPr id="50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350;p32"/>
            <p:cNvSpPr txBox="1">
              <a:spLocks/>
            </p:cNvSpPr>
            <p:nvPr/>
          </p:nvSpPr>
          <p:spPr>
            <a:xfrm>
              <a:off x="1605167" y="1941642"/>
              <a:ext cx="809126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Trainee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12136" y="2628608"/>
            <a:ext cx="591483" cy="434805"/>
            <a:chOff x="212136" y="2659088"/>
            <a:chExt cx="591483" cy="434805"/>
          </a:xfrm>
        </p:grpSpPr>
        <p:pic>
          <p:nvPicPr>
            <p:cNvPr id="61" name="Picture 4" descr="https://lh4.googleusercontent.com/Qq5GG4zMDb-CZAiWaJRdf0dNGvt1Gmyk8JoXYUeSemu4Nxw7xTi29JNZrME6AOONBg8HrSpsCcJwJlXFyIlO7JCsSAI5Qp_RzU36YBAJyWV3w_hnG121ydygYN1gBTsbIClg-C3onek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905" y="2659088"/>
              <a:ext cx="256032" cy="256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Google Shape;350;p32"/>
            <p:cNvSpPr txBox="1">
              <a:spLocks/>
            </p:cNvSpPr>
            <p:nvPr/>
          </p:nvSpPr>
          <p:spPr>
            <a:xfrm>
              <a:off x="212136" y="2820993"/>
              <a:ext cx="591483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Time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90715" y="1921023"/>
            <a:ext cx="717589" cy="427217"/>
            <a:chOff x="190715" y="1921023"/>
            <a:chExt cx="717589" cy="427217"/>
          </a:xfrm>
        </p:grpSpPr>
        <p:pic>
          <p:nvPicPr>
            <p:cNvPr id="68" name="Picture 2" descr="https://lh6.googleusercontent.com/FFaFjjrlbZBvb7QVxJWTJQSKavkxumZZvT6YQ9TnfuPuiu8e4ODM6Bls4uNSmi21D-MAr58F-Uv9ePzOwZrModql_gSFluxRzldmWUYUXFOHHnBe8qCORBFTbmO0NWrAAXGWLiqDpe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5" y="1921023"/>
              <a:ext cx="243840" cy="243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Google Shape;350;p32"/>
            <p:cNvSpPr txBox="1">
              <a:spLocks/>
            </p:cNvSpPr>
            <p:nvPr/>
          </p:nvSpPr>
          <p:spPr>
            <a:xfrm>
              <a:off x="190715" y="2075340"/>
              <a:ext cx="717589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Target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4628" y="4035887"/>
            <a:ext cx="965116" cy="475153"/>
            <a:chOff x="34628" y="3963751"/>
            <a:chExt cx="965116" cy="475153"/>
          </a:xfrm>
        </p:grpSpPr>
        <p:pic>
          <p:nvPicPr>
            <p:cNvPr id="57" name="Picture 6" descr="https://lh4.googleusercontent.com/XV5yGJNgUUzp_C8w_EparCM3cnVR-ZvI2Y-z4njA10HD6irKidit_ax1BpOPMZINk2IPHQVKMLmyfUbbR2ZEris6cZ84_ib1KaofFAuJ5k7yZf3Jamc4UXxV94Re2yJIvF3lq3HCkg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559" y="3963751"/>
              <a:ext cx="292608" cy="292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Google Shape;350;p32"/>
            <p:cNvSpPr txBox="1">
              <a:spLocks/>
            </p:cNvSpPr>
            <p:nvPr/>
          </p:nvSpPr>
          <p:spPr>
            <a:xfrm>
              <a:off x="34628" y="4166004"/>
              <a:ext cx="965116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sz="1100" dirty="0" smtClean="0">
                  <a:latin typeface="Poppins SemiBold" charset="0"/>
                  <a:cs typeface="Poppins SemiBold" charset="0"/>
                </a:rPr>
                <a:t>Ownership</a:t>
              </a:r>
              <a:r>
                <a:rPr lang="en-US" dirty="0" smtClean="0">
                  <a:latin typeface="Poppins SemiBold" charset="0"/>
                  <a:cs typeface="Poppins SemiBold" charset="0"/>
                </a:rPr>
                <a:t/>
              </a:r>
              <a:br>
                <a:rPr lang="en-US" dirty="0" smtClean="0">
                  <a:latin typeface="Poppins SemiBold" charset="0"/>
                  <a:cs typeface="Poppins SemiBold" charset="0"/>
                </a:rPr>
              </a:b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053840" y="1970295"/>
            <a:ext cx="1878184" cy="355016"/>
            <a:chOff x="1085057" y="1944387"/>
            <a:chExt cx="1878184" cy="355016"/>
          </a:xfrm>
        </p:grpSpPr>
        <p:sp>
          <p:nvSpPr>
            <p:cNvPr id="60" name="Google Shape;2177;p69"/>
            <p:cNvSpPr/>
            <p:nvPr/>
          </p:nvSpPr>
          <p:spPr>
            <a:xfrm>
              <a:off x="1085057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350;p32"/>
            <p:cNvSpPr txBox="1">
              <a:spLocks/>
            </p:cNvSpPr>
            <p:nvPr/>
          </p:nvSpPr>
          <p:spPr>
            <a:xfrm>
              <a:off x="1614312" y="1948959"/>
              <a:ext cx="866730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Junior IT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827520" y="1958103"/>
            <a:ext cx="1878184" cy="361112"/>
            <a:chOff x="6827520" y="1958103"/>
            <a:chExt cx="1878184" cy="361112"/>
          </a:xfrm>
        </p:grpSpPr>
        <p:sp>
          <p:nvSpPr>
            <p:cNvPr id="65" name="Google Shape;2177;p69"/>
            <p:cNvSpPr/>
            <p:nvPr/>
          </p:nvSpPr>
          <p:spPr>
            <a:xfrm>
              <a:off x="6827520" y="1958103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350;p32"/>
            <p:cNvSpPr txBox="1">
              <a:spLocks/>
            </p:cNvSpPr>
            <p:nvPr/>
          </p:nvSpPr>
          <p:spPr>
            <a:xfrm>
              <a:off x="7356775" y="1968771"/>
              <a:ext cx="866730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Junior IT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4053840" y="2708397"/>
            <a:ext cx="1878184" cy="355016"/>
            <a:chOff x="1072865" y="1944387"/>
            <a:chExt cx="1878184" cy="355016"/>
          </a:xfrm>
        </p:grpSpPr>
        <p:sp>
          <p:nvSpPr>
            <p:cNvPr id="70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350;p32"/>
            <p:cNvSpPr txBox="1">
              <a:spLocks/>
            </p:cNvSpPr>
            <p:nvPr/>
          </p:nvSpPr>
          <p:spPr>
            <a:xfrm>
              <a:off x="1528967" y="1948959"/>
              <a:ext cx="970393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Part Time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827520" y="2708397"/>
            <a:ext cx="1878184" cy="355016"/>
            <a:chOff x="1072865" y="1944387"/>
            <a:chExt cx="1878184" cy="355016"/>
          </a:xfrm>
        </p:grpSpPr>
        <p:sp>
          <p:nvSpPr>
            <p:cNvPr id="74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350;p32"/>
            <p:cNvSpPr txBox="1">
              <a:spLocks/>
            </p:cNvSpPr>
            <p:nvPr/>
          </p:nvSpPr>
          <p:spPr>
            <a:xfrm>
              <a:off x="1528967" y="1948959"/>
              <a:ext cx="970393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Full Time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sp>
        <p:nvSpPr>
          <p:cNvPr id="79" name="Google Shape;2177;p69"/>
          <p:cNvSpPr/>
          <p:nvPr/>
        </p:nvSpPr>
        <p:spPr>
          <a:xfrm>
            <a:off x="4053840" y="3419424"/>
            <a:ext cx="1878184" cy="355016"/>
          </a:xfrm>
          <a:prstGeom prst="roundRect">
            <a:avLst>
              <a:gd name="adj" fmla="val 50000"/>
            </a:avLst>
          </a:prstGeom>
          <a:solidFill>
            <a:srgbClr val="609D9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350;p32"/>
          <p:cNvSpPr txBox="1">
            <a:spLocks/>
          </p:cNvSpPr>
          <p:nvPr/>
        </p:nvSpPr>
        <p:spPr>
          <a:xfrm>
            <a:off x="4698918" y="3393370"/>
            <a:ext cx="546156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dirty="0" smtClean="0">
                <a:latin typeface="Poppins SemiBold" charset="0"/>
                <a:cs typeface="Poppins SemiBold" charset="0"/>
              </a:rPr>
              <a:t>Zero</a:t>
            </a:r>
            <a:endParaRPr lang="en-US" dirty="0">
              <a:latin typeface="Poppins SemiBold" charset="0"/>
              <a:cs typeface="Poppins SemiBold" charset="0"/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6827520" y="3419424"/>
            <a:ext cx="1878184" cy="355016"/>
            <a:chOff x="1072865" y="1944387"/>
            <a:chExt cx="1878184" cy="355016"/>
          </a:xfrm>
        </p:grpSpPr>
        <p:sp>
          <p:nvSpPr>
            <p:cNvPr id="83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350;p32"/>
            <p:cNvSpPr txBox="1">
              <a:spLocks/>
            </p:cNvSpPr>
            <p:nvPr/>
          </p:nvSpPr>
          <p:spPr>
            <a:xfrm>
              <a:off x="1552509" y="1948959"/>
              <a:ext cx="1166276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IA (Wage)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4032904" y="4153279"/>
            <a:ext cx="1878184" cy="357761"/>
            <a:chOff x="1072865" y="1941642"/>
            <a:chExt cx="1878184" cy="357761"/>
          </a:xfrm>
        </p:grpSpPr>
        <p:sp>
          <p:nvSpPr>
            <p:cNvPr id="86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350;p32"/>
            <p:cNvSpPr txBox="1">
              <a:spLocks/>
            </p:cNvSpPr>
            <p:nvPr/>
          </p:nvSpPr>
          <p:spPr>
            <a:xfrm>
              <a:off x="1441273" y="1941642"/>
              <a:ext cx="1334064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Open Source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6827520" y="4153279"/>
            <a:ext cx="1878184" cy="357761"/>
            <a:chOff x="1072865" y="1941642"/>
            <a:chExt cx="1878184" cy="357761"/>
          </a:xfrm>
        </p:grpSpPr>
        <p:sp>
          <p:nvSpPr>
            <p:cNvPr id="89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350;p32"/>
            <p:cNvSpPr txBox="1">
              <a:spLocks/>
            </p:cNvSpPr>
            <p:nvPr/>
          </p:nvSpPr>
          <p:spPr>
            <a:xfrm>
              <a:off x="1441273" y="1941642"/>
              <a:ext cx="1334064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err="1" smtClean="0">
                  <a:latin typeface="Poppins SemiBold" charset="0"/>
                  <a:cs typeface="Poppins SemiBold" charset="0"/>
                </a:rPr>
                <a:t>Kuehne</a:t>
              </a:r>
              <a:r>
                <a:rPr lang="en-US" dirty="0" smtClean="0">
                  <a:latin typeface="Poppins SemiBold" charset="0"/>
                  <a:cs typeface="Poppins SemiBold" charset="0"/>
                </a:rPr>
                <a:t> Nagel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4180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8" y="24981"/>
            <a:ext cx="2343600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Pool</a:t>
            </a:r>
            <a:r>
              <a:rPr lang="en" dirty="0"/>
              <a:t> </a:t>
            </a:r>
            <a:endParaRPr sz="2800" dirty="0"/>
          </a:p>
        </p:txBody>
      </p:sp>
      <p:sp>
        <p:nvSpPr>
          <p:cNvPr id="48" name="Google Shape;2177;p69"/>
          <p:cNvSpPr/>
          <p:nvPr/>
        </p:nvSpPr>
        <p:spPr>
          <a:xfrm>
            <a:off x="307916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2177;p69"/>
          <p:cNvSpPr/>
          <p:nvPr/>
        </p:nvSpPr>
        <p:spPr>
          <a:xfrm>
            <a:off x="307915" y="645429"/>
            <a:ext cx="3648389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" name="Google Shape;344;p32"/>
          <p:cNvCxnSpPr/>
          <p:nvPr/>
        </p:nvCxnSpPr>
        <p:spPr>
          <a:xfrm>
            <a:off x="3920734" y="2616416"/>
            <a:ext cx="0" cy="101104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oogle Shape;348;p32"/>
          <p:cNvCxnSpPr/>
          <p:nvPr/>
        </p:nvCxnSpPr>
        <p:spPr>
          <a:xfrm>
            <a:off x="3917407" y="3560502"/>
            <a:ext cx="3327" cy="4758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Rectangle 36"/>
          <p:cNvSpPr/>
          <p:nvPr/>
        </p:nvSpPr>
        <p:spPr>
          <a:xfrm>
            <a:off x="3543693" y="1305669"/>
            <a:ext cx="2802864" cy="34187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Google Shape;350;p32"/>
          <p:cNvSpPr txBox="1">
            <a:spLocks/>
          </p:cNvSpPr>
          <p:nvPr/>
        </p:nvSpPr>
        <p:spPr>
          <a:xfrm>
            <a:off x="4305693" y="1315269"/>
            <a:ext cx="142968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Open source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43459" y="1305669"/>
            <a:ext cx="2763965" cy="341873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Google Shape;350;p32"/>
          <p:cNvSpPr txBox="1">
            <a:spLocks/>
          </p:cNvSpPr>
          <p:nvPr/>
        </p:nvSpPr>
        <p:spPr>
          <a:xfrm>
            <a:off x="7165412" y="1328833"/>
            <a:ext cx="121049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Corporate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4400" y="1305669"/>
            <a:ext cx="2629292" cy="34187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Google Shape;350;p32"/>
          <p:cNvSpPr txBox="1">
            <a:spLocks/>
          </p:cNvSpPr>
          <p:nvPr/>
        </p:nvSpPr>
        <p:spPr>
          <a:xfrm>
            <a:off x="1797191" y="1328833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Private</a:t>
            </a:r>
            <a:endParaRPr lang="en-US" sz="1600" dirty="0">
              <a:latin typeface="Poppins SemiBold" charset="0"/>
              <a:cs typeface="Poppins SemiBold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9248" y="1305668"/>
            <a:ext cx="829679" cy="3418731"/>
          </a:xfrm>
          <a:prstGeom prst="rect">
            <a:avLst/>
          </a:prstGeom>
          <a:solidFill>
            <a:srgbClr val="609D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Google Shape;341;p32"/>
          <p:cNvCxnSpPr/>
          <p:nvPr/>
        </p:nvCxnSpPr>
        <p:spPr>
          <a:xfrm flipH="1">
            <a:off x="1097834" y="1646720"/>
            <a:ext cx="214523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" name="Google Shape;341;p32"/>
          <p:cNvCxnSpPr/>
          <p:nvPr/>
        </p:nvCxnSpPr>
        <p:spPr>
          <a:xfrm flipH="1">
            <a:off x="4075904" y="1646720"/>
            <a:ext cx="197132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341;p32"/>
          <p:cNvCxnSpPr/>
          <p:nvPr/>
        </p:nvCxnSpPr>
        <p:spPr>
          <a:xfrm flipH="1">
            <a:off x="6676550" y="1653616"/>
            <a:ext cx="22418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5" name="Group 4"/>
          <p:cNvGrpSpPr/>
          <p:nvPr/>
        </p:nvGrpSpPr>
        <p:grpSpPr>
          <a:xfrm>
            <a:off x="119973" y="3326516"/>
            <a:ext cx="788954" cy="447924"/>
            <a:chOff x="119973" y="3308228"/>
            <a:chExt cx="788954" cy="447924"/>
          </a:xfrm>
        </p:grpSpPr>
        <p:pic>
          <p:nvPicPr>
            <p:cNvPr id="63" name="Picture 16" descr="https://lh5.googleusercontent.com/nKy3hUTlB5Mu01wp5DdCdmaCX6PUQglXr_IdpYKm1Gd3D9DTsXHiDzzxu99Ii-bUUxeTmMCMjibMUyKKARkKoBpnOLg47eTFJVczmXf6SDBW9mJUMZ0MHnm14g4YdtXQZ2TUz7oEnk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546" y="3308228"/>
              <a:ext cx="274320" cy="274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Google Shape;350;p32"/>
            <p:cNvSpPr txBox="1">
              <a:spLocks/>
            </p:cNvSpPr>
            <p:nvPr/>
          </p:nvSpPr>
          <p:spPr>
            <a:xfrm>
              <a:off x="119973" y="3483252"/>
              <a:ext cx="788954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Budget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351856" y="1993155"/>
            <a:ext cx="1878184" cy="355016"/>
            <a:chOff x="1085057" y="1944387"/>
            <a:chExt cx="1878184" cy="355016"/>
          </a:xfrm>
        </p:grpSpPr>
        <p:sp>
          <p:nvSpPr>
            <p:cNvPr id="36" name="Google Shape;2177;p69"/>
            <p:cNvSpPr/>
            <p:nvPr/>
          </p:nvSpPr>
          <p:spPr>
            <a:xfrm>
              <a:off x="1085057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350;p32"/>
            <p:cNvSpPr txBox="1">
              <a:spLocks/>
            </p:cNvSpPr>
            <p:nvPr/>
          </p:nvSpPr>
          <p:spPr>
            <a:xfrm>
              <a:off x="1516775" y="1948959"/>
              <a:ext cx="1093499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Universities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351856" y="2708397"/>
            <a:ext cx="1878184" cy="355016"/>
            <a:chOff x="1072865" y="1944387"/>
            <a:chExt cx="1878184" cy="355016"/>
          </a:xfrm>
        </p:grpSpPr>
        <p:sp>
          <p:nvSpPr>
            <p:cNvPr id="40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350;p32"/>
            <p:cNvSpPr txBox="1">
              <a:spLocks/>
            </p:cNvSpPr>
            <p:nvPr/>
          </p:nvSpPr>
          <p:spPr>
            <a:xfrm>
              <a:off x="1528967" y="1948959"/>
              <a:ext cx="970393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Part Time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351856" y="3419424"/>
            <a:ext cx="1878184" cy="355016"/>
            <a:chOff x="1072865" y="1944387"/>
            <a:chExt cx="1878184" cy="355016"/>
          </a:xfrm>
        </p:grpSpPr>
        <p:sp>
          <p:nvSpPr>
            <p:cNvPr id="45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350;p32"/>
            <p:cNvSpPr txBox="1">
              <a:spLocks/>
            </p:cNvSpPr>
            <p:nvPr/>
          </p:nvSpPr>
          <p:spPr>
            <a:xfrm>
              <a:off x="1717943" y="1948959"/>
              <a:ext cx="546156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Zero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351856" y="4153279"/>
            <a:ext cx="1878184" cy="357761"/>
            <a:chOff x="1072865" y="1941642"/>
            <a:chExt cx="1878184" cy="357761"/>
          </a:xfrm>
        </p:grpSpPr>
        <p:sp>
          <p:nvSpPr>
            <p:cNvPr id="50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350;p32"/>
            <p:cNvSpPr txBox="1">
              <a:spLocks/>
            </p:cNvSpPr>
            <p:nvPr/>
          </p:nvSpPr>
          <p:spPr>
            <a:xfrm>
              <a:off x="1605167" y="1941642"/>
              <a:ext cx="809126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Trainee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12136" y="2628608"/>
            <a:ext cx="591483" cy="434805"/>
            <a:chOff x="212136" y="2659088"/>
            <a:chExt cx="591483" cy="434805"/>
          </a:xfrm>
        </p:grpSpPr>
        <p:pic>
          <p:nvPicPr>
            <p:cNvPr id="61" name="Picture 4" descr="https://lh4.googleusercontent.com/Qq5GG4zMDb-CZAiWaJRdf0dNGvt1Gmyk8JoXYUeSemu4Nxw7xTi29JNZrME6AOONBg8HrSpsCcJwJlXFyIlO7JCsSAI5Qp_RzU36YBAJyWV3w_hnG121ydygYN1gBTsbIClg-C3onek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905" y="2659088"/>
              <a:ext cx="256032" cy="256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Google Shape;350;p32"/>
            <p:cNvSpPr txBox="1">
              <a:spLocks/>
            </p:cNvSpPr>
            <p:nvPr/>
          </p:nvSpPr>
          <p:spPr>
            <a:xfrm>
              <a:off x="212136" y="2820993"/>
              <a:ext cx="591483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Time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90715" y="1921023"/>
            <a:ext cx="717589" cy="427217"/>
            <a:chOff x="190715" y="1921023"/>
            <a:chExt cx="717589" cy="427217"/>
          </a:xfrm>
        </p:grpSpPr>
        <p:pic>
          <p:nvPicPr>
            <p:cNvPr id="68" name="Picture 2" descr="https://lh6.googleusercontent.com/FFaFjjrlbZBvb7QVxJWTJQSKavkxumZZvT6YQ9TnfuPuiu8e4ODM6Bls4uNSmi21D-MAr58F-Uv9ePzOwZrModql_gSFluxRzldmWUYUXFOHHnBe8qCORBFTbmO0NWrAAXGWLiqDpe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5" y="1921023"/>
              <a:ext cx="243840" cy="243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Google Shape;350;p32"/>
            <p:cNvSpPr txBox="1">
              <a:spLocks/>
            </p:cNvSpPr>
            <p:nvPr/>
          </p:nvSpPr>
          <p:spPr>
            <a:xfrm>
              <a:off x="190715" y="2075340"/>
              <a:ext cx="717589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Target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4628" y="4035887"/>
            <a:ext cx="965116" cy="475153"/>
            <a:chOff x="34628" y="3963751"/>
            <a:chExt cx="965116" cy="475153"/>
          </a:xfrm>
        </p:grpSpPr>
        <p:pic>
          <p:nvPicPr>
            <p:cNvPr id="57" name="Picture 6" descr="https://lh4.googleusercontent.com/XV5yGJNgUUzp_C8w_EparCM3cnVR-ZvI2Y-z4njA10HD6irKidit_ax1BpOPMZINk2IPHQVKMLmyfUbbR2ZEris6cZ84_ib1KaofFAuJ5k7yZf3Jamc4UXxV94Re2yJIvF3lq3HCkg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559" y="3963751"/>
              <a:ext cx="292608" cy="292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Google Shape;350;p32"/>
            <p:cNvSpPr txBox="1">
              <a:spLocks/>
            </p:cNvSpPr>
            <p:nvPr/>
          </p:nvSpPr>
          <p:spPr>
            <a:xfrm>
              <a:off x="34628" y="4166004"/>
              <a:ext cx="965116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sz="1100" dirty="0" smtClean="0">
                  <a:latin typeface="Poppins SemiBold" charset="0"/>
                  <a:cs typeface="Poppins SemiBold" charset="0"/>
                </a:rPr>
                <a:t>Ownership</a:t>
              </a:r>
              <a:r>
                <a:rPr lang="en-US" dirty="0" smtClean="0">
                  <a:latin typeface="Poppins SemiBold" charset="0"/>
                  <a:cs typeface="Poppins SemiBold" charset="0"/>
                </a:rPr>
                <a:t/>
              </a:r>
              <a:br>
                <a:rPr lang="en-US" dirty="0" smtClean="0">
                  <a:latin typeface="Poppins SemiBold" charset="0"/>
                  <a:cs typeface="Poppins SemiBold" charset="0"/>
                </a:rPr>
              </a:b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053840" y="1970295"/>
            <a:ext cx="1878184" cy="355016"/>
            <a:chOff x="1085057" y="1944387"/>
            <a:chExt cx="1878184" cy="355016"/>
          </a:xfrm>
        </p:grpSpPr>
        <p:sp>
          <p:nvSpPr>
            <p:cNvPr id="60" name="Google Shape;2177;p69"/>
            <p:cNvSpPr/>
            <p:nvPr/>
          </p:nvSpPr>
          <p:spPr>
            <a:xfrm>
              <a:off x="1085057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350;p32"/>
            <p:cNvSpPr txBox="1">
              <a:spLocks/>
            </p:cNvSpPr>
            <p:nvPr/>
          </p:nvSpPr>
          <p:spPr>
            <a:xfrm>
              <a:off x="1614312" y="1948959"/>
              <a:ext cx="866730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Junior IT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827520" y="1958103"/>
            <a:ext cx="1878184" cy="361112"/>
            <a:chOff x="6827520" y="1958103"/>
            <a:chExt cx="1878184" cy="361112"/>
          </a:xfrm>
        </p:grpSpPr>
        <p:sp>
          <p:nvSpPr>
            <p:cNvPr id="65" name="Google Shape;2177;p69"/>
            <p:cNvSpPr/>
            <p:nvPr/>
          </p:nvSpPr>
          <p:spPr>
            <a:xfrm>
              <a:off x="6827520" y="1958103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350;p32"/>
            <p:cNvSpPr txBox="1">
              <a:spLocks/>
            </p:cNvSpPr>
            <p:nvPr/>
          </p:nvSpPr>
          <p:spPr>
            <a:xfrm>
              <a:off x="7356775" y="1968771"/>
              <a:ext cx="866730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Junior IT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4053840" y="2708397"/>
            <a:ext cx="1878184" cy="355016"/>
            <a:chOff x="1072865" y="1944387"/>
            <a:chExt cx="1878184" cy="355016"/>
          </a:xfrm>
        </p:grpSpPr>
        <p:sp>
          <p:nvSpPr>
            <p:cNvPr id="70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350;p32"/>
            <p:cNvSpPr txBox="1">
              <a:spLocks/>
            </p:cNvSpPr>
            <p:nvPr/>
          </p:nvSpPr>
          <p:spPr>
            <a:xfrm>
              <a:off x="1528967" y="1948959"/>
              <a:ext cx="970393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Part Time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827520" y="2708397"/>
            <a:ext cx="1878184" cy="355016"/>
            <a:chOff x="1072865" y="1944387"/>
            <a:chExt cx="1878184" cy="355016"/>
          </a:xfrm>
        </p:grpSpPr>
        <p:sp>
          <p:nvSpPr>
            <p:cNvPr id="74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350;p32"/>
            <p:cNvSpPr txBox="1">
              <a:spLocks/>
            </p:cNvSpPr>
            <p:nvPr/>
          </p:nvSpPr>
          <p:spPr>
            <a:xfrm>
              <a:off x="1528967" y="1948959"/>
              <a:ext cx="970393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Full Time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sp>
        <p:nvSpPr>
          <p:cNvPr id="79" name="Google Shape;2177;p69"/>
          <p:cNvSpPr/>
          <p:nvPr/>
        </p:nvSpPr>
        <p:spPr>
          <a:xfrm>
            <a:off x="4053840" y="3419424"/>
            <a:ext cx="1878184" cy="355016"/>
          </a:xfrm>
          <a:prstGeom prst="roundRect">
            <a:avLst>
              <a:gd name="adj" fmla="val 50000"/>
            </a:avLst>
          </a:prstGeom>
          <a:solidFill>
            <a:srgbClr val="609D9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350;p32"/>
          <p:cNvSpPr txBox="1">
            <a:spLocks/>
          </p:cNvSpPr>
          <p:nvPr/>
        </p:nvSpPr>
        <p:spPr>
          <a:xfrm>
            <a:off x="4698918" y="3393370"/>
            <a:ext cx="546156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dirty="0" smtClean="0">
                <a:latin typeface="Poppins SemiBold" charset="0"/>
                <a:cs typeface="Poppins SemiBold" charset="0"/>
              </a:rPr>
              <a:t>Zero</a:t>
            </a:r>
            <a:endParaRPr lang="en-US" dirty="0">
              <a:latin typeface="Poppins SemiBold" charset="0"/>
              <a:cs typeface="Poppins SemiBold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27520" y="3419424"/>
            <a:ext cx="1878184" cy="355016"/>
            <a:chOff x="6827520" y="3419424"/>
            <a:chExt cx="1878184" cy="355016"/>
          </a:xfrm>
        </p:grpSpPr>
        <p:sp>
          <p:nvSpPr>
            <p:cNvPr id="83" name="Google Shape;2177;p69"/>
            <p:cNvSpPr/>
            <p:nvPr/>
          </p:nvSpPr>
          <p:spPr>
            <a:xfrm>
              <a:off x="6827520" y="3419424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solidFill>
                <a:srgbClr val="C99E4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350;p32"/>
            <p:cNvSpPr txBox="1">
              <a:spLocks/>
            </p:cNvSpPr>
            <p:nvPr/>
          </p:nvSpPr>
          <p:spPr>
            <a:xfrm>
              <a:off x="7307164" y="3423996"/>
              <a:ext cx="1166276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IA (Wage)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4032904" y="4153279"/>
            <a:ext cx="1878184" cy="357761"/>
            <a:chOff x="1072865" y="1941642"/>
            <a:chExt cx="1878184" cy="357761"/>
          </a:xfrm>
        </p:grpSpPr>
        <p:sp>
          <p:nvSpPr>
            <p:cNvPr id="86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350;p32"/>
            <p:cNvSpPr txBox="1">
              <a:spLocks/>
            </p:cNvSpPr>
            <p:nvPr/>
          </p:nvSpPr>
          <p:spPr>
            <a:xfrm>
              <a:off x="1441273" y="1941642"/>
              <a:ext cx="1334064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Open Source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6827520" y="4153279"/>
            <a:ext cx="1878184" cy="357761"/>
            <a:chOff x="1072865" y="1941642"/>
            <a:chExt cx="1878184" cy="357761"/>
          </a:xfrm>
        </p:grpSpPr>
        <p:sp>
          <p:nvSpPr>
            <p:cNvPr id="89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350;p32"/>
            <p:cNvSpPr txBox="1">
              <a:spLocks/>
            </p:cNvSpPr>
            <p:nvPr/>
          </p:nvSpPr>
          <p:spPr>
            <a:xfrm>
              <a:off x="1441273" y="1941642"/>
              <a:ext cx="1334064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err="1" smtClean="0">
                  <a:latin typeface="Poppins SemiBold" charset="0"/>
                  <a:cs typeface="Poppins SemiBold" charset="0"/>
                </a:rPr>
                <a:t>Kuehne</a:t>
              </a:r>
              <a:r>
                <a:rPr lang="en-US" dirty="0" smtClean="0">
                  <a:latin typeface="Poppins SemiBold" charset="0"/>
                  <a:cs typeface="Poppins SemiBold" charset="0"/>
                </a:rPr>
                <a:t> Nagel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4180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>
            <a:spLocks noGrp="1"/>
          </p:cNvSpPr>
          <p:nvPr>
            <p:ph type="ctrTitle" idx="15"/>
          </p:nvPr>
        </p:nvSpPr>
        <p:spPr>
          <a:xfrm>
            <a:off x="622796" y="388836"/>
            <a:ext cx="1675801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 sz="3600"/>
          </a:p>
        </p:txBody>
      </p:sp>
      <p:sp>
        <p:nvSpPr>
          <p:cNvPr id="167" name="Google Shape;167;p28"/>
          <p:cNvSpPr txBox="1">
            <a:spLocks noGrp="1"/>
          </p:cNvSpPr>
          <p:nvPr>
            <p:ph type="ctrTitle" idx="6"/>
          </p:nvPr>
        </p:nvSpPr>
        <p:spPr>
          <a:xfrm>
            <a:off x="4983036" y="2565913"/>
            <a:ext cx="2251801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WHEN</a:t>
            </a:r>
            <a:endParaRPr dirty="0"/>
          </a:p>
        </p:txBody>
      </p:sp>
      <p:sp>
        <p:nvSpPr>
          <p:cNvPr id="168" name="Google Shape;168;p28"/>
          <p:cNvSpPr txBox="1">
            <a:spLocks noGrp="1"/>
          </p:cNvSpPr>
          <p:nvPr>
            <p:ph type="subTitle" idx="7"/>
          </p:nvPr>
        </p:nvSpPr>
        <p:spPr>
          <a:xfrm>
            <a:off x="5155687" y="2979061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Where we are now.</a:t>
            </a:r>
            <a:br>
              <a:rPr lang="en" dirty="0" smtClean="0"/>
            </a:br>
            <a:r>
              <a:rPr lang="en" dirty="0" smtClean="0"/>
              <a:t>Where we will be next year</a:t>
            </a:r>
            <a:endParaRPr dirty="0"/>
          </a:p>
        </p:txBody>
      </p:sp>
      <p:sp>
        <p:nvSpPr>
          <p:cNvPr id="169" name="Google Shape;169;p28"/>
          <p:cNvSpPr txBox="1">
            <a:spLocks noGrp="1"/>
          </p:cNvSpPr>
          <p:nvPr>
            <p:ph type="title" idx="8"/>
          </p:nvPr>
        </p:nvSpPr>
        <p:spPr>
          <a:xfrm>
            <a:off x="5433638" y="997211"/>
            <a:ext cx="1350601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70" name="Google Shape;170;p28"/>
          <p:cNvSpPr txBox="1">
            <a:spLocks noGrp="1"/>
          </p:cNvSpPr>
          <p:nvPr>
            <p:ph type="ctrTitle"/>
          </p:nvPr>
        </p:nvSpPr>
        <p:spPr>
          <a:xfrm>
            <a:off x="1908037" y="2565888"/>
            <a:ext cx="2251801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GOALS</a:t>
            </a:r>
            <a:endParaRPr dirty="0"/>
          </a:p>
        </p:txBody>
      </p:sp>
      <p:sp>
        <p:nvSpPr>
          <p:cNvPr id="171" name="Google Shape;171;p28"/>
          <p:cNvSpPr txBox="1">
            <a:spLocks noGrp="1"/>
          </p:cNvSpPr>
          <p:nvPr>
            <p:ph type="subTitle" idx="1"/>
          </p:nvPr>
        </p:nvSpPr>
        <p:spPr>
          <a:xfrm>
            <a:off x="2080688" y="2980936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 smtClean="0"/>
              <a:t>Overview of general goals and introduction to talent network </a:t>
            </a:r>
            <a:endParaRPr dirty="0"/>
          </a:p>
        </p:txBody>
      </p:sp>
      <p:sp>
        <p:nvSpPr>
          <p:cNvPr id="172" name="Google Shape;172;p28"/>
          <p:cNvSpPr txBox="1">
            <a:spLocks noGrp="1"/>
          </p:cNvSpPr>
          <p:nvPr>
            <p:ph type="title" idx="2"/>
          </p:nvPr>
        </p:nvSpPr>
        <p:spPr>
          <a:xfrm>
            <a:off x="2358639" y="997200"/>
            <a:ext cx="1350601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73" name="Google Shape;173;p28"/>
          <p:cNvSpPr txBox="1">
            <a:spLocks noGrp="1"/>
          </p:cNvSpPr>
          <p:nvPr>
            <p:ph type="ctrTitle" idx="3"/>
          </p:nvPr>
        </p:nvSpPr>
        <p:spPr>
          <a:xfrm>
            <a:off x="3444738" y="3436733"/>
            <a:ext cx="2251801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HOW</a:t>
            </a:r>
            <a:endParaRPr dirty="0"/>
          </a:p>
        </p:txBody>
      </p:sp>
      <p:sp>
        <p:nvSpPr>
          <p:cNvPr id="174" name="Google Shape;174;p28"/>
          <p:cNvSpPr txBox="1">
            <a:spLocks noGrp="1"/>
          </p:cNvSpPr>
          <p:nvPr>
            <p:ph type="subTitle" idx="4"/>
          </p:nvPr>
        </p:nvSpPr>
        <p:spPr>
          <a:xfrm>
            <a:off x="3661621" y="3849900"/>
            <a:ext cx="1715052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How we can select and cultivate our talent network</a:t>
            </a:r>
            <a:endParaRPr dirty="0"/>
          </a:p>
        </p:txBody>
      </p:sp>
      <p:sp>
        <p:nvSpPr>
          <p:cNvPr id="175" name="Google Shape;175;p28"/>
          <p:cNvSpPr txBox="1">
            <a:spLocks noGrp="1"/>
          </p:cNvSpPr>
          <p:nvPr>
            <p:ph type="title" idx="5"/>
          </p:nvPr>
        </p:nvSpPr>
        <p:spPr>
          <a:xfrm>
            <a:off x="3895338" y="1868046"/>
            <a:ext cx="1350601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179" name="Google Shape;179;p28"/>
          <p:cNvCxnSpPr/>
          <p:nvPr/>
        </p:nvCxnSpPr>
        <p:spPr>
          <a:xfrm>
            <a:off x="3033950" y="1756825"/>
            <a:ext cx="0" cy="951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" name="Google Shape;180;p28"/>
          <p:cNvCxnSpPr/>
          <p:nvPr/>
        </p:nvCxnSpPr>
        <p:spPr>
          <a:xfrm>
            <a:off x="6108949" y="1756825"/>
            <a:ext cx="0" cy="951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8"/>
          <p:cNvCxnSpPr/>
          <p:nvPr/>
        </p:nvCxnSpPr>
        <p:spPr>
          <a:xfrm>
            <a:off x="4574350" y="2601425"/>
            <a:ext cx="0" cy="951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3" name="Google Shape;183;p28"/>
          <p:cNvSpPr/>
          <p:nvPr/>
        </p:nvSpPr>
        <p:spPr>
          <a:xfrm>
            <a:off x="672326" y="776758"/>
            <a:ext cx="1021500" cy="453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9161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8" y="24981"/>
            <a:ext cx="2343600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Pool</a:t>
            </a:r>
            <a:r>
              <a:rPr lang="en" dirty="0"/>
              <a:t> </a:t>
            </a:r>
            <a:endParaRPr sz="2800" dirty="0"/>
          </a:p>
        </p:txBody>
      </p:sp>
      <p:sp>
        <p:nvSpPr>
          <p:cNvPr id="48" name="Google Shape;2177;p69"/>
          <p:cNvSpPr/>
          <p:nvPr/>
        </p:nvSpPr>
        <p:spPr>
          <a:xfrm>
            <a:off x="307916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2177;p69"/>
          <p:cNvSpPr/>
          <p:nvPr/>
        </p:nvSpPr>
        <p:spPr>
          <a:xfrm>
            <a:off x="307915" y="645429"/>
            <a:ext cx="3648389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" name="Google Shape;344;p32"/>
          <p:cNvCxnSpPr/>
          <p:nvPr/>
        </p:nvCxnSpPr>
        <p:spPr>
          <a:xfrm>
            <a:off x="3920734" y="2616416"/>
            <a:ext cx="0" cy="101104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oogle Shape;348;p32"/>
          <p:cNvCxnSpPr/>
          <p:nvPr/>
        </p:nvCxnSpPr>
        <p:spPr>
          <a:xfrm>
            <a:off x="3917407" y="3560502"/>
            <a:ext cx="3327" cy="4758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Rectangle 36"/>
          <p:cNvSpPr/>
          <p:nvPr/>
        </p:nvSpPr>
        <p:spPr>
          <a:xfrm>
            <a:off x="3543693" y="1305669"/>
            <a:ext cx="2802864" cy="34187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Google Shape;350;p32"/>
          <p:cNvSpPr txBox="1">
            <a:spLocks/>
          </p:cNvSpPr>
          <p:nvPr/>
        </p:nvSpPr>
        <p:spPr>
          <a:xfrm>
            <a:off x="4305693" y="1315269"/>
            <a:ext cx="142968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Open source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43459" y="1305669"/>
            <a:ext cx="2763965" cy="341873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Google Shape;350;p32"/>
          <p:cNvSpPr txBox="1">
            <a:spLocks/>
          </p:cNvSpPr>
          <p:nvPr/>
        </p:nvSpPr>
        <p:spPr>
          <a:xfrm>
            <a:off x="7165412" y="1328833"/>
            <a:ext cx="121049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Corporate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4400" y="1305669"/>
            <a:ext cx="2629292" cy="34187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Google Shape;350;p32"/>
          <p:cNvSpPr txBox="1">
            <a:spLocks/>
          </p:cNvSpPr>
          <p:nvPr/>
        </p:nvSpPr>
        <p:spPr>
          <a:xfrm>
            <a:off x="1797191" y="1328833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Private</a:t>
            </a:r>
            <a:endParaRPr lang="en-US" sz="1600" dirty="0">
              <a:latin typeface="Poppins SemiBold" charset="0"/>
              <a:cs typeface="Poppins SemiBold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9248" y="1305668"/>
            <a:ext cx="829679" cy="3418731"/>
          </a:xfrm>
          <a:prstGeom prst="rect">
            <a:avLst/>
          </a:prstGeom>
          <a:solidFill>
            <a:srgbClr val="609D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Google Shape;341;p32"/>
          <p:cNvCxnSpPr/>
          <p:nvPr/>
        </p:nvCxnSpPr>
        <p:spPr>
          <a:xfrm flipH="1">
            <a:off x="1097834" y="1646720"/>
            <a:ext cx="214523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" name="Google Shape;341;p32"/>
          <p:cNvCxnSpPr/>
          <p:nvPr/>
        </p:nvCxnSpPr>
        <p:spPr>
          <a:xfrm flipH="1">
            <a:off x="4075904" y="1646720"/>
            <a:ext cx="197132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341;p32"/>
          <p:cNvCxnSpPr/>
          <p:nvPr/>
        </p:nvCxnSpPr>
        <p:spPr>
          <a:xfrm flipH="1">
            <a:off x="6676550" y="1653616"/>
            <a:ext cx="22418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5" name="Group 4"/>
          <p:cNvGrpSpPr/>
          <p:nvPr/>
        </p:nvGrpSpPr>
        <p:grpSpPr>
          <a:xfrm>
            <a:off x="119973" y="3326516"/>
            <a:ext cx="788954" cy="447924"/>
            <a:chOff x="119973" y="3308228"/>
            <a:chExt cx="788954" cy="447924"/>
          </a:xfrm>
        </p:grpSpPr>
        <p:pic>
          <p:nvPicPr>
            <p:cNvPr id="63" name="Picture 16" descr="https://lh5.googleusercontent.com/nKy3hUTlB5Mu01wp5DdCdmaCX6PUQglXr_IdpYKm1Gd3D9DTsXHiDzzxu99Ii-bUUxeTmMCMjibMUyKKARkKoBpnOLg47eTFJVczmXf6SDBW9mJUMZ0MHnm14g4YdtXQZ2TUz7oEnk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546" y="3308228"/>
              <a:ext cx="274320" cy="274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Google Shape;350;p32"/>
            <p:cNvSpPr txBox="1">
              <a:spLocks/>
            </p:cNvSpPr>
            <p:nvPr/>
          </p:nvSpPr>
          <p:spPr>
            <a:xfrm>
              <a:off x="119973" y="3483252"/>
              <a:ext cx="788954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Budget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351856" y="1993155"/>
            <a:ext cx="1878184" cy="355016"/>
            <a:chOff x="1085057" y="1944387"/>
            <a:chExt cx="1878184" cy="355016"/>
          </a:xfrm>
        </p:grpSpPr>
        <p:sp>
          <p:nvSpPr>
            <p:cNvPr id="36" name="Google Shape;2177;p69"/>
            <p:cNvSpPr/>
            <p:nvPr/>
          </p:nvSpPr>
          <p:spPr>
            <a:xfrm>
              <a:off x="1085057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350;p32"/>
            <p:cNvSpPr txBox="1">
              <a:spLocks/>
            </p:cNvSpPr>
            <p:nvPr/>
          </p:nvSpPr>
          <p:spPr>
            <a:xfrm>
              <a:off x="1516775" y="1948959"/>
              <a:ext cx="1093499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Universities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351856" y="2708397"/>
            <a:ext cx="1878184" cy="355016"/>
            <a:chOff x="1072865" y="1944387"/>
            <a:chExt cx="1878184" cy="355016"/>
          </a:xfrm>
        </p:grpSpPr>
        <p:sp>
          <p:nvSpPr>
            <p:cNvPr id="40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350;p32"/>
            <p:cNvSpPr txBox="1">
              <a:spLocks/>
            </p:cNvSpPr>
            <p:nvPr/>
          </p:nvSpPr>
          <p:spPr>
            <a:xfrm>
              <a:off x="1528967" y="1948959"/>
              <a:ext cx="970393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Part Time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351856" y="3419424"/>
            <a:ext cx="1878184" cy="355016"/>
            <a:chOff x="1072865" y="1944387"/>
            <a:chExt cx="1878184" cy="355016"/>
          </a:xfrm>
        </p:grpSpPr>
        <p:sp>
          <p:nvSpPr>
            <p:cNvPr id="45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350;p32"/>
            <p:cNvSpPr txBox="1">
              <a:spLocks/>
            </p:cNvSpPr>
            <p:nvPr/>
          </p:nvSpPr>
          <p:spPr>
            <a:xfrm>
              <a:off x="1717943" y="1948959"/>
              <a:ext cx="546156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Zero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351856" y="4153279"/>
            <a:ext cx="1878184" cy="357761"/>
            <a:chOff x="1072865" y="1941642"/>
            <a:chExt cx="1878184" cy="357761"/>
          </a:xfrm>
        </p:grpSpPr>
        <p:sp>
          <p:nvSpPr>
            <p:cNvPr id="50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350;p32"/>
            <p:cNvSpPr txBox="1">
              <a:spLocks/>
            </p:cNvSpPr>
            <p:nvPr/>
          </p:nvSpPr>
          <p:spPr>
            <a:xfrm>
              <a:off x="1605167" y="1941642"/>
              <a:ext cx="809126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Trainee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12136" y="2628608"/>
            <a:ext cx="591483" cy="434805"/>
            <a:chOff x="212136" y="2659088"/>
            <a:chExt cx="591483" cy="434805"/>
          </a:xfrm>
        </p:grpSpPr>
        <p:pic>
          <p:nvPicPr>
            <p:cNvPr id="61" name="Picture 4" descr="https://lh4.googleusercontent.com/Qq5GG4zMDb-CZAiWaJRdf0dNGvt1Gmyk8JoXYUeSemu4Nxw7xTi29JNZrME6AOONBg8HrSpsCcJwJlXFyIlO7JCsSAI5Qp_RzU36YBAJyWV3w_hnG121ydygYN1gBTsbIClg-C3onek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905" y="2659088"/>
              <a:ext cx="256032" cy="256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Google Shape;350;p32"/>
            <p:cNvSpPr txBox="1">
              <a:spLocks/>
            </p:cNvSpPr>
            <p:nvPr/>
          </p:nvSpPr>
          <p:spPr>
            <a:xfrm>
              <a:off x="212136" y="2820993"/>
              <a:ext cx="591483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Time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90715" y="1921023"/>
            <a:ext cx="717589" cy="427217"/>
            <a:chOff x="190715" y="1921023"/>
            <a:chExt cx="717589" cy="427217"/>
          </a:xfrm>
        </p:grpSpPr>
        <p:pic>
          <p:nvPicPr>
            <p:cNvPr id="68" name="Picture 2" descr="https://lh6.googleusercontent.com/FFaFjjrlbZBvb7QVxJWTJQSKavkxumZZvT6YQ9TnfuPuiu8e4ODM6Bls4uNSmi21D-MAr58F-Uv9ePzOwZrModql_gSFluxRzldmWUYUXFOHHnBe8qCORBFTbmO0NWrAAXGWLiqDpe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5" y="1921023"/>
              <a:ext cx="243840" cy="243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Google Shape;350;p32"/>
            <p:cNvSpPr txBox="1">
              <a:spLocks/>
            </p:cNvSpPr>
            <p:nvPr/>
          </p:nvSpPr>
          <p:spPr>
            <a:xfrm>
              <a:off x="190715" y="2075340"/>
              <a:ext cx="717589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Target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4628" y="4035887"/>
            <a:ext cx="965116" cy="475153"/>
            <a:chOff x="34628" y="3963751"/>
            <a:chExt cx="965116" cy="475153"/>
          </a:xfrm>
        </p:grpSpPr>
        <p:pic>
          <p:nvPicPr>
            <p:cNvPr id="57" name="Picture 6" descr="https://lh4.googleusercontent.com/XV5yGJNgUUzp_C8w_EparCM3cnVR-ZvI2Y-z4njA10HD6irKidit_ax1BpOPMZINk2IPHQVKMLmyfUbbR2ZEris6cZ84_ib1KaofFAuJ5k7yZf3Jamc4UXxV94Re2yJIvF3lq3HCkg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559" y="3963751"/>
              <a:ext cx="292608" cy="292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Google Shape;350;p32"/>
            <p:cNvSpPr txBox="1">
              <a:spLocks/>
            </p:cNvSpPr>
            <p:nvPr/>
          </p:nvSpPr>
          <p:spPr>
            <a:xfrm>
              <a:off x="34628" y="4166004"/>
              <a:ext cx="965116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sz="1100" dirty="0" smtClean="0">
                  <a:latin typeface="Poppins SemiBold" charset="0"/>
                  <a:cs typeface="Poppins SemiBold" charset="0"/>
                </a:rPr>
                <a:t>Ownership</a:t>
              </a:r>
              <a:r>
                <a:rPr lang="en-US" dirty="0" smtClean="0">
                  <a:latin typeface="Poppins SemiBold" charset="0"/>
                  <a:cs typeface="Poppins SemiBold" charset="0"/>
                </a:rPr>
                <a:t/>
              </a:r>
              <a:br>
                <a:rPr lang="en-US" dirty="0" smtClean="0">
                  <a:latin typeface="Poppins SemiBold" charset="0"/>
                  <a:cs typeface="Poppins SemiBold" charset="0"/>
                </a:rPr>
              </a:b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053840" y="1970295"/>
            <a:ext cx="1878184" cy="355016"/>
            <a:chOff x="1085057" y="1944387"/>
            <a:chExt cx="1878184" cy="355016"/>
          </a:xfrm>
        </p:grpSpPr>
        <p:sp>
          <p:nvSpPr>
            <p:cNvPr id="60" name="Google Shape;2177;p69"/>
            <p:cNvSpPr/>
            <p:nvPr/>
          </p:nvSpPr>
          <p:spPr>
            <a:xfrm>
              <a:off x="1085057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350;p32"/>
            <p:cNvSpPr txBox="1">
              <a:spLocks/>
            </p:cNvSpPr>
            <p:nvPr/>
          </p:nvSpPr>
          <p:spPr>
            <a:xfrm>
              <a:off x="1614312" y="1948959"/>
              <a:ext cx="866730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Junior IT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827520" y="1958103"/>
            <a:ext cx="1878184" cy="361112"/>
            <a:chOff x="6827520" y="1958103"/>
            <a:chExt cx="1878184" cy="361112"/>
          </a:xfrm>
        </p:grpSpPr>
        <p:sp>
          <p:nvSpPr>
            <p:cNvPr id="65" name="Google Shape;2177;p69"/>
            <p:cNvSpPr/>
            <p:nvPr/>
          </p:nvSpPr>
          <p:spPr>
            <a:xfrm>
              <a:off x="6827520" y="1958103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350;p32"/>
            <p:cNvSpPr txBox="1">
              <a:spLocks/>
            </p:cNvSpPr>
            <p:nvPr/>
          </p:nvSpPr>
          <p:spPr>
            <a:xfrm>
              <a:off x="7356775" y="1968771"/>
              <a:ext cx="866730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Junior IT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4053840" y="2708397"/>
            <a:ext cx="1878184" cy="355016"/>
            <a:chOff x="1072865" y="1944387"/>
            <a:chExt cx="1878184" cy="355016"/>
          </a:xfrm>
        </p:grpSpPr>
        <p:sp>
          <p:nvSpPr>
            <p:cNvPr id="70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350;p32"/>
            <p:cNvSpPr txBox="1">
              <a:spLocks/>
            </p:cNvSpPr>
            <p:nvPr/>
          </p:nvSpPr>
          <p:spPr>
            <a:xfrm>
              <a:off x="1528967" y="1948959"/>
              <a:ext cx="970393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Part Time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sp>
        <p:nvSpPr>
          <p:cNvPr id="74" name="Google Shape;2177;p69"/>
          <p:cNvSpPr/>
          <p:nvPr/>
        </p:nvSpPr>
        <p:spPr>
          <a:xfrm>
            <a:off x="6827520" y="2708397"/>
            <a:ext cx="1878184" cy="355016"/>
          </a:xfrm>
          <a:prstGeom prst="roundRect">
            <a:avLst>
              <a:gd name="adj" fmla="val 50000"/>
            </a:avLst>
          </a:prstGeom>
          <a:solidFill>
            <a:srgbClr val="609D9E"/>
          </a:solidFill>
          <a:ln w="9525" cap="flat" cmpd="sng">
            <a:solidFill>
              <a:srgbClr val="C99E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350;p32"/>
          <p:cNvSpPr txBox="1">
            <a:spLocks/>
          </p:cNvSpPr>
          <p:nvPr/>
        </p:nvSpPr>
        <p:spPr>
          <a:xfrm>
            <a:off x="7283622" y="2712969"/>
            <a:ext cx="97039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dirty="0" smtClean="0">
                <a:latin typeface="Poppins SemiBold" charset="0"/>
                <a:cs typeface="Poppins SemiBold" charset="0"/>
              </a:rPr>
              <a:t>Full Time</a:t>
            </a:r>
            <a:endParaRPr lang="en-US" dirty="0">
              <a:latin typeface="Poppins SemiBold" charset="0"/>
              <a:cs typeface="Poppins SemiBold" charset="0"/>
            </a:endParaRPr>
          </a:p>
        </p:txBody>
      </p:sp>
      <p:sp>
        <p:nvSpPr>
          <p:cNvPr id="79" name="Google Shape;2177;p69"/>
          <p:cNvSpPr/>
          <p:nvPr/>
        </p:nvSpPr>
        <p:spPr>
          <a:xfrm>
            <a:off x="4053840" y="3419424"/>
            <a:ext cx="1878184" cy="355016"/>
          </a:xfrm>
          <a:prstGeom prst="roundRect">
            <a:avLst>
              <a:gd name="adj" fmla="val 50000"/>
            </a:avLst>
          </a:prstGeom>
          <a:solidFill>
            <a:srgbClr val="609D9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350;p32"/>
          <p:cNvSpPr txBox="1">
            <a:spLocks/>
          </p:cNvSpPr>
          <p:nvPr/>
        </p:nvSpPr>
        <p:spPr>
          <a:xfrm>
            <a:off x="4698918" y="3393370"/>
            <a:ext cx="546156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dirty="0" smtClean="0">
                <a:latin typeface="Poppins SemiBold" charset="0"/>
                <a:cs typeface="Poppins SemiBold" charset="0"/>
              </a:rPr>
              <a:t>Zero</a:t>
            </a:r>
            <a:endParaRPr lang="en-US" dirty="0">
              <a:latin typeface="Poppins SemiBold" charset="0"/>
              <a:cs typeface="Poppins SemiBold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27520" y="3419424"/>
            <a:ext cx="1878184" cy="355016"/>
            <a:chOff x="6827520" y="3419424"/>
            <a:chExt cx="1878184" cy="355016"/>
          </a:xfrm>
        </p:grpSpPr>
        <p:sp>
          <p:nvSpPr>
            <p:cNvPr id="83" name="Google Shape;2177;p69"/>
            <p:cNvSpPr/>
            <p:nvPr/>
          </p:nvSpPr>
          <p:spPr>
            <a:xfrm>
              <a:off x="6827520" y="3419424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solidFill>
                <a:srgbClr val="C99E4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350;p32"/>
            <p:cNvSpPr txBox="1">
              <a:spLocks/>
            </p:cNvSpPr>
            <p:nvPr/>
          </p:nvSpPr>
          <p:spPr>
            <a:xfrm>
              <a:off x="7307164" y="3423996"/>
              <a:ext cx="1166276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IA (Wage)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4032904" y="4153279"/>
            <a:ext cx="1878184" cy="357761"/>
            <a:chOff x="1072865" y="1941642"/>
            <a:chExt cx="1878184" cy="357761"/>
          </a:xfrm>
        </p:grpSpPr>
        <p:sp>
          <p:nvSpPr>
            <p:cNvPr id="86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350;p32"/>
            <p:cNvSpPr txBox="1">
              <a:spLocks/>
            </p:cNvSpPr>
            <p:nvPr/>
          </p:nvSpPr>
          <p:spPr>
            <a:xfrm>
              <a:off x="1441273" y="1941642"/>
              <a:ext cx="1334064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Open Source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6827520" y="4153279"/>
            <a:ext cx="1878184" cy="357761"/>
            <a:chOff x="1072865" y="1941642"/>
            <a:chExt cx="1878184" cy="357761"/>
          </a:xfrm>
        </p:grpSpPr>
        <p:sp>
          <p:nvSpPr>
            <p:cNvPr id="89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350;p32"/>
            <p:cNvSpPr txBox="1">
              <a:spLocks/>
            </p:cNvSpPr>
            <p:nvPr/>
          </p:nvSpPr>
          <p:spPr>
            <a:xfrm>
              <a:off x="1441273" y="1941642"/>
              <a:ext cx="1334064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err="1" smtClean="0">
                  <a:latin typeface="Poppins SemiBold" charset="0"/>
                  <a:cs typeface="Poppins SemiBold" charset="0"/>
                </a:rPr>
                <a:t>Kuehne</a:t>
              </a:r>
              <a:r>
                <a:rPr lang="en-US" dirty="0" smtClean="0">
                  <a:latin typeface="Poppins SemiBold" charset="0"/>
                  <a:cs typeface="Poppins SemiBold" charset="0"/>
                </a:rPr>
                <a:t> Nagel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618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8" y="24981"/>
            <a:ext cx="2343600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Pool</a:t>
            </a:r>
            <a:r>
              <a:rPr lang="en" dirty="0"/>
              <a:t> </a:t>
            </a:r>
            <a:endParaRPr sz="2800" dirty="0"/>
          </a:p>
        </p:txBody>
      </p:sp>
      <p:sp>
        <p:nvSpPr>
          <p:cNvPr id="48" name="Google Shape;2177;p69"/>
          <p:cNvSpPr/>
          <p:nvPr/>
        </p:nvSpPr>
        <p:spPr>
          <a:xfrm>
            <a:off x="307916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2177;p69"/>
          <p:cNvSpPr/>
          <p:nvPr/>
        </p:nvSpPr>
        <p:spPr>
          <a:xfrm>
            <a:off x="307915" y="645429"/>
            <a:ext cx="3648389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" name="Google Shape;344;p32"/>
          <p:cNvCxnSpPr/>
          <p:nvPr/>
        </p:nvCxnSpPr>
        <p:spPr>
          <a:xfrm>
            <a:off x="3920734" y="2616416"/>
            <a:ext cx="0" cy="101104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oogle Shape;348;p32"/>
          <p:cNvCxnSpPr/>
          <p:nvPr/>
        </p:nvCxnSpPr>
        <p:spPr>
          <a:xfrm>
            <a:off x="3917407" y="3560502"/>
            <a:ext cx="3327" cy="4758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Rectangle 36"/>
          <p:cNvSpPr/>
          <p:nvPr/>
        </p:nvSpPr>
        <p:spPr>
          <a:xfrm>
            <a:off x="3543693" y="1305669"/>
            <a:ext cx="2802864" cy="34187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Google Shape;350;p32"/>
          <p:cNvSpPr txBox="1">
            <a:spLocks/>
          </p:cNvSpPr>
          <p:nvPr/>
        </p:nvSpPr>
        <p:spPr>
          <a:xfrm>
            <a:off x="4305693" y="1315269"/>
            <a:ext cx="142968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Open source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43459" y="1305669"/>
            <a:ext cx="2763965" cy="341873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Google Shape;350;p32"/>
          <p:cNvSpPr txBox="1">
            <a:spLocks/>
          </p:cNvSpPr>
          <p:nvPr/>
        </p:nvSpPr>
        <p:spPr>
          <a:xfrm>
            <a:off x="7165412" y="1328833"/>
            <a:ext cx="121049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Corporate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4400" y="1305669"/>
            <a:ext cx="2629292" cy="34187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Google Shape;350;p32"/>
          <p:cNvSpPr txBox="1">
            <a:spLocks/>
          </p:cNvSpPr>
          <p:nvPr/>
        </p:nvSpPr>
        <p:spPr>
          <a:xfrm>
            <a:off x="1797191" y="1328833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Private</a:t>
            </a:r>
            <a:endParaRPr lang="en-US" sz="1600" dirty="0">
              <a:latin typeface="Poppins SemiBold" charset="0"/>
              <a:cs typeface="Poppins SemiBold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9248" y="1305668"/>
            <a:ext cx="829679" cy="3418731"/>
          </a:xfrm>
          <a:prstGeom prst="rect">
            <a:avLst/>
          </a:prstGeom>
          <a:solidFill>
            <a:srgbClr val="609D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Google Shape;341;p32"/>
          <p:cNvCxnSpPr/>
          <p:nvPr/>
        </p:nvCxnSpPr>
        <p:spPr>
          <a:xfrm flipH="1">
            <a:off x="1097834" y="1646720"/>
            <a:ext cx="214523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" name="Google Shape;341;p32"/>
          <p:cNvCxnSpPr/>
          <p:nvPr/>
        </p:nvCxnSpPr>
        <p:spPr>
          <a:xfrm flipH="1">
            <a:off x="4075904" y="1646720"/>
            <a:ext cx="197132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341;p32"/>
          <p:cNvCxnSpPr/>
          <p:nvPr/>
        </p:nvCxnSpPr>
        <p:spPr>
          <a:xfrm flipH="1">
            <a:off x="6676550" y="1653616"/>
            <a:ext cx="22418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5" name="Group 4"/>
          <p:cNvGrpSpPr/>
          <p:nvPr/>
        </p:nvGrpSpPr>
        <p:grpSpPr>
          <a:xfrm>
            <a:off x="119973" y="3326516"/>
            <a:ext cx="788954" cy="447924"/>
            <a:chOff x="119973" y="3308228"/>
            <a:chExt cx="788954" cy="447924"/>
          </a:xfrm>
        </p:grpSpPr>
        <p:pic>
          <p:nvPicPr>
            <p:cNvPr id="63" name="Picture 16" descr="https://lh5.googleusercontent.com/nKy3hUTlB5Mu01wp5DdCdmaCX6PUQglXr_IdpYKm1Gd3D9DTsXHiDzzxu99Ii-bUUxeTmMCMjibMUyKKARkKoBpnOLg47eTFJVczmXf6SDBW9mJUMZ0MHnm14g4YdtXQZ2TUz7oEnk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546" y="3308228"/>
              <a:ext cx="274320" cy="274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Google Shape;350;p32"/>
            <p:cNvSpPr txBox="1">
              <a:spLocks/>
            </p:cNvSpPr>
            <p:nvPr/>
          </p:nvSpPr>
          <p:spPr>
            <a:xfrm>
              <a:off x="119973" y="3483252"/>
              <a:ext cx="788954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Budget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351856" y="1993155"/>
            <a:ext cx="1878184" cy="355016"/>
            <a:chOff x="1085057" y="1944387"/>
            <a:chExt cx="1878184" cy="355016"/>
          </a:xfrm>
        </p:grpSpPr>
        <p:sp>
          <p:nvSpPr>
            <p:cNvPr id="36" name="Google Shape;2177;p69"/>
            <p:cNvSpPr/>
            <p:nvPr/>
          </p:nvSpPr>
          <p:spPr>
            <a:xfrm>
              <a:off x="1085057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350;p32"/>
            <p:cNvSpPr txBox="1">
              <a:spLocks/>
            </p:cNvSpPr>
            <p:nvPr/>
          </p:nvSpPr>
          <p:spPr>
            <a:xfrm>
              <a:off x="1516775" y="1948959"/>
              <a:ext cx="1093499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Universities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351856" y="2708397"/>
            <a:ext cx="1878184" cy="355016"/>
            <a:chOff x="1072865" y="1944387"/>
            <a:chExt cx="1878184" cy="355016"/>
          </a:xfrm>
        </p:grpSpPr>
        <p:sp>
          <p:nvSpPr>
            <p:cNvPr id="40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350;p32"/>
            <p:cNvSpPr txBox="1">
              <a:spLocks/>
            </p:cNvSpPr>
            <p:nvPr/>
          </p:nvSpPr>
          <p:spPr>
            <a:xfrm>
              <a:off x="1528967" y="1948959"/>
              <a:ext cx="970393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Part Time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351856" y="3419424"/>
            <a:ext cx="1878184" cy="355016"/>
            <a:chOff x="1072865" y="1944387"/>
            <a:chExt cx="1878184" cy="355016"/>
          </a:xfrm>
        </p:grpSpPr>
        <p:sp>
          <p:nvSpPr>
            <p:cNvPr id="45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350;p32"/>
            <p:cNvSpPr txBox="1">
              <a:spLocks/>
            </p:cNvSpPr>
            <p:nvPr/>
          </p:nvSpPr>
          <p:spPr>
            <a:xfrm>
              <a:off x="1717943" y="1948959"/>
              <a:ext cx="546156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Zero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351856" y="4153279"/>
            <a:ext cx="1878184" cy="357761"/>
            <a:chOff x="1072865" y="1941642"/>
            <a:chExt cx="1878184" cy="357761"/>
          </a:xfrm>
        </p:grpSpPr>
        <p:sp>
          <p:nvSpPr>
            <p:cNvPr id="50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350;p32"/>
            <p:cNvSpPr txBox="1">
              <a:spLocks/>
            </p:cNvSpPr>
            <p:nvPr/>
          </p:nvSpPr>
          <p:spPr>
            <a:xfrm>
              <a:off x="1605167" y="1941642"/>
              <a:ext cx="809126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Trainee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12136" y="2628608"/>
            <a:ext cx="591483" cy="434805"/>
            <a:chOff x="212136" y="2659088"/>
            <a:chExt cx="591483" cy="434805"/>
          </a:xfrm>
        </p:grpSpPr>
        <p:pic>
          <p:nvPicPr>
            <p:cNvPr id="61" name="Picture 4" descr="https://lh4.googleusercontent.com/Qq5GG4zMDb-CZAiWaJRdf0dNGvt1Gmyk8JoXYUeSemu4Nxw7xTi29JNZrME6AOONBg8HrSpsCcJwJlXFyIlO7JCsSAI5Qp_RzU36YBAJyWV3w_hnG121ydygYN1gBTsbIClg-C3onek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905" y="2659088"/>
              <a:ext cx="256032" cy="256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Google Shape;350;p32"/>
            <p:cNvSpPr txBox="1">
              <a:spLocks/>
            </p:cNvSpPr>
            <p:nvPr/>
          </p:nvSpPr>
          <p:spPr>
            <a:xfrm>
              <a:off x="212136" y="2820993"/>
              <a:ext cx="591483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Time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90715" y="1921023"/>
            <a:ext cx="717589" cy="427217"/>
            <a:chOff x="190715" y="1921023"/>
            <a:chExt cx="717589" cy="427217"/>
          </a:xfrm>
        </p:grpSpPr>
        <p:pic>
          <p:nvPicPr>
            <p:cNvPr id="68" name="Picture 2" descr="https://lh6.googleusercontent.com/FFaFjjrlbZBvb7QVxJWTJQSKavkxumZZvT6YQ9TnfuPuiu8e4ODM6Bls4uNSmi21D-MAr58F-Uv9ePzOwZrModql_gSFluxRzldmWUYUXFOHHnBe8qCORBFTbmO0NWrAAXGWLiqDpe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5" y="1921023"/>
              <a:ext cx="243840" cy="243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Google Shape;350;p32"/>
            <p:cNvSpPr txBox="1">
              <a:spLocks/>
            </p:cNvSpPr>
            <p:nvPr/>
          </p:nvSpPr>
          <p:spPr>
            <a:xfrm>
              <a:off x="190715" y="2075340"/>
              <a:ext cx="717589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Target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4628" y="4035887"/>
            <a:ext cx="965116" cy="475153"/>
            <a:chOff x="34628" y="3963751"/>
            <a:chExt cx="965116" cy="475153"/>
          </a:xfrm>
        </p:grpSpPr>
        <p:pic>
          <p:nvPicPr>
            <p:cNvPr id="57" name="Picture 6" descr="https://lh4.googleusercontent.com/XV5yGJNgUUzp_C8w_EparCM3cnVR-ZvI2Y-z4njA10HD6irKidit_ax1BpOPMZINk2IPHQVKMLmyfUbbR2ZEris6cZ84_ib1KaofFAuJ5k7yZf3Jamc4UXxV94Re2yJIvF3lq3HCkg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559" y="3963751"/>
              <a:ext cx="292608" cy="292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Google Shape;350;p32"/>
            <p:cNvSpPr txBox="1">
              <a:spLocks/>
            </p:cNvSpPr>
            <p:nvPr/>
          </p:nvSpPr>
          <p:spPr>
            <a:xfrm>
              <a:off x="34628" y="4166004"/>
              <a:ext cx="965116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sz="1100" dirty="0" smtClean="0">
                  <a:latin typeface="Poppins SemiBold" charset="0"/>
                  <a:cs typeface="Poppins SemiBold" charset="0"/>
                </a:rPr>
                <a:t>Ownership</a:t>
              </a:r>
              <a:r>
                <a:rPr lang="en-US" dirty="0" smtClean="0">
                  <a:latin typeface="Poppins SemiBold" charset="0"/>
                  <a:cs typeface="Poppins SemiBold" charset="0"/>
                </a:rPr>
                <a:t/>
              </a:r>
              <a:br>
                <a:rPr lang="en-US" dirty="0" smtClean="0">
                  <a:latin typeface="Poppins SemiBold" charset="0"/>
                  <a:cs typeface="Poppins SemiBold" charset="0"/>
                </a:rPr>
              </a:b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053840" y="1970295"/>
            <a:ext cx="1878184" cy="355016"/>
            <a:chOff x="1085057" y="1944387"/>
            <a:chExt cx="1878184" cy="355016"/>
          </a:xfrm>
        </p:grpSpPr>
        <p:sp>
          <p:nvSpPr>
            <p:cNvPr id="60" name="Google Shape;2177;p69"/>
            <p:cNvSpPr/>
            <p:nvPr/>
          </p:nvSpPr>
          <p:spPr>
            <a:xfrm>
              <a:off x="1085057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350;p32"/>
            <p:cNvSpPr txBox="1">
              <a:spLocks/>
            </p:cNvSpPr>
            <p:nvPr/>
          </p:nvSpPr>
          <p:spPr>
            <a:xfrm>
              <a:off x="1614312" y="1948959"/>
              <a:ext cx="866730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Junior IT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827520" y="1958103"/>
            <a:ext cx="1878184" cy="361112"/>
            <a:chOff x="6827520" y="1958103"/>
            <a:chExt cx="1878184" cy="361112"/>
          </a:xfrm>
        </p:grpSpPr>
        <p:sp>
          <p:nvSpPr>
            <p:cNvPr id="65" name="Google Shape;2177;p69"/>
            <p:cNvSpPr/>
            <p:nvPr/>
          </p:nvSpPr>
          <p:spPr>
            <a:xfrm>
              <a:off x="6827520" y="1958103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350;p32"/>
            <p:cNvSpPr txBox="1">
              <a:spLocks/>
            </p:cNvSpPr>
            <p:nvPr/>
          </p:nvSpPr>
          <p:spPr>
            <a:xfrm>
              <a:off x="7356775" y="1968771"/>
              <a:ext cx="866730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Junior IT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4053840" y="2708397"/>
            <a:ext cx="1878184" cy="355016"/>
            <a:chOff x="1072865" y="1944387"/>
            <a:chExt cx="1878184" cy="355016"/>
          </a:xfrm>
        </p:grpSpPr>
        <p:sp>
          <p:nvSpPr>
            <p:cNvPr id="70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350;p32"/>
            <p:cNvSpPr txBox="1">
              <a:spLocks/>
            </p:cNvSpPr>
            <p:nvPr/>
          </p:nvSpPr>
          <p:spPr>
            <a:xfrm>
              <a:off x="1528967" y="1948959"/>
              <a:ext cx="970393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Part Time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sp>
        <p:nvSpPr>
          <p:cNvPr id="74" name="Google Shape;2177;p69"/>
          <p:cNvSpPr/>
          <p:nvPr/>
        </p:nvSpPr>
        <p:spPr>
          <a:xfrm>
            <a:off x="6827520" y="2708397"/>
            <a:ext cx="1878184" cy="355016"/>
          </a:xfrm>
          <a:prstGeom prst="roundRect">
            <a:avLst>
              <a:gd name="adj" fmla="val 50000"/>
            </a:avLst>
          </a:prstGeom>
          <a:solidFill>
            <a:srgbClr val="609D9E"/>
          </a:solidFill>
          <a:ln w="9525" cap="flat" cmpd="sng">
            <a:solidFill>
              <a:srgbClr val="C99E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350;p32"/>
          <p:cNvSpPr txBox="1">
            <a:spLocks/>
          </p:cNvSpPr>
          <p:nvPr/>
        </p:nvSpPr>
        <p:spPr>
          <a:xfrm>
            <a:off x="7283622" y="2712969"/>
            <a:ext cx="97039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dirty="0" smtClean="0">
                <a:latin typeface="Poppins SemiBold" charset="0"/>
                <a:cs typeface="Poppins SemiBold" charset="0"/>
              </a:rPr>
              <a:t>Full Time</a:t>
            </a:r>
            <a:endParaRPr lang="en-US" dirty="0">
              <a:latin typeface="Poppins SemiBold" charset="0"/>
              <a:cs typeface="Poppins SemiBold" charset="0"/>
            </a:endParaRPr>
          </a:p>
        </p:txBody>
      </p:sp>
      <p:sp>
        <p:nvSpPr>
          <p:cNvPr id="79" name="Google Shape;2177;p69"/>
          <p:cNvSpPr/>
          <p:nvPr/>
        </p:nvSpPr>
        <p:spPr>
          <a:xfrm>
            <a:off x="4053840" y="3419424"/>
            <a:ext cx="1878184" cy="355016"/>
          </a:xfrm>
          <a:prstGeom prst="roundRect">
            <a:avLst>
              <a:gd name="adj" fmla="val 50000"/>
            </a:avLst>
          </a:prstGeom>
          <a:solidFill>
            <a:srgbClr val="609D9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350;p32"/>
          <p:cNvSpPr txBox="1">
            <a:spLocks/>
          </p:cNvSpPr>
          <p:nvPr/>
        </p:nvSpPr>
        <p:spPr>
          <a:xfrm>
            <a:off x="4698918" y="3393370"/>
            <a:ext cx="546156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dirty="0" smtClean="0">
                <a:latin typeface="Poppins SemiBold" charset="0"/>
                <a:cs typeface="Poppins SemiBold" charset="0"/>
              </a:rPr>
              <a:t>Zero</a:t>
            </a:r>
            <a:endParaRPr lang="en-US" dirty="0">
              <a:latin typeface="Poppins SemiBold" charset="0"/>
              <a:cs typeface="Poppins SemiBold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27520" y="3419424"/>
            <a:ext cx="1878184" cy="355016"/>
            <a:chOff x="6827520" y="3419424"/>
            <a:chExt cx="1878184" cy="355016"/>
          </a:xfrm>
        </p:grpSpPr>
        <p:sp>
          <p:nvSpPr>
            <p:cNvPr id="83" name="Google Shape;2177;p69"/>
            <p:cNvSpPr/>
            <p:nvPr/>
          </p:nvSpPr>
          <p:spPr>
            <a:xfrm>
              <a:off x="6827520" y="3419424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solidFill>
                <a:srgbClr val="C99E4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350;p32"/>
            <p:cNvSpPr txBox="1">
              <a:spLocks/>
            </p:cNvSpPr>
            <p:nvPr/>
          </p:nvSpPr>
          <p:spPr>
            <a:xfrm>
              <a:off x="7307164" y="3423996"/>
              <a:ext cx="1166276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IA (Wage)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4032904" y="4153279"/>
            <a:ext cx="1878184" cy="357761"/>
            <a:chOff x="1072865" y="1941642"/>
            <a:chExt cx="1878184" cy="357761"/>
          </a:xfrm>
        </p:grpSpPr>
        <p:sp>
          <p:nvSpPr>
            <p:cNvPr id="86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350;p32"/>
            <p:cNvSpPr txBox="1">
              <a:spLocks/>
            </p:cNvSpPr>
            <p:nvPr/>
          </p:nvSpPr>
          <p:spPr>
            <a:xfrm>
              <a:off x="1441273" y="1941642"/>
              <a:ext cx="1334064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Open Source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sp>
        <p:nvSpPr>
          <p:cNvPr id="89" name="Google Shape;2177;p69"/>
          <p:cNvSpPr/>
          <p:nvPr/>
        </p:nvSpPr>
        <p:spPr>
          <a:xfrm>
            <a:off x="6827520" y="4156024"/>
            <a:ext cx="1878184" cy="355016"/>
          </a:xfrm>
          <a:prstGeom prst="roundRect">
            <a:avLst>
              <a:gd name="adj" fmla="val 50000"/>
            </a:avLst>
          </a:prstGeom>
          <a:solidFill>
            <a:srgbClr val="609D9E"/>
          </a:solidFill>
          <a:ln w="9525" cap="flat" cmpd="sng">
            <a:solidFill>
              <a:srgbClr val="C99E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350;p32"/>
          <p:cNvSpPr txBox="1">
            <a:spLocks/>
          </p:cNvSpPr>
          <p:nvPr/>
        </p:nvSpPr>
        <p:spPr>
          <a:xfrm>
            <a:off x="7195928" y="4153279"/>
            <a:ext cx="1334064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dirty="0" err="1" smtClean="0">
                <a:latin typeface="Poppins SemiBold" charset="0"/>
                <a:cs typeface="Poppins SemiBold" charset="0"/>
              </a:rPr>
              <a:t>Kuehne</a:t>
            </a:r>
            <a:r>
              <a:rPr lang="en-US" dirty="0" smtClean="0">
                <a:latin typeface="Poppins SemiBold" charset="0"/>
                <a:cs typeface="Poppins SemiBold" charset="0"/>
              </a:rPr>
              <a:t> Nagel</a:t>
            </a:r>
            <a:endParaRPr lang="en-US" dirty="0">
              <a:latin typeface="Poppins SemiBold" charset="0"/>
              <a:cs typeface="Poppins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721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8" y="24981"/>
            <a:ext cx="2343600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Pool</a:t>
            </a:r>
            <a:r>
              <a:rPr lang="en" dirty="0"/>
              <a:t> </a:t>
            </a:r>
            <a:endParaRPr sz="2800" dirty="0"/>
          </a:p>
        </p:txBody>
      </p:sp>
      <p:sp>
        <p:nvSpPr>
          <p:cNvPr id="48" name="Google Shape;2177;p69"/>
          <p:cNvSpPr/>
          <p:nvPr/>
        </p:nvSpPr>
        <p:spPr>
          <a:xfrm>
            <a:off x="307916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2177;p69"/>
          <p:cNvSpPr/>
          <p:nvPr/>
        </p:nvSpPr>
        <p:spPr>
          <a:xfrm>
            <a:off x="307915" y="645429"/>
            <a:ext cx="3648389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" name="Google Shape;344;p32"/>
          <p:cNvCxnSpPr/>
          <p:nvPr/>
        </p:nvCxnSpPr>
        <p:spPr>
          <a:xfrm>
            <a:off x="3920734" y="2616416"/>
            <a:ext cx="0" cy="101104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oogle Shape;348;p32"/>
          <p:cNvCxnSpPr/>
          <p:nvPr/>
        </p:nvCxnSpPr>
        <p:spPr>
          <a:xfrm>
            <a:off x="3917407" y="3560502"/>
            <a:ext cx="3327" cy="4758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Rectangle 36"/>
          <p:cNvSpPr/>
          <p:nvPr/>
        </p:nvSpPr>
        <p:spPr>
          <a:xfrm>
            <a:off x="3543693" y="1305669"/>
            <a:ext cx="2802864" cy="34187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Google Shape;350;p32"/>
          <p:cNvSpPr txBox="1">
            <a:spLocks/>
          </p:cNvSpPr>
          <p:nvPr/>
        </p:nvSpPr>
        <p:spPr>
          <a:xfrm>
            <a:off x="4305693" y="1315269"/>
            <a:ext cx="142968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Open source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43459" y="1305669"/>
            <a:ext cx="2763965" cy="341873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Google Shape;350;p32"/>
          <p:cNvSpPr txBox="1">
            <a:spLocks/>
          </p:cNvSpPr>
          <p:nvPr/>
        </p:nvSpPr>
        <p:spPr>
          <a:xfrm>
            <a:off x="7165412" y="1328833"/>
            <a:ext cx="121049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Corporate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4400" y="1305669"/>
            <a:ext cx="2629292" cy="34187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Google Shape;350;p32"/>
          <p:cNvSpPr txBox="1">
            <a:spLocks/>
          </p:cNvSpPr>
          <p:nvPr/>
        </p:nvSpPr>
        <p:spPr>
          <a:xfrm>
            <a:off x="1797191" y="1328833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Private</a:t>
            </a:r>
            <a:endParaRPr lang="en-US" sz="1600" dirty="0">
              <a:latin typeface="Poppins SemiBold" charset="0"/>
              <a:cs typeface="Poppins SemiBold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9248" y="1305668"/>
            <a:ext cx="829679" cy="3418731"/>
          </a:xfrm>
          <a:prstGeom prst="rect">
            <a:avLst/>
          </a:prstGeom>
          <a:solidFill>
            <a:srgbClr val="609D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Google Shape;341;p32"/>
          <p:cNvCxnSpPr/>
          <p:nvPr/>
        </p:nvCxnSpPr>
        <p:spPr>
          <a:xfrm flipH="1">
            <a:off x="1097834" y="1646720"/>
            <a:ext cx="214523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" name="Google Shape;341;p32"/>
          <p:cNvCxnSpPr/>
          <p:nvPr/>
        </p:nvCxnSpPr>
        <p:spPr>
          <a:xfrm flipH="1">
            <a:off x="4075904" y="1646720"/>
            <a:ext cx="197132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341;p32"/>
          <p:cNvCxnSpPr/>
          <p:nvPr/>
        </p:nvCxnSpPr>
        <p:spPr>
          <a:xfrm flipH="1">
            <a:off x="6676550" y="1653616"/>
            <a:ext cx="22418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5" name="Group 4"/>
          <p:cNvGrpSpPr/>
          <p:nvPr/>
        </p:nvGrpSpPr>
        <p:grpSpPr>
          <a:xfrm>
            <a:off x="119973" y="3326516"/>
            <a:ext cx="788954" cy="447924"/>
            <a:chOff x="119973" y="3308228"/>
            <a:chExt cx="788954" cy="447924"/>
          </a:xfrm>
        </p:grpSpPr>
        <p:pic>
          <p:nvPicPr>
            <p:cNvPr id="63" name="Picture 16" descr="https://lh5.googleusercontent.com/nKy3hUTlB5Mu01wp5DdCdmaCX6PUQglXr_IdpYKm1Gd3D9DTsXHiDzzxu99Ii-bUUxeTmMCMjibMUyKKARkKoBpnOLg47eTFJVczmXf6SDBW9mJUMZ0MHnm14g4YdtXQZ2TUz7oEnk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546" y="3308228"/>
              <a:ext cx="274320" cy="274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Google Shape;350;p32"/>
            <p:cNvSpPr txBox="1">
              <a:spLocks/>
            </p:cNvSpPr>
            <p:nvPr/>
          </p:nvSpPr>
          <p:spPr>
            <a:xfrm>
              <a:off x="119973" y="3483252"/>
              <a:ext cx="788954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Budget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351856" y="1993155"/>
            <a:ext cx="1878184" cy="355016"/>
            <a:chOff x="1085057" y="1944387"/>
            <a:chExt cx="1878184" cy="355016"/>
          </a:xfrm>
        </p:grpSpPr>
        <p:sp>
          <p:nvSpPr>
            <p:cNvPr id="36" name="Google Shape;2177;p69"/>
            <p:cNvSpPr/>
            <p:nvPr/>
          </p:nvSpPr>
          <p:spPr>
            <a:xfrm>
              <a:off x="1085057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350;p32"/>
            <p:cNvSpPr txBox="1">
              <a:spLocks/>
            </p:cNvSpPr>
            <p:nvPr/>
          </p:nvSpPr>
          <p:spPr>
            <a:xfrm>
              <a:off x="1516775" y="1948959"/>
              <a:ext cx="1093499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Universities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351856" y="2708397"/>
            <a:ext cx="1878184" cy="355016"/>
            <a:chOff x="1072865" y="1944387"/>
            <a:chExt cx="1878184" cy="355016"/>
          </a:xfrm>
        </p:grpSpPr>
        <p:sp>
          <p:nvSpPr>
            <p:cNvPr id="40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350;p32"/>
            <p:cNvSpPr txBox="1">
              <a:spLocks/>
            </p:cNvSpPr>
            <p:nvPr/>
          </p:nvSpPr>
          <p:spPr>
            <a:xfrm>
              <a:off x="1528967" y="1948959"/>
              <a:ext cx="970393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Part Time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351856" y="3419424"/>
            <a:ext cx="1878184" cy="355016"/>
            <a:chOff x="1072865" y="1944387"/>
            <a:chExt cx="1878184" cy="355016"/>
          </a:xfrm>
        </p:grpSpPr>
        <p:sp>
          <p:nvSpPr>
            <p:cNvPr id="45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350;p32"/>
            <p:cNvSpPr txBox="1">
              <a:spLocks/>
            </p:cNvSpPr>
            <p:nvPr/>
          </p:nvSpPr>
          <p:spPr>
            <a:xfrm>
              <a:off x="1717943" y="1948959"/>
              <a:ext cx="546156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Zero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351856" y="4153279"/>
            <a:ext cx="1878184" cy="357761"/>
            <a:chOff x="1072865" y="1941642"/>
            <a:chExt cx="1878184" cy="357761"/>
          </a:xfrm>
        </p:grpSpPr>
        <p:sp>
          <p:nvSpPr>
            <p:cNvPr id="50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350;p32"/>
            <p:cNvSpPr txBox="1">
              <a:spLocks/>
            </p:cNvSpPr>
            <p:nvPr/>
          </p:nvSpPr>
          <p:spPr>
            <a:xfrm>
              <a:off x="1605167" y="1941642"/>
              <a:ext cx="809126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Trainee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12136" y="2628608"/>
            <a:ext cx="591483" cy="434805"/>
            <a:chOff x="212136" y="2659088"/>
            <a:chExt cx="591483" cy="434805"/>
          </a:xfrm>
        </p:grpSpPr>
        <p:pic>
          <p:nvPicPr>
            <p:cNvPr id="61" name="Picture 4" descr="https://lh4.googleusercontent.com/Qq5GG4zMDb-CZAiWaJRdf0dNGvt1Gmyk8JoXYUeSemu4Nxw7xTi29JNZrME6AOONBg8HrSpsCcJwJlXFyIlO7JCsSAI5Qp_RzU36YBAJyWV3w_hnG121ydygYN1gBTsbIClg-C3onek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905" y="2659088"/>
              <a:ext cx="256032" cy="256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Google Shape;350;p32"/>
            <p:cNvSpPr txBox="1">
              <a:spLocks/>
            </p:cNvSpPr>
            <p:nvPr/>
          </p:nvSpPr>
          <p:spPr>
            <a:xfrm>
              <a:off x="212136" y="2820993"/>
              <a:ext cx="591483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Time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90715" y="1921023"/>
            <a:ext cx="717589" cy="427217"/>
            <a:chOff x="190715" y="1921023"/>
            <a:chExt cx="717589" cy="427217"/>
          </a:xfrm>
        </p:grpSpPr>
        <p:pic>
          <p:nvPicPr>
            <p:cNvPr id="68" name="Picture 2" descr="https://lh6.googleusercontent.com/FFaFjjrlbZBvb7QVxJWTJQSKavkxumZZvT6YQ9TnfuPuiu8e4ODM6Bls4uNSmi21D-MAr58F-Uv9ePzOwZrModql_gSFluxRzldmWUYUXFOHHnBe8qCORBFTbmO0NWrAAXGWLiqDpe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5" y="1921023"/>
              <a:ext cx="243840" cy="243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Google Shape;350;p32"/>
            <p:cNvSpPr txBox="1">
              <a:spLocks/>
            </p:cNvSpPr>
            <p:nvPr/>
          </p:nvSpPr>
          <p:spPr>
            <a:xfrm>
              <a:off x="190715" y="2075340"/>
              <a:ext cx="717589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Target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4628" y="4035887"/>
            <a:ext cx="965116" cy="475153"/>
            <a:chOff x="34628" y="3963751"/>
            <a:chExt cx="965116" cy="475153"/>
          </a:xfrm>
        </p:grpSpPr>
        <p:pic>
          <p:nvPicPr>
            <p:cNvPr id="57" name="Picture 6" descr="https://lh4.googleusercontent.com/XV5yGJNgUUzp_C8w_EparCM3cnVR-ZvI2Y-z4njA10HD6irKidit_ax1BpOPMZINk2IPHQVKMLmyfUbbR2ZEris6cZ84_ib1KaofFAuJ5k7yZf3Jamc4UXxV94Re2yJIvF3lq3HCkg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559" y="3963751"/>
              <a:ext cx="292608" cy="292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Google Shape;350;p32"/>
            <p:cNvSpPr txBox="1">
              <a:spLocks/>
            </p:cNvSpPr>
            <p:nvPr/>
          </p:nvSpPr>
          <p:spPr>
            <a:xfrm>
              <a:off x="34628" y="4166004"/>
              <a:ext cx="965116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sz="1100" dirty="0" smtClean="0">
                  <a:latin typeface="Poppins SemiBold" charset="0"/>
                  <a:cs typeface="Poppins SemiBold" charset="0"/>
                </a:rPr>
                <a:t>Ownership</a:t>
              </a:r>
              <a:r>
                <a:rPr lang="en-US" dirty="0" smtClean="0">
                  <a:latin typeface="Poppins SemiBold" charset="0"/>
                  <a:cs typeface="Poppins SemiBold" charset="0"/>
                </a:rPr>
                <a:t/>
              </a:r>
              <a:br>
                <a:rPr lang="en-US" dirty="0" smtClean="0">
                  <a:latin typeface="Poppins SemiBold" charset="0"/>
                  <a:cs typeface="Poppins SemiBold" charset="0"/>
                </a:rPr>
              </a:b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053840" y="1970295"/>
            <a:ext cx="1878184" cy="355016"/>
            <a:chOff x="1085057" y="1944387"/>
            <a:chExt cx="1878184" cy="355016"/>
          </a:xfrm>
        </p:grpSpPr>
        <p:sp>
          <p:nvSpPr>
            <p:cNvPr id="60" name="Google Shape;2177;p69"/>
            <p:cNvSpPr/>
            <p:nvPr/>
          </p:nvSpPr>
          <p:spPr>
            <a:xfrm>
              <a:off x="1085057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350;p32"/>
            <p:cNvSpPr txBox="1">
              <a:spLocks/>
            </p:cNvSpPr>
            <p:nvPr/>
          </p:nvSpPr>
          <p:spPr>
            <a:xfrm>
              <a:off x="1614312" y="1948959"/>
              <a:ext cx="866730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Junior IT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827520" y="1958103"/>
            <a:ext cx="1878184" cy="361112"/>
            <a:chOff x="6827520" y="1958103"/>
            <a:chExt cx="1878184" cy="361112"/>
          </a:xfrm>
        </p:grpSpPr>
        <p:sp>
          <p:nvSpPr>
            <p:cNvPr id="65" name="Google Shape;2177;p69"/>
            <p:cNvSpPr/>
            <p:nvPr/>
          </p:nvSpPr>
          <p:spPr>
            <a:xfrm>
              <a:off x="6827520" y="1958103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350;p32"/>
            <p:cNvSpPr txBox="1">
              <a:spLocks/>
            </p:cNvSpPr>
            <p:nvPr/>
          </p:nvSpPr>
          <p:spPr>
            <a:xfrm>
              <a:off x="7356775" y="1968771"/>
              <a:ext cx="866730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Junior IT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4053840" y="2708397"/>
            <a:ext cx="1878184" cy="355016"/>
            <a:chOff x="1072865" y="1944387"/>
            <a:chExt cx="1878184" cy="355016"/>
          </a:xfrm>
        </p:grpSpPr>
        <p:sp>
          <p:nvSpPr>
            <p:cNvPr id="70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350;p32"/>
            <p:cNvSpPr txBox="1">
              <a:spLocks/>
            </p:cNvSpPr>
            <p:nvPr/>
          </p:nvSpPr>
          <p:spPr>
            <a:xfrm>
              <a:off x="1528967" y="1948959"/>
              <a:ext cx="970393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Part Time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827520" y="2708397"/>
            <a:ext cx="1878184" cy="355016"/>
            <a:chOff x="1072865" y="1944387"/>
            <a:chExt cx="1878184" cy="355016"/>
          </a:xfrm>
        </p:grpSpPr>
        <p:sp>
          <p:nvSpPr>
            <p:cNvPr id="74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350;p32"/>
            <p:cNvSpPr txBox="1">
              <a:spLocks/>
            </p:cNvSpPr>
            <p:nvPr/>
          </p:nvSpPr>
          <p:spPr>
            <a:xfrm>
              <a:off x="1528967" y="1948959"/>
              <a:ext cx="970393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Full Time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sp>
        <p:nvSpPr>
          <p:cNvPr id="79" name="Google Shape;2177;p69"/>
          <p:cNvSpPr/>
          <p:nvPr/>
        </p:nvSpPr>
        <p:spPr>
          <a:xfrm>
            <a:off x="4053840" y="3419424"/>
            <a:ext cx="1878184" cy="355016"/>
          </a:xfrm>
          <a:prstGeom prst="roundRect">
            <a:avLst>
              <a:gd name="adj" fmla="val 50000"/>
            </a:avLst>
          </a:prstGeom>
          <a:solidFill>
            <a:srgbClr val="609D9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350;p32"/>
          <p:cNvSpPr txBox="1">
            <a:spLocks/>
          </p:cNvSpPr>
          <p:nvPr/>
        </p:nvSpPr>
        <p:spPr>
          <a:xfrm>
            <a:off x="4698918" y="3393370"/>
            <a:ext cx="546156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dirty="0" smtClean="0">
                <a:latin typeface="Poppins SemiBold" charset="0"/>
                <a:cs typeface="Poppins SemiBold" charset="0"/>
              </a:rPr>
              <a:t>Zero</a:t>
            </a:r>
            <a:endParaRPr lang="en-US" dirty="0">
              <a:latin typeface="Poppins SemiBold" charset="0"/>
              <a:cs typeface="Poppins SemiBold" charset="0"/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6827520" y="3419424"/>
            <a:ext cx="1878184" cy="355016"/>
            <a:chOff x="1072865" y="1944387"/>
            <a:chExt cx="1878184" cy="355016"/>
          </a:xfrm>
        </p:grpSpPr>
        <p:sp>
          <p:nvSpPr>
            <p:cNvPr id="83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350;p32"/>
            <p:cNvSpPr txBox="1">
              <a:spLocks/>
            </p:cNvSpPr>
            <p:nvPr/>
          </p:nvSpPr>
          <p:spPr>
            <a:xfrm>
              <a:off x="1552509" y="1948959"/>
              <a:ext cx="1166276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IA (Wage)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4032904" y="4153279"/>
            <a:ext cx="1878184" cy="357761"/>
            <a:chOff x="1072865" y="1941642"/>
            <a:chExt cx="1878184" cy="357761"/>
          </a:xfrm>
        </p:grpSpPr>
        <p:sp>
          <p:nvSpPr>
            <p:cNvPr id="86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350;p32"/>
            <p:cNvSpPr txBox="1">
              <a:spLocks/>
            </p:cNvSpPr>
            <p:nvPr/>
          </p:nvSpPr>
          <p:spPr>
            <a:xfrm>
              <a:off x="1441273" y="1941642"/>
              <a:ext cx="1334064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Open Source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6827520" y="4153279"/>
            <a:ext cx="1878184" cy="357761"/>
            <a:chOff x="1072865" y="1941642"/>
            <a:chExt cx="1878184" cy="357761"/>
          </a:xfrm>
        </p:grpSpPr>
        <p:sp>
          <p:nvSpPr>
            <p:cNvPr id="89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350;p32"/>
            <p:cNvSpPr txBox="1">
              <a:spLocks/>
            </p:cNvSpPr>
            <p:nvPr/>
          </p:nvSpPr>
          <p:spPr>
            <a:xfrm>
              <a:off x="1441273" y="1941642"/>
              <a:ext cx="1334064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err="1" smtClean="0">
                  <a:latin typeface="Poppins SemiBold" charset="0"/>
                  <a:cs typeface="Poppins SemiBold" charset="0"/>
                </a:rPr>
                <a:t>Kuehne</a:t>
              </a:r>
              <a:r>
                <a:rPr lang="en-US" dirty="0" smtClean="0">
                  <a:latin typeface="Poppins SemiBold" charset="0"/>
                  <a:cs typeface="Poppins SemiBold" charset="0"/>
                </a:rPr>
                <a:t> Nagel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4180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8" y="24981"/>
            <a:ext cx="2343600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Pool</a:t>
            </a:r>
            <a:r>
              <a:rPr lang="en" dirty="0"/>
              <a:t> </a:t>
            </a:r>
            <a:endParaRPr sz="2800" dirty="0"/>
          </a:p>
        </p:txBody>
      </p:sp>
      <p:sp>
        <p:nvSpPr>
          <p:cNvPr id="48" name="Google Shape;2177;p69"/>
          <p:cNvSpPr/>
          <p:nvPr/>
        </p:nvSpPr>
        <p:spPr>
          <a:xfrm>
            <a:off x="307916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2177;p69"/>
          <p:cNvSpPr/>
          <p:nvPr/>
        </p:nvSpPr>
        <p:spPr>
          <a:xfrm>
            <a:off x="307915" y="645429"/>
            <a:ext cx="3648389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" name="Google Shape;344;p32"/>
          <p:cNvCxnSpPr/>
          <p:nvPr/>
        </p:nvCxnSpPr>
        <p:spPr>
          <a:xfrm>
            <a:off x="3920734" y="2616416"/>
            <a:ext cx="0" cy="101104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oogle Shape;348;p32"/>
          <p:cNvCxnSpPr/>
          <p:nvPr/>
        </p:nvCxnSpPr>
        <p:spPr>
          <a:xfrm>
            <a:off x="3917407" y="3560502"/>
            <a:ext cx="3327" cy="4758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Rectangle 36"/>
          <p:cNvSpPr/>
          <p:nvPr/>
        </p:nvSpPr>
        <p:spPr>
          <a:xfrm>
            <a:off x="3543693" y="1305669"/>
            <a:ext cx="2802864" cy="34187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Google Shape;350;p32"/>
          <p:cNvSpPr txBox="1">
            <a:spLocks/>
          </p:cNvSpPr>
          <p:nvPr/>
        </p:nvSpPr>
        <p:spPr>
          <a:xfrm>
            <a:off x="4305693" y="1315269"/>
            <a:ext cx="142968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Open source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43459" y="1305669"/>
            <a:ext cx="2763965" cy="341873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Google Shape;350;p32"/>
          <p:cNvSpPr txBox="1">
            <a:spLocks/>
          </p:cNvSpPr>
          <p:nvPr/>
        </p:nvSpPr>
        <p:spPr>
          <a:xfrm>
            <a:off x="7165412" y="1328833"/>
            <a:ext cx="121049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Corporate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4400" y="1305669"/>
            <a:ext cx="2629292" cy="34187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Google Shape;350;p32"/>
          <p:cNvSpPr txBox="1">
            <a:spLocks/>
          </p:cNvSpPr>
          <p:nvPr/>
        </p:nvSpPr>
        <p:spPr>
          <a:xfrm>
            <a:off x="1797191" y="1328833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Private</a:t>
            </a:r>
            <a:endParaRPr lang="en-US" sz="1600" dirty="0">
              <a:latin typeface="Poppins SemiBold" charset="0"/>
              <a:cs typeface="Poppins SemiBold" charset="0"/>
            </a:endParaRPr>
          </a:p>
        </p:txBody>
      </p:sp>
      <p:cxnSp>
        <p:nvCxnSpPr>
          <p:cNvPr id="69" name="Google Shape;341;p32"/>
          <p:cNvCxnSpPr/>
          <p:nvPr/>
        </p:nvCxnSpPr>
        <p:spPr>
          <a:xfrm flipH="1">
            <a:off x="1097834" y="1646720"/>
            <a:ext cx="214523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" name="Google Shape;341;p32"/>
          <p:cNvCxnSpPr/>
          <p:nvPr/>
        </p:nvCxnSpPr>
        <p:spPr>
          <a:xfrm flipH="1">
            <a:off x="4075904" y="1646720"/>
            <a:ext cx="197132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341;p32"/>
          <p:cNvCxnSpPr/>
          <p:nvPr/>
        </p:nvCxnSpPr>
        <p:spPr>
          <a:xfrm flipH="1">
            <a:off x="6676550" y="1653616"/>
            <a:ext cx="22418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4836402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8" y="24981"/>
            <a:ext cx="2343600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Pool</a:t>
            </a:r>
            <a:r>
              <a:rPr lang="en" dirty="0"/>
              <a:t> </a:t>
            </a:r>
            <a:endParaRPr sz="2800" dirty="0"/>
          </a:p>
        </p:txBody>
      </p:sp>
      <p:sp>
        <p:nvSpPr>
          <p:cNvPr id="48" name="Google Shape;2177;p69"/>
          <p:cNvSpPr/>
          <p:nvPr/>
        </p:nvSpPr>
        <p:spPr>
          <a:xfrm>
            <a:off x="307916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2177;p69"/>
          <p:cNvSpPr/>
          <p:nvPr/>
        </p:nvSpPr>
        <p:spPr>
          <a:xfrm>
            <a:off x="307915" y="645429"/>
            <a:ext cx="3648389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" name="Google Shape;344;p32"/>
          <p:cNvCxnSpPr/>
          <p:nvPr/>
        </p:nvCxnSpPr>
        <p:spPr>
          <a:xfrm>
            <a:off x="3920734" y="2616416"/>
            <a:ext cx="0" cy="101104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oogle Shape;348;p32"/>
          <p:cNvCxnSpPr/>
          <p:nvPr/>
        </p:nvCxnSpPr>
        <p:spPr>
          <a:xfrm>
            <a:off x="3917407" y="3560502"/>
            <a:ext cx="3327" cy="4758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Rectangle 36"/>
          <p:cNvSpPr/>
          <p:nvPr/>
        </p:nvSpPr>
        <p:spPr>
          <a:xfrm>
            <a:off x="3543693" y="1305669"/>
            <a:ext cx="2802864" cy="34187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Google Shape;350;p32"/>
          <p:cNvSpPr txBox="1">
            <a:spLocks/>
          </p:cNvSpPr>
          <p:nvPr/>
        </p:nvSpPr>
        <p:spPr>
          <a:xfrm>
            <a:off x="4305693" y="1315269"/>
            <a:ext cx="142968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Open source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43459" y="1305669"/>
            <a:ext cx="2763965" cy="341873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Google Shape;350;p32"/>
          <p:cNvSpPr txBox="1">
            <a:spLocks/>
          </p:cNvSpPr>
          <p:nvPr/>
        </p:nvSpPr>
        <p:spPr>
          <a:xfrm>
            <a:off x="7165412" y="1328833"/>
            <a:ext cx="121049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Corporate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4400" y="1305669"/>
            <a:ext cx="2629292" cy="34187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Google Shape;350;p32"/>
          <p:cNvSpPr txBox="1">
            <a:spLocks/>
          </p:cNvSpPr>
          <p:nvPr/>
        </p:nvSpPr>
        <p:spPr>
          <a:xfrm>
            <a:off x="1797191" y="1328833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Private</a:t>
            </a:r>
            <a:endParaRPr lang="en-US" sz="1600" dirty="0">
              <a:latin typeface="Poppins SemiBold" charset="0"/>
              <a:cs typeface="Poppins SemiBold" charset="0"/>
            </a:endParaRPr>
          </a:p>
        </p:txBody>
      </p:sp>
      <p:cxnSp>
        <p:nvCxnSpPr>
          <p:cNvPr id="69" name="Google Shape;341;p32"/>
          <p:cNvCxnSpPr/>
          <p:nvPr/>
        </p:nvCxnSpPr>
        <p:spPr>
          <a:xfrm flipH="1">
            <a:off x="1097834" y="1646720"/>
            <a:ext cx="214523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" name="Google Shape;341;p32"/>
          <p:cNvCxnSpPr/>
          <p:nvPr/>
        </p:nvCxnSpPr>
        <p:spPr>
          <a:xfrm flipH="1">
            <a:off x="4075904" y="1646720"/>
            <a:ext cx="197132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341;p32"/>
          <p:cNvCxnSpPr/>
          <p:nvPr/>
        </p:nvCxnSpPr>
        <p:spPr>
          <a:xfrm flipH="1">
            <a:off x="6676550" y="1653616"/>
            <a:ext cx="22418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1" name="Google Shape;341;p32"/>
          <p:cNvCxnSpPr/>
          <p:nvPr/>
        </p:nvCxnSpPr>
        <p:spPr>
          <a:xfrm>
            <a:off x="1094386" y="1643086"/>
            <a:ext cx="3448" cy="591326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3" name="Google Shape;346;p32"/>
          <p:cNvSpPr txBox="1">
            <a:spLocks/>
          </p:cNvSpPr>
          <p:nvPr/>
        </p:nvSpPr>
        <p:spPr>
          <a:xfrm>
            <a:off x="2068462" y="2151571"/>
            <a:ext cx="1626725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Portfolio </a:t>
            </a:r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94" name="Google Shape;5792;p76"/>
          <p:cNvGrpSpPr>
            <a:grpSpLocks noChangeAspect="1"/>
          </p:cNvGrpSpPr>
          <p:nvPr/>
        </p:nvGrpSpPr>
        <p:grpSpPr>
          <a:xfrm>
            <a:off x="1708978" y="2091046"/>
            <a:ext cx="298272" cy="299067"/>
            <a:chOff x="-50154075" y="1948175"/>
            <a:chExt cx="300100" cy="300900"/>
          </a:xfrm>
          <a:solidFill>
            <a:schemeClr val="tx2"/>
          </a:solidFill>
        </p:grpSpPr>
        <p:sp>
          <p:nvSpPr>
            <p:cNvPr id="95" name="Google Shape;5793;p76"/>
            <p:cNvSpPr/>
            <p:nvPr/>
          </p:nvSpPr>
          <p:spPr>
            <a:xfrm>
              <a:off x="-50154075" y="1948175"/>
              <a:ext cx="300100" cy="300900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2805" y="694"/>
                  </a:moveTo>
                  <a:lnTo>
                    <a:pt x="2805" y="2805"/>
                  </a:lnTo>
                  <a:lnTo>
                    <a:pt x="662" y="2805"/>
                  </a:lnTo>
                  <a:lnTo>
                    <a:pt x="662" y="694"/>
                  </a:lnTo>
                  <a:close/>
                  <a:moveTo>
                    <a:pt x="2805" y="3466"/>
                  </a:moveTo>
                  <a:lnTo>
                    <a:pt x="2805" y="5609"/>
                  </a:lnTo>
                  <a:lnTo>
                    <a:pt x="662" y="5609"/>
                  </a:lnTo>
                  <a:lnTo>
                    <a:pt x="662" y="3466"/>
                  </a:lnTo>
                  <a:close/>
                  <a:moveTo>
                    <a:pt x="7908" y="2521"/>
                  </a:moveTo>
                  <a:lnTo>
                    <a:pt x="9421" y="4033"/>
                  </a:lnTo>
                  <a:lnTo>
                    <a:pt x="7782" y="5640"/>
                  </a:lnTo>
                  <a:lnTo>
                    <a:pt x="6302" y="4128"/>
                  </a:lnTo>
                  <a:lnTo>
                    <a:pt x="7908" y="2521"/>
                  </a:lnTo>
                  <a:close/>
                  <a:moveTo>
                    <a:pt x="5798" y="4663"/>
                  </a:moveTo>
                  <a:lnTo>
                    <a:pt x="7278" y="6144"/>
                  </a:lnTo>
                  <a:lnTo>
                    <a:pt x="5766" y="7688"/>
                  </a:lnTo>
                  <a:lnTo>
                    <a:pt x="4254" y="6207"/>
                  </a:lnTo>
                  <a:lnTo>
                    <a:pt x="5798" y="4663"/>
                  </a:lnTo>
                  <a:close/>
                  <a:moveTo>
                    <a:pt x="2805" y="6302"/>
                  </a:moveTo>
                  <a:lnTo>
                    <a:pt x="2805" y="8791"/>
                  </a:lnTo>
                  <a:cubicBezTo>
                    <a:pt x="2521" y="8570"/>
                    <a:pt x="2111" y="8444"/>
                    <a:pt x="1733" y="8444"/>
                  </a:cubicBezTo>
                  <a:cubicBezTo>
                    <a:pt x="1324" y="8444"/>
                    <a:pt x="977" y="8570"/>
                    <a:pt x="662" y="8791"/>
                  </a:cubicBezTo>
                  <a:lnTo>
                    <a:pt x="662" y="6302"/>
                  </a:lnTo>
                  <a:close/>
                  <a:moveTo>
                    <a:pt x="3750" y="6711"/>
                  </a:moveTo>
                  <a:lnTo>
                    <a:pt x="5230" y="8192"/>
                  </a:lnTo>
                  <a:lnTo>
                    <a:pt x="3498" y="9925"/>
                  </a:lnTo>
                  <a:lnTo>
                    <a:pt x="3498" y="6932"/>
                  </a:lnTo>
                  <a:lnTo>
                    <a:pt x="3750" y="6711"/>
                  </a:lnTo>
                  <a:close/>
                  <a:moveTo>
                    <a:pt x="1733" y="9137"/>
                  </a:moveTo>
                  <a:cubicBezTo>
                    <a:pt x="2332" y="9137"/>
                    <a:pt x="2805" y="9610"/>
                    <a:pt x="2805" y="10208"/>
                  </a:cubicBezTo>
                  <a:cubicBezTo>
                    <a:pt x="2805" y="10807"/>
                    <a:pt x="2332" y="11279"/>
                    <a:pt x="1733" y="11279"/>
                  </a:cubicBezTo>
                  <a:cubicBezTo>
                    <a:pt x="1135" y="11279"/>
                    <a:pt x="662" y="10807"/>
                    <a:pt x="662" y="10208"/>
                  </a:cubicBezTo>
                  <a:cubicBezTo>
                    <a:pt x="662" y="9610"/>
                    <a:pt x="1135" y="9137"/>
                    <a:pt x="1733" y="9137"/>
                  </a:cubicBezTo>
                  <a:close/>
                  <a:moveTo>
                    <a:pt x="5640" y="9137"/>
                  </a:moveTo>
                  <a:lnTo>
                    <a:pt x="5640" y="11279"/>
                  </a:lnTo>
                  <a:lnTo>
                    <a:pt x="3183" y="11279"/>
                  </a:lnTo>
                  <a:lnTo>
                    <a:pt x="5262" y="9137"/>
                  </a:lnTo>
                  <a:close/>
                  <a:moveTo>
                    <a:pt x="8412" y="9137"/>
                  </a:moveTo>
                  <a:lnTo>
                    <a:pt x="8412" y="11279"/>
                  </a:lnTo>
                  <a:lnTo>
                    <a:pt x="6333" y="11279"/>
                  </a:lnTo>
                  <a:lnTo>
                    <a:pt x="6333" y="9137"/>
                  </a:lnTo>
                  <a:close/>
                  <a:moveTo>
                    <a:pt x="11248" y="9137"/>
                  </a:moveTo>
                  <a:lnTo>
                    <a:pt x="11248" y="11279"/>
                  </a:lnTo>
                  <a:lnTo>
                    <a:pt x="9106" y="11279"/>
                  </a:lnTo>
                  <a:lnTo>
                    <a:pt x="9106" y="9137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0240"/>
                  </a:lnTo>
                  <a:cubicBezTo>
                    <a:pt x="1" y="11248"/>
                    <a:pt x="788" y="12036"/>
                    <a:pt x="1765" y="12036"/>
                  </a:cubicBezTo>
                  <a:lnTo>
                    <a:pt x="11657" y="12036"/>
                  </a:lnTo>
                  <a:cubicBezTo>
                    <a:pt x="11846" y="12036"/>
                    <a:pt x="12004" y="11878"/>
                    <a:pt x="12004" y="11657"/>
                  </a:cubicBezTo>
                  <a:lnTo>
                    <a:pt x="12004" y="8791"/>
                  </a:lnTo>
                  <a:cubicBezTo>
                    <a:pt x="11973" y="8602"/>
                    <a:pt x="11815" y="8444"/>
                    <a:pt x="11626" y="8444"/>
                  </a:cubicBezTo>
                  <a:lnTo>
                    <a:pt x="5987" y="8444"/>
                  </a:lnTo>
                  <a:lnTo>
                    <a:pt x="10177" y="4254"/>
                  </a:lnTo>
                  <a:cubicBezTo>
                    <a:pt x="10240" y="4191"/>
                    <a:pt x="10271" y="4096"/>
                    <a:pt x="10271" y="4033"/>
                  </a:cubicBezTo>
                  <a:cubicBezTo>
                    <a:pt x="10271" y="3939"/>
                    <a:pt x="10240" y="3844"/>
                    <a:pt x="10177" y="3781"/>
                  </a:cubicBezTo>
                  <a:lnTo>
                    <a:pt x="8192" y="1828"/>
                  </a:lnTo>
                  <a:cubicBezTo>
                    <a:pt x="8129" y="1765"/>
                    <a:pt x="8042" y="1733"/>
                    <a:pt x="7952" y="1733"/>
                  </a:cubicBezTo>
                  <a:cubicBezTo>
                    <a:pt x="7861" y="1733"/>
                    <a:pt x="7767" y="1765"/>
                    <a:pt x="7688" y="1828"/>
                  </a:cubicBezTo>
                  <a:lnTo>
                    <a:pt x="3498" y="5987"/>
                  </a:lnTo>
                  <a:lnTo>
                    <a:pt x="3498" y="379"/>
                  </a:lnTo>
                  <a:cubicBezTo>
                    <a:pt x="3498" y="158"/>
                    <a:pt x="3340" y="1"/>
                    <a:pt x="31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794;p76"/>
            <p:cNvSpPr/>
            <p:nvPr/>
          </p:nvSpPr>
          <p:spPr>
            <a:xfrm>
              <a:off x="-50119425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7" name="Google Shape;342;p32"/>
          <p:cNvCxnSpPr/>
          <p:nvPr/>
        </p:nvCxnSpPr>
        <p:spPr>
          <a:xfrm>
            <a:off x="1094386" y="2234412"/>
            <a:ext cx="4876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23191681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8" y="24981"/>
            <a:ext cx="2343600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Pool</a:t>
            </a:r>
            <a:r>
              <a:rPr lang="en" dirty="0"/>
              <a:t> </a:t>
            </a:r>
            <a:endParaRPr sz="2800" dirty="0"/>
          </a:p>
        </p:txBody>
      </p:sp>
      <p:sp>
        <p:nvSpPr>
          <p:cNvPr id="48" name="Google Shape;2177;p69"/>
          <p:cNvSpPr/>
          <p:nvPr/>
        </p:nvSpPr>
        <p:spPr>
          <a:xfrm>
            <a:off x="307916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2177;p69"/>
          <p:cNvSpPr/>
          <p:nvPr/>
        </p:nvSpPr>
        <p:spPr>
          <a:xfrm>
            <a:off x="307915" y="645429"/>
            <a:ext cx="3648389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" name="Google Shape;344;p32"/>
          <p:cNvCxnSpPr/>
          <p:nvPr/>
        </p:nvCxnSpPr>
        <p:spPr>
          <a:xfrm>
            <a:off x="3920734" y="2616416"/>
            <a:ext cx="0" cy="101104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oogle Shape;348;p32"/>
          <p:cNvCxnSpPr/>
          <p:nvPr/>
        </p:nvCxnSpPr>
        <p:spPr>
          <a:xfrm>
            <a:off x="3917407" y="3560502"/>
            <a:ext cx="3327" cy="4758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Rectangle 36"/>
          <p:cNvSpPr/>
          <p:nvPr/>
        </p:nvSpPr>
        <p:spPr>
          <a:xfrm>
            <a:off x="3543693" y="1305669"/>
            <a:ext cx="2802864" cy="34187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Google Shape;350;p32"/>
          <p:cNvSpPr txBox="1">
            <a:spLocks/>
          </p:cNvSpPr>
          <p:nvPr/>
        </p:nvSpPr>
        <p:spPr>
          <a:xfrm>
            <a:off x="4305693" y="1315269"/>
            <a:ext cx="142968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Open source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43459" y="1305669"/>
            <a:ext cx="2763965" cy="341873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Google Shape;350;p32"/>
          <p:cNvSpPr txBox="1">
            <a:spLocks/>
          </p:cNvSpPr>
          <p:nvPr/>
        </p:nvSpPr>
        <p:spPr>
          <a:xfrm>
            <a:off x="7165412" y="1328833"/>
            <a:ext cx="121049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Corporate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4400" y="1305669"/>
            <a:ext cx="2629292" cy="34187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Google Shape;350;p32"/>
          <p:cNvSpPr txBox="1">
            <a:spLocks/>
          </p:cNvSpPr>
          <p:nvPr/>
        </p:nvSpPr>
        <p:spPr>
          <a:xfrm>
            <a:off x="1797191" y="1328833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Private</a:t>
            </a:r>
            <a:endParaRPr lang="en-US" sz="1600" dirty="0">
              <a:latin typeface="Poppins SemiBold" charset="0"/>
              <a:cs typeface="Poppins SemiBold" charset="0"/>
            </a:endParaRPr>
          </a:p>
        </p:txBody>
      </p:sp>
      <p:cxnSp>
        <p:nvCxnSpPr>
          <p:cNvPr id="69" name="Google Shape;341;p32"/>
          <p:cNvCxnSpPr/>
          <p:nvPr/>
        </p:nvCxnSpPr>
        <p:spPr>
          <a:xfrm flipH="1">
            <a:off x="1097834" y="1646720"/>
            <a:ext cx="214523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" name="Google Shape;341;p32"/>
          <p:cNvCxnSpPr/>
          <p:nvPr/>
        </p:nvCxnSpPr>
        <p:spPr>
          <a:xfrm flipH="1">
            <a:off x="4075904" y="1646720"/>
            <a:ext cx="197132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341;p32"/>
          <p:cNvCxnSpPr/>
          <p:nvPr/>
        </p:nvCxnSpPr>
        <p:spPr>
          <a:xfrm flipH="1">
            <a:off x="6676550" y="1653616"/>
            <a:ext cx="22418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1" name="Google Shape;341;p32"/>
          <p:cNvCxnSpPr/>
          <p:nvPr/>
        </p:nvCxnSpPr>
        <p:spPr>
          <a:xfrm>
            <a:off x="1094386" y="1643086"/>
            <a:ext cx="3448" cy="195402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2" name="Google Shape;342;p32"/>
          <p:cNvCxnSpPr/>
          <p:nvPr/>
        </p:nvCxnSpPr>
        <p:spPr>
          <a:xfrm flipV="1">
            <a:off x="1094386" y="3597108"/>
            <a:ext cx="487698" cy="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93" name="Google Shape;346;p32"/>
          <p:cNvSpPr txBox="1">
            <a:spLocks/>
          </p:cNvSpPr>
          <p:nvPr/>
        </p:nvSpPr>
        <p:spPr>
          <a:xfrm>
            <a:off x="2068462" y="2151571"/>
            <a:ext cx="1626725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Portfolio </a:t>
            </a:r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94" name="Google Shape;5792;p76"/>
          <p:cNvGrpSpPr>
            <a:grpSpLocks noChangeAspect="1"/>
          </p:cNvGrpSpPr>
          <p:nvPr/>
        </p:nvGrpSpPr>
        <p:grpSpPr>
          <a:xfrm>
            <a:off x="1708978" y="2091046"/>
            <a:ext cx="298272" cy="299067"/>
            <a:chOff x="-50154075" y="1948175"/>
            <a:chExt cx="300100" cy="300900"/>
          </a:xfrm>
          <a:solidFill>
            <a:schemeClr val="tx2"/>
          </a:solidFill>
        </p:grpSpPr>
        <p:sp>
          <p:nvSpPr>
            <p:cNvPr id="95" name="Google Shape;5793;p76"/>
            <p:cNvSpPr/>
            <p:nvPr/>
          </p:nvSpPr>
          <p:spPr>
            <a:xfrm>
              <a:off x="-50154075" y="1948175"/>
              <a:ext cx="300100" cy="300900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2805" y="694"/>
                  </a:moveTo>
                  <a:lnTo>
                    <a:pt x="2805" y="2805"/>
                  </a:lnTo>
                  <a:lnTo>
                    <a:pt x="662" y="2805"/>
                  </a:lnTo>
                  <a:lnTo>
                    <a:pt x="662" y="694"/>
                  </a:lnTo>
                  <a:close/>
                  <a:moveTo>
                    <a:pt x="2805" y="3466"/>
                  </a:moveTo>
                  <a:lnTo>
                    <a:pt x="2805" y="5609"/>
                  </a:lnTo>
                  <a:lnTo>
                    <a:pt x="662" y="5609"/>
                  </a:lnTo>
                  <a:lnTo>
                    <a:pt x="662" y="3466"/>
                  </a:lnTo>
                  <a:close/>
                  <a:moveTo>
                    <a:pt x="7908" y="2521"/>
                  </a:moveTo>
                  <a:lnTo>
                    <a:pt x="9421" y="4033"/>
                  </a:lnTo>
                  <a:lnTo>
                    <a:pt x="7782" y="5640"/>
                  </a:lnTo>
                  <a:lnTo>
                    <a:pt x="6302" y="4128"/>
                  </a:lnTo>
                  <a:lnTo>
                    <a:pt x="7908" y="2521"/>
                  </a:lnTo>
                  <a:close/>
                  <a:moveTo>
                    <a:pt x="5798" y="4663"/>
                  </a:moveTo>
                  <a:lnTo>
                    <a:pt x="7278" y="6144"/>
                  </a:lnTo>
                  <a:lnTo>
                    <a:pt x="5766" y="7688"/>
                  </a:lnTo>
                  <a:lnTo>
                    <a:pt x="4254" y="6207"/>
                  </a:lnTo>
                  <a:lnTo>
                    <a:pt x="5798" y="4663"/>
                  </a:lnTo>
                  <a:close/>
                  <a:moveTo>
                    <a:pt x="2805" y="6302"/>
                  </a:moveTo>
                  <a:lnTo>
                    <a:pt x="2805" y="8791"/>
                  </a:lnTo>
                  <a:cubicBezTo>
                    <a:pt x="2521" y="8570"/>
                    <a:pt x="2111" y="8444"/>
                    <a:pt x="1733" y="8444"/>
                  </a:cubicBezTo>
                  <a:cubicBezTo>
                    <a:pt x="1324" y="8444"/>
                    <a:pt x="977" y="8570"/>
                    <a:pt x="662" y="8791"/>
                  </a:cubicBezTo>
                  <a:lnTo>
                    <a:pt x="662" y="6302"/>
                  </a:lnTo>
                  <a:close/>
                  <a:moveTo>
                    <a:pt x="3750" y="6711"/>
                  </a:moveTo>
                  <a:lnTo>
                    <a:pt x="5230" y="8192"/>
                  </a:lnTo>
                  <a:lnTo>
                    <a:pt x="3498" y="9925"/>
                  </a:lnTo>
                  <a:lnTo>
                    <a:pt x="3498" y="6932"/>
                  </a:lnTo>
                  <a:lnTo>
                    <a:pt x="3750" y="6711"/>
                  </a:lnTo>
                  <a:close/>
                  <a:moveTo>
                    <a:pt x="1733" y="9137"/>
                  </a:moveTo>
                  <a:cubicBezTo>
                    <a:pt x="2332" y="9137"/>
                    <a:pt x="2805" y="9610"/>
                    <a:pt x="2805" y="10208"/>
                  </a:cubicBezTo>
                  <a:cubicBezTo>
                    <a:pt x="2805" y="10807"/>
                    <a:pt x="2332" y="11279"/>
                    <a:pt x="1733" y="11279"/>
                  </a:cubicBezTo>
                  <a:cubicBezTo>
                    <a:pt x="1135" y="11279"/>
                    <a:pt x="662" y="10807"/>
                    <a:pt x="662" y="10208"/>
                  </a:cubicBezTo>
                  <a:cubicBezTo>
                    <a:pt x="662" y="9610"/>
                    <a:pt x="1135" y="9137"/>
                    <a:pt x="1733" y="9137"/>
                  </a:cubicBezTo>
                  <a:close/>
                  <a:moveTo>
                    <a:pt x="5640" y="9137"/>
                  </a:moveTo>
                  <a:lnTo>
                    <a:pt x="5640" y="11279"/>
                  </a:lnTo>
                  <a:lnTo>
                    <a:pt x="3183" y="11279"/>
                  </a:lnTo>
                  <a:lnTo>
                    <a:pt x="5262" y="9137"/>
                  </a:lnTo>
                  <a:close/>
                  <a:moveTo>
                    <a:pt x="8412" y="9137"/>
                  </a:moveTo>
                  <a:lnTo>
                    <a:pt x="8412" y="11279"/>
                  </a:lnTo>
                  <a:lnTo>
                    <a:pt x="6333" y="11279"/>
                  </a:lnTo>
                  <a:lnTo>
                    <a:pt x="6333" y="9137"/>
                  </a:lnTo>
                  <a:close/>
                  <a:moveTo>
                    <a:pt x="11248" y="9137"/>
                  </a:moveTo>
                  <a:lnTo>
                    <a:pt x="11248" y="11279"/>
                  </a:lnTo>
                  <a:lnTo>
                    <a:pt x="9106" y="11279"/>
                  </a:lnTo>
                  <a:lnTo>
                    <a:pt x="9106" y="9137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0240"/>
                  </a:lnTo>
                  <a:cubicBezTo>
                    <a:pt x="1" y="11248"/>
                    <a:pt x="788" y="12036"/>
                    <a:pt x="1765" y="12036"/>
                  </a:cubicBezTo>
                  <a:lnTo>
                    <a:pt x="11657" y="12036"/>
                  </a:lnTo>
                  <a:cubicBezTo>
                    <a:pt x="11846" y="12036"/>
                    <a:pt x="12004" y="11878"/>
                    <a:pt x="12004" y="11657"/>
                  </a:cubicBezTo>
                  <a:lnTo>
                    <a:pt x="12004" y="8791"/>
                  </a:lnTo>
                  <a:cubicBezTo>
                    <a:pt x="11973" y="8602"/>
                    <a:pt x="11815" y="8444"/>
                    <a:pt x="11626" y="8444"/>
                  </a:cubicBezTo>
                  <a:lnTo>
                    <a:pt x="5987" y="8444"/>
                  </a:lnTo>
                  <a:lnTo>
                    <a:pt x="10177" y="4254"/>
                  </a:lnTo>
                  <a:cubicBezTo>
                    <a:pt x="10240" y="4191"/>
                    <a:pt x="10271" y="4096"/>
                    <a:pt x="10271" y="4033"/>
                  </a:cubicBezTo>
                  <a:cubicBezTo>
                    <a:pt x="10271" y="3939"/>
                    <a:pt x="10240" y="3844"/>
                    <a:pt x="10177" y="3781"/>
                  </a:cubicBezTo>
                  <a:lnTo>
                    <a:pt x="8192" y="1828"/>
                  </a:lnTo>
                  <a:cubicBezTo>
                    <a:pt x="8129" y="1765"/>
                    <a:pt x="8042" y="1733"/>
                    <a:pt x="7952" y="1733"/>
                  </a:cubicBezTo>
                  <a:cubicBezTo>
                    <a:pt x="7861" y="1733"/>
                    <a:pt x="7767" y="1765"/>
                    <a:pt x="7688" y="1828"/>
                  </a:cubicBezTo>
                  <a:lnTo>
                    <a:pt x="3498" y="5987"/>
                  </a:lnTo>
                  <a:lnTo>
                    <a:pt x="3498" y="379"/>
                  </a:lnTo>
                  <a:cubicBezTo>
                    <a:pt x="3498" y="158"/>
                    <a:pt x="3340" y="1"/>
                    <a:pt x="31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794;p76"/>
            <p:cNvSpPr/>
            <p:nvPr/>
          </p:nvSpPr>
          <p:spPr>
            <a:xfrm>
              <a:off x="-50119425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7" name="Google Shape;342;p32"/>
          <p:cNvCxnSpPr/>
          <p:nvPr/>
        </p:nvCxnSpPr>
        <p:spPr>
          <a:xfrm>
            <a:off x="1094386" y="2234412"/>
            <a:ext cx="4876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98" name="Google Shape;346;p32"/>
          <p:cNvSpPr txBox="1">
            <a:spLocks/>
          </p:cNvSpPr>
          <p:nvPr/>
        </p:nvSpPr>
        <p:spPr>
          <a:xfrm>
            <a:off x="2105469" y="3449362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Guild</a:t>
            </a:r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99" name="Picture 12" descr="https://lh6.googleusercontent.com/xBQgcLuWT1RAXDfgO2-kjrI_ySApA8oYLGUfHzm2Cd_-mjuD7jrimmhdHyrzi_FbXAww2oEWVqhSbMla-dAkS-X2I0Dxz6hSAFZlki9F6yhXAQq6ZocTqk94rNpq11BVyF6RzPfDlj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413" y="3354919"/>
            <a:ext cx="425166" cy="42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39143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8" y="24981"/>
            <a:ext cx="2343600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Pool</a:t>
            </a:r>
            <a:r>
              <a:rPr lang="en" dirty="0"/>
              <a:t> </a:t>
            </a:r>
            <a:endParaRPr sz="2800" dirty="0"/>
          </a:p>
        </p:txBody>
      </p:sp>
      <p:sp>
        <p:nvSpPr>
          <p:cNvPr id="48" name="Google Shape;2177;p69"/>
          <p:cNvSpPr/>
          <p:nvPr/>
        </p:nvSpPr>
        <p:spPr>
          <a:xfrm>
            <a:off x="307916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2177;p69"/>
          <p:cNvSpPr/>
          <p:nvPr/>
        </p:nvSpPr>
        <p:spPr>
          <a:xfrm>
            <a:off x="307915" y="645429"/>
            <a:ext cx="3648389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" name="Google Shape;344;p32"/>
          <p:cNvCxnSpPr/>
          <p:nvPr/>
        </p:nvCxnSpPr>
        <p:spPr>
          <a:xfrm>
            <a:off x="3920734" y="2616416"/>
            <a:ext cx="0" cy="101104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oogle Shape;348;p32"/>
          <p:cNvCxnSpPr/>
          <p:nvPr/>
        </p:nvCxnSpPr>
        <p:spPr>
          <a:xfrm>
            <a:off x="3917407" y="3560502"/>
            <a:ext cx="3327" cy="4758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Rectangle 36"/>
          <p:cNvSpPr/>
          <p:nvPr/>
        </p:nvSpPr>
        <p:spPr>
          <a:xfrm>
            <a:off x="3543693" y="1305669"/>
            <a:ext cx="2802864" cy="34187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Google Shape;350;p32"/>
          <p:cNvSpPr txBox="1">
            <a:spLocks/>
          </p:cNvSpPr>
          <p:nvPr/>
        </p:nvSpPr>
        <p:spPr>
          <a:xfrm>
            <a:off x="4305693" y="1315269"/>
            <a:ext cx="142968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Open source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43459" y="1305669"/>
            <a:ext cx="2763965" cy="341873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Google Shape;350;p32"/>
          <p:cNvSpPr txBox="1">
            <a:spLocks/>
          </p:cNvSpPr>
          <p:nvPr/>
        </p:nvSpPr>
        <p:spPr>
          <a:xfrm>
            <a:off x="7165412" y="1328833"/>
            <a:ext cx="121049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Corporate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4400" y="1305669"/>
            <a:ext cx="2629292" cy="34187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Google Shape;350;p32"/>
          <p:cNvSpPr txBox="1">
            <a:spLocks/>
          </p:cNvSpPr>
          <p:nvPr/>
        </p:nvSpPr>
        <p:spPr>
          <a:xfrm>
            <a:off x="1797191" y="1328833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Private</a:t>
            </a:r>
            <a:endParaRPr lang="en-US" sz="1600" dirty="0">
              <a:latin typeface="Poppins SemiBold" charset="0"/>
              <a:cs typeface="Poppins SemiBold" charset="0"/>
            </a:endParaRPr>
          </a:p>
        </p:txBody>
      </p:sp>
      <p:cxnSp>
        <p:nvCxnSpPr>
          <p:cNvPr id="69" name="Google Shape;341;p32"/>
          <p:cNvCxnSpPr/>
          <p:nvPr/>
        </p:nvCxnSpPr>
        <p:spPr>
          <a:xfrm flipH="1">
            <a:off x="1097834" y="1646720"/>
            <a:ext cx="214523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" name="Google Shape;341;p32"/>
          <p:cNvCxnSpPr/>
          <p:nvPr/>
        </p:nvCxnSpPr>
        <p:spPr>
          <a:xfrm flipH="1">
            <a:off x="4075904" y="1646720"/>
            <a:ext cx="197132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341;p32"/>
          <p:cNvCxnSpPr/>
          <p:nvPr/>
        </p:nvCxnSpPr>
        <p:spPr>
          <a:xfrm flipH="1">
            <a:off x="6676550" y="1653616"/>
            <a:ext cx="22418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1" name="Google Shape;341;p32"/>
          <p:cNvCxnSpPr/>
          <p:nvPr/>
        </p:nvCxnSpPr>
        <p:spPr>
          <a:xfrm>
            <a:off x="1094386" y="1643086"/>
            <a:ext cx="3448" cy="195402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2" name="Google Shape;342;p32"/>
          <p:cNvCxnSpPr/>
          <p:nvPr/>
        </p:nvCxnSpPr>
        <p:spPr>
          <a:xfrm flipV="1">
            <a:off x="1094386" y="3597108"/>
            <a:ext cx="487698" cy="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93" name="Google Shape;346;p32"/>
          <p:cNvSpPr txBox="1">
            <a:spLocks/>
          </p:cNvSpPr>
          <p:nvPr/>
        </p:nvSpPr>
        <p:spPr>
          <a:xfrm>
            <a:off x="2068462" y="2151571"/>
            <a:ext cx="1626725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Portfolio </a:t>
            </a:r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94" name="Google Shape;5792;p76"/>
          <p:cNvGrpSpPr>
            <a:grpSpLocks noChangeAspect="1"/>
          </p:cNvGrpSpPr>
          <p:nvPr/>
        </p:nvGrpSpPr>
        <p:grpSpPr>
          <a:xfrm>
            <a:off x="1708978" y="2091046"/>
            <a:ext cx="298272" cy="299067"/>
            <a:chOff x="-50154075" y="1948175"/>
            <a:chExt cx="300100" cy="300900"/>
          </a:xfrm>
          <a:solidFill>
            <a:schemeClr val="tx2"/>
          </a:solidFill>
        </p:grpSpPr>
        <p:sp>
          <p:nvSpPr>
            <p:cNvPr id="95" name="Google Shape;5793;p76"/>
            <p:cNvSpPr/>
            <p:nvPr/>
          </p:nvSpPr>
          <p:spPr>
            <a:xfrm>
              <a:off x="-50154075" y="1948175"/>
              <a:ext cx="300100" cy="300900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2805" y="694"/>
                  </a:moveTo>
                  <a:lnTo>
                    <a:pt x="2805" y="2805"/>
                  </a:lnTo>
                  <a:lnTo>
                    <a:pt x="662" y="2805"/>
                  </a:lnTo>
                  <a:lnTo>
                    <a:pt x="662" y="694"/>
                  </a:lnTo>
                  <a:close/>
                  <a:moveTo>
                    <a:pt x="2805" y="3466"/>
                  </a:moveTo>
                  <a:lnTo>
                    <a:pt x="2805" y="5609"/>
                  </a:lnTo>
                  <a:lnTo>
                    <a:pt x="662" y="5609"/>
                  </a:lnTo>
                  <a:lnTo>
                    <a:pt x="662" y="3466"/>
                  </a:lnTo>
                  <a:close/>
                  <a:moveTo>
                    <a:pt x="7908" y="2521"/>
                  </a:moveTo>
                  <a:lnTo>
                    <a:pt x="9421" y="4033"/>
                  </a:lnTo>
                  <a:lnTo>
                    <a:pt x="7782" y="5640"/>
                  </a:lnTo>
                  <a:lnTo>
                    <a:pt x="6302" y="4128"/>
                  </a:lnTo>
                  <a:lnTo>
                    <a:pt x="7908" y="2521"/>
                  </a:lnTo>
                  <a:close/>
                  <a:moveTo>
                    <a:pt x="5798" y="4663"/>
                  </a:moveTo>
                  <a:lnTo>
                    <a:pt x="7278" y="6144"/>
                  </a:lnTo>
                  <a:lnTo>
                    <a:pt x="5766" y="7688"/>
                  </a:lnTo>
                  <a:lnTo>
                    <a:pt x="4254" y="6207"/>
                  </a:lnTo>
                  <a:lnTo>
                    <a:pt x="5798" y="4663"/>
                  </a:lnTo>
                  <a:close/>
                  <a:moveTo>
                    <a:pt x="2805" y="6302"/>
                  </a:moveTo>
                  <a:lnTo>
                    <a:pt x="2805" y="8791"/>
                  </a:lnTo>
                  <a:cubicBezTo>
                    <a:pt x="2521" y="8570"/>
                    <a:pt x="2111" y="8444"/>
                    <a:pt x="1733" y="8444"/>
                  </a:cubicBezTo>
                  <a:cubicBezTo>
                    <a:pt x="1324" y="8444"/>
                    <a:pt x="977" y="8570"/>
                    <a:pt x="662" y="8791"/>
                  </a:cubicBezTo>
                  <a:lnTo>
                    <a:pt x="662" y="6302"/>
                  </a:lnTo>
                  <a:close/>
                  <a:moveTo>
                    <a:pt x="3750" y="6711"/>
                  </a:moveTo>
                  <a:lnTo>
                    <a:pt x="5230" y="8192"/>
                  </a:lnTo>
                  <a:lnTo>
                    <a:pt x="3498" y="9925"/>
                  </a:lnTo>
                  <a:lnTo>
                    <a:pt x="3498" y="6932"/>
                  </a:lnTo>
                  <a:lnTo>
                    <a:pt x="3750" y="6711"/>
                  </a:lnTo>
                  <a:close/>
                  <a:moveTo>
                    <a:pt x="1733" y="9137"/>
                  </a:moveTo>
                  <a:cubicBezTo>
                    <a:pt x="2332" y="9137"/>
                    <a:pt x="2805" y="9610"/>
                    <a:pt x="2805" y="10208"/>
                  </a:cubicBezTo>
                  <a:cubicBezTo>
                    <a:pt x="2805" y="10807"/>
                    <a:pt x="2332" y="11279"/>
                    <a:pt x="1733" y="11279"/>
                  </a:cubicBezTo>
                  <a:cubicBezTo>
                    <a:pt x="1135" y="11279"/>
                    <a:pt x="662" y="10807"/>
                    <a:pt x="662" y="10208"/>
                  </a:cubicBezTo>
                  <a:cubicBezTo>
                    <a:pt x="662" y="9610"/>
                    <a:pt x="1135" y="9137"/>
                    <a:pt x="1733" y="9137"/>
                  </a:cubicBezTo>
                  <a:close/>
                  <a:moveTo>
                    <a:pt x="5640" y="9137"/>
                  </a:moveTo>
                  <a:lnTo>
                    <a:pt x="5640" y="11279"/>
                  </a:lnTo>
                  <a:lnTo>
                    <a:pt x="3183" y="11279"/>
                  </a:lnTo>
                  <a:lnTo>
                    <a:pt x="5262" y="9137"/>
                  </a:lnTo>
                  <a:close/>
                  <a:moveTo>
                    <a:pt x="8412" y="9137"/>
                  </a:moveTo>
                  <a:lnTo>
                    <a:pt x="8412" y="11279"/>
                  </a:lnTo>
                  <a:lnTo>
                    <a:pt x="6333" y="11279"/>
                  </a:lnTo>
                  <a:lnTo>
                    <a:pt x="6333" y="9137"/>
                  </a:lnTo>
                  <a:close/>
                  <a:moveTo>
                    <a:pt x="11248" y="9137"/>
                  </a:moveTo>
                  <a:lnTo>
                    <a:pt x="11248" y="11279"/>
                  </a:lnTo>
                  <a:lnTo>
                    <a:pt x="9106" y="11279"/>
                  </a:lnTo>
                  <a:lnTo>
                    <a:pt x="9106" y="9137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0240"/>
                  </a:lnTo>
                  <a:cubicBezTo>
                    <a:pt x="1" y="11248"/>
                    <a:pt x="788" y="12036"/>
                    <a:pt x="1765" y="12036"/>
                  </a:cubicBezTo>
                  <a:lnTo>
                    <a:pt x="11657" y="12036"/>
                  </a:lnTo>
                  <a:cubicBezTo>
                    <a:pt x="11846" y="12036"/>
                    <a:pt x="12004" y="11878"/>
                    <a:pt x="12004" y="11657"/>
                  </a:cubicBezTo>
                  <a:lnTo>
                    <a:pt x="12004" y="8791"/>
                  </a:lnTo>
                  <a:cubicBezTo>
                    <a:pt x="11973" y="8602"/>
                    <a:pt x="11815" y="8444"/>
                    <a:pt x="11626" y="8444"/>
                  </a:cubicBezTo>
                  <a:lnTo>
                    <a:pt x="5987" y="8444"/>
                  </a:lnTo>
                  <a:lnTo>
                    <a:pt x="10177" y="4254"/>
                  </a:lnTo>
                  <a:cubicBezTo>
                    <a:pt x="10240" y="4191"/>
                    <a:pt x="10271" y="4096"/>
                    <a:pt x="10271" y="4033"/>
                  </a:cubicBezTo>
                  <a:cubicBezTo>
                    <a:pt x="10271" y="3939"/>
                    <a:pt x="10240" y="3844"/>
                    <a:pt x="10177" y="3781"/>
                  </a:cubicBezTo>
                  <a:lnTo>
                    <a:pt x="8192" y="1828"/>
                  </a:lnTo>
                  <a:cubicBezTo>
                    <a:pt x="8129" y="1765"/>
                    <a:pt x="8042" y="1733"/>
                    <a:pt x="7952" y="1733"/>
                  </a:cubicBezTo>
                  <a:cubicBezTo>
                    <a:pt x="7861" y="1733"/>
                    <a:pt x="7767" y="1765"/>
                    <a:pt x="7688" y="1828"/>
                  </a:cubicBezTo>
                  <a:lnTo>
                    <a:pt x="3498" y="5987"/>
                  </a:lnTo>
                  <a:lnTo>
                    <a:pt x="3498" y="379"/>
                  </a:lnTo>
                  <a:cubicBezTo>
                    <a:pt x="3498" y="158"/>
                    <a:pt x="3340" y="1"/>
                    <a:pt x="31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794;p76"/>
            <p:cNvSpPr/>
            <p:nvPr/>
          </p:nvSpPr>
          <p:spPr>
            <a:xfrm>
              <a:off x="-50119425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7" name="Google Shape;342;p32"/>
          <p:cNvCxnSpPr/>
          <p:nvPr/>
        </p:nvCxnSpPr>
        <p:spPr>
          <a:xfrm>
            <a:off x="1094386" y="2234412"/>
            <a:ext cx="4876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98" name="Google Shape;346;p32"/>
          <p:cNvSpPr txBox="1">
            <a:spLocks/>
          </p:cNvSpPr>
          <p:nvPr/>
        </p:nvSpPr>
        <p:spPr>
          <a:xfrm>
            <a:off x="2105469" y="3449362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Guild</a:t>
            </a:r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99" name="Picture 12" descr="https://lh6.googleusercontent.com/xBQgcLuWT1RAXDfgO2-kjrI_ySApA8oYLGUfHzm2Cd_-mjuD7jrimmhdHyrzi_FbXAww2oEWVqhSbMla-dAkS-X2I0Dxz6hSAFZlki9F6yhXAQq6ZocTqk94rNpq11BVyF6RzPfDlj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413" y="3354919"/>
            <a:ext cx="425166" cy="42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0" name="Google Shape;341;p32"/>
          <p:cNvCxnSpPr/>
          <p:nvPr/>
        </p:nvCxnSpPr>
        <p:spPr>
          <a:xfrm flipH="1">
            <a:off x="4075904" y="1646720"/>
            <a:ext cx="3326" cy="198871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1" name="Google Shape;342;p32"/>
          <p:cNvCxnSpPr/>
          <p:nvPr/>
        </p:nvCxnSpPr>
        <p:spPr>
          <a:xfrm>
            <a:off x="4079230" y="3635432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02" name="Google Shape;350;p32"/>
          <p:cNvSpPr txBox="1">
            <a:spLocks/>
          </p:cNvSpPr>
          <p:nvPr/>
        </p:nvSpPr>
        <p:spPr>
          <a:xfrm>
            <a:off x="4948992" y="3560502"/>
            <a:ext cx="1525941" cy="68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lnSpc>
                <a:spcPct val="100000"/>
              </a:lnSpc>
              <a:buSzPts val="1000"/>
              <a:buFont typeface="Pontano Sans"/>
              <a:buNone/>
            </a:pPr>
            <a:r>
              <a:rPr lang="en-US" b="1" dirty="0" smtClean="0"/>
              <a:t>Smart Society</a:t>
            </a:r>
          </a:p>
          <a:p>
            <a:pPr marL="0" indent="0">
              <a:lnSpc>
                <a:spcPct val="100000"/>
              </a:lnSpc>
              <a:buSzPts val="1000"/>
              <a:buFont typeface="Pontano Sans"/>
              <a:buNone/>
            </a:pPr>
            <a:endParaRPr lang="en-US" b="1" dirty="0" smtClean="0"/>
          </a:p>
          <a:p>
            <a:pPr marL="0" indent="0">
              <a:lnSpc>
                <a:spcPct val="100000"/>
              </a:lnSpc>
              <a:buSzPts val="1000"/>
              <a:buFont typeface="Pontano Sans"/>
              <a:buNone/>
            </a:pP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103" name="Google Shape;342;p32"/>
          <p:cNvCxnSpPr/>
          <p:nvPr/>
        </p:nvCxnSpPr>
        <p:spPr>
          <a:xfrm>
            <a:off x="4075903" y="2291167"/>
            <a:ext cx="35450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04" name="Google Shape;350;p32"/>
          <p:cNvSpPr txBox="1">
            <a:spLocks/>
          </p:cNvSpPr>
          <p:nvPr/>
        </p:nvSpPr>
        <p:spPr>
          <a:xfrm>
            <a:off x="5012071" y="2203520"/>
            <a:ext cx="1334485" cy="538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" b="1" dirty="0" smtClean="0"/>
              <a:t>Educational</a:t>
            </a:r>
          </a:p>
          <a:p>
            <a:pPr marL="0" lv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5" name="Google Shape;3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3507" y="2104525"/>
            <a:ext cx="349417" cy="351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Picture 6" descr="https://lh3.googleusercontent.com/MSb7a7oZmXWX0z4vYYKmh1mcB9sDA1qk7n1Fb3R9haYt3n-_XYPXi0e_SkFEo3W1DRBrLW_dQFcsQLEDeshfXkkHg8_okJtWbqTtLzhUXJTNSn4rJYZt4pALPbjnMLD6YX2G4bX9hn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574" y="3443248"/>
            <a:ext cx="368421" cy="36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00901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8" y="24981"/>
            <a:ext cx="2343600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Pool</a:t>
            </a:r>
            <a:r>
              <a:rPr lang="en" dirty="0"/>
              <a:t> </a:t>
            </a:r>
            <a:endParaRPr sz="2800" dirty="0"/>
          </a:p>
        </p:txBody>
      </p:sp>
      <p:sp>
        <p:nvSpPr>
          <p:cNvPr id="48" name="Google Shape;2177;p69"/>
          <p:cNvSpPr/>
          <p:nvPr/>
        </p:nvSpPr>
        <p:spPr>
          <a:xfrm>
            <a:off x="307916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2177;p69"/>
          <p:cNvSpPr/>
          <p:nvPr/>
        </p:nvSpPr>
        <p:spPr>
          <a:xfrm>
            <a:off x="307915" y="645429"/>
            <a:ext cx="3648389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" name="Google Shape;344;p32"/>
          <p:cNvCxnSpPr/>
          <p:nvPr/>
        </p:nvCxnSpPr>
        <p:spPr>
          <a:xfrm>
            <a:off x="3920734" y="2616416"/>
            <a:ext cx="0" cy="101104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oogle Shape;348;p32"/>
          <p:cNvCxnSpPr/>
          <p:nvPr/>
        </p:nvCxnSpPr>
        <p:spPr>
          <a:xfrm>
            <a:off x="3917407" y="3560502"/>
            <a:ext cx="3327" cy="4758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Rectangle 36"/>
          <p:cNvSpPr/>
          <p:nvPr/>
        </p:nvSpPr>
        <p:spPr>
          <a:xfrm>
            <a:off x="3543693" y="1305669"/>
            <a:ext cx="2802864" cy="34187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Google Shape;350;p32"/>
          <p:cNvSpPr txBox="1">
            <a:spLocks/>
          </p:cNvSpPr>
          <p:nvPr/>
        </p:nvSpPr>
        <p:spPr>
          <a:xfrm>
            <a:off x="4305693" y="1315269"/>
            <a:ext cx="142968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Open source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43459" y="1305669"/>
            <a:ext cx="2763965" cy="341873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Google Shape;350;p32"/>
          <p:cNvSpPr txBox="1">
            <a:spLocks/>
          </p:cNvSpPr>
          <p:nvPr/>
        </p:nvSpPr>
        <p:spPr>
          <a:xfrm>
            <a:off x="7165412" y="1328833"/>
            <a:ext cx="121049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Corporate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4400" y="1305669"/>
            <a:ext cx="2629292" cy="34187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Google Shape;350;p32"/>
          <p:cNvSpPr txBox="1">
            <a:spLocks/>
          </p:cNvSpPr>
          <p:nvPr/>
        </p:nvSpPr>
        <p:spPr>
          <a:xfrm>
            <a:off x="1797191" y="1328833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Private</a:t>
            </a:r>
            <a:endParaRPr lang="en-US" sz="1600" dirty="0">
              <a:latin typeface="Poppins SemiBold" charset="0"/>
              <a:cs typeface="Poppins SemiBold" charset="0"/>
            </a:endParaRPr>
          </a:p>
        </p:txBody>
      </p:sp>
      <p:cxnSp>
        <p:nvCxnSpPr>
          <p:cNvPr id="69" name="Google Shape;341;p32"/>
          <p:cNvCxnSpPr/>
          <p:nvPr/>
        </p:nvCxnSpPr>
        <p:spPr>
          <a:xfrm flipH="1">
            <a:off x="1097834" y="1646720"/>
            <a:ext cx="214523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" name="Google Shape;341;p32"/>
          <p:cNvCxnSpPr/>
          <p:nvPr/>
        </p:nvCxnSpPr>
        <p:spPr>
          <a:xfrm flipH="1">
            <a:off x="4075904" y="1646720"/>
            <a:ext cx="197132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341;p32"/>
          <p:cNvCxnSpPr/>
          <p:nvPr/>
        </p:nvCxnSpPr>
        <p:spPr>
          <a:xfrm flipH="1">
            <a:off x="6676550" y="1653616"/>
            <a:ext cx="22418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1" name="Google Shape;341;p32"/>
          <p:cNvCxnSpPr/>
          <p:nvPr/>
        </p:nvCxnSpPr>
        <p:spPr>
          <a:xfrm>
            <a:off x="1094386" y="1643086"/>
            <a:ext cx="3448" cy="195402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2" name="Google Shape;342;p32"/>
          <p:cNvCxnSpPr/>
          <p:nvPr/>
        </p:nvCxnSpPr>
        <p:spPr>
          <a:xfrm flipV="1">
            <a:off x="1094386" y="3597108"/>
            <a:ext cx="487698" cy="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93" name="Google Shape;346;p32"/>
          <p:cNvSpPr txBox="1">
            <a:spLocks/>
          </p:cNvSpPr>
          <p:nvPr/>
        </p:nvSpPr>
        <p:spPr>
          <a:xfrm>
            <a:off x="2068462" y="2151571"/>
            <a:ext cx="1626725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Portfolio </a:t>
            </a:r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94" name="Google Shape;5792;p76"/>
          <p:cNvGrpSpPr>
            <a:grpSpLocks noChangeAspect="1"/>
          </p:cNvGrpSpPr>
          <p:nvPr/>
        </p:nvGrpSpPr>
        <p:grpSpPr>
          <a:xfrm>
            <a:off x="1708978" y="2091046"/>
            <a:ext cx="298272" cy="299067"/>
            <a:chOff x="-50154075" y="1948175"/>
            <a:chExt cx="300100" cy="300900"/>
          </a:xfrm>
          <a:solidFill>
            <a:schemeClr val="tx2"/>
          </a:solidFill>
        </p:grpSpPr>
        <p:sp>
          <p:nvSpPr>
            <p:cNvPr id="95" name="Google Shape;5793;p76"/>
            <p:cNvSpPr/>
            <p:nvPr/>
          </p:nvSpPr>
          <p:spPr>
            <a:xfrm>
              <a:off x="-50154075" y="1948175"/>
              <a:ext cx="300100" cy="300900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2805" y="694"/>
                  </a:moveTo>
                  <a:lnTo>
                    <a:pt x="2805" y="2805"/>
                  </a:lnTo>
                  <a:lnTo>
                    <a:pt x="662" y="2805"/>
                  </a:lnTo>
                  <a:lnTo>
                    <a:pt x="662" y="694"/>
                  </a:lnTo>
                  <a:close/>
                  <a:moveTo>
                    <a:pt x="2805" y="3466"/>
                  </a:moveTo>
                  <a:lnTo>
                    <a:pt x="2805" y="5609"/>
                  </a:lnTo>
                  <a:lnTo>
                    <a:pt x="662" y="5609"/>
                  </a:lnTo>
                  <a:lnTo>
                    <a:pt x="662" y="3466"/>
                  </a:lnTo>
                  <a:close/>
                  <a:moveTo>
                    <a:pt x="7908" y="2521"/>
                  </a:moveTo>
                  <a:lnTo>
                    <a:pt x="9421" y="4033"/>
                  </a:lnTo>
                  <a:lnTo>
                    <a:pt x="7782" y="5640"/>
                  </a:lnTo>
                  <a:lnTo>
                    <a:pt x="6302" y="4128"/>
                  </a:lnTo>
                  <a:lnTo>
                    <a:pt x="7908" y="2521"/>
                  </a:lnTo>
                  <a:close/>
                  <a:moveTo>
                    <a:pt x="5798" y="4663"/>
                  </a:moveTo>
                  <a:lnTo>
                    <a:pt x="7278" y="6144"/>
                  </a:lnTo>
                  <a:lnTo>
                    <a:pt x="5766" y="7688"/>
                  </a:lnTo>
                  <a:lnTo>
                    <a:pt x="4254" y="6207"/>
                  </a:lnTo>
                  <a:lnTo>
                    <a:pt x="5798" y="4663"/>
                  </a:lnTo>
                  <a:close/>
                  <a:moveTo>
                    <a:pt x="2805" y="6302"/>
                  </a:moveTo>
                  <a:lnTo>
                    <a:pt x="2805" y="8791"/>
                  </a:lnTo>
                  <a:cubicBezTo>
                    <a:pt x="2521" y="8570"/>
                    <a:pt x="2111" y="8444"/>
                    <a:pt x="1733" y="8444"/>
                  </a:cubicBezTo>
                  <a:cubicBezTo>
                    <a:pt x="1324" y="8444"/>
                    <a:pt x="977" y="8570"/>
                    <a:pt x="662" y="8791"/>
                  </a:cubicBezTo>
                  <a:lnTo>
                    <a:pt x="662" y="6302"/>
                  </a:lnTo>
                  <a:close/>
                  <a:moveTo>
                    <a:pt x="3750" y="6711"/>
                  </a:moveTo>
                  <a:lnTo>
                    <a:pt x="5230" y="8192"/>
                  </a:lnTo>
                  <a:lnTo>
                    <a:pt x="3498" y="9925"/>
                  </a:lnTo>
                  <a:lnTo>
                    <a:pt x="3498" y="6932"/>
                  </a:lnTo>
                  <a:lnTo>
                    <a:pt x="3750" y="6711"/>
                  </a:lnTo>
                  <a:close/>
                  <a:moveTo>
                    <a:pt x="1733" y="9137"/>
                  </a:moveTo>
                  <a:cubicBezTo>
                    <a:pt x="2332" y="9137"/>
                    <a:pt x="2805" y="9610"/>
                    <a:pt x="2805" y="10208"/>
                  </a:cubicBezTo>
                  <a:cubicBezTo>
                    <a:pt x="2805" y="10807"/>
                    <a:pt x="2332" y="11279"/>
                    <a:pt x="1733" y="11279"/>
                  </a:cubicBezTo>
                  <a:cubicBezTo>
                    <a:pt x="1135" y="11279"/>
                    <a:pt x="662" y="10807"/>
                    <a:pt x="662" y="10208"/>
                  </a:cubicBezTo>
                  <a:cubicBezTo>
                    <a:pt x="662" y="9610"/>
                    <a:pt x="1135" y="9137"/>
                    <a:pt x="1733" y="9137"/>
                  </a:cubicBezTo>
                  <a:close/>
                  <a:moveTo>
                    <a:pt x="5640" y="9137"/>
                  </a:moveTo>
                  <a:lnTo>
                    <a:pt x="5640" y="11279"/>
                  </a:lnTo>
                  <a:lnTo>
                    <a:pt x="3183" y="11279"/>
                  </a:lnTo>
                  <a:lnTo>
                    <a:pt x="5262" y="9137"/>
                  </a:lnTo>
                  <a:close/>
                  <a:moveTo>
                    <a:pt x="8412" y="9137"/>
                  </a:moveTo>
                  <a:lnTo>
                    <a:pt x="8412" y="11279"/>
                  </a:lnTo>
                  <a:lnTo>
                    <a:pt x="6333" y="11279"/>
                  </a:lnTo>
                  <a:lnTo>
                    <a:pt x="6333" y="9137"/>
                  </a:lnTo>
                  <a:close/>
                  <a:moveTo>
                    <a:pt x="11248" y="9137"/>
                  </a:moveTo>
                  <a:lnTo>
                    <a:pt x="11248" y="11279"/>
                  </a:lnTo>
                  <a:lnTo>
                    <a:pt x="9106" y="11279"/>
                  </a:lnTo>
                  <a:lnTo>
                    <a:pt x="9106" y="9137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0240"/>
                  </a:lnTo>
                  <a:cubicBezTo>
                    <a:pt x="1" y="11248"/>
                    <a:pt x="788" y="12036"/>
                    <a:pt x="1765" y="12036"/>
                  </a:cubicBezTo>
                  <a:lnTo>
                    <a:pt x="11657" y="12036"/>
                  </a:lnTo>
                  <a:cubicBezTo>
                    <a:pt x="11846" y="12036"/>
                    <a:pt x="12004" y="11878"/>
                    <a:pt x="12004" y="11657"/>
                  </a:cubicBezTo>
                  <a:lnTo>
                    <a:pt x="12004" y="8791"/>
                  </a:lnTo>
                  <a:cubicBezTo>
                    <a:pt x="11973" y="8602"/>
                    <a:pt x="11815" y="8444"/>
                    <a:pt x="11626" y="8444"/>
                  </a:cubicBezTo>
                  <a:lnTo>
                    <a:pt x="5987" y="8444"/>
                  </a:lnTo>
                  <a:lnTo>
                    <a:pt x="10177" y="4254"/>
                  </a:lnTo>
                  <a:cubicBezTo>
                    <a:pt x="10240" y="4191"/>
                    <a:pt x="10271" y="4096"/>
                    <a:pt x="10271" y="4033"/>
                  </a:cubicBezTo>
                  <a:cubicBezTo>
                    <a:pt x="10271" y="3939"/>
                    <a:pt x="10240" y="3844"/>
                    <a:pt x="10177" y="3781"/>
                  </a:cubicBezTo>
                  <a:lnTo>
                    <a:pt x="8192" y="1828"/>
                  </a:lnTo>
                  <a:cubicBezTo>
                    <a:pt x="8129" y="1765"/>
                    <a:pt x="8042" y="1733"/>
                    <a:pt x="7952" y="1733"/>
                  </a:cubicBezTo>
                  <a:cubicBezTo>
                    <a:pt x="7861" y="1733"/>
                    <a:pt x="7767" y="1765"/>
                    <a:pt x="7688" y="1828"/>
                  </a:cubicBezTo>
                  <a:lnTo>
                    <a:pt x="3498" y="5987"/>
                  </a:lnTo>
                  <a:lnTo>
                    <a:pt x="3498" y="379"/>
                  </a:lnTo>
                  <a:cubicBezTo>
                    <a:pt x="3498" y="158"/>
                    <a:pt x="3340" y="1"/>
                    <a:pt x="31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794;p76"/>
            <p:cNvSpPr/>
            <p:nvPr/>
          </p:nvSpPr>
          <p:spPr>
            <a:xfrm>
              <a:off x="-50119425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7" name="Google Shape;342;p32"/>
          <p:cNvCxnSpPr/>
          <p:nvPr/>
        </p:nvCxnSpPr>
        <p:spPr>
          <a:xfrm>
            <a:off x="1094386" y="2234412"/>
            <a:ext cx="4876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98" name="Google Shape;346;p32"/>
          <p:cNvSpPr txBox="1">
            <a:spLocks/>
          </p:cNvSpPr>
          <p:nvPr/>
        </p:nvSpPr>
        <p:spPr>
          <a:xfrm>
            <a:off x="2105469" y="3449362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Guild</a:t>
            </a:r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99" name="Picture 12" descr="https://lh6.googleusercontent.com/xBQgcLuWT1RAXDfgO2-kjrI_ySApA8oYLGUfHzm2Cd_-mjuD7jrimmhdHyrzi_FbXAww2oEWVqhSbMla-dAkS-X2I0Dxz6hSAFZlki9F6yhXAQq6ZocTqk94rNpq11BVyF6RzPfDlj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413" y="3354919"/>
            <a:ext cx="425166" cy="42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0" name="Google Shape;341;p32"/>
          <p:cNvCxnSpPr/>
          <p:nvPr/>
        </p:nvCxnSpPr>
        <p:spPr>
          <a:xfrm flipH="1">
            <a:off x="4075904" y="1646720"/>
            <a:ext cx="3326" cy="198871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1" name="Google Shape;342;p32"/>
          <p:cNvCxnSpPr/>
          <p:nvPr/>
        </p:nvCxnSpPr>
        <p:spPr>
          <a:xfrm>
            <a:off x="4079230" y="3635432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02" name="Google Shape;350;p32"/>
          <p:cNvSpPr txBox="1">
            <a:spLocks/>
          </p:cNvSpPr>
          <p:nvPr/>
        </p:nvSpPr>
        <p:spPr>
          <a:xfrm>
            <a:off x="4948992" y="3560502"/>
            <a:ext cx="1525941" cy="68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lnSpc>
                <a:spcPct val="100000"/>
              </a:lnSpc>
              <a:buSzPts val="1000"/>
              <a:buFont typeface="Pontano Sans"/>
              <a:buNone/>
            </a:pPr>
            <a:r>
              <a:rPr lang="en-US" b="1" dirty="0" smtClean="0"/>
              <a:t>Smart Society</a:t>
            </a:r>
          </a:p>
          <a:p>
            <a:pPr marL="0" indent="0">
              <a:lnSpc>
                <a:spcPct val="100000"/>
              </a:lnSpc>
              <a:buSzPts val="1000"/>
              <a:buNone/>
            </a:pPr>
            <a:r>
              <a:rPr lang="en-US" dirty="0"/>
              <a:t>NGO &amp; Open data cooperation</a:t>
            </a:r>
          </a:p>
          <a:p>
            <a:pPr marL="0" indent="0">
              <a:lnSpc>
                <a:spcPct val="100000"/>
              </a:lnSpc>
              <a:buSzPts val="1000"/>
              <a:buFont typeface="Pontano Sans"/>
              <a:buNone/>
            </a:pPr>
            <a:endParaRPr lang="en-US" b="1" dirty="0" smtClean="0"/>
          </a:p>
          <a:p>
            <a:pPr marL="0" indent="0">
              <a:lnSpc>
                <a:spcPct val="100000"/>
              </a:lnSpc>
              <a:buSzPts val="1000"/>
              <a:buFont typeface="Pontano Sans"/>
              <a:buNone/>
            </a:pP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103" name="Google Shape;342;p32"/>
          <p:cNvCxnSpPr/>
          <p:nvPr/>
        </p:nvCxnSpPr>
        <p:spPr>
          <a:xfrm>
            <a:off x="4075903" y="2291167"/>
            <a:ext cx="35450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04" name="Google Shape;350;p32"/>
          <p:cNvSpPr txBox="1">
            <a:spLocks/>
          </p:cNvSpPr>
          <p:nvPr/>
        </p:nvSpPr>
        <p:spPr>
          <a:xfrm>
            <a:off x="5012071" y="2203520"/>
            <a:ext cx="1334485" cy="538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" b="1" dirty="0" smtClean="0"/>
              <a:t>Educational</a:t>
            </a:r>
          </a:p>
          <a:p>
            <a:pPr marL="0" indent="0">
              <a:buSzPts val="1000"/>
            </a:pPr>
            <a:r>
              <a:rPr lang="en-US" dirty="0"/>
              <a:t>Logistics product</a:t>
            </a:r>
            <a:endParaRPr lang="en-US" b="1" dirty="0" smtClean="0"/>
          </a:p>
          <a:p>
            <a:pPr marL="0" lv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5" name="Google Shape;3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3507" y="2104525"/>
            <a:ext cx="349417" cy="351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Picture 6" descr="https://lh3.googleusercontent.com/MSb7a7oZmXWX0z4vYYKmh1mcB9sDA1qk7n1Fb3R9haYt3n-_XYPXi0e_SkFEo3W1DRBrLW_dQFcsQLEDeshfXkkHg8_okJtWbqTtLzhUXJTNSn4rJYZt4pALPbjnMLD6YX2G4bX9hn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574" y="3443248"/>
            <a:ext cx="368421" cy="36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3331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8" y="24981"/>
            <a:ext cx="2343600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Pool</a:t>
            </a:r>
            <a:r>
              <a:rPr lang="en" dirty="0"/>
              <a:t> </a:t>
            </a:r>
            <a:endParaRPr sz="2800" dirty="0"/>
          </a:p>
        </p:txBody>
      </p:sp>
      <p:sp>
        <p:nvSpPr>
          <p:cNvPr id="48" name="Google Shape;2177;p69"/>
          <p:cNvSpPr/>
          <p:nvPr/>
        </p:nvSpPr>
        <p:spPr>
          <a:xfrm>
            <a:off x="307916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2177;p69"/>
          <p:cNvSpPr/>
          <p:nvPr/>
        </p:nvSpPr>
        <p:spPr>
          <a:xfrm>
            <a:off x="307915" y="645429"/>
            <a:ext cx="3648389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" name="Google Shape;344;p32"/>
          <p:cNvCxnSpPr/>
          <p:nvPr/>
        </p:nvCxnSpPr>
        <p:spPr>
          <a:xfrm>
            <a:off x="3920734" y="2616416"/>
            <a:ext cx="0" cy="101104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oogle Shape;348;p32"/>
          <p:cNvCxnSpPr/>
          <p:nvPr/>
        </p:nvCxnSpPr>
        <p:spPr>
          <a:xfrm>
            <a:off x="3917407" y="3560502"/>
            <a:ext cx="3327" cy="4758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Rectangle 36"/>
          <p:cNvSpPr/>
          <p:nvPr/>
        </p:nvSpPr>
        <p:spPr>
          <a:xfrm>
            <a:off x="3543693" y="1305669"/>
            <a:ext cx="2802864" cy="34187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Google Shape;350;p32"/>
          <p:cNvSpPr txBox="1">
            <a:spLocks/>
          </p:cNvSpPr>
          <p:nvPr/>
        </p:nvSpPr>
        <p:spPr>
          <a:xfrm>
            <a:off x="4305693" y="1315269"/>
            <a:ext cx="142968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Open source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43459" y="1305669"/>
            <a:ext cx="2763965" cy="341873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Google Shape;350;p32"/>
          <p:cNvSpPr txBox="1">
            <a:spLocks/>
          </p:cNvSpPr>
          <p:nvPr/>
        </p:nvSpPr>
        <p:spPr>
          <a:xfrm>
            <a:off x="7165412" y="1328833"/>
            <a:ext cx="121049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Corporate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4400" y="1305669"/>
            <a:ext cx="2629292" cy="34187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Google Shape;350;p32"/>
          <p:cNvSpPr txBox="1">
            <a:spLocks/>
          </p:cNvSpPr>
          <p:nvPr/>
        </p:nvSpPr>
        <p:spPr>
          <a:xfrm>
            <a:off x="1797191" y="1328833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Private</a:t>
            </a:r>
            <a:endParaRPr lang="en-US" sz="1600" dirty="0">
              <a:latin typeface="Poppins SemiBold" charset="0"/>
              <a:cs typeface="Poppins SemiBold" charset="0"/>
            </a:endParaRPr>
          </a:p>
        </p:txBody>
      </p:sp>
      <p:cxnSp>
        <p:nvCxnSpPr>
          <p:cNvPr id="69" name="Google Shape;341;p32"/>
          <p:cNvCxnSpPr/>
          <p:nvPr/>
        </p:nvCxnSpPr>
        <p:spPr>
          <a:xfrm flipH="1">
            <a:off x="1097834" y="1646720"/>
            <a:ext cx="214523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" name="Google Shape;341;p32"/>
          <p:cNvCxnSpPr/>
          <p:nvPr/>
        </p:nvCxnSpPr>
        <p:spPr>
          <a:xfrm flipH="1">
            <a:off x="4075904" y="1646720"/>
            <a:ext cx="197132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341;p32"/>
          <p:cNvCxnSpPr/>
          <p:nvPr/>
        </p:nvCxnSpPr>
        <p:spPr>
          <a:xfrm flipH="1">
            <a:off x="6676550" y="1653616"/>
            <a:ext cx="22418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1" name="Google Shape;341;p32"/>
          <p:cNvCxnSpPr/>
          <p:nvPr/>
        </p:nvCxnSpPr>
        <p:spPr>
          <a:xfrm>
            <a:off x="1094386" y="1643086"/>
            <a:ext cx="3448" cy="195402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2" name="Google Shape;342;p32"/>
          <p:cNvCxnSpPr/>
          <p:nvPr/>
        </p:nvCxnSpPr>
        <p:spPr>
          <a:xfrm flipV="1">
            <a:off x="1094386" y="3597108"/>
            <a:ext cx="487698" cy="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93" name="Google Shape;346;p32"/>
          <p:cNvSpPr txBox="1">
            <a:spLocks/>
          </p:cNvSpPr>
          <p:nvPr/>
        </p:nvSpPr>
        <p:spPr>
          <a:xfrm>
            <a:off x="2068462" y="2151571"/>
            <a:ext cx="1626725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Portfolio </a:t>
            </a:r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94" name="Google Shape;5792;p76"/>
          <p:cNvGrpSpPr>
            <a:grpSpLocks noChangeAspect="1"/>
          </p:cNvGrpSpPr>
          <p:nvPr/>
        </p:nvGrpSpPr>
        <p:grpSpPr>
          <a:xfrm>
            <a:off x="1708978" y="2091046"/>
            <a:ext cx="298272" cy="299067"/>
            <a:chOff x="-50154075" y="1948175"/>
            <a:chExt cx="300100" cy="300900"/>
          </a:xfrm>
          <a:solidFill>
            <a:schemeClr val="tx2"/>
          </a:solidFill>
        </p:grpSpPr>
        <p:sp>
          <p:nvSpPr>
            <p:cNvPr id="95" name="Google Shape;5793;p76"/>
            <p:cNvSpPr/>
            <p:nvPr/>
          </p:nvSpPr>
          <p:spPr>
            <a:xfrm>
              <a:off x="-50154075" y="1948175"/>
              <a:ext cx="300100" cy="300900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2805" y="694"/>
                  </a:moveTo>
                  <a:lnTo>
                    <a:pt x="2805" y="2805"/>
                  </a:lnTo>
                  <a:lnTo>
                    <a:pt x="662" y="2805"/>
                  </a:lnTo>
                  <a:lnTo>
                    <a:pt x="662" y="694"/>
                  </a:lnTo>
                  <a:close/>
                  <a:moveTo>
                    <a:pt x="2805" y="3466"/>
                  </a:moveTo>
                  <a:lnTo>
                    <a:pt x="2805" y="5609"/>
                  </a:lnTo>
                  <a:lnTo>
                    <a:pt x="662" y="5609"/>
                  </a:lnTo>
                  <a:lnTo>
                    <a:pt x="662" y="3466"/>
                  </a:lnTo>
                  <a:close/>
                  <a:moveTo>
                    <a:pt x="7908" y="2521"/>
                  </a:moveTo>
                  <a:lnTo>
                    <a:pt x="9421" y="4033"/>
                  </a:lnTo>
                  <a:lnTo>
                    <a:pt x="7782" y="5640"/>
                  </a:lnTo>
                  <a:lnTo>
                    <a:pt x="6302" y="4128"/>
                  </a:lnTo>
                  <a:lnTo>
                    <a:pt x="7908" y="2521"/>
                  </a:lnTo>
                  <a:close/>
                  <a:moveTo>
                    <a:pt x="5798" y="4663"/>
                  </a:moveTo>
                  <a:lnTo>
                    <a:pt x="7278" y="6144"/>
                  </a:lnTo>
                  <a:lnTo>
                    <a:pt x="5766" y="7688"/>
                  </a:lnTo>
                  <a:lnTo>
                    <a:pt x="4254" y="6207"/>
                  </a:lnTo>
                  <a:lnTo>
                    <a:pt x="5798" y="4663"/>
                  </a:lnTo>
                  <a:close/>
                  <a:moveTo>
                    <a:pt x="2805" y="6302"/>
                  </a:moveTo>
                  <a:lnTo>
                    <a:pt x="2805" y="8791"/>
                  </a:lnTo>
                  <a:cubicBezTo>
                    <a:pt x="2521" y="8570"/>
                    <a:pt x="2111" y="8444"/>
                    <a:pt x="1733" y="8444"/>
                  </a:cubicBezTo>
                  <a:cubicBezTo>
                    <a:pt x="1324" y="8444"/>
                    <a:pt x="977" y="8570"/>
                    <a:pt x="662" y="8791"/>
                  </a:cubicBezTo>
                  <a:lnTo>
                    <a:pt x="662" y="6302"/>
                  </a:lnTo>
                  <a:close/>
                  <a:moveTo>
                    <a:pt x="3750" y="6711"/>
                  </a:moveTo>
                  <a:lnTo>
                    <a:pt x="5230" y="8192"/>
                  </a:lnTo>
                  <a:lnTo>
                    <a:pt x="3498" y="9925"/>
                  </a:lnTo>
                  <a:lnTo>
                    <a:pt x="3498" y="6932"/>
                  </a:lnTo>
                  <a:lnTo>
                    <a:pt x="3750" y="6711"/>
                  </a:lnTo>
                  <a:close/>
                  <a:moveTo>
                    <a:pt x="1733" y="9137"/>
                  </a:moveTo>
                  <a:cubicBezTo>
                    <a:pt x="2332" y="9137"/>
                    <a:pt x="2805" y="9610"/>
                    <a:pt x="2805" y="10208"/>
                  </a:cubicBezTo>
                  <a:cubicBezTo>
                    <a:pt x="2805" y="10807"/>
                    <a:pt x="2332" y="11279"/>
                    <a:pt x="1733" y="11279"/>
                  </a:cubicBezTo>
                  <a:cubicBezTo>
                    <a:pt x="1135" y="11279"/>
                    <a:pt x="662" y="10807"/>
                    <a:pt x="662" y="10208"/>
                  </a:cubicBezTo>
                  <a:cubicBezTo>
                    <a:pt x="662" y="9610"/>
                    <a:pt x="1135" y="9137"/>
                    <a:pt x="1733" y="9137"/>
                  </a:cubicBezTo>
                  <a:close/>
                  <a:moveTo>
                    <a:pt x="5640" y="9137"/>
                  </a:moveTo>
                  <a:lnTo>
                    <a:pt x="5640" y="11279"/>
                  </a:lnTo>
                  <a:lnTo>
                    <a:pt x="3183" y="11279"/>
                  </a:lnTo>
                  <a:lnTo>
                    <a:pt x="5262" y="9137"/>
                  </a:lnTo>
                  <a:close/>
                  <a:moveTo>
                    <a:pt x="8412" y="9137"/>
                  </a:moveTo>
                  <a:lnTo>
                    <a:pt x="8412" y="11279"/>
                  </a:lnTo>
                  <a:lnTo>
                    <a:pt x="6333" y="11279"/>
                  </a:lnTo>
                  <a:lnTo>
                    <a:pt x="6333" y="9137"/>
                  </a:lnTo>
                  <a:close/>
                  <a:moveTo>
                    <a:pt x="11248" y="9137"/>
                  </a:moveTo>
                  <a:lnTo>
                    <a:pt x="11248" y="11279"/>
                  </a:lnTo>
                  <a:lnTo>
                    <a:pt x="9106" y="11279"/>
                  </a:lnTo>
                  <a:lnTo>
                    <a:pt x="9106" y="9137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0240"/>
                  </a:lnTo>
                  <a:cubicBezTo>
                    <a:pt x="1" y="11248"/>
                    <a:pt x="788" y="12036"/>
                    <a:pt x="1765" y="12036"/>
                  </a:cubicBezTo>
                  <a:lnTo>
                    <a:pt x="11657" y="12036"/>
                  </a:lnTo>
                  <a:cubicBezTo>
                    <a:pt x="11846" y="12036"/>
                    <a:pt x="12004" y="11878"/>
                    <a:pt x="12004" y="11657"/>
                  </a:cubicBezTo>
                  <a:lnTo>
                    <a:pt x="12004" y="8791"/>
                  </a:lnTo>
                  <a:cubicBezTo>
                    <a:pt x="11973" y="8602"/>
                    <a:pt x="11815" y="8444"/>
                    <a:pt x="11626" y="8444"/>
                  </a:cubicBezTo>
                  <a:lnTo>
                    <a:pt x="5987" y="8444"/>
                  </a:lnTo>
                  <a:lnTo>
                    <a:pt x="10177" y="4254"/>
                  </a:lnTo>
                  <a:cubicBezTo>
                    <a:pt x="10240" y="4191"/>
                    <a:pt x="10271" y="4096"/>
                    <a:pt x="10271" y="4033"/>
                  </a:cubicBezTo>
                  <a:cubicBezTo>
                    <a:pt x="10271" y="3939"/>
                    <a:pt x="10240" y="3844"/>
                    <a:pt x="10177" y="3781"/>
                  </a:cubicBezTo>
                  <a:lnTo>
                    <a:pt x="8192" y="1828"/>
                  </a:lnTo>
                  <a:cubicBezTo>
                    <a:pt x="8129" y="1765"/>
                    <a:pt x="8042" y="1733"/>
                    <a:pt x="7952" y="1733"/>
                  </a:cubicBezTo>
                  <a:cubicBezTo>
                    <a:pt x="7861" y="1733"/>
                    <a:pt x="7767" y="1765"/>
                    <a:pt x="7688" y="1828"/>
                  </a:cubicBezTo>
                  <a:lnTo>
                    <a:pt x="3498" y="5987"/>
                  </a:lnTo>
                  <a:lnTo>
                    <a:pt x="3498" y="379"/>
                  </a:lnTo>
                  <a:cubicBezTo>
                    <a:pt x="3498" y="158"/>
                    <a:pt x="3340" y="1"/>
                    <a:pt x="31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794;p76"/>
            <p:cNvSpPr/>
            <p:nvPr/>
          </p:nvSpPr>
          <p:spPr>
            <a:xfrm>
              <a:off x="-50119425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7" name="Google Shape;342;p32"/>
          <p:cNvCxnSpPr/>
          <p:nvPr/>
        </p:nvCxnSpPr>
        <p:spPr>
          <a:xfrm>
            <a:off x="1094386" y="2234412"/>
            <a:ext cx="4876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98" name="Google Shape;346;p32"/>
          <p:cNvSpPr txBox="1">
            <a:spLocks/>
          </p:cNvSpPr>
          <p:nvPr/>
        </p:nvSpPr>
        <p:spPr>
          <a:xfrm>
            <a:off x="2105469" y="3449362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Guild</a:t>
            </a:r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99" name="Picture 12" descr="https://lh6.googleusercontent.com/xBQgcLuWT1RAXDfgO2-kjrI_ySApA8oYLGUfHzm2Cd_-mjuD7jrimmhdHyrzi_FbXAww2oEWVqhSbMla-dAkS-X2I0Dxz6hSAFZlki9F6yhXAQq6ZocTqk94rNpq11BVyF6RzPfDlj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413" y="3354919"/>
            <a:ext cx="425166" cy="42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0" name="Google Shape;341;p32"/>
          <p:cNvCxnSpPr/>
          <p:nvPr/>
        </p:nvCxnSpPr>
        <p:spPr>
          <a:xfrm flipH="1">
            <a:off x="4075904" y="1646720"/>
            <a:ext cx="3326" cy="198871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1" name="Google Shape;342;p32"/>
          <p:cNvCxnSpPr/>
          <p:nvPr/>
        </p:nvCxnSpPr>
        <p:spPr>
          <a:xfrm>
            <a:off x="4079230" y="3635432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02" name="Google Shape;350;p32"/>
          <p:cNvSpPr txBox="1">
            <a:spLocks/>
          </p:cNvSpPr>
          <p:nvPr/>
        </p:nvSpPr>
        <p:spPr>
          <a:xfrm>
            <a:off x="4948992" y="3560502"/>
            <a:ext cx="1525941" cy="68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lnSpc>
                <a:spcPct val="100000"/>
              </a:lnSpc>
              <a:buSzPts val="1000"/>
              <a:buFont typeface="Pontano Sans"/>
              <a:buNone/>
            </a:pPr>
            <a:r>
              <a:rPr lang="en-US" b="1" dirty="0" smtClean="0"/>
              <a:t>Smart Society</a:t>
            </a:r>
          </a:p>
          <a:p>
            <a:pPr marL="0" indent="0">
              <a:lnSpc>
                <a:spcPct val="100000"/>
              </a:lnSpc>
              <a:buSzPts val="1000"/>
              <a:buFont typeface="Pontano Sans"/>
              <a:buNone/>
            </a:pP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103" name="Google Shape;342;p32"/>
          <p:cNvCxnSpPr/>
          <p:nvPr/>
        </p:nvCxnSpPr>
        <p:spPr>
          <a:xfrm>
            <a:off x="4075903" y="2291167"/>
            <a:ext cx="35450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04" name="Google Shape;350;p32"/>
          <p:cNvSpPr txBox="1">
            <a:spLocks/>
          </p:cNvSpPr>
          <p:nvPr/>
        </p:nvSpPr>
        <p:spPr>
          <a:xfrm>
            <a:off x="5012071" y="2203520"/>
            <a:ext cx="1334485" cy="538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" b="1" dirty="0" smtClean="0"/>
              <a:t>Educational</a:t>
            </a:r>
            <a:endParaRPr lang="en-US" b="1" dirty="0" smtClean="0"/>
          </a:p>
          <a:p>
            <a:pPr marL="0" lv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5" name="Google Shape;3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3507" y="2104525"/>
            <a:ext cx="349417" cy="351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Picture 6" descr="https://lh3.googleusercontent.com/MSb7a7oZmXWX0z4vYYKmh1mcB9sDA1qk7n1Fb3R9haYt3n-_XYPXi0e_SkFEo3W1DRBrLW_dQFcsQLEDeshfXkkHg8_okJtWbqTtLzhUXJTNSn4rJYZt4pALPbjnMLD6YX2G4bX9hn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574" y="3443248"/>
            <a:ext cx="368421" cy="36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7" name="Google Shape;341;p32"/>
          <p:cNvCxnSpPr/>
          <p:nvPr/>
        </p:nvCxnSpPr>
        <p:spPr>
          <a:xfrm>
            <a:off x="6682645" y="1646720"/>
            <a:ext cx="6800" cy="198073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8" name="Google Shape;342;p32"/>
          <p:cNvCxnSpPr/>
          <p:nvPr/>
        </p:nvCxnSpPr>
        <p:spPr>
          <a:xfrm>
            <a:off x="6682645" y="2258335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09" name="Google Shape;346;p32"/>
          <p:cNvSpPr txBox="1">
            <a:spLocks/>
          </p:cNvSpPr>
          <p:nvPr/>
        </p:nvSpPr>
        <p:spPr>
          <a:xfrm>
            <a:off x="7627088" y="2277873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Prototype</a:t>
            </a:r>
          </a:p>
          <a:p>
            <a:pPr marL="0" indent="0">
              <a:buSzPts val="1000"/>
            </a:pPr>
            <a:r>
              <a:rPr lang="en-US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110" name="Google Shape;342;p32"/>
          <p:cNvCxnSpPr/>
          <p:nvPr/>
        </p:nvCxnSpPr>
        <p:spPr>
          <a:xfrm>
            <a:off x="6689445" y="3622127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11" name="Google Shape;346;p32"/>
          <p:cNvSpPr txBox="1">
            <a:spLocks/>
          </p:cNvSpPr>
          <p:nvPr/>
        </p:nvSpPr>
        <p:spPr>
          <a:xfrm>
            <a:off x="7645536" y="3580705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Workforce</a:t>
            </a:r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12" name="Picture 8" descr="https://lh5.googleusercontent.com/b18AYPzVrhQcmsuH8-7r_GifGzrYXr0f7yyG6uRYC6XweuapLoN92sLemyKkLYbdvquADolK_o3nf_TYA8XBf9XF7Gu1Wg95xXAj0DJFEbVYouxFc91619tfxf_cPHp5oYylZi9XEE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431" y="2122138"/>
            <a:ext cx="428805" cy="42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10" descr="https://lh3.googleusercontent.com/fq_5ep4HVlFyAspIoblzjgvzGSh8vUVjOqbjmgiLio0vZXTjrKj5aWy-LpK5Vp6gQ4w6hwpYwU35180T6_HxdlB0q71yKlQ3hJF0kPKIF-1exMrEVjoGfuR4STnNm4Hqm-5k5XQMeq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756" y="3461760"/>
            <a:ext cx="386480" cy="38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63988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8" y="24981"/>
            <a:ext cx="2343600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Pool</a:t>
            </a:r>
            <a:r>
              <a:rPr lang="en" dirty="0"/>
              <a:t> </a:t>
            </a:r>
            <a:endParaRPr sz="2800" dirty="0"/>
          </a:p>
        </p:txBody>
      </p:sp>
      <p:sp>
        <p:nvSpPr>
          <p:cNvPr id="48" name="Google Shape;2177;p69"/>
          <p:cNvSpPr/>
          <p:nvPr/>
        </p:nvSpPr>
        <p:spPr>
          <a:xfrm>
            <a:off x="307916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2177;p69"/>
          <p:cNvSpPr/>
          <p:nvPr/>
        </p:nvSpPr>
        <p:spPr>
          <a:xfrm>
            <a:off x="307915" y="645429"/>
            <a:ext cx="3648389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" name="Google Shape;344;p32"/>
          <p:cNvCxnSpPr/>
          <p:nvPr/>
        </p:nvCxnSpPr>
        <p:spPr>
          <a:xfrm>
            <a:off x="3920734" y="2616416"/>
            <a:ext cx="0" cy="101104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oogle Shape;348;p32"/>
          <p:cNvCxnSpPr/>
          <p:nvPr/>
        </p:nvCxnSpPr>
        <p:spPr>
          <a:xfrm>
            <a:off x="3917407" y="3560502"/>
            <a:ext cx="3327" cy="4758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Rectangle 36"/>
          <p:cNvSpPr/>
          <p:nvPr/>
        </p:nvSpPr>
        <p:spPr>
          <a:xfrm>
            <a:off x="3543693" y="1305669"/>
            <a:ext cx="2802864" cy="34187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Google Shape;350;p32"/>
          <p:cNvSpPr txBox="1">
            <a:spLocks/>
          </p:cNvSpPr>
          <p:nvPr/>
        </p:nvSpPr>
        <p:spPr>
          <a:xfrm>
            <a:off x="4305693" y="1315269"/>
            <a:ext cx="142968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Open source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43459" y="1305669"/>
            <a:ext cx="2763965" cy="341873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Google Shape;350;p32"/>
          <p:cNvSpPr txBox="1">
            <a:spLocks/>
          </p:cNvSpPr>
          <p:nvPr/>
        </p:nvSpPr>
        <p:spPr>
          <a:xfrm>
            <a:off x="7165412" y="1328833"/>
            <a:ext cx="121049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Corporate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4400" y="1305669"/>
            <a:ext cx="2629292" cy="34187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Google Shape;350;p32"/>
          <p:cNvSpPr txBox="1">
            <a:spLocks/>
          </p:cNvSpPr>
          <p:nvPr/>
        </p:nvSpPr>
        <p:spPr>
          <a:xfrm>
            <a:off x="1797191" y="1328833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Private</a:t>
            </a:r>
            <a:endParaRPr lang="en-US" sz="1600" dirty="0">
              <a:latin typeface="Poppins SemiBold" charset="0"/>
              <a:cs typeface="Poppins SemiBold" charset="0"/>
            </a:endParaRPr>
          </a:p>
        </p:txBody>
      </p:sp>
      <p:cxnSp>
        <p:nvCxnSpPr>
          <p:cNvPr id="69" name="Google Shape;341;p32"/>
          <p:cNvCxnSpPr/>
          <p:nvPr/>
        </p:nvCxnSpPr>
        <p:spPr>
          <a:xfrm flipH="1">
            <a:off x="1097834" y="1646720"/>
            <a:ext cx="214523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" name="Google Shape;341;p32"/>
          <p:cNvCxnSpPr/>
          <p:nvPr/>
        </p:nvCxnSpPr>
        <p:spPr>
          <a:xfrm flipH="1">
            <a:off x="4075904" y="1646720"/>
            <a:ext cx="197132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341;p32"/>
          <p:cNvCxnSpPr/>
          <p:nvPr/>
        </p:nvCxnSpPr>
        <p:spPr>
          <a:xfrm flipH="1">
            <a:off x="6676550" y="1653616"/>
            <a:ext cx="22418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1" name="Google Shape;341;p32"/>
          <p:cNvCxnSpPr/>
          <p:nvPr/>
        </p:nvCxnSpPr>
        <p:spPr>
          <a:xfrm>
            <a:off x="1094386" y="1643086"/>
            <a:ext cx="3448" cy="195402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2" name="Google Shape;342;p32"/>
          <p:cNvCxnSpPr/>
          <p:nvPr/>
        </p:nvCxnSpPr>
        <p:spPr>
          <a:xfrm flipV="1">
            <a:off x="1094386" y="3597108"/>
            <a:ext cx="487698" cy="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93" name="Google Shape;346;p32"/>
          <p:cNvSpPr txBox="1">
            <a:spLocks/>
          </p:cNvSpPr>
          <p:nvPr/>
        </p:nvSpPr>
        <p:spPr>
          <a:xfrm>
            <a:off x="2068462" y="2151571"/>
            <a:ext cx="1626725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Portfolio </a:t>
            </a:r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94" name="Google Shape;5792;p76"/>
          <p:cNvGrpSpPr>
            <a:grpSpLocks noChangeAspect="1"/>
          </p:cNvGrpSpPr>
          <p:nvPr/>
        </p:nvGrpSpPr>
        <p:grpSpPr>
          <a:xfrm>
            <a:off x="1708978" y="2091046"/>
            <a:ext cx="298272" cy="299067"/>
            <a:chOff x="-50154075" y="1948175"/>
            <a:chExt cx="300100" cy="300900"/>
          </a:xfrm>
          <a:solidFill>
            <a:schemeClr val="tx2"/>
          </a:solidFill>
        </p:grpSpPr>
        <p:sp>
          <p:nvSpPr>
            <p:cNvPr id="95" name="Google Shape;5793;p76"/>
            <p:cNvSpPr/>
            <p:nvPr/>
          </p:nvSpPr>
          <p:spPr>
            <a:xfrm>
              <a:off x="-50154075" y="1948175"/>
              <a:ext cx="300100" cy="300900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2805" y="694"/>
                  </a:moveTo>
                  <a:lnTo>
                    <a:pt x="2805" y="2805"/>
                  </a:lnTo>
                  <a:lnTo>
                    <a:pt x="662" y="2805"/>
                  </a:lnTo>
                  <a:lnTo>
                    <a:pt x="662" y="694"/>
                  </a:lnTo>
                  <a:close/>
                  <a:moveTo>
                    <a:pt x="2805" y="3466"/>
                  </a:moveTo>
                  <a:lnTo>
                    <a:pt x="2805" y="5609"/>
                  </a:lnTo>
                  <a:lnTo>
                    <a:pt x="662" y="5609"/>
                  </a:lnTo>
                  <a:lnTo>
                    <a:pt x="662" y="3466"/>
                  </a:lnTo>
                  <a:close/>
                  <a:moveTo>
                    <a:pt x="7908" y="2521"/>
                  </a:moveTo>
                  <a:lnTo>
                    <a:pt x="9421" y="4033"/>
                  </a:lnTo>
                  <a:lnTo>
                    <a:pt x="7782" y="5640"/>
                  </a:lnTo>
                  <a:lnTo>
                    <a:pt x="6302" y="4128"/>
                  </a:lnTo>
                  <a:lnTo>
                    <a:pt x="7908" y="2521"/>
                  </a:lnTo>
                  <a:close/>
                  <a:moveTo>
                    <a:pt x="5798" y="4663"/>
                  </a:moveTo>
                  <a:lnTo>
                    <a:pt x="7278" y="6144"/>
                  </a:lnTo>
                  <a:lnTo>
                    <a:pt x="5766" y="7688"/>
                  </a:lnTo>
                  <a:lnTo>
                    <a:pt x="4254" y="6207"/>
                  </a:lnTo>
                  <a:lnTo>
                    <a:pt x="5798" y="4663"/>
                  </a:lnTo>
                  <a:close/>
                  <a:moveTo>
                    <a:pt x="2805" y="6302"/>
                  </a:moveTo>
                  <a:lnTo>
                    <a:pt x="2805" y="8791"/>
                  </a:lnTo>
                  <a:cubicBezTo>
                    <a:pt x="2521" y="8570"/>
                    <a:pt x="2111" y="8444"/>
                    <a:pt x="1733" y="8444"/>
                  </a:cubicBezTo>
                  <a:cubicBezTo>
                    <a:pt x="1324" y="8444"/>
                    <a:pt x="977" y="8570"/>
                    <a:pt x="662" y="8791"/>
                  </a:cubicBezTo>
                  <a:lnTo>
                    <a:pt x="662" y="6302"/>
                  </a:lnTo>
                  <a:close/>
                  <a:moveTo>
                    <a:pt x="3750" y="6711"/>
                  </a:moveTo>
                  <a:lnTo>
                    <a:pt x="5230" y="8192"/>
                  </a:lnTo>
                  <a:lnTo>
                    <a:pt x="3498" y="9925"/>
                  </a:lnTo>
                  <a:lnTo>
                    <a:pt x="3498" y="6932"/>
                  </a:lnTo>
                  <a:lnTo>
                    <a:pt x="3750" y="6711"/>
                  </a:lnTo>
                  <a:close/>
                  <a:moveTo>
                    <a:pt x="1733" y="9137"/>
                  </a:moveTo>
                  <a:cubicBezTo>
                    <a:pt x="2332" y="9137"/>
                    <a:pt x="2805" y="9610"/>
                    <a:pt x="2805" y="10208"/>
                  </a:cubicBezTo>
                  <a:cubicBezTo>
                    <a:pt x="2805" y="10807"/>
                    <a:pt x="2332" y="11279"/>
                    <a:pt x="1733" y="11279"/>
                  </a:cubicBezTo>
                  <a:cubicBezTo>
                    <a:pt x="1135" y="11279"/>
                    <a:pt x="662" y="10807"/>
                    <a:pt x="662" y="10208"/>
                  </a:cubicBezTo>
                  <a:cubicBezTo>
                    <a:pt x="662" y="9610"/>
                    <a:pt x="1135" y="9137"/>
                    <a:pt x="1733" y="9137"/>
                  </a:cubicBezTo>
                  <a:close/>
                  <a:moveTo>
                    <a:pt x="5640" y="9137"/>
                  </a:moveTo>
                  <a:lnTo>
                    <a:pt x="5640" y="11279"/>
                  </a:lnTo>
                  <a:lnTo>
                    <a:pt x="3183" y="11279"/>
                  </a:lnTo>
                  <a:lnTo>
                    <a:pt x="5262" y="9137"/>
                  </a:lnTo>
                  <a:close/>
                  <a:moveTo>
                    <a:pt x="8412" y="9137"/>
                  </a:moveTo>
                  <a:lnTo>
                    <a:pt x="8412" y="11279"/>
                  </a:lnTo>
                  <a:lnTo>
                    <a:pt x="6333" y="11279"/>
                  </a:lnTo>
                  <a:lnTo>
                    <a:pt x="6333" y="9137"/>
                  </a:lnTo>
                  <a:close/>
                  <a:moveTo>
                    <a:pt x="11248" y="9137"/>
                  </a:moveTo>
                  <a:lnTo>
                    <a:pt x="11248" y="11279"/>
                  </a:lnTo>
                  <a:lnTo>
                    <a:pt x="9106" y="11279"/>
                  </a:lnTo>
                  <a:lnTo>
                    <a:pt x="9106" y="9137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0240"/>
                  </a:lnTo>
                  <a:cubicBezTo>
                    <a:pt x="1" y="11248"/>
                    <a:pt x="788" y="12036"/>
                    <a:pt x="1765" y="12036"/>
                  </a:cubicBezTo>
                  <a:lnTo>
                    <a:pt x="11657" y="12036"/>
                  </a:lnTo>
                  <a:cubicBezTo>
                    <a:pt x="11846" y="12036"/>
                    <a:pt x="12004" y="11878"/>
                    <a:pt x="12004" y="11657"/>
                  </a:cubicBezTo>
                  <a:lnTo>
                    <a:pt x="12004" y="8791"/>
                  </a:lnTo>
                  <a:cubicBezTo>
                    <a:pt x="11973" y="8602"/>
                    <a:pt x="11815" y="8444"/>
                    <a:pt x="11626" y="8444"/>
                  </a:cubicBezTo>
                  <a:lnTo>
                    <a:pt x="5987" y="8444"/>
                  </a:lnTo>
                  <a:lnTo>
                    <a:pt x="10177" y="4254"/>
                  </a:lnTo>
                  <a:cubicBezTo>
                    <a:pt x="10240" y="4191"/>
                    <a:pt x="10271" y="4096"/>
                    <a:pt x="10271" y="4033"/>
                  </a:cubicBezTo>
                  <a:cubicBezTo>
                    <a:pt x="10271" y="3939"/>
                    <a:pt x="10240" y="3844"/>
                    <a:pt x="10177" y="3781"/>
                  </a:cubicBezTo>
                  <a:lnTo>
                    <a:pt x="8192" y="1828"/>
                  </a:lnTo>
                  <a:cubicBezTo>
                    <a:pt x="8129" y="1765"/>
                    <a:pt x="8042" y="1733"/>
                    <a:pt x="7952" y="1733"/>
                  </a:cubicBezTo>
                  <a:cubicBezTo>
                    <a:pt x="7861" y="1733"/>
                    <a:pt x="7767" y="1765"/>
                    <a:pt x="7688" y="1828"/>
                  </a:cubicBezTo>
                  <a:lnTo>
                    <a:pt x="3498" y="5987"/>
                  </a:lnTo>
                  <a:lnTo>
                    <a:pt x="3498" y="379"/>
                  </a:lnTo>
                  <a:cubicBezTo>
                    <a:pt x="3498" y="158"/>
                    <a:pt x="3340" y="1"/>
                    <a:pt x="31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794;p76"/>
            <p:cNvSpPr/>
            <p:nvPr/>
          </p:nvSpPr>
          <p:spPr>
            <a:xfrm>
              <a:off x="-50119425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7" name="Google Shape;342;p32"/>
          <p:cNvCxnSpPr/>
          <p:nvPr/>
        </p:nvCxnSpPr>
        <p:spPr>
          <a:xfrm>
            <a:off x="1094386" y="2234412"/>
            <a:ext cx="4876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98" name="Google Shape;346;p32"/>
          <p:cNvSpPr txBox="1">
            <a:spLocks/>
          </p:cNvSpPr>
          <p:nvPr/>
        </p:nvSpPr>
        <p:spPr>
          <a:xfrm>
            <a:off x="2105469" y="3449362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Guild</a:t>
            </a:r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99" name="Picture 12" descr="https://lh6.googleusercontent.com/xBQgcLuWT1RAXDfgO2-kjrI_ySApA8oYLGUfHzm2Cd_-mjuD7jrimmhdHyrzi_FbXAww2oEWVqhSbMla-dAkS-X2I0Dxz6hSAFZlki9F6yhXAQq6ZocTqk94rNpq11BVyF6RzPfDlj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413" y="3354919"/>
            <a:ext cx="425166" cy="42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0" name="Google Shape;341;p32"/>
          <p:cNvCxnSpPr/>
          <p:nvPr/>
        </p:nvCxnSpPr>
        <p:spPr>
          <a:xfrm flipH="1">
            <a:off x="4075904" y="1646720"/>
            <a:ext cx="3326" cy="198871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1" name="Google Shape;342;p32"/>
          <p:cNvCxnSpPr/>
          <p:nvPr/>
        </p:nvCxnSpPr>
        <p:spPr>
          <a:xfrm>
            <a:off x="4079230" y="3635432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02" name="Google Shape;350;p32"/>
          <p:cNvSpPr txBox="1">
            <a:spLocks/>
          </p:cNvSpPr>
          <p:nvPr/>
        </p:nvSpPr>
        <p:spPr>
          <a:xfrm>
            <a:off x="4948992" y="3560502"/>
            <a:ext cx="1525941" cy="68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lnSpc>
                <a:spcPct val="100000"/>
              </a:lnSpc>
              <a:buSzPts val="1000"/>
              <a:buFont typeface="Pontano Sans"/>
              <a:buNone/>
            </a:pPr>
            <a:r>
              <a:rPr lang="en-US" b="1" dirty="0" smtClean="0"/>
              <a:t>Smart Society</a:t>
            </a:r>
          </a:p>
          <a:p>
            <a:pPr marL="0" indent="0">
              <a:lnSpc>
                <a:spcPct val="100000"/>
              </a:lnSpc>
              <a:buSzPts val="1000"/>
              <a:buFont typeface="Pontano Sans"/>
              <a:buNone/>
            </a:pP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103" name="Google Shape;342;p32"/>
          <p:cNvCxnSpPr/>
          <p:nvPr/>
        </p:nvCxnSpPr>
        <p:spPr>
          <a:xfrm>
            <a:off x="4075903" y="2291167"/>
            <a:ext cx="35450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04" name="Google Shape;350;p32"/>
          <p:cNvSpPr txBox="1">
            <a:spLocks/>
          </p:cNvSpPr>
          <p:nvPr/>
        </p:nvSpPr>
        <p:spPr>
          <a:xfrm>
            <a:off x="5012071" y="2203520"/>
            <a:ext cx="1334485" cy="538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" b="1" dirty="0" smtClean="0"/>
              <a:t>Educational</a:t>
            </a:r>
            <a:endParaRPr lang="en-US" b="1" dirty="0" smtClean="0"/>
          </a:p>
          <a:p>
            <a:pPr marL="0" lv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5" name="Google Shape;3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3507" y="2104525"/>
            <a:ext cx="349417" cy="351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Picture 6" descr="https://lh3.googleusercontent.com/MSb7a7oZmXWX0z4vYYKmh1mcB9sDA1qk7n1Fb3R9haYt3n-_XYPXi0e_SkFEo3W1DRBrLW_dQFcsQLEDeshfXkkHg8_okJtWbqTtLzhUXJTNSn4rJYZt4pALPbjnMLD6YX2G4bX9hn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574" y="3443248"/>
            <a:ext cx="368421" cy="36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7" name="Google Shape;341;p32"/>
          <p:cNvCxnSpPr/>
          <p:nvPr/>
        </p:nvCxnSpPr>
        <p:spPr>
          <a:xfrm>
            <a:off x="6682645" y="1646720"/>
            <a:ext cx="6800" cy="198073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8" name="Google Shape;342;p32"/>
          <p:cNvCxnSpPr/>
          <p:nvPr/>
        </p:nvCxnSpPr>
        <p:spPr>
          <a:xfrm>
            <a:off x="6682645" y="2258335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09" name="Google Shape;346;p32"/>
          <p:cNvSpPr txBox="1">
            <a:spLocks/>
          </p:cNvSpPr>
          <p:nvPr/>
        </p:nvSpPr>
        <p:spPr>
          <a:xfrm>
            <a:off x="7627088" y="2277873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Prototype</a:t>
            </a:r>
          </a:p>
          <a:p>
            <a:pPr marL="0" indent="0">
              <a:buSzPts val="1000"/>
            </a:pPr>
            <a:r>
              <a:rPr lang="en-US" dirty="0" smtClean="0"/>
              <a:t>Back office tools </a:t>
            </a:r>
            <a:r>
              <a:rPr lang="en-US" dirty="0" err="1" smtClean="0"/>
              <a:t>Hackaton</a:t>
            </a:r>
            <a:r>
              <a:rPr lang="en-US" dirty="0" smtClean="0"/>
              <a:t> </a:t>
            </a:r>
            <a:r>
              <a:rPr lang="en-US" dirty="0" err="1" smtClean="0"/>
              <a:t>protoype</a:t>
            </a:r>
            <a:endParaRPr lang="en-US" dirty="0" smtClean="0"/>
          </a:p>
          <a:p>
            <a:pPr marL="0" indent="0">
              <a:buSzPts val="1000"/>
            </a:pP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110" name="Google Shape;342;p32"/>
          <p:cNvCxnSpPr/>
          <p:nvPr/>
        </p:nvCxnSpPr>
        <p:spPr>
          <a:xfrm>
            <a:off x="6689445" y="3622127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11" name="Google Shape;346;p32"/>
          <p:cNvSpPr txBox="1">
            <a:spLocks/>
          </p:cNvSpPr>
          <p:nvPr/>
        </p:nvSpPr>
        <p:spPr>
          <a:xfrm>
            <a:off x="7645536" y="3580705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Workforce</a:t>
            </a:r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12" name="Picture 8" descr="https://lh5.googleusercontent.com/b18AYPzVrhQcmsuH8-7r_GifGzrYXr0f7yyG6uRYC6XweuapLoN92sLemyKkLYbdvquADolK_o3nf_TYA8XBf9XF7Gu1Wg95xXAj0DJFEbVYouxFc91619tfxf_cPHp5oYylZi9XEE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431" y="2122138"/>
            <a:ext cx="428805" cy="42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10" descr="https://lh3.googleusercontent.com/fq_5ep4HVlFyAspIoblzjgvzGSh8vUVjOqbjmgiLio0vZXTjrKj5aWy-LpK5Vp6gQ4w6hwpYwU35180T6_HxdlB0q71yKlQ3hJF0kPKIF-1exMrEVjoGfuR4STnNm4Hqm-5k5XQMeq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756" y="3461760"/>
            <a:ext cx="386480" cy="38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5076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1"/>
          <p:cNvSpPr txBox="1">
            <a:spLocks noGrp="1"/>
          </p:cNvSpPr>
          <p:nvPr>
            <p:ph type="ctrTitle"/>
          </p:nvPr>
        </p:nvSpPr>
        <p:spPr>
          <a:xfrm>
            <a:off x="2514301" y="2801856"/>
            <a:ext cx="4179801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 smtClean="0"/>
              <a:t>Goals</a:t>
            </a:r>
            <a:endParaRPr dirty="0"/>
          </a:p>
        </p:txBody>
      </p:sp>
      <p:sp>
        <p:nvSpPr>
          <p:cNvPr id="565" name="Google Shape;565;p41"/>
          <p:cNvSpPr/>
          <p:nvPr/>
        </p:nvSpPr>
        <p:spPr>
          <a:xfrm>
            <a:off x="2956213" y="2789664"/>
            <a:ext cx="3417900" cy="1179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45;p38"/>
          <p:cNvSpPr txBox="1">
            <a:spLocks/>
          </p:cNvSpPr>
          <p:nvPr/>
        </p:nvSpPr>
        <p:spPr>
          <a:xfrm>
            <a:off x="3690726" y="2162780"/>
            <a:ext cx="1753801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6000" dirty="0" smtClean="0">
                <a:solidFill>
                  <a:schemeClr val="bg1"/>
                </a:solidFill>
                <a:latin typeface="Poppins SemiBold" charset="0"/>
                <a:cs typeface="Poppins SemiBold" charset="0"/>
              </a:rPr>
              <a:t>0</a:t>
            </a:r>
            <a:r>
              <a:rPr lang="et-EE" sz="6000" dirty="0" smtClean="0">
                <a:solidFill>
                  <a:schemeClr val="bg1"/>
                </a:solidFill>
                <a:latin typeface="Poppins SemiBold" charset="0"/>
                <a:cs typeface="Poppins SemiBold" charset="0"/>
              </a:rPr>
              <a:t>1</a:t>
            </a:r>
            <a:endParaRPr lang="en" sz="6000" dirty="0">
              <a:solidFill>
                <a:schemeClr val="bg1"/>
              </a:solidFill>
              <a:latin typeface="Poppins SemiBold" charset="0"/>
              <a:cs typeface="Poppins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5592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8" y="24981"/>
            <a:ext cx="2343600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Pool</a:t>
            </a:r>
            <a:r>
              <a:rPr lang="en" dirty="0"/>
              <a:t> </a:t>
            </a:r>
            <a:endParaRPr sz="2800" dirty="0"/>
          </a:p>
        </p:txBody>
      </p:sp>
      <p:sp>
        <p:nvSpPr>
          <p:cNvPr id="48" name="Google Shape;2177;p69"/>
          <p:cNvSpPr/>
          <p:nvPr/>
        </p:nvSpPr>
        <p:spPr>
          <a:xfrm>
            <a:off x="307916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2177;p69"/>
          <p:cNvSpPr/>
          <p:nvPr/>
        </p:nvSpPr>
        <p:spPr>
          <a:xfrm>
            <a:off x="307915" y="645429"/>
            <a:ext cx="3648389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" name="Google Shape;344;p32"/>
          <p:cNvCxnSpPr/>
          <p:nvPr/>
        </p:nvCxnSpPr>
        <p:spPr>
          <a:xfrm>
            <a:off x="3920734" y="2616416"/>
            <a:ext cx="0" cy="101104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oogle Shape;348;p32"/>
          <p:cNvCxnSpPr/>
          <p:nvPr/>
        </p:nvCxnSpPr>
        <p:spPr>
          <a:xfrm>
            <a:off x="3917407" y="3560502"/>
            <a:ext cx="3327" cy="4758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Rectangle 36"/>
          <p:cNvSpPr/>
          <p:nvPr/>
        </p:nvSpPr>
        <p:spPr>
          <a:xfrm>
            <a:off x="3543693" y="1305669"/>
            <a:ext cx="2802864" cy="34187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Google Shape;350;p32"/>
          <p:cNvSpPr txBox="1">
            <a:spLocks/>
          </p:cNvSpPr>
          <p:nvPr/>
        </p:nvSpPr>
        <p:spPr>
          <a:xfrm>
            <a:off x="4305693" y="1315269"/>
            <a:ext cx="142968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Open source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43459" y="1305669"/>
            <a:ext cx="2763965" cy="341873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Google Shape;350;p32"/>
          <p:cNvSpPr txBox="1">
            <a:spLocks/>
          </p:cNvSpPr>
          <p:nvPr/>
        </p:nvSpPr>
        <p:spPr>
          <a:xfrm>
            <a:off x="7165412" y="1328833"/>
            <a:ext cx="121049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Corporate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4400" y="1305669"/>
            <a:ext cx="2629292" cy="34187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Google Shape;350;p32"/>
          <p:cNvSpPr txBox="1">
            <a:spLocks/>
          </p:cNvSpPr>
          <p:nvPr/>
        </p:nvSpPr>
        <p:spPr>
          <a:xfrm>
            <a:off x="1797191" y="1328833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Private</a:t>
            </a:r>
            <a:endParaRPr lang="en-US" sz="1600" dirty="0">
              <a:latin typeface="Poppins SemiBold" charset="0"/>
              <a:cs typeface="Poppins SemiBold" charset="0"/>
            </a:endParaRPr>
          </a:p>
        </p:txBody>
      </p:sp>
      <p:cxnSp>
        <p:nvCxnSpPr>
          <p:cNvPr id="69" name="Google Shape;341;p32"/>
          <p:cNvCxnSpPr/>
          <p:nvPr/>
        </p:nvCxnSpPr>
        <p:spPr>
          <a:xfrm flipH="1">
            <a:off x="1097834" y="1646720"/>
            <a:ext cx="214523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" name="Google Shape;341;p32"/>
          <p:cNvCxnSpPr/>
          <p:nvPr/>
        </p:nvCxnSpPr>
        <p:spPr>
          <a:xfrm flipH="1">
            <a:off x="4075904" y="1646720"/>
            <a:ext cx="197132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341;p32"/>
          <p:cNvCxnSpPr/>
          <p:nvPr/>
        </p:nvCxnSpPr>
        <p:spPr>
          <a:xfrm flipH="1">
            <a:off x="6676550" y="1653616"/>
            <a:ext cx="22418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1" name="Google Shape;341;p32"/>
          <p:cNvCxnSpPr/>
          <p:nvPr/>
        </p:nvCxnSpPr>
        <p:spPr>
          <a:xfrm>
            <a:off x="1094386" y="1643086"/>
            <a:ext cx="3448" cy="195402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2" name="Google Shape;342;p32"/>
          <p:cNvCxnSpPr/>
          <p:nvPr/>
        </p:nvCxnSpPr>
        <p:spPr>
          <a:xfrm flipV="1">
            <a:off x="1094386" y="3597108"/>
            <a:ext cx="487698" cy="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93" name="Google Shape;346;p32"/>
          <p:cNvSpPr txBox="1">
            <a:spLocks/>
          </p:cNvSpPr>
          <p:nvPr/>
        </p:nvSpPr>
        <p:spPr>
          <a:xfrm>
            <a:off x="2068462" y="2151571"/>
            <a:ext cx="1626725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Portfolio </a:t>
            </a:r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94" name="Google Shape;5792;p76"/>
          <p:cNvGrpSpPr>
            <a:grpSpLocks noChangeAspect="1"/>
          </p:cNvGrpSpPr>
          <p:nvPr/>
        </p:nvGrpSpPr>
        <p:grpSpPr>
          <a:xfrm>
            <a:off x="1708978" y="2091046"/>
            <a:ext cx="298272" cy="299067"/>
            <a:chOff x="-50154075" y="1948175"/>
            <a:chExt cx="300100" cy="300900"/>
          </a:xfrm>
          <a:solidFill>
            <a:schemeClr val="tx2"/>
          </a:solidFill>
        </p:grpSpPr>
        <p:sp>
          <p:nvSpPr>
            <p:cNvPr id="95" name="Google Shape;5793;p76"/>
            <p:cNvSpPr/>
            <p:nvPr/>
          </p:nvSpPr>
          <p:spPr>
            <a:xfrm>
              <a:off x="-50154075" y="1948175"/>
              <a:ext cx="300100" cy="300900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2805" y="694"/>
                  </a:moveTo>
                  <a:lnTo>
                    <a:pt x="2805" y="2805"/>
                  </a:lnTo>
                  <a:lnTo>
                    <a:pt x="662" y="2805"/>
                  </a:lnTo>
                  <a:lnTo>
                    <a:pt x="662" y="694"/>
                  </a:lnTo>
                  <a:close/>
                  <a:moveTo>
                    <a:pt x="2805" y="3466"/>
                  </a:moveTo>
                  <a:lnTo>
                    <a:pt x="2805" y="5609"/>
                  </a:lnTo>
                  <a:lnTo>
                    <a:pt x="662" y="5609"/>
                  </a:lnTo>
                  <a:lnTo>
                    <a:pt x="662" y="3466"/>
                  </a:lnTo>
                  <a:close/>
                  <a:moveTo>
                    <a:pt x="7908" y="2521"/>
                  </a:moveTo>
                  <a:lnTo>
                    <a:pt x="9421" y="4033"/>
                  </a:lnTo>
                  <a:lnTo>
                    <a:pt x="7782" y="5640"/>
                  </a:lnTo>
                  <a:lnTo>
                    <a:pt x="6302" y="4128"/>
                  </a:lnTo>
                  <a:lnTo>
                    <a:pt x="7908" y="2521"/>
                  </a:lnTo>
                  <a:close/>
                  <a:moveTo>
                    <a:pt x="5798" y="4663"/>
                  </a:moveTo>
                  <a:lnTo>
                    <a:pt x="7278" y="6144"/>
                  </a:lnTo>
                  <a:lnTo>
                    <a:pt x="5766" y="7688"/>
                  </a:lnTo>
                  <a:lnTo>
                    <a:pt x="4254" y="6207"/>
                  </a:lnTo>
                  <a:lnTo>
                    <a:pt x="5798" y="4663"/>
                  </a:lnTo>
                  <a:close/>
                  <a:moveTo>
                    <a:pt x="2805" y="6302"/>
                  </a:moveTo>
                  <a:lnTo>
                    <a:pt x="2805" y="8791"/>
                  </a:lnTo>
                  <a:cubicBezTo>
                    <a:pt x="2521" y="8570"/>
                    <a:pt x="2111" y="8444"/>
                    <a:pt x="1733" y="8444"/>
                  </a:cubicBezTo>
                  <a:cubicBezTo>
                    <a:pt x="1324" y="8444"/>
                    <a:pt x="977" y="8570"/>
                    <a:pt x="662" y="8791"/>
                  </a:cubicBezTo>
                  <a:lnTo>
                    <a:pt x="662" y="6302"/>
                  </a:lnTo>
                  <a:close/>
                  <a:moveTo>
                    <a:pt x="3750" y="6711"/>
                  </a:moveTo>
                  <a:lnTo>
                    <a:pt x="5230" y="8192"/>
                  </a:lnTo>
                  <a:lnTo>
                    <a:pt x="3498" y="9925"/>
                  </a:lnTo>
                  <a:lnTo>
                    <a:pt x="3498" y="6932"/>
                  </a:lnTo>
                  <a:lnTo>
                    <a:pt x="3750" y="6711"/>
                  </a:lnTo>
                  <a:close/>
                  <a:moveTo>
                    <a:pt x="1733" y="9137"/>
                  </a:moveTo>
                  <a:cubicBezTo>
                    <a:pt x="2332" y="9137"/>
                    <a:pt x="2805" y="9610"/>
                    <a:pt x="2805" y="10208"/>
                  </a:cubicBezTo>
                  <a:cubicBezTo>
                    <a:pt x="2805" y="10807"/>
                    <a:pt x="2332" y="11279"/>
                    <a:pt x="1733" y="11279"/>
                  </a:cubicBezTo>
                  <a:cubicBezTo>
                    <a:pt x="1135" y="11279"/>
                    <a:pt x="662" y="10807"/>
                    <a:pt x="662" y="10208"/>
                  </a:cubicBezTo>
                  <a:cubicBezTo>
                    <a:pt x="662" y="9610"/>
                    <a:pt x="1135" y="9137"/>
                    <a:pt x="1733" y="9137"/>
                  </a:cubicBezTo>
                  <a:close/>
                  <a:moveTo>
                    <a:pt x="5640" y="9137"/>
                  </a:moveTo>
                  <a:lnTo>
                    <a:pt x="5640" y="11279"/>
                  </a:lnTo>
                  <a:lnTo>
                    <a:pt x="3183" y="11279"/>
                  </a:lnTo>
                  <a:lnTo>
                    <a:pt x="5262" y="9137"/>
                  </a:lnTo>
                  <a:close/>
                  <a:moveTo>
                    <a:pt x="8412" y="9137"/>
                  </a:moveTo>
                  <a:lnTo>
                    <a:pt x="8412" y="11279"/>
                  </a:lnTo>
                  <a:lnTo>
                    <a:pt x="6333" y="11279"/>
                  </a:lnTo>
                  <a:lnTo>
                    <a:pt x="6333" y="9137"/>
                  </a:lnTo>
                  <a:close/>
                  <a:moveTo>
                    <a:pt x="11248" y="9137"/>
                  </a:moveTo>
                  <a:lnTo>
                    <a:pt x="11248" y="11279"/>
                  </a:lnTo>
                  <a:lnTo>
                    <a:pt x="9106" y="11279"/>
                  </a:lnTo>
                  <a:lnTo>
                    <a:pt x="9106" y="9137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0240"/>
                  </a:lnTo>
                  <a:cubicBezTo>
                    <a:pt x="1" y="11248"/>
                    <a:pt x="788" y="12036"/>
                    <a:pt x="1765" y="12036"/>
                  </a:cubicBezTo>
                  <a:lnTo>
                    <a:pt x="11657" y="12036"/>
                  </a:lnTo>
                  <a:cubicBezTo>
                    <a:pt x="11846" y="12036"/>
                    <a:pt x="12004" y="11878"/>
                    <a:pt x="12004" y="11657"/>
                  </a:cubicBezTo>
                  <a:lnTo>
                    <a:pt x="12004" y="8791"/>
                  </a:lnTo>
                  <a:cubicBezTo>
                    <a:pt x="11973" y="8602"/>
                    <a:pt x="11815" y="8444"/>
                    <a:pt x="11626" y="8444"/>
                  </a:cubicBezTo>
                  <a:lnTo>
                    <a:pt x="5987" y="8444"/>
                  </a:lnTo>
                  <a:lnTo>
                    <a:pt x="10177" y="4254"/>
                  </a:lnTo>
                  <a:cubicBezTo>
                    <a:pt x="10240" y="4191"/>
                    <a:pt x="10271" y="4096"/>
                    <a:pt x="10271" y="4033"/>
                  </a:cubicBezTo>
                  <a:cubicBezTo>
                    <a:pt x="10271" y="3939"/>
                    <a:pt x="10240" y="3844"/>
                    <a:pt x="10177" y="3781"/>
                  </a:cubicBezTo>
                  <a:lnTo>
                    <a:pt x="8192" y="1828"/>
                  </a:lnTo>
                  <a:cubicBezTo>
                    <a:pt x="8129" y="1765"/>
                    <a:pt x="8042" y="1733"/>
                    <a:pt x="7952" y="1733"/>
                  </a:cubicBezTo>
                  <a:cubicBezTo>
                    <a:pt x="7861" y="1733"/>
                    <a:pt x="7767" y="1765"/>
                    <a:pt x="7688" y="1828"/>
                  </a:cubicBezTo>
                  <a:lnTo>
                    <a:pt x="3498" y="5987"/>
                  </a:lnTo>
                  <a:lnTo>
                    <a:pt x="3498" y="379"/>
                  </a:lnTo>
                  <a:cubicBezTo>
                    <a:pt x="3498" y="158"/>
                    <a:pt x="3340" y="1"/>
                    <a:pt x="31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794;p76"/>
            <p:cNvSpPr/>
            <p:nvPr/>
          </p:nvSpPr>
          <p:spPr>
            <a:xfrm>
              <a:off x="-50119425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7" name="Google Shape;342;p32"/>
          <p:cNvCxnSpPr/>
          <p:nvPr/>
        </p:nvCxnSpPr>
        <p:spPr>
          <a:xfrm>
            <a:off x="1094386" y="2234412"/>
            <a:ext cx="4876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98" name="Google Shape;346;p32"/>
          <p:cNvSpPr txBox="1">
            <a:spLocks/>
          </p:cNvSpPr>
          <p:nvPr/>
        </p:nvSpPr>
        <p:spPr>
          <a:xfrm>
            <a:off x="2105469" y="3449362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Guild</a:t>
            </a:r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99" name="Picture 12" descr="https://lh6.googleusercontent.com/xBQgcLuWT1RAXDfgO2-kjrI_ySApA8oYLGUfHzm2Cd_-mjuD7jrimmhdHyrzi_FbXAww2oEWVqhSbMla-dAkS-X2I0Dxz6hSAFZlki9F6yhXAQq6ZocTqk94rNpq11BVyF6RzPfDlj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413" y="3354919"/>
            <a:ext cx="425166" cy="42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0" name="Google Shape;341;p32"/>
          <p:cNvCxnSpPr/>
          <p:nvPr/>
        </p:nvCxnSpPr>
        <p:spPr>
          <a:xfrm flipH="1">
            <a:off x="4075904" y="1646720"/>
            <a:ext cx="3326" cy="198871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1" name="Google Shape;342;p32"/>
          <p:cNvCxnSpPr/>
          <p:nvPr/>
        </p:nvCxnSpPr>
        <p:spPr>
          <a:xfrm>
            <a:off x="4079230" y="3635432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02" name="Google Shape;350;p32"/>
          <p:cNvSpPr txBox="1">
            <a:spLocks/>
          </p:cNvSpPr>
          <p:nvPr/>
        </p:nvSpPr>
        <p:spPr>
          <a:xfrm>
            <a:off x="4948992" y="3560502"/>
            <a:ext cx="1525941" cy="68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lnSpc>
                <a:spcPct val="100000"/>
              </a:lnSpc>
              <a:buSzPts val="1000"/>
              <a:buFont typeface="Pontano Sans"/>
              <a:buNone/>
            </a:pPr>
            <a:r>
              <a:rPr lang="en-US" b="1" dirty="0" smtClean="0"/>
              <a:t>Smart Society</a:t>
            </a:r>
          </a:p>
          <a:p>
            <a:pPr marL="0" indent="0">
              <a:lnSpc>
                <a:spcPct val="100000"/>
              </a:lnSpc>
              <a:buSzPts val="1000"/>
              <a:buFont typeface="Pontano Sans"/>
              <a:buNone/>
            </a:pP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103" name="Google Shape;342;p32"/>
          <p:cNvCxnSpPr/>
          <p:nvPr/>
        </p:nvCxnSpPr>
        <p:spPr>
          <a:xfrm>
            <a:off x="4075903" y="2291167"/>
            <a:ext cx="35450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04" name="Google Shape;350;p32"/>
          <p:cNvSpPr txBox="1">
            <a:spLocks/>
          </p:cNvSpPr>
          <p:nvPr/>
        </p:nvSpPr>
        <p:spPr>
          <a:xfrm>
            <a:off x="5012071" y="2203520"/>
            <a:ext cx="1334485" cy="538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" b="1" dirty="0" smtClean="0"/>
              <a:t>Educational</a:t>
            </a:r>
            <a:endParaRPr lang="en-US" b="1" dirty="0" smtClean="0"/>
          </a:p>
          <a:p>
            <a:pPr marL="0" lv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5" name="Google Shape;3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3507" y="2104525"/>
            <a:ext cx="349417" cy="351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Picture 6" descr="https://lh3.googleusercontent.com/MSb7a7oZmXWX0z4vYYKmh1mcB9sDA1qk7n1Fb3R9haYt3n-_XYPXi0e_SkFEo3W1DRBrLW_dQFcsQLEDeshfXkkHg8_okJtWbqTtLzhUXJTNSn4rJYZt4pALPbjnMLD6YX2G4bX9hn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574" y="3443248"/>
            <a:ext cx="368421" cy="36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7" name="Google Shape;341;p32"/>
          <p:cNvCxnSpPr/>
          <p:nvPr/>
        </p:nvCxnSpPr>
        <p:spPr>
          <a:xfrm>
            <a:off x="6682645" y="1646720"/>
            <a:ext cx="6800" cy="198073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8" name="Google Shape;342;p32"/>
          <p:cNvCxnSpPr/>
          <p:nvPr/>
        </p:nvCxnSpPr>
        <p:spPr>
          <a:xfrm>
            <a:off x="6682645" y="2258335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09" name="Google Shape;346;p32"/>
          <p:cNvSpPr txBox="1">
            <a:spLocks/>
          </p:cNvSpPr>
          <p:nvPr/>
        </p:nvSpPr>
        <p:spPr>
          <a:xfrm>
            <a:off x="7627088" y="2277873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Prototype</a:t>
            </a:r>
          </a:p>
          <a:p>
            <a:pPr marL="0" indent="0">
              <a:buSzPts val="1000"/>
            </a:pPr>
            <a:r>
              <a:rPr lang="en-US" dirty="0" smtClean="0"/>
              <a:t>Back office tools </a:t>
            </a:r>
            <a:r>
              <a:rPr lang="en-US" dirty="0" err="1" smtClean="0"/>
              <a:t>Hackaton</a:t>
            </a:r>
            <a:r>
              <a:rPr lang="en-US" dirty="0" smtClean="0"/>
              <a:t> </a:t>
            </a:r>
            <a:r>
              <a:rPr lang="en-US" dirty="0" err="1" smtClean="0"/>
              <a:t>protoype</a:t>
            </a:r>
            <a:endParaRPr lang="en-US" dirty="0" smtClean="0"/>
          </a:p>
          <a:p>
            <a:pPr marL="0" indent="0">
              <a:buSzPts val="1000"/>
            </a:pP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110" name="Google Shape;342;p32"/>
          <p:cNvCxnSpPr/>
          <p:nvPr/>
        </p:nvCxnSpPr>
        <p:spPr>
          <a:xfrm>
            <a:off x="6689445" y="3622127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11" name="Google Shape;346;p32"/>
          <p:cNvSpPr txBox="1">
            <a:spLocks/>
          </p:cNvSpPr>
          <p:nvPr/>
        </p:nvSpPr>
        <p:spPr>
          <a:xfrm>
            <a:off x="7645536" y="3580705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Workforce</a:t>
            </a:r>
          </a:p>
          <a:p>
            <a:pPr marL="0" indent="0">
              <a:buSzPts val="1000"/>
            </a:pPr>
            <a:r>
              <a:rPr lang="en-US" dirty="0" smtClean="0"/>
              <a:t>Integration with </a:t>
            </a:r>
            <a:br>
              <a:rPr lang="en-US" dirty="0" smtClean="0"/>
            </a:br>
            <a:r>
              <a:rPr lang="en-US" dirty="0" smtClean="0"/>
              <a:t>KN products</a:t>
            </a:r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12" name="Picture 8" descr="https://lh5.googleusercontent.com/b18AYPzVrhQcmsuH8-7r_GifGzrYXr0f7yyG6uRYC6XweuapLoN92sLemyKkLYbdvquADolK_o3nf_TYA8XBf9XF7Gu1Wg95xXAj0DJFEbVYouxFc91619tfxf_cPHp5oYylZi9XEE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431" y="2122138"/>
            <a:ext cx="428805" cy="42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10" descr="https://lh3.googleusercontent.com/fq_5ep4HVlFyAspIoblzjgvzGSh8vUVjOqbjmgiLio0vZXTjrKj5aWy-LpK5Vp6gQ4w6hwpYwU35180T6_HxdlB0q71yKlQ3hJF0kPKIF-1exMrEVjoGfuR4STnNm4Hqm-5k5XQMeq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756" y="3461760"/>
            <a:ext cx="386480" cy="38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3673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8" y="24981"/>
            <a:ext cx="2343600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Pool</a:t>
            </a:r>
            <a:r>
              <a:rPr lang="en" dirty="0"/>
              <a:t> </a:t>
            </a:r>
            <a:endParaRPr sz="2800" dirty="0"/>
          </a:p>
        </p:txBody>
      </p:sp>
      <p:sp>
        <p:nvSpPr>
          <p:cNvPr id="48" name="Google Shape;2177;p69"/>
          <p:cNvSpPr/>
          <p:nvPr/>
        </p:nvSpPr>
        <p:spPr>
          <a:xfrm>
            <a:off x="307916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2177;p69"/>
          <p:cNvSpPr/>
          <p:nvPr/>
        </p:nvSpPr>
        <p:spPr>
          <a:xfrm>
            <a:off x="307915" y="645429"/>
            <a:ext cx="3648389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" name="Google Shape;344;p32"/>
          <p:cNvCxnSpPr/>
          <p:nvPr/>
        </p:nvCxnSpPr>
        <p:spPr>
          <a:xfrm>
            <a:off x="3920734" y="2616416"/>
            <a:ext cx="0" cy="101104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oogle Shape;348;p32"/>
          <p:cNvCxnSpPr/>
          <p:nvPr/>
        </p:nvCxnSpPr>
        <p:spPr>
          <a:xfrm>
            <a:off x="3917407" y="3560502"/>
            <a:ext cx="3327" cy="4758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Rectangle 36"/>
          <p:cNvSpPr/>
          <p:nvPr/>
        </p:nvSpPr>
        <p:spPr>
          <a:xfrm>
            <a:off x="3543693" y="1305669"/>
            <a:ext cx="2802864" cy="34187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Google Shape;350;p32"/>
          <p:cNvSpPr txBox="1">
            <a:spLocks/>
          </p:cNvSpPr>
          <p:nvPr/>
        </p:nvSpPr>
        <p:spPr>
          <a:xfrm>
            <a:off x="4305693" y="1315269"/>
            <a:ext cx="142968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Open source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43459" y="1305669"/>
            <a:ext cx="2763965" cy="341873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Google Shape;350;p32"/>
          <p:cNvSpPr txBox="1">
            <a:spLocks/>
          </p:cNvSpPr>
          <p:nvPr/>
        </p:nvSpPr>
        <p:spPr>
          <a:xfrm>
            <a:off x="7165412" y="1328833"/>
            <a:ext cx="121049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Corporate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4400" y="1305669"/>
            <a:ext cx="2629292" cy="34187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Google Shape;350;p32"/>
          <p:cNvSpPr txBox="1">
            <a:spLocks/>
          </p:cNvSpPr>
          <p:nvPr/>
        </p:nvSpPr>
        <p:spPr>
          <a:xfrm>
            <a:off x="1797191" y="1328833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Private</a:t>
            </a:r>
            <a:endParaRPr lang="en-US" sz="1600" dirty="0">
              <a:latin typeface="Poppins SemiBold" charset="0"/>
              <a:cs typeface="Poppins SemiBold" charset="0"/>
            </a:endParaRPr>
          </a:p>
        </p:txBody>
      </p:sp>
      <p:cxnSp>
        <p:nvCxnSpPr>
          <p:cNvPr id="69" name="Google Shape;341;p32"/>
          <p:cNvCxnSpPr/>
          <p:nvPr/>
        </p:nvCxnSpPr>
        <p:spPr>
          <a:xfrm flipH="1">
            <a:off x="1097834" y="1646720"/>
            <a:ext cx="214523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" name="Google Shape;341;p32"/>
          <p:cNvCxnSpPr/>
          <p:nvPr/>
        </p:nvCxnSpPr>
        <p:spPr>
          <a:xfrm flipH="1">
            <a:off x="4075904" y="1646720"/>
            <a:ext cx="197132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341;p32"/>
          <p:cNvCxnSpPr/>
          <p:nvPr/>
        </p:nvCxnSpPr>
        <p:spPr>
          <a:xfrm flipH="1">
            <a:off x="6676550" y="1653616"/>
            <a:ext cx="22418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1" name="Google Shape;341;p32"/>
          <p:cNvCxnSpPr/>
          <p:nvPr/>
        </p:nvCxnSpPr>
        <p:spPr>
          <a:xfrm>
            <a:off x="1094386" y="1643086"/>
            <a:ext cx="3448" cy="195402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2" name="Google Shape;342;p32"/>
          <p:cNvCxnSpPr/>
          <p:nvPr/>
        </p:nvCxnSpPr>
        <p:spPr>
          <a:xfrm flipV="1">
            <a:off x="1094386" y="3597108"/>
            <a:ext cx="487698" cy="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93" name="Google Shape;346;p32"/>
          <p:cNvSpPr txBox="1">
            <a:spLocks/>
          </p:cNvSpPr>
          <p:nvPr/>
        </p:nvSpPr>
        <p:spPr>
          <a:xfrm>
            <a:off x="2068462" y="2151571"/>
            <a:ext cx="1626725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Portfolio </a:t>
            </a:r>
          </a:p>
          <a:p>
            <a:pPr marL="0" indent="0">
              <a:buSzPts val="1000"/>
            </a:pPr>
            <a:r>
              <a:rPr lang="en-US" dirty="0" smtClean="0"/>
              <a:t>Individual road map</a:t>
            </a:r>
          </a:p>
          <a:p>
            <a:pPr marL="0" indent="0">
              <a:buSzPts val="1000"/>
            </a:pPr>
            <a:r>
              <a:rPr lang="en-US" dirty="0" smtClean="0"/>
              <a:t>From idea to deploy</a:t>
            </a:r>
          </a:p>
          <a:p>
            <a:pPr marL="0" indent="0">
              <a:buSzPts val="1000"/>
            </a:pPr>
            <a:r>
              <a:rPr lang="en-US" dirty="0" smtClean="0"/>
              <a:t>Trainee owns code </a:t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94" name="Google Shape;5792;p76"/>
          <p:cNvGrpSpPr>
            <a:grpSpLocks noChangeAspect="1"/>
          </p:cNvGrpSpPr>
          <p:nvPr/>
        </p:nvGrpSpPr>
        <p:grpSpPr>
          <a:xfrm>
            <a:off x="1708978" y="2091046"/>
            <a:ext cx="298272" cy="299067"/>
            <a:chOff x="-50154075" y="1948175"/>
            <a:chExt cx="300100" cy="300900"/>
          </a:xfrm>
          <a:solidFill>
            <a:schemeClr val="tx2"/>
          </a:solidFill>
        </p:grpSpPr>
        <p:sp>
          <p:nvSpPr>
            <p:cNvPr id="95" name="Google Shape;5793;p76"/>
            <p:cNvSpPr/>
            <p:nvPr/>
          </p:nvSpPr>
          <p:spPr>
            <a:xfrm>
              <a:off x="-50154075" y="1948175"/>
              <a:ext cx="300100" cy="300900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2805" y="694"/>
                  </a:moveTo>
                  <a:lnTo>
                    <a:pt x="2805" y="2805"/>
                  </a:lnTo>
                  <a:lnTo>
                    <a:pt x="662" y="2805"/>
                  </a:lnTo>
                  <a:lnTo>
                    <a:pt x="662" y="694"/>
                  </a:lnTo>
                  <a:close/>
                  <a:moveTo>
                    <a:pt x="2805" y="3466"/>
                  </a:moveTo>
                  <a:lnTo>
                    <a:pt x="2805" y="5609"/>
                  </a:lnTo>
                  <a:lnTo>
                    <a:pt x="662" y="5609"/>
                  </a:lnTo>
                  <a:lnTo>
                    <a:pt x="662" y="3466"/>
                  </a:lnTo>
                  <a:close/>
                  <a:moveTo>
                    <a:pt x="7908" y="2521"/>
                  </a:moveTo>
                  <a:lnTo>
                    <a:pt x="9421" y="4033"/>
                  </a:lnTo>
                  <a:lnTo>
                    <a:pt x="7782" y="5640"/>
                  </a:lnTo>
                  <a:lnTo>
                    <a:pt x="6302" y="4128"/>
                  </a:lnTo>
                  <a:lnTo>
                    <a:pt x="7908" y="2521"/>
                  </a:lnTo>
                  <a:close/>
                  <a:moveTo>
                    <a:pt x="5798" y="4663"/>
                  </a:moveTo>
                  <a:lnTo>
                    <a:pt x="7278" y="6144"/>
                  </a:lnTo>
                  <a:lnTo>
                    <a:pt x="5766" y="7688"/>
                  </a:lnTo>
                  <a:lnTo>
                    <a:pt x="4254" y="6207"/>
                  </a:lnTo>
                  <a:lnTo>
                    <a:pt x="5798" y="4663"/>
                  </a:lnTo>
                  <a:close/>
                  <a:moveTo>
                    <a:pt x="2805" y="6302"/>
                  </a:moveTo>
                  <a:lnTo>
                    <a:pt x="2805" y="8791"/>
                  </a:lnTo>
                  <a:cubicBezTo>
                    <a:pt x="2521" y="8570"/>
                    <a:pt x="2111" y="8444"/>
                    <a:pt x="1733" y="8444"/>
                  </a:cubicBezTo>
                  <a:cubicBezTo>
                    <a:pt x="1324" y="8444"/>
                    <a:pt x="977" y="8570"/>
                    <a:pt x="662" y="8791"/>
                  </a:cubicBezTo>
                  <a:lnTo>
                    <a:pt x="662" y="6302"/>
                  </a:lnTo>
                  <a:close/>
                  <a:moveTo>
                    <a:pt x="3750" y="6711"/>
                  </a:moveTo>
                  <a:lnTo>
                    <a:pt x="5230" y="8192"/>
                  </a:lnTo>
                  <a:lnTo>
                    <a:pt x="3498" y="9925"/>
                  </a:lnTo>
                  <a:lnTo>
                    <a:pt x="3498" y="6932"/>
                  </a:lnTo>
                  <a:lnTo>
                    <a:pt x="3750" y="6711"/>
                  </a:lnTo>
                  <a:close/>
                  <a:moveTo>
                    <a:pt x="1733" y="9137"/>
                  </a:moveTo>
                  <a:cubicBezTo>
                    <a:pt x="2332" y="9137"/>
                    <a:pt x="2805" y="9610"/>
                    <a:pt x="2805" y="10208"/>
                  </a:cubicBezTo>
                  <a:cubicBezTo>
                    <a:pt x="2805" y="10807"/>
                    <a:pt x="2332" y="11279"/>
                    <a:pt x="1733" y="11279"/>
                  </a:cubicBezTo>
                  <a:cubicBezTo>
                    <a:pt x="1135" y="11279"/>
                    <a:pt x="662" y="10807"/>
                    <a:pt x="662" y="10208"/>
                  </a:cubicBezTo>
                  <a:cubicBezTo>
                    <a:pt x="662" y="9610"/>
                    <a:pt x="1135" y="9137"/>
                    <a:pt x="1733" y="9137"/>
                  </a:cubicBezTo>
                  <a:close/>
                  <a:moveTo>
                    <a:pt x="5640" y="9137"/>
                  </a:moveTo>
                  <a:lnTo>
                    <a:pt x="5640" y="11279"/>
                  </a:lnTo>
                  <a:lnTo>
                    <a:pt x="3183" y="11279"/>
                  </a:lnTo>
                  <a:lnTo>
                    <a:pt x="5262" y="9137"/>
                  </a:lnTo>
                  <a:close/>
                  <a:moveTo>
                    <a:pt x="8412" y="9137"/>
                  </a:moveTo>
                  <a:lnTo>
                    <a:pt x="8412" y="11279"/>
                  </a:lnTo>
                  <a:lnTo>
                    <a:pt x="6333" y="11279"/>
                  </a:lnTo>
                  <a:lnTo>
                    <a:pt x="6333" y="9137"/>
                  </a:lnTo>
                  <a:close/>
                  <a:moveTo>
                    <a:pt x="11248" y="9137"/>
                  </a:moveTo>
                  <a:lnTo>
                    <a:pt x="11248" y="11279"/>
                  </a:lnTo>
                  <a:lnTo>
                    <a:pt x="9106" y="11279"/>
                  </a:lnTo>
                  <a:lnTo>
                    <a:pt x="9106" y="9137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0240"/>
                  </a:lnTo>
                  <a:cubicBezTo>
                    <a:pt x="1" y="11248"/>
                    <a:pt x="788" y="12036"/>
                    <a:pt x="1765" y="12036"/>
                  </a:cubicBezTo>
                  <a:lnTo>
                    <a:pt x="11657" y="12036"/>
                  </a:lnTo>
                  <a:cubicBezTo>
                    <a:pt x="11846" y="12036"/>
                    <a:pt x="12004" y="11878"/>
                    <a:pt x="12004" y="11657"/>
                  </a:cubicBezTo>
                  <a:lnTo>
                    <a:pt x="12004" y="8791"/>
                  </a:lnTo>
                  <a:cubicBezTo>
                    <a:pt x="11973" y="8602"/>
                    <a:pt x="11815" y="8444"/>
                    <a:pt x="11626" y="8444"/>
                  </a:cubicBezTo>
                  <a:lnTo>
                    <a:pt x="5987" y="8444"/>
                  </a:lnTo>
                  <a:lnTo>
                    <a:pt x="10177" y="4254"/>
                  </a:lnTo>
                  <a:cubicBezTo>
                    <a:pt x="10240" y="4191"/>
                    <a:pt x="10271" y="4096"/>
                    <a:pt x="10271" y="4033"/>
                  </a:cubicBezTo>
                  <a:cubicBezTo>
                    <a:pt x="10271" y="3939"/>
                    <a:pt x="10240" y="3844"/>
                    <a:pt x="10177" y="3781"/>
                  </a:cubicBezTo>
                  <a:lnTo>
                    <a:pt x="8192" y="1828"/>
                  </a:lnTo>
                  <a:cubicBezTo>
                    <a:pt x="8129" y="1765"/>
                    <a:pt x="8042" y="1733"/>
                    <a:pt x="7952" y="1733"/>
                  </a:cubicBezTo>
                  <a:cubicBezTo>
                    <a:pt x="7861" y="1733"/>
                    <a:pt x="7767" y="1765"/>
                    <a:pt x="7688" y="1828"/>
                  </a:cubicBezTo>
                  <a:lnTo>
                    <a:pt x="3498" y="5987"/>
                  </a:lnTo>
                  <a:lnTo>
                    <a:pt x="3498" y="379"/>
                  </a:lnTo>
                  <a:cubicBezTo>
                    <a:pt x="3498" y="158"/>
                    <a:pt x="3340" y="1"/>
                    <a:pt x="31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794;p76"/>
            <p:cNvSpPr/>
            <p:nvPr/>
          </p:nvSpPr>
          <p:spPr>
            <a:xfrm>
              <a:off x="-50119425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7" name="Google Shape;342;p32"/>
          <p:cNvCxnSpPr/>
          <p:nvPr/>
        </p:nvCxnSpPr>
        <p:spPr>
          <a:xfrm>
            <a:off x="1094386" y="2234412"/>
            <a:ext cx="4876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98" name="Google Shape;346;p32"/>
          <p:cNvSpPr txBox="1">
            <a:spLocks/>
          </p:cNvSpPr>
          <p:nvPr/>
        </p:nvSpPr>
        <p:spPr>
          <a:xfrm>
            <a:off x="2105469" y="3449362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Guild</a:t>
            </a:r>
          </a:p>
          <a:p>
            <a:pPr marL="0" indent="0">
              <a:buSzPts val="1000"/>
            </a:pPr>
            <a:r>
              <a:rPr lang="en-US" dirty="0" smtClean="0"/>
              <a:t>Team of trainees</a:t>
            </a:r>
          </a:p>
          <a:p>
            <a:pPr marL="0" indent="0">
              <a:buSzPts val="1000"/>
            </a:pPr>
            <a:r>
              <a:rPr lang="en-US" dirty="0" smtClean="0"/>
              <a:t>Specialized roles</a:t>
            </a:r>
          </a:p>
          <a:p>
            <a:pPr marL="0" indent="0">
              <a:buSzPts val="1000"/>
            </a:pPr>
            <a:r>
              <a:rPr lang="en" dirty="0"/>
              <a:t>Code is </a:t>
            </a:r>
            <a:r>
              <a:rPr lang="en" dirty="0" smtClean="0"/>
              <a:t>public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99" name="Picture 12" descr="https://lh6.googleusercontent.com/xBQgcLuWT1RAXDfgO2-kjrI_ySApA8oYLGUfHzm2Cd_-mjuD7jrimmhdHyrzi_FbXAww2oEWVqhSbMla-dAkS-X2I0Dxz6hSAFZlki9F6yhXAQq6ZocTqk94rNpq11BVyF6RzPfDlj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413" y="3354919"/>
            <a:ext cx="425166" cy="42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0" name="Google Shape;341;p32"/>
          <p:cNvCxnSpPr/>
          <p:nvPr/>
        </p:nvCxnSpPr>
        <p:spPr>
          <a:xfrm flipH="1">
            <a:off x="4075904" y="1646720"/>
            <a:ext cx="3326" cy="198871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1" name="Google Shape;342;p32"/>
          <p:cNvCxnSpPr/>
          <p:nvPr/>
        </p:nvCxnSpPr>
        <p:spPr>
          <a:xfrm>
            <a:off x="4079230" y="3635432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02" name="Google Shape;350;p32"/>
          <p:cNvSpPr txBox="1">
            <a:spLocks/>
          </p:cNvSpPr>
          <p:nvPr/>
        </p:nvSpPr>
        <p:spPr>
          <a:xfrm>
            <a:off x="4948992" y="3560502"/>
            <a:ext cx="1525941" cy="68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lnSpc>
                <a:spcPct val="100000"/>
              </a:lnSpc>
              <a:buSzPts val="1000"/>
              <a:buFont typeface="Pontano Sans"/>
              <a:buNone/>
            </a:pPr>
            <a:r>
              <a:rPr lang="en-US" b="1" dirty="0" smtClean="0"/>
              <a:t>Smart Society</a:t>
            </a:r>
          </a:p>
          <a:p>
            <a:pPr marL="0" indent="0">
              <a:lnSpc>
                <a:spcPct val="100000"/>
              </a:lnSpc>
              <a:buSzPts val="1000"/>
              <a:buFont typeface="Pontano Sans"/>
              <a:buNone/>
            </a:pPr>
            <a:r>
              <a:rPr lang="en-US" dirty="0" smtClean="0"/>
              <a:t>NGO &amp; Open data cooperation</a:t>
            </a:r>
          </a:p>
          <a:p>
            <a:pPr marL="0" indent="0">
              <a:lnSpc>
                <a:spcPct val="100000"/>
              </a:lnSpc>
              <a:buSzPts val="1000"/>
              <a:buFont typeface="Pontano Sans"/>
              <a:buNone/>
            </a:pP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103" name="Google Shape;342;p32"/>
          <p:cNvCxnSpPr/>
          <p:nvPr/>
        </p:nvCxnSpPr>
        <p:spPr>
          <a:xfrm>
            <a:off x="4075903" y="2291167"/>
            <a:ext cx="35450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04" name="Google Shape;350;p32"/>
          <p:cNvSpPr txBox="1">
            <a:spLocks/>
          </p:cNvSpPr>
          <p:nvPr/>
        </p:nvSpPr>
        <p:spPr>
          <a:xfrm>
            <a:off x="5012071" y="2203520"/>
            <a:ext cx="1334485" cy="538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" b="1" dirty="0" smtClean="0"/>
              <a:t>Educational</a:t>
            </a:r>
            <a:endParaRPr lang="en-US" b="1" dirty="0" smtClean="0"/>
          </a:p>
          <a:p>
            <a:pPr marL="0" lvl="0" indent="0">
              <a:buSzPts val="1000"/>
            </a:pPr>
            <a:r>
              <a:rPr lang="en-US" dirty="0" smtClean="0"/>
              <a:t>Logistics product</a:t>
            </a:r>
            <a:br>
              <a:rPr lang="en-US" dirty="0" smtClean="0"/>
            </a:br>
            <a:endParaRPr lang="en-US" dirty="0"/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5" name="Google Shape;3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3507" y="2104525"/>
            <a:ext cx="349417" cy="351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Picture 6" descr="https://lh3.googleusercontent.com/MSb7a7oZmXWX0z4vYYKmh1mcB9sDA1qk7n1Fb3R9haYt3n-_XYPXi0e_SkFEo3W1DRBrLW_dQFcsQLEDeshfXkkHg8_okJtWbqTtLzhUXJTNSn4rJYZt4pALPbjnMLD6YX2G4bX9hn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574" y="3443248"/>
            <a:ext cx="368421" cy="36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7" name="Google Shape;341;p32"/>
          <p:cNvCxnSpPr/>
          <p:nvPr/>
        </p:nvCxnSpPr>
        <p:spPr>
          <a:xfrm>
            <a:off x="6682645" y="1646720"/>
            <a:ext cx="6800" cy="198073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8" name="Google Shape;342;p32"/>
          <p:cNvCxnSpPr/>
          <p:nvPr/>
        </p:nvCxnSpPr>
        <p:spPr>
          <a:xfrm>
            <a:off x="6682645" y="2258335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09" name="Google Shape;346;p32"/>
          <p:cNvSpPr txBox="1">
            <a:spLocks/>
          </p:cNvSpPr>
          <p:nvPr/>
        </p:nvSpPr>
        <p:spPr>
          <a:xfrm>
            <a:off x="7627088" y="2277873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Prototype</a:t>
            </a:r>
          </a:p>
          <a:p>
            <a:pPr marL="0" indent="0">
              <a:buSzPts val="1000"/>
            </a:pPr>
            <a:r>
              <a:rPr lang="en-US" dirty="0" smtClean="0"/>
              <a:t>Back office tools </a:t>
            </a:r>
            <a:r>
              <a:rPr lang="en-US" dirty="0" err="1" smtClean="0"/>
              <a:t>Hackaton</a:t>
            </a:r>
            <a:r>
              <a:rPr lang="en-US" dirty="0" smtClean="0"/>
              <a:t> </a:t>
            </a:r>
            <a:r>
              <a:rPr lang="en-US" dirty="0" err="1" smtClean="0"/>
              <a:t>protoype</a:t>
            </a:r>
            <a:endParaRPr lang="en-US" dirty="0" smtClean="0"/>
          </a:p>
          <a:p>
            <a:pPr marL="0" indent="0">
              <a:buSzPts val="1000"/>
            </a:pP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110" name="Google Shape;342;p32"/>
          <p:cNvCxnSpPr/>
          <p:nvPr/>
        </p:nvCxnSpPr>
        <p:spPr>
          <a:xfrm>
            <a:off x="6689445" y="3622127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11" name="Google Shape;346;p32"/>
          <p:cNvSpPr txBox="1">
            <a:spLocks/>
          </p:cNvSpPr>
          <p:nvPr/>
        </p:nvSpPr>
        <p:spPr>
          <a:xfrm>
            <a:off x="7645536" y="3580705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Workforce</a:t>
            </a:r>
          </a:p>
          <a:p>
            <a:pPr marL="0" indent="0">
              <a:buSzPts val="1000"/>
            </a:pPr>
            <a:r>
              <a:rPr lang="en-US" dirty="0" smtClean="0"/>
              <a:t>Integration with </a:t>
            </a:r>
            <a:br>
              <a:rPr lang="en-US" dirty="0" smtClean="0"/>
            </a:br>
            <a:r>
              <a:rPr lang="en-US" dirty="0" smtClean="0"/>
              <a:t>KN products</a:t>
            </a:r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12" name="Picture 8" descr="https://lh5.googleusercontent.com/b18AYPzVrhQcmsuH8-7r_GifGzrYXr0f7yyG6uRYC6XweuapLoN92sLemyKkLYbdvquADolK_o3nf_TYA8XBf9XF7Gu1Wg95xXAj0DJFEbVYouxFc91619tfxf_cPHp5oYylZi9XEE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431" y="2122138"/>
            <a:ext cx="428805" cy="42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10" descr="https://lh3.googleusercontent.com/fq_5ep4HVlFyAspIoblzjgvzGSh8vUVjOqbjmgiLio0vZXTjrKj5aWy-LpK5Vp6gQ4w6hwpYwU35180T6_HxdlB0q71yKlQ3hJF0kPKIF-1exMrEVjoGfuR4STnNm4Hqm-5k5XQMeq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756" y="3461760"/>
            <a:ext cx="386480" cy="38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5103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8" y="24981"/>
            <a:ext cx="2343600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Pool</a:t>
            </a:r>
            <a:r>
              <a:rPr lang="en" dirty="0"/>
              <a:t> </a:t>
            </a:r>
            <a:endParaRPr sz="2800" dirty="0"/>
          </a:p>
        </p:txBody>
      </p:sp>
      <p:sp>
        <p:nvSpPr>
          <p:cNvPr id="48" name="Google Shape;2177;p69"/>
          <p:cNvSpPr/>
          <p:nvPr/>
        </p:nvSpPr>
        <p:spPr>
          <a:xfrm>
            <a:off x="307916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2177;p69"/>
          <p:cNvSpPr/>
          <p:nvPr/>
        </p:nvSpPr>
        <p:spPr>
          <a:xfrm>
            <a:off x="307915" y="645429"/>
            <a:ext cx="3648389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" name="Google Shape;344;p32"/>
          <p:cNvCxnSpPr/>
          <p:nvPr/>
        </p:nvCxnSpPr>
        <p:spPr>
          <a:xfrm>
            <a:off x="3920734" y="2616416"/>
            <a:ext cx="0" cy="101104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oogle Shape;348;p32"/>
          <p:cNvCxnSpPr/>
          <p:nvPr/>
        </p:nvCxnSpPr>
        <p:spPr>
          <a:xfrm>
            <a:off x="3917407" y="3560502"/>
            <a:ext cx="3327" cy="4758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Rectangle 36"/>
          <p:cNvSpPr/>
          <p:nvPr/>
        </p:nvSpPr>
        <p:spPr>
          <a:xfrm>
            <a:off x="3543693" y="1305669"/>
            <a:ext cx="2802864" cy="34187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Google Shape;350;p32"/>
          <p:cNvSpPr txBox="1">
            <a:spLocks/>
          </p:cNvSpPr>
          <p:nvPr/>
        </p:nvSpPr>
        <p:spPr>
          <a:xfrm>
            <a:off x="4305693" y="1315269"/>
            <a:ext cx="142968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Open source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43459" y="1305669"/>
            <a:ext cx="2763965" cy="341873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Google Shape;350;p32"/>
          <p:cNvSpPr txBox="1">
            <a:spLocks/>
          </p:cNvSpPr>
          <p:nvPr/>
        </p:nvSpPr>
        <p:spPr>
          <a:xfrm>
            <a:off x="7165412" y="1328833"/>
            <a:ext cx="121049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Corporate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4400" y="1305669"/>
            <a:ext cx="2629292" cy="34187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Google Shape;350;p32"/>
          <p:cNvSpPr txBox="1">
            <a:spLocks/>
          </p:cNvSpPr>
          <p:nvPr/>
        </p:nvSpPr>
        <p:spPr>
          <a:xfrm>
            <a:off x="1797191" y="1328833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Private</a:t>
            </a:r>
            <a:endParaRPr lang="en-US" sz="1600" dirty="0">
              <a:latin typeface="Poppins SemiBold" charset="0"/>
              <a:cs typeface="Poppins SemiBold" charset="0"/>
            </a:endParaRPr>
          </a:p>
        </p:txBody>
      </p:sp>
      <p:cxnSp>
        <p:nvCxnSpPr>
          <p:cNvPr id="69" name="Google Shape;341;p32"/>
          <p:cNvCxnSpPr/>
          <p:nvPr/>
        </p:nvCxnSpPr>
        <p:spPr>
          <a:xfrm flipH="1">
            <a:off x="1097834" y="1646720"/>
            <a:ext cx="214523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" name="Google Shape;341;p32"/>
          <p:cNvCxnSpPr/>
          <p:nvPr/>
        </p:nvCxnSpPr>
        <p:spPr>
          <a:xfrm flipH="1">
            <a:off x="4075904" y="1646720"/>
            <a:ext cx="197132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341;p32"/>
          <p:cNvCxnSpPr/>
          <p:nvPr/>
        </p:nvCxnSpPr>
        <p:spPr>
          <a:xfrm flipH="1">
            <a:off x="6676550" y="1653616"/>
            <a:ext cx="22418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1" name="Google Shape;341;p32"/>
          <p:cNvCxnSpPr/>
          <p:nvPr/>
        </p:nvCxnSpPr>
        <p:spPr>
          <a:xfrm>
            <a:off x="1094386" y="1643086"/>
            <a:ext cx="3448" cy="195402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2" name="Google Shape;342;p32"/>
          <p:cNvCxnSpPr/>
          <p:nvPr/>
        </p:nvCxnSpPr>
        <p:spPr>
          <a:xfrm flipV="1">
            <a:off x="1094386" y="3597108"/>
            <a:ext cx="487698" cy="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93" name="Google Shape;346;p32"/>
          <p:cNvSpPr txBox="1">
            <a:spLocks/>
          </p:cNvSpPr>
          <p:nvPr/>
        </p:nvSpPr>
        <p:spPr>
          <a:xfrm>
            <a:off x="2068462" y="2151571"/>
            <a:ext cx="1626725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Portfolio </a:t>
            </a:r>
          </a:p>
          <a:p>
            <a:pPr marL="0" indent="0">
              <a:buSzPts val="1000"/>
            </a:pPr>
            <a:r>
              <a:rPr lang="en-US" dirty="0" smtClean="0"/>
              <a:t>Individual road map</a:t>
            </a:r>
          </a:p>
          <a:p>
            <a:pPr marL="0" indent="0">
              <a:buSzPts val="1000"/>
            </a:pPr>
            <a:r>
              <a:rPr lang="en-US" dirty="0" smtClean="0"/>
              <a:t>From idea to deploy</a:t>
            </a:r>
          </a:p>
          <a:p>
            <a:pPr marL="0" indent="0">
              <a:buSzPts val="1000"/>
            </a:pPr>
            <a:r>
              <a:rPr lang="en-US" dirty="0" smtClean="0"/>
              <a:t>Trainee owns code </a:t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94" name="Google Shape;5792;p76"/>
          <p:cNvGrpSpPr>
            <a:grpSpLocks noChangeAspect="1"/>
          </p:cNvGrpSpPr>
          <p:nvPr/>
        </p:nvGrpSpPr>
        <p:grpSpPr>
          <a:xfrm>
            <a:off x="1708978" y="2091046"/>
            <a:ext cx="298272" cy="299067"/>
            <a:chOff x="-50154075" y="1948175"/>
            <a:chExt cx="300100" cy="300900"/>
          </a:xfrm>
          <a:solidFill>
            <a:schemeClr val="tx2"/>
          </a:solidFill>
        </p:grpSpPr>
        <p:sp>
          <p:nvSpPr>
            <p:cNvPr id="95" name="Google Shape;5793;p76"/>
            <p:cNvSpPr/>
            <p:nvPr/>
          </p:nvSpPr>
          <p:spPr>
            <a:xfrm>
              <a:off x="-50154075" y="1948175"/>
              <a:ext cx="300100" cy="300900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2805" y="694"/>
                  </a:moveTo>
                  <a:lnTo>
                    <a:pt x="2805" y="2805"/>
                  </a:lnTo>
                  <a:lnTo>
                    <a:pt x="662" y="2805"/>
                  </a:lnTo>
                  <a:lnTo>
                    <a:pt x="662" y="694"/>
                  </a:lnTo>
                  <a:close/>
                  <a:moveTo>
                    <a:pt x="2805" y="3466"/>
                  </a:moveTo>
                  <a:lnTo>
                    <a:pt x="2805" y="5609"/>
                  </a:lnTo>
                  <a:lnTo>
                    <a:pt x="662" y="5609"/>
                  </a:lnTo>
                  <a:lnTo>
                    <a:pt x="662" y="3466"/>
                  </a:lnTo>
                  <a:close/>
                  <a:moveTo>
                    <a:pt x="7908" y="2521"/>
                  </a:moveTo>
                  <a:lnTo>
                    <a:pt x="9421" y="4033"/>
                  </a:lnTo>
                  <a:lnTo>
                    <a:pt x="7782" y="5640"/>
                  </a:lnTo>
                  <a:lnTo>
                    <a:pt x="6302" y="4128"/>
                  </a:lnTo>
                  <a:lnTo>
                    <a:pt x="7908" y="2521"/>
                  </a:lnTo>
                  <a:close/>
                  <a:moveTo>
                    <a:pt x="5798" y="4663"/>
                  </a:moveTo>
                  <a:lnTo>
                    <a:pt x="7278" y="6144"/>
                  </a:lnTo>
                  <a:lnTo>
                    <a:pt x="5766" y="7688"/>
                  </a:lnTo>
                  <a:lnTo>
                    <a:pt x="4254" y="6207"/>
                  </a:lnTo>
                  <a:lnTo>
                    <a:pt x="5798" y="4663"/>
                  </a:lnTo>
                  <a:close/>
                  <a:moveTo>
                    <a:pt x="2805" y="6302"/>
                  </a:moveTo>
                  <a:lnTo>
                    <a:pt x="2805" y="8791"/>
                  </a:lnTo>
                  <a:cubicBezTo>
                    <a:pt x="2521" y="8570"/>
                    <a:pt x="2111" y="8444"/>
                    <a:pt x="1733" y="8444"/>
                  </a:cubicBezTo>
                  <a:cubicBezTo>
                    <a:pt x="1324" y="8444"/>
                    <a:pt x="977" y="8570"/>
                    <a:pt x="662" y="8791"/>
                  </a:cubicBezTo>
                  <a:lnTo>
                    <a:pt x="662" y="6302"/>
                  </a:lnTo>
                  <a:close/>
                  <a:moveTo>
                    <a:pt x="3750" y="6711"/>
                  </a:moveTo>
                  <a:lnTo>
                    <a:pt x="5230" y="8192"/>
                  </a:lnTo>
                  <a:lnTo>
                    <a:pt x="3498" y="9925"/>
                  </a:lnTo>
                  <a:lnTo>
                    <a:pt x="3498" y="6932"/>
                  </a:lnTo>
                  <a:lnTo>
                    <a:pt x="3750" y="6711"/>
                  </a:lnTo>
                  <a:close/>
                  <a:moveTo>
                    <a:pt x="1733" y="9137"/>
                  </a:moveTo>
                  <a:cubicBezTo>
                    <a:pt x="2332" y="9137"/>
                    <a:pt x="2805" y="9610"/>
                    <a:pt x="2805" y="10208"/>
                  </a:cubicBezTo>
                  <a:cubicBezTo>
                    <a:pt x="2805" y="10807"/>
                    <a:pt x="2332" y="11279"/>
                    <a:pt x="1733" y="11279"/>
                  </a:cubicBezTo>
                  <a:cubicBezTo>
                    <a:pt x="1135" y="11279"/>
                    <a:pt x="662" y="10807"/>
                    <a:pt x="662" y="10208"/>
                  </a:cubicBezTo>
                  <a:cubicBezTo>
                    <a:pt x="662" y="9610"/>
                    <a:pt x="1135" y="9137"/>
                    <a:pt x="1733" y="9137"/>
                  </a:cubicBezTo>
                  <a:close/>
                  <a:moveTo>
                    <a:pt x="5640" y="9137"/>
                  </a:moveTo>
                  <a:lnTo>
                    <a:pt x="5640" y="11279"/>
                  </a:lnTo>
                  <a:lnTo>
                    <a:pt x="3183" y="11279"/>
                  </a:lnTo>
                  <a:lnTo>
                    <a:pt x="5262" y="9137"/>
                  </a:lnTo>
                  <a:close/>
                  <a:moveTo>
                    <a:pt x="8412" y="9137"/>
                  </a:moveTo>
                  <a:lnTo>
                    <a:pt x="8412" y="11279"/>
                  </a:lnTo>
                  <a:lnTo>
                    <a:pt x="6333" y="11279"/>
                  </a:lnTo>
                  <a:lnTo>
                    <a:pt x="6333" y="9137"/>
                  </a:lnTo>
                  <a:close/>
                  <a:moveTo>
                    <a:pt x="11248" y="9137"/>
                  </a:moveTo>
                  <a:lnTo>
                    <a:pt x="11248" y="11279"/>
                  </a:lnTo>
                  <a:lnTo>
                    <a:pt x="9106" y="11279"/>
                  </a:lnTo>
                  <a:lnTo>
                    <a:pt x="9106" y="9137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0240"/>
                  </a:lnTo>
                  <a:cubicBezTo>
                    <a:pt x="1" y="11248"/>
                    <a:pt x="788" y="12036"/>
                    <a:pt x="1765" y="12036"/>
                  </a:cubicBezTo>
                  <a:lnTo>
                    <a:pt x="11657" y="12036"/>
                  </a:lnTo>
                  <a:cubicBezTo>
                    <a:pt x="11846" y="12036"/>
                    <a:pt x="12004" y="11878"/>
                    <a:pt x="12004" y="11657"/>
                  </a:cubicBezTo>
                  <a:lnTo>
                    <a:pt x="12004" y="8791"/>
                  </a:lnTo>
                  <a:cubicBezTo>
                    <a:pt x="11973" y="8602"/>
                    <a:pt x="11815" y="8444"/>
                    <a:pt x="11626" y="8444"/>
                  </a:cubicBezTo>
                  <a:lnTo>
                    <a:pt x="5987" y="8444"/>
                  </a:lnTo>
                  <a:lnTo>
                    <a:pt x="10177" y="4254"/>
                  </a:lnTo>
                  <a:cubicBezTo>
                    <a:pt x="10240" y="4191"/>
                    <a:pt x="10271" y="4096"/>
                    <a:pt x="10271" y="4033"/>
                  </a:cubicBezTo>
                  <a:cubicBezTo>
                    <a:pt x="10271" y="3939"/>
                    <a:pt x="10240" y="3844"/>
                    <a:pt x="10177" y="3781"/>
                  </a:cubicBezTo>
                  <a:lnTo>
                    <a:pt x="8192" y="1828"/>
                  </a:lnTo>
                  <a:cubicBezTo>
                    <a:pt x="8129" y="1765"/>
                    <a:pt x="8042" y="1733"/>
                    <a:pt x="7952" y="1733"/>
                  </a:cubicBezTo>
                  <a:cubicBezTo>
                    <a:pt x="7861" y="1733"/>
                    <a:pt x="7767" y="1765"/>
                    <a:pt x="7688" y="1828"/>
                  </a:cubicBezTo>
                  <a:lnTo>
                    <a:pt x="3498" y="5987"/>
                  </a:lnTo>
                  <a:lnTo>
                    <a:pt x="3498" y="379"/>
                  </a:lnTo>
                  <a:cubicBezTo>
                    <a:pt x="3498" y="158"/>
                    <a:pt x="3340" y="1"/>
                    <a:pt x="31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794;p76"/>
            <p:cNvSpPr/>
            <p:nvPr/>
          </p:nvSpPr>
          <p:spPr>
            <a:xfrm>
              <a:off x="-50119425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7" name="Google Shape;342;p32"/>
          <p:cNvCxnSpPr/>
          <p:nvPr/>
        </p:nvCxnSpPr>
        <p:spPr>
          <a:xfrm>
            <a:off x="1094386" y="2234412"/>
            <a:ext cx="4876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98" name="Google Shape;346;p32"/>
          <p:cNvSpPr txBox="1">
            <a:spLocks/>
          </p:cNvSpPr>
          <p:nvPr/>
        </p:nvSpPr>
        <p:spPr>
          <a:xfrm>
            <a:off x="2105469" y="3449362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Guild</a:t>
            </a:r>
          </a:p>
          <a:p>
            <a:pPr marL="0" indent="0">
              <a:buSzPts val="1000"/>
            </a:pPr>
            <a:r>
              <a:rPr lang="en-US" dirty="0" smtClean="0"/>
              <a:t>Team of trainees</a:t>
            </a:r>
          </a:p>
          <a:p>
            <a:pPr marL="0" indent="0">
              <a:buSzPts val="1000"/>
            </a:pPr>
            <a:r>
              <a:rPr lang="en-US" dirty="0" smtClean="0"/>
              <a:t>Specialized roles</a:t>
            </a:r>
          </a:p>
          <a:p>
            <a:pPr marL="0" indent="0">
              <a:buSzPts val="1000"/>
            </a:pPr>
            <a:r>
              <a:rPr lang="en" dirty="0"/>
              <a:t>Code is </a:t>
            </a:r>
            <a:r>
              <a:rPr lang="en" dirty="0" smtClean="0"/>
              <a:t>public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99" name="Picture 12" descr="https://lh6.googleusercontent.com/xBQgcLuWT1RAXDfgO2-kjrI_ySApA8oYLGUfHzm2Cd_-mjuD7jrimmhdHyrzi_FbXAww2oEWVqhSbMla-dAkS-X2I0Dxz6hSAFZlki9F6yhXAQq6ZocTqk94rNpq11BVyF6RzPfDlj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413" y="3354919"/>
            <a:ext cx="425166" cy="42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0" name="Google Shape;341;p32"/>
          <p:cNvCxnSpPr/>
          <p:nvPr/>
        </p:nvCxnSpPr>
        <p:spPr>
          <a:xfrm flipH="1">
            <a:off x="4075904" y="1646720"/>
            <a:ext cx="3326" cy="198871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1" name="Google Shape;342;p32"/>
          <p:cNvCxnSpPr/>
          <p:nvPr/>
        </p:nvCxnSpPr>
        <p:spPr>
          <a:xfrm>
            <a:off x="4079230" y="3635432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02" name="Google Shape;350;p32"/>
          <p:cNvSpPr txBox="1">
            <a:spLocks/>
          </p:cNvSpPr>
          <p:nvPr/>
        </p:nvSpPr>
        <p:spPr>
          <a:xfrm>
            <a:off x="4948992" y="3560502"/>
            <a:ext cx="1525941" cy="68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lnSpc>
                <a:spcPct val="100000"/>
              </a:lnSpc>
              <a:buSzPts val="1000"/>
              <a:buFont typeface="Pontano Sans"/>
              <a:buNone/>
            </a:pPr>
            <a:r>
              <a:rPr lang="en-US" b="1" smtClean="0"/>
              <a:t>Smart Society</a:t>
            </a:r>
          </a:p>
          <a:p>
            <a:pPr marL="0" indent="0">
              <a:lnSpc>
                <a:spcPct val="100000"/>
              </a:lnSpc>
              <a:buSzPts val="1000"/>
              <a:buFont typeface="Pontano Sans"/>
              <a:buNone/>
            </a:pPr>
            <a:r>
              <a:rPr lang="en-US" smtClean="0"/>
              <a:t>NGO &amp; Open data cooperation</a:t>
            </a:r>
          </a:p>
          <a:p>
            <a:pPr marL="0" indent="0">
              <a:lnSpc>
                <a:spcPct val="100000"/>
              </a:lnSpc>
              <a:buSzPts val="1000"/>
              <a:buFont typeface="Pontano Sans"/>
              <a:buNone/>
            </a:pPr>
            <a:r>
              <a:rPr lang="en-US" smtClean="0"/>
              <a:t> </a:t>
            </a:r>
            <a:br>
              <a:rPr lang="en-US" smtClean="0"/>
            </a:br>
            <a:endParaRPr lang="en-US" dirty="0"/>
          </a:p>
        </p:txBody>
      </p:sp>
      <p:cxnSp>
        <p:nvCxnSpPr>
          <p:cNvPr id="103" name="Google Shape;342;p32"/>
          <p:cNvCxnSpPr/>
          <p:nvPr/>
        </p:nvCxnSpPr>
        <p:spPr>
          <a:xfrm>
            <a:off x="4075903" y="2291167"/>
            <a:ext cx="35450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04" name="Google Shape;350;p32"/>
          <p:cNvSpPr txBox="1">
            <a:spLocks/>
          </p:cNvSpPr>
          <p:nvPr/>
        </p:nvSpPr>
        <p:spPr>
          <a:xfrm>
            <a:off x="5012071" y="2203520"/>
            <a:ext cx="1334485" cy="538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" b="1" dirty="0" smtClean="0"/>
              <a:t>Educational</a:t>
            </a:r>
            <a:endParaRPr lang="en-US" b="1" dirty="0" smtClean="0"/>
          </a:p>
          <a:p>
            <a:pPr marL="0" lvl="0" indent="0">
              <a:buSzPts val="1000"/>
            </a:pPr>
            <a:r>
              <a:rPr lang="en-US" dirty="0" smtClean="0"/>
              <a:t>Logistics product</a:t>
            </a:r>
            <a:br>
              <a:rPr lang="en-US" dirty="0" smtClean="0"/>
            </a:br>
            <a:endParaRPr lang="en-US" dirty="0"/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5" name="Google Shape;3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3507" y="2104525"/>
            <a:ext cx="349417" cy="351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Picture 6" descr="https://lh3.googleusercontent.com/MSb7a7oZmXWX0z4vYYKmh1mcB9sDA1qk7n1Fb3R9haYt3n-_XYPXi0e_SkFEo3W1DRBrLW_dQFcsQLEDeshfXkkHg8_okJtWbqTtLzhUXJTNSn4rJYZt4pALPbjnMLD6YX2G4bX9hn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574" y="3443248"/>
            <a:ext cx="368421" cy="36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7" name="Google Shape;341;p32"/>
          <p:cNvCxnSpPr/>
          <p:nvPr/>
        </p:nvCxnSpPr>
        <p:spPr>
          <a:xfrm>
            <a:off x="6682645" y="1646720"/>
            <a:ext cx="6800" cy="198073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8" name="Google Shape;342;p32"/>
          <p:cNvCxnSpPr/>
          <p:nvPr/>
        </p:nvCxnSpPr>
        <p:spPr>
          <a:xfrm>
            <a:off x="6682645" y="2258335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09" name="Google Shape;346;p32"/>
          <p:cNvSpPr txBox="1">
            <a:spLocks/>
          </p:cNvSpPr>
          <p:nvPr/>
        </p:nvSpPr>
        <p:spPr>
          <a:xfrm>
            <a:off x="7627088" y="2277873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Prototype</a:t>
            </a:r>
          </a:p>
          <a:p>
            <a:pPr marL="0" indent="0">
              <a:buSzPts val="1000"/>
            </a:pPr>
            <a:r>
              <a:rPr lang="en-US" dirty="0" smtClean="0"/>
              <a:t>Back office tools </a:t>
            </a:r>
            <a:r>
              <a:rPr lang="en-US" dirty="0" err="1" smtClean="0"/>
              <a:t>Hackaton</a:t>
            </a:r>
            <a:r>
              <a:rPr lang="en-US" dirty="0" smtClean="0"/>
              <a:t> </a:t>
            </a:r>
            <a:r>
              <a:rPr lang="en-US" dirty="0" err="1" smtClean="0"/>
              <a:t>protoype</a:t>
            </a:r>
            <a:endParaRPr lang="en-US" dirty="0" smtClean="0"/>
          </a:p>
          <a:p>
            <a:pPr marL="0" indent="0">
              <a:buSzPts val="1000"/>
            </a:pP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110" name="Google Shape;342;p32"/>
          <p:cNvCxnSpPr/>
          <p:nvPr/>
        </p:nvCxnSpPr>
        <p:spPr>
          <a:xfrm>
            <a:off x="6689445" y="3622127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11" name="Google Shape;346;p32"/>
          <p:cNvSpPr txBox="1">
            <a:spLocks/>
          </p:cNvSpPr>
          <p:nvPr/>
        </p:nvSpPr>
        <p:spPr>
          <a:xfrm>
            <a:off x="7645536" y="3580705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Workforce</a:t>
            </a:r>
          </a:p>
          <a:p>
            <a:pPr marL="0" indent="0">
              <a:buSzPts val="1000"/>
            </a:pPr>
            <a:r>
              <a:rPr lang="en-US" dirty="0" smtClean="0"/>
              <a:t>Integration with </a:t>
            </a:r>
            <a:br>
              <a:rPr lang="en-US" dirty="0" smtClean="0"/>
            </a:br>
            <a:r>
              <a:rPr lang="en-US" dirty="0" smtClean="0"/>
              <a:t>KN products</a:t>
            </a:r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12" name="Picture 8" descr="https://lh5.googleusercontent.com/b18AYPzVrhQcmsuH8-7r_GifGzrYXr0f7yyG6uRYC6XweuapLoN92sLemyKkLYbdvquADolK_o3nf_TYA8XBf9XF7Gu1Wg95xXAj0DJFEbVYouxFc91619tfxf_cPHp5oYylZi9XEE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431" y="2122138"/>
            <a:ext cx="428805" cy="42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10" descr="https://lh3.googleusercontent.com/fq_5ep4HVlFyAspIoblzjgvzGSh8vUVjOqbjmgiLio0vZXTjrKj5aWy-LpK5Vp6gQ4w6hwpYwU35180T6_HxdlB0q71yKlQ3hJF0kPKIF-1exMrEVjoGfuR4STnNm4Hqm-5k5XQMeq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756" y="3461760"/>
            <a:ext cx="386480" cy="38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5103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8" y="24981"/>
            <a:ext cx="2343600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Pool</a:t>
            </a:r>
            <a:r>
              <a:rPr lang="en" dirty="0"/>
              <a:t> </a:t>
            </a:r>
            <a:endParaRPr sz="2800" dirty="0"/>
          </a:p>
        </p:txBody>
      </p:sp>
      <p:sp>
        <p:nvSpPr>
          <p:cNvPr id="48" name="Google Shape;2177;p69"/>
          <p:cNvSpPr/>
          <p:nvPr/>
        </p:nvSpPr>
        <p:spPr>
          <a:xfrm>
            <a:off x="307916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2177;p69"/>
          <p:cNvSpPr/>
          <p:nvPr/>
        </p:nvSpPr>
        <p:spPr>
          <a:xfrm>
            <a:off x="307915" y="645429"/>
            <a:ext cx="3648389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" name="Google Shape;344;p32"/>
          <p:cNvCxnSpPr/>
          <p:nvPr/>
        </p:nvCxnSpPr>
        <p:spPr>
          <a:xfrm>
            <a:off x="3920734" y="2616416"/>
            <a:ext cx="0" cy="101104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oogle Shape;348;p32"/>
          <p:cNvCxnSpPr/>
          <p:nvPr/>
        </p:nvCxnSpPr>
        <p:spPr>
          <a:xfrm>
            <a:off x="3917407" y="3560502"/>
            <a:ext cx="3327" cy="4758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Rectangle 36"/>
          <p:cNvSpPr/>
          <p:nvPr/>
        </p:nvSpPr>
        <p:spPr>
          <a:xfrm>
            <a:off x="3543693" y="1305669"/>
            <a:ext cx="2802864" cy="34187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Google Shape;350;p32"/>
          <p:cNvSpPr txBox="1">
            <a:spLocks/>
          </p:cNvSpPr>
          <p:nvPr/>
        </p:nvSpPr>
        <p:spPr>
          <a:xfrm>
            <a:off x="4305693" y="1315269"/>
            <a:ext cx="142968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Open source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43459" y="1305669"/>
            <a:ext cx="2763965" cy="341873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Google Shape;350;p32"/>
          <p:cNvSpPr txBox="1">
            <a:spLocks/>
          </p:cNvSpPr>
          <p:nvPr/>
        </p:nvSpPr>
        <p:spPr>
          <a:xfrm>
            <a:off x="7165412" y="1328833"/>
            <a:ext cx="121049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Corporate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4400" y="1305669"/>
            <a:ext cx="2629292" cy="34187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Google Shape;350;p32"/>
          <p:cNvSpPr txBox="1">
            <a:spLocks/>
          </p:cNvSpPr>
          <p:nvPr/>
        </p:nvSpPr>
        <p:spPr>
          <a:xfrm>
            <a:off x="1797191" y="1328833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Private</a:t>
            </a:r>
            <a:endParaRPr lang="en-US" sz="1600" dirty="0">
              <a:latin typeface="Poppins SemiBold" charset="0"/>
              <a:cs typeface="Poppins SemiBold" charset="0"/>
            </a:endParaRPr>
          </a:p>
        </p:txBody>
      </p:sp>
      <p:cxnSp>
        <p:nvCxnSpPr>
          <p:cNvPr id="69" name="Google Shape;341;p32"/>
          <p:cNvCxnSpPr/>
          <p:nvPr/>
        </p:nvCxnSpPr>
        <p:spPr>
          <a:xfrm flipH="1">
            <a:off x="1097834" y="1646720"/>
            <a:ext cx="214523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" name="Google Shape;341;p32"/>
          <p:cNvCxnSpPr/>
          <p:nvPr/>
        </p:nvCxnSpPr>
        <p:spPr>
          <a:xfrm flipH="1">
            <a:off x="4075904" y="1646720"/>
            <a:ext cx="197132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341;p32"/>
          <p:cNvCxnSpPr/>
          <p:nvPr/>
        </p:nvCxnSpPr>
        <p:spPr>
          <a:xfrm flipH="1">
            <a:off x="6676550" y="1653616"/>
            <a:ext cx="22418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1" name="Google Shape;341;p32"/>
          <p:cNvCxnSpPr/>
          <p:nvPr/>
        </p:nvCxnSpPr>
        <p:spPr>
          <a:xfrm>
            <a:off x="1094386" y="1643086"/>
            <a:ext cx="3448" cy="195402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2" name="Google Shape;342;p32"/>
          <p:cNvCxnSpPr/>
          <p:nvPr/>
        </p:nvCxnSpPr>
        <p:spPr>
          <a:xfrm flipV="1">
            <a:off x="1094386" y="3597108"/>
            <a:ext cx="487698" cy="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93" name="Google Shape;346;p32"/>
          <p:cNvSpPr txBox="1">
            <a:spLocks/>
          </p:cNvSpPr>
          <p:nvPr/>
        </p:nvSpPr>
        <p:spPr>
          <a:xfrm>
            <a:off x="2068462" y="2151571"/>
            <a:ext cx="1626725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Portfolio </a:t>
            </a:r>
          </a:p>
          <a:p>
            <a:pPr marL="0" indent="0">
              <a:buSzPts val="1000"/>
            </a:pPr>
            <a:r>
              <a:rPr lang="en-US" dirty="0" smtClean="0"/>
              <a:t>Individual road map</a:t>
            </a:r>
          </a:p>
          <a:p>
            <a:pPr marL="0" indent="0">
              <a:buSzPts val="1000"/>
            </a:pPr>
            <a:r>
              <a:rPr lang="en-US" dirty="0" smtClean="0"/>
              <a:t>From idea to deploy</a:t>
            </a:r>
          </a:p>
          <a:p>
            <a:pPr marL="0" indent="0">
              <a:buSzPts val="1000"/>
            </a:pPr>
            <a:r>
              <a:rPr lang="en-US" dirty="0" smtClean="0"/>
              <a:t>Trainee owns code </a:t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94" name="Google Shape;5792;p76"/>
          <p:cNvGrpSpPr>
            <a:grpSpLocks noChangeAspect="1"/>
          </p:cNvGrpSpPr>
          <p:nvPr/>
        </p:nvGrpSpPr>
        <p:grpSpPr>
          <a:xfrm>
            <a:off x="1708978" y="2091046"/>
            <a:ext cx="298272" cy="299067"/>
            <a:chOff x="-50154075" y="1948175"/>
            <a:chExt cx="300100" cy="300900"/>
          </a:xfrm>
          <a:solidFill>
            <a:schemeClr val="tx2"/>
          </a:solidFill>
        </p:grpSpPr>
        <p:sp>
          <p:nvSpPr>
            <p:cNvPr id="95" name="Google Shape;5793;p76"/>
            <p:cNvSpPr/>
            <p:nvPr/>
          </p:nvSpPr>
          <p:spPr>
            <a:xfrm>
              <a:off x="-50154075" y="1948175"/>
              <a:ext cx="300100" cy="300900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2805" y="694"/>
                  </a:moveTo>
                  <a:lnTo>
                    <a:pt x="2805" y="2805"/>
                  </a:lnTo>
                  <a:lnTo>
                    <a:pt x="662" y="2805"/>
                  </a:lnTo>
                  <a:lnTo>
                    <a:pt x="662" y="694"/>
                  </a:lnTo>
                  <a:close/>
                  <a:moveTo>
                    <a:pt x="2805" y="3466"/>
                  </a:moveTo>
                  <a:lnTo>
                    <a:pt x="2805" y="5609"/>
                  </a:lnTo>
                  <a:lnTo>
                    <a:pt x="662" y="5609"/>
                  </a:lnTo>
                  <a:lnTo>
                    <a:pt x="662" y="3466"/>
                  </a:lnTo>
                  <a:close/>
                  <a:moveTo>
                    <a:pt x="7908" y="2521"/>
                  </a:moveTo>
                  <a:lnTo>
                    <a:pt x="9421" y="4033"/>
                  </a:lnTo>
                  <a:lnTo>
                    <a:pt x="7782" y="5640"/>
                  </a:lnTo>
                  <a:lnTo>
                    <a:pt x="6302" y="4128"/>
                  </a:lnTo>
                  <a:lnTo>
                    <a:pt x="7908" y="2521"/>
                  </a:lnTo>
                  <a:close/>
                  <a:moveTo>
                    <a:pt x="5798" y="4663"/>
                  </a:moveTo>
                  <a:lnTo>
                    <a:pt x="7278" y="6144"/>
                  </a:lnTo>
                  <a:lnTo>
                    <a:pt x="5766" y="7688"/>
                  </a:lnTo>
                  <a:lnTo>
                    <a:pt x="4254" y="6207"/>
                  </a:lnTo>
                  <a:lnTo>
                    <a:pt x="5798" y="4663"/>
                  </a:lnTo>
                  <a:close/>
                  <a:moveTo>
                    <a:pt x="2805" y="6302"/>
                  </a:moveTo>
                  <a:lnTo>
                    <a:pt x="2805" y="8791"/>
                  </a:lnTo>
                  <a:cubicBezTo>
                    <a:pt x="2521" y="8570"/>
                    <a:pt x="2111" y="8444"/>
                    <a:pt x="1733" y="8444"/>
                  </a:cubicBezTo>
                  <a:cubicBezTo>
                    <a:pt x="1324" y="8444"/>
                    <a:pt x="977" y="8570"/>
                    <a:pt x="662" y="8791"/>
                  </a:cubicBezTo>
                  <a:lnTo>
                    <a:pt x="662" y="6302"/>
                  </a:lnTo>
                  <a:close/>
                  <a:moveTo>
                    <a:pt x="3750" y="6711"/>
                  </a:moveTo>
                  <a:lnTo>
                    <a:pt x="5230" y="8192"/>
                  </a:lnTo>
                  <a:lnTo>
                    <a:pt x="3498" y="9925"/>
                  </a:lnTo>
                  <a:lnTo>
                    <a:pt x="3498" y="6932"/>
                  </a:lnTo>
                  <a:lnTo>
                    <a:pt x="3750" y="6711"/>
                  </a:lnTo>
                  <a:close/>
                  <a:moveTo>
                    <a:pt x="1733" y="9137"/>
                  </a:moveTo>
                  <a:cubicBezTo>
                    <a:pt x="2332" y="9137"/>
                    <a:pt x="2805" y="9610"/>
                    <a:pt x="2805" y="10208"/>
                  </a:cubicBezTo>
                  <a:cubicBezTo>
                    <a:pt x="2805" y="10807"/>
                    <a:pt x="2332" y="11279"/>
                    <a:pt x="1733" y="11279"/>
                  </a:cubicBezTo>
                  <a:cubicBezTo>
                    <a:pt x="1135" y="11279"/>
                    <a:pt x="662" y="10807"/>
                    <a:pt x="662" y="10208"/>
                  </a:cubicBezTo>
                  <a:cubicBezTo>
                    <a:pt x="662" y="9610"/>
                    <a:pt x="1135" y="9137"/>
                    <a:pt x="1733" y="9137"/>
                  </a:cubicBezTo>
                  <a:close/>
                  <a:moveTo>
                    <a:pt x="5640" y="9137"/>
                  </a:moveTo>
                  <a:lnTo>
                    <a:pt x="5640" y="11279"/>
                  </a:lnTo>
                  <a:lnTo>
                    <a:pt x="3183" y="11279"/>
                  </a:lnTo>
                  <a:lnTo>
                    <a:pt x="5262" y="9137"/>
                  </a:lnTo>
                  <a:close/>
                  <a:moveTo>
                    <a:pt x="8412" y="9137"/>
                  </a:moveTo>
                  <a:lnTo>
                    <a:pt x="8412" y="11279"/>
                  </a:lnTo>
                  <a:lnTo>
                    <a:pt x="6333" y="11279"/>
                  </a:lnTo>
                  <a:lnTo>
                    <a:pt x="6333" y="9137"/>
                  </a:lnTo>
                  <a:close/>
                  <a:moveTo>
                    <a:pt x="11248" y="9137"/>
                  </a:moveTo>
                  <a:lnTo>
                    <a:pt x="11248" y="11279"/>
                  </a:lnTo>
                  <a:lnTo>
                    <a:pt x="9106" y="11279"/>
                  </a:lnTo>
                  <a:lnTo>
                    <a:pt x="9106" y="9137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0240"/>
                  </a:lnTo>
                  <a:cubicBezTo>
                    <a:pt x="1" y="11248"/>
                    <a:pt x="788" y="12036"/>
                    <a:pt x="1765" y="12036"/>
                  </a:cubicBezTo>
                  <a:lnTo>
                    <a:pt x="11657" y="12036"/>
                  </a:lnTo>
                  <a:cubicBezTo>
                    <a:pt x="11846" y="12036"/>
                    <a:pt x="12004" y="11878"/>
                    <a:pt x="12004" y="11657"/>
                  </a:cubicBezTo>
                  <a:lnTo>
                    <a:pt x="12004" y="8791"/>
                  </a:lnTo>
                  <a:cubicBezTo>
                    <a:pt x="11973" y="8602"/>
                    <a:pt x="11815" y="8444"/>
                    <a:pt x="11626" y="8444"/>
                  </a:cubicBezTo>
                  <a:lnTo>
                    <a:pt x="5987" y="8444"/>
                  </a:lnTo>
                  <a:lnTo>
                    <a:pt x="10177" y="4254"/>
                  </a:lnTo>
                  <a:cubicBezTo>
                    <a:pt x="10240" y="4191"/>
                    <a:pt x="10271" y="4096"/>
                    <a:pt x="10271" y="4033"/>
                  </a:cubicBezTo>
                  <a:cubicBezTo>
                    <a:pt x="10271" y="3939"/>
                    <a:pt x="10240" y="3844"/>
                    <a:pt x="10177" y="3781"/>
                  </a:cubicBezTo>
                  <a:lnTo>
                    <a:pt x="8192" y="1828"/>
                  </a:lnTo>
                  <a:cubicBezTo>
                    <a:pt x="8129" y="1765"/>
                    <a:pt x="8042" y="1733"/>
                    <a:pt x="7952" y="1733"/>
                  </a:cubicBezTo>
                  <a:cubicBezTo>
                    <a:pt x="7861" y="1733"/>
                    <a:pt x="7767" y="1765"/>
                    <a:pt x="7688" y="1828"/>
                  </a:cubicBezTo>
                  <a:lnTo>
                    <a:pt x="3498" y="5987"/>
                  </a:lnTo>
                  <a:lnTo>
                    <a:pt x="3498" y="379"/>
                  </a:lnTo>
                  <a:cubicBezTo>
                    <a:pt x="3498" y="158"/>
                    <a:pt x="3340" y="1"/>
                    <a:pt x="31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794;p76"/>
            <p:cNvSpPr/>
            <p:nvPr/>
          </p:nvSpPr>
          <p:spPr>
            <a:xfrm>
              <a:off x="-50119425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7" name="Google Shape;342;p32"/>
          <p:cNvCxnSpPr/>
          <p:nvPr/>
        </p:nvCxnSpPr>
        <p:spPr>
          <a:xfrm>
            <a:off x="1094386" y="2234412"/>
            <a:ext cx="4876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98" name="Google Shape;346;p32"/>
          <p:cNvSpPr txBox="1">
            <a:spLocks/>
          </p:cNvSpPr>
          <p:nvPr/>
        </p:nvSpPr>
        <p:spPr>
          <a:xfrm>
            <a:off x="2105469" y="3449362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Guild</a:t>
            </a:r>
          </a:p>
          <a:p>
            <a:pPr marL="0" indent="0">
              <a:buSzPts val="1000"/>
            </a:pPr>
            <a:r>
              <a:rPr lang="en-US" dirty="0" smtClean="0"/>
              <a:t>Team of trainees</a:t>
            </a:r>
          </a:p>
          <a:p>
            <a:pPr marL="0" indent="0">
              <a:buSzPts val="1000"/>
            </a:pPr>
            <a:r>
              <a:rPr lang="en-US" dirty="0" smtClean="0"/>
              <a:t>Specialized roles</a:t>
            </a:r>
          </a:p>
          <a:p>
            <a:pPr marL="0" indent="0">
              <a:buSzPts val="1000"/>
            </a:pPr>
            <a:r>
              <a:rPr lang="en" dirty="0"/>
              <a:t>Code is </a:t>
            </a:r>
            <a:r>
              <a:rPr lang="en" dirty="0" smtClean="0"/>
              <a:t>public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99" name="Picture 12" descr="https://lh6.googleusercontent.com/xBQgcLuWT1RAXDfgO2-kjrI_ySApA8oYLGUfHzm2Cd_-mjuD7jrimmhdHyrzi_FbXAww2oEWVqhSbMla-dAkS-X2I0Dxz6hSAFZlki9F6yhXAQq6ZocTqk94rNpq11BVyF6RzPfDlj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413" y="3354919"/>
            <a:ext cx="425166" cy="42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0" name="Google Shape;341;p32"/>
          <p:cNvCxnSpPr/>
          <p:nvPr/>
        </p:nvCxnSpPr>
        <p:spPr>
          <a:xfrm flipH="1">
            <a:off x="4075904" y="1646720"/>
            <a:ext cx="3326" cy="198871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1" name="Google Shape;342;p32"/>
          <p:cNvCxnSpPr/>
          <p:nvPr/>
        </p:nvCxnSpPr>
        <p:spPr>
          <a:xfrm>
            <a:off x="4079230" y="3635432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02" name="Google Shape;350;p32"/>
          <p:cNvSpPr txBox="1">
            <a:spLocks/>
          </p:cNvSpPr>
          <p:nvPr/>
        </p:nvSpPr>
        <p:spPr>
          <a:xfrm>
            <a:off x="4948992" y="3560502"/>
            <a:ext cx="1525941" cy="68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lnSpc>
                <a:spcPct val="100000"/>
              </a:lnSpc>
              <a:buSzPts val="1000"/>
              <a:buFont typeface="Pontano Sans"/>
              <a:buNone/>
            </a:pPr>
            <a:r>
              <a:rPr lang="en-US" b="1" smtClean="0"/>
              <a:t>Smart Society</a:t>
            </a:r>
          </a:p>
          <a:p>
            <a:pPr marL="0" indent="0">
              <a:lnSpc>
                <a:spcPct val="100000"/>
              </a:lnSpc>
              <a:buSzPts val="1000"/>
              <a:buFont typeface="Pontano Sans"/>
              <a:buNone/>
            </a:pPr>
            <a:r>
              <a:rPr lang="en-US" smtClean="0"/>
              <a:t>NGO &amp; Open data cooperation</a:t>
            </a:r>
          </a:p>
          <a:p>
            <a:pPr marL="0" indent="0">
              <a:lnSpc>
                <a:spcPct val="100000"/>
              </a:lnSpc>
              <a:buSzPts val="1000"/>
              <a:buFont typeface="Pontano Sans"/>
              <a:buNone/>
            </a:pPr>
            <a:r>
              <a:rPr lang="en-US" smtClean="0"/>
              <a:t> </a:t>
            </a:r>
            <a:br>
              <a:rPr lang="en-US" smtClean="0"/>
            </a:br>
            <a:endParaRPr lang="en-US" dirty="0"/>
          </a:p>
        </p:txBody>
      </p:sp>
      <p:cxnSp>
        <p:nvCxnSpPr>
          <p:cNvPr id="103" name="Google Shape;342;p32"/>
          <p:cNvCxnSpPr/>
          <p:nvPr/>
        </p:nvCxnSpPr>
        <p:spPr>
          <a:xfrm>
            <a:off x="4075903" y="2291167"/>
            <a:ext cx="35450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04" name="Google Shape;350;p32"/>
          <p:cNvSpPr txBox="1">
            <a:spLocks/>
          </p:cNvSpPr>
          <p:nvPr/>
        </p:nvSpPr>
        <p:spPr>
          <a:xfrm>
            <a:off x="5012071" y="2203520"/>
            <a:ext cx="1334485" cy="538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" b="1" dirty="0" smtClean="0"/>
              <a:t>Educational</a:t>
            </a:r>
            <a:endParaRPr lang="en-US" b="1" dirty="0" smtClean="0"/>
          </a:p>
          <a:p>
            <a:pPr marL="0" lvl="0" indent="0">
              <a:buSzPts val="1000"/>
            </a:pPr>
            <a:r>
              <a:rPr lang="en-US" dirty="0" smtClean="0"/>
              <a:t>Logistics product</a:t>
            </a:r>
            <a:br>
              <a:rPr lang="en-US" dirty="0" smtClean="0"/>
            </a:br>
            <a:endParaRPr lang="en-US" dirty="0"/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5" name="Google Shape;3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3507" y="2104525"/>
            <a:ext cx="349417" cy="351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Picture 6" descr="https://lh3.googleusercontent.com/MSb7a7oZmXWX0z4vYYKmh1mcB9sDA1qk7n1Fb3R9haYt3n-_XYPXi0e_SkFEo3W1DRBrLW_dQFcsQLEDeshfXkkHg8_okJtWbqTtLzhUXJTNSn4rJYZt4pALPbjnMLD6YX2G4bX9hn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574" y="3443248"/>
            <a:ext cx="368421" cy="36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7" name="Google Shape;341;p32"/>
          <p:cNvCxnSpPr/>
          <p:nvPr/>
        </p:nvCxnSpPr>
        <p:spPr>
          <a:xfrm>
            <a:off x="6682645" y="1646720"/>
            <a:ext cx="6800" cy="198073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8" name="Google Shape;342;p32"/>
          <p:cNvCxnSpPr/>
          <p:nvPr/>
        </p:nvCxnSpPr>
        <p:spPr>
          <a:xfrm>
            <a:off x="6682645" y="2258335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09" name="Google Shape;346;p32"/>
          <p:cNvSpPr txBox="1">
            <a:spLocks/>
          </p:cNvSpPr>
          <p:nvPr/>
        </p:nvSpPr>
        <p:spPr>
          <a:xfrm>
            <a:off x="7627088" y="2277873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Prototype</a:t>
            </a:r>
          </a:p>
          <a:p>
            <a:pPr marL="0" indent="0">
              <a:buSzPts val="1000"/>
            </a:pPr>
            <a:r>
              <a:rPr lang="en-US" dirty="0" smtClean="0"/>
              <a:t>Back office tools </a:t>
            </a:r>
            <a:r>
              <a:rPr lang="en-US" dirty="0" err="1" smtClean="0"/>
              <a:t>Hackaton</a:t>
            </a:r>
            <a:r>
              <a:rPr lang="en-US" dirty="0" smtClean="0"/>
              <a:t> </a:t>
            </a:r>
            <a:r>
              <a:rPr lang="en-US" dirty="0" err="1" smtClean="0"/>
              <a:t>protoype</a:t>
            </a:r>
            <a:endParaRPr lang="en-US" dirty="0" smtClean="0"/>
          </a:p>
          <a:p>
            <a:pPr marL="0" indent="0">
              <a:buSzPts val="1000"/>
            </a:pP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110" name="Google Shape;342;p32"/>
          <p:cNvCxnSpPr/>
          <p:nvPr/>
        </p:nvCxnSpPr>
        <p:spPr>
          <a:xfrm>
            <a:off x="6689445" y="3622127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11" name="Google Shape;346;p32"/>
          <p:cNvSpPr txBox="1">
            <a:spLocks/>
          </p:cNvSpPr>
          <p:nvPr/>
        </p:nvSpPr>
        <p:spPr>
          <a:xfrm>
            <a:off x="7645536" y="3580705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Workforce</a:t>
            </a:r>
          </a:p>
          <a:p>
            <a:pPr marL="0" indent="0">
              <a:buSzPts val="1000"/>
            </a:pPr>
            <a:r>
              <a:rPr lang="en-US" dirty="0" smtClean="0"/>
              <a:t>Integration with </a:t>
            </a:r>
            <a:br>
              <a:rPr lang="en-US" dirty="0" smtClean="0"/>
            </a:br>
            <a:r>
              <a:rPr lang="en-US" dirty="0" smtClean="0"/>
              <a:t>KN products</a:t>
            </a:r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12" name="Picture 8" descr="https://lh5.googleusercontent.com/b18AYPzVrhQcmsuH8-7r_GifGzrYXr0f7yyG6uRYC6XweuapLoN92sLemyKkLYbdvquADolK_o3nf_TYA8XBf9XF7Gu1Wg95xXAj0DJFEbVYouxFc91619tfxf_cPHp5oYylZi9XEE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431" y="2122138"/>
            <a:ext cx="428805" cy="42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10" descr="https://lh3.googleusercontent.com/fq_5ep4HVlFyAspIoblzjgvzGSh8vUVjOqbjmgiLio0vZXTjrKj5aWy-LpK5Vp6gQ4w6hwpYwU35180T6_HxdlB0q71yKlQ3hJF0kPKIF-1exMrEVjoGfuR4STnNm4Hqm-5k5XQMeq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756" y="3461760"/>
            <a:ext cx="386480" cy="38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5103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8" y="24981"/>
            <a:ext cx="2343600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Pool</a:t>
            </a:r>
            <a:r>
              <a:rPr lang="en" dirty="0"/>
              <a:t> </a:t>
            </a:r>
            <a:endParaRPr sz="2800" dirty="0"/>
          </a:p>
        </p:txBody>
      </p:sp>
      <p:sp>
        <p:nvSpPr>
          <p:cNvPr id="48" name="Google Shape;2177;p69"/>
          <p:cNvSpPr/>
          <p:nvPr/>
        </p:nvSpPr>
        <p:spPr>
          <a:xfrm>
            <a:off x="307916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2177;p69"/>
          <p:cNvSpPr/>
          <p:nvPr/>
        </p:nvSpPr>
        <p:spPr>
          <a:xfrm>
            <a:off x="307915" y="645429"/>
            <a:ext cx="3648389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" name="Google Shape;344;p32"/>
          <p:cNvCxnSpPr/>
          <p:nvPr/>
        </p:nvCxnSpPr>
        <p:spPr>
          <a:xfrm>
            <a:off x="3920734" y="2616416"/>
            <a:ext cx="0" cy="101104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oogle Shape;348;p32"/>
          <p:cNvCxnSpPr/>
          <p:nvPr/>
        </p:nvCxnSpPr>
        <p:spPr>
          <a:xfrm>
            <a:off x="3917407" y="3560502"/>
            <a:ext cx="3327" cy="4758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Rectangle 36"/>
          <p:cNvSpPr/>
          <p:nvPr/>
        </p:nvSpPr>
        <p:spPr>
          <a:xfrm>
            <a:off x="3543693" y="1305669"/>
            <a:ext cx="2802864" cy="34187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Google Shape;350;p32"/>
          <p:cNvSpPr txBox="1">
            <a:spLocks/>
          </p:cNvSpPr>
          <p:nvPr/>
        </p:nvSpPr>
        <p:spPr>
          <a:xfrm>
            <a:off x="4305693" y="1315269"/>
            <a:ext cx="142968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Open source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43459" y="1305669"/>
            <a:ext cx="2763965" cy="341873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Google Shape;350;p32"/>
          <p:cNvSpPr txBox="1">
            <a:spLocks/>
          </p:cNvSpPr>
          <p:nvPr/>
        </p:nvSpPr>
        <p:spPr>
          <a:xfrm>
            <a:off x="7165412" y="1328833"/>
            <a:ext cx="121049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Corporate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4400" y="1305669"/>
            <a:ext cx="2629292" cy="34187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Google Shape;350;p32"/>
          <p:cNvSpPr txBox="1">
            <a:spLocks/>
          </p:cNvSpPr>
          <p:nvPr/>
        </p:nvSpPr>
        <p:spPr>
          <a:xfrm>
            <a:off x="1797191" y="1328833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Private</a:t>
            </a:r>
            <a:endParaRPr lang="en-US" sz="1600" dirty="0">
              <a:latin typeface="Poppins SemiBold" charset="0"/>
              <a:cs typeface="Poppins SemiBold" charset="0"/>
            </a:endParaRPr>
          </a:p>
        </p:txBody>
      </p:sp>
      <p:cxnSp>
        <p:nvCxnSpPr>
          <p:cNvPr id="69" name="Google Shape;341;p32"/>
          <p:cNvCxnSpPr/>
          <p:nvPr/>
        </p:nvCxnSpPr>
        <p:spPr>
          <a:xfrm flipH="1">
            <a:off x="1097834" y="1646720"/>
            <a:ext cx="214523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" name="Google Shape;341;p32"/>
          <p:cNvCxnSpPr/>
          <p:nvPr/>
        </p:nvCxnSpPr>
        <p:spPr>
          <a:xfrm flipH="1">
            <a:off x="4075904" y="1646720"/>
            <a:ext cx="197132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341;p32"/>
          <p:cNvCxnSpPr/>
          <p:nvPr/>
        </p:nvCxnSpPr>
        <p:spPr>
          <a:xfrm flipH="1">
            <a:off x="6676550" y="1653616"/>
            <a:ext cx="22418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1" name="Google Shape;341;p32"/>
          <p:cNvCxnSpPr/>
          <p:nvPr/>
        </p:nvCxnSpPr>
        <p:spPr>
          <a:xfrm>
            <a:off x="1094386" y="1643086"/>
            <a:ext cx="3448" cy="195402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2" name="Google Shape;342;p32"/>
          <p:cNvCxnSpPr/>
          <p:nvPr/>
        </p:nvCxnSpPr>
        <p:spPr>
          <a:xfrm flipV="1">
            <a:off x="1094386" y="3597108"/>
            <a:ext cx="487698" cy="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93" name="Google Shape;346;p32"/>
          <p:cNvSpPr txBox="1">
            <a:spLocks/>
          </p:cNvSpPr>
          <p:nvPr/>
        </p:nvSpPr>
        <p:spPr>
          <a:xfrm>
            <a:off x="2068462" y="2151571"/>
            <a:ext cx="1626725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Portfolio </a:t>
            </a:r>
          </a:p>
          <a:p>
            <a:pPr marL="0" indent="0">
              <a:buSzPts val="1000"/>
            </a:pPr>
            <a:r>
              <a:rPr lang="en-US" dirty="0" smtClean="0"/>
              <a:t>Individual road map</a:t>
            </a:r>
          </a:p>
          <a:p>
            <a:pPr marL="0" indent="0">
              <a:buSzPts val="1000"/>
            </a:pPr>
            <a:r>
              <a:rPr lang="en-US" dirty="0" smtClean="0"/>
              <a:t>From idea to deploy</a:t>
            </a:r>
          </a:p>
          <a:p>
            <a:pPr marL="0" indent="0">
              <a:buSzPts val="1000"/>
            </a:pPr>
            <a:r>
              <a:rPr lang="en-US" dirty="0" smtClean="0"/>
              <a:t>Trainee owns code </a:t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94" name="Google Shape;5792;p76"/>
          <p:cNvGrpSpPr>
            <a:grpSpLocks noChangeAspect="1"/>
          </p:cNvGrpSpPr>
          <p:nvPr/>
        </p:nvGrpSpPr>
        <p:grpSpPr>
          <a:xfrm>
            <a:off x="1708978" y="2091046"/>
            <a:ext cx="298272" cy="299067"/>
            <a:chOff x="-50154075" y="1948175"/>
            <a:chExt cx="300100" cy="300900"/>
          </a:xfrm>
          <a:solidFill>
            <a:schemeClr val="tx2"/>
          </a:solidFill>
        </p:grpSpPr>
        <p:sp>
          <p:nvSpPr>
            <p:cNvPr id="95" name="Google Shape;5793;p76"/>
            <p:cNvSpPr/>
            <p:nvPr/>
          </p:nvSpPr>
          <p:spPr>
            <a:xfrm>
              <a:off x="-50154075" y="1948175"/>
              <a:ext cx="300100" cy="300900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2805" y="694"/>
                  </a:moveTo>
                  <a:lnTo>
                    <a:pt x="2805" y="2805"/>
                  </a:lnTo>
                  <a:lnTo>
                    <a:pt x="662" y="2805"/>
                  </a:lnTo>
                  <a:lnTo>
                    <a:pt x="662" y="694"/>
                  </a:lnTo>
                  <a:close/>
                  <a:moveTo>
                    <a:pt x="2805" y="3466"/>
                  </a:moveTo>
                  <a:lnTo>
                    <a:pt x="2805" y="5609"/>
                  </a:lnTo>
                  <a:lnTo>
                    <a:pt x="662" y="5609"/>
                  </a:lnTo>
                  <a:lnTo>
                    <a:pt x="662" y="3466"/>
                  </a:lnTo>
                  <a:close/>
                  <a:moveTo>
                    <a:pt x="7908" y="2521"/>
                  </a:moveTo>
                  <a:lnTo>
                    <a:pt x="9421" y="4033"/>
                  </a:lnTo>
                  <a:lnTo>
                    <a:pt x="7782" y="5640"/>
                  </a:lnTo>
                  <a:lnTo>
                    <a:pt x="6302" y="4128"/>
                  </a:lnTo>
                  <a:lnTo>
                    <a:pt x="7908" y="2521"/>
                  </a:lnTo>
                  <a:close/>
                  <a:moveTo>
                    <a:pt x="5798" y="4663"/>
                  </a:moveTo>
                  <a:lnTo>
                    <a:pt x="7278" y="6144"/>
                  </a:lnTo>
                  <a:lnTo>
                    <a:pt x="5766" y="7688"/>
                  </a:lnTo>
                  <a:lnTo>
                    <a:pt x="4254" y="6207"/>
                  </a:lnTo>
                  <a:lnTo>
                    <a:pt x="5798" y="4663"/>
                  </a:lnTo>
                  <a:close/>
                  <a:moveTo>
                    <a:pt x="2805" y="6302"/>
                  </a:moveTo>
                  <a:lnTo>
                    <a:pt x="2805" y="8791"/>
                  </a:lnTo>
                  <a:cubicBezTo>
                    <a:pt x="2521" y="8570"/>
                    <a:pt x="2111" y="8444"/>
                    <a:pt x="1733" y="8444"/>
                  </a:cubicBezTo>
                  <a:cubicBezTo>
                    <a:pt x="1324" y="8444"/>
                    <a:pt x="977" y="8570"/>
                    <a:pt x="662" y="8791"/>
                  </a:cubicBezTo>
                  <a:lnTo>
                    <a:pt x="662" y="6302"/>
                  </a:lnTo>
                  <a:close/>
                  <a:moveTo>
                    <a:pt x="3750" y="6711"/>
                  </a:moveTo>
                  <a:lnTo>
                    <a:pt x="5230" y="8192"/>
                  </a:lnTo>
                  <a:lnTo>
                    <a:pt x="3498" y="9925"/>
                  </a:lnTo>
                  <a:lnTo>
                    <a:pt x="3498" y="6932"/>
                  </a:lnTo>
                  <a:lnTo>
                    <a:pt x="3750" y="6711"/>
                  </a:lnTo>
                  <a:close/>
                  <a:moveTo>
                    <a:pt x="1733" y="9137"/>
                  </a:moveTo>
                  <a:cubicBezTo>
                    <a:pt x="2332" y="9137"/>
                    <a:pt x="2805" y="9610"/>
                    <a:pt x="2805" y="10208"/>
                  </a:cubicBezTo>
                  <a:cubicBezTo>
                    <a:pt x="2805" y="10807"/>
                    <a:pt x="2332" y="11279"/>
                    <a:pt x="1733" y="11279"/>
                  </a:cubicBezTo>
                  <a:cubicBezTo>
                    <a:pt x="1135" y="11279"/>
                    <a:pt x="662" y="10807"/>
                    <a:pt x="662" y="10208"/>
                  </a:cubicBezTo>
                  <a:cubicBezTo>
                    <a:pt x="662" y="9610"/>
                    <a:pt x="1135" y="9137"/>
                    <a:pt x="1733" y="9137"/>
                  </a:cubicBezTo>
                  <a:close/>
                  <a:moveTo>
                    <a:pt x="5640" y="9137"/>
                  </a:moveTo>
                  <a:lnTo>
                    <a:pt x="5640" y="11279"/>
                  </a:lnTo>
                  <a:lnTo>
                    <a:pt x="3183" y="11279"/>
                  </a:lnTo>
                  <a:lnTo>
                    <a:pt x="5262" y="9137"/>
                  </a:lnTo>
                  <a:close/>
                  <a:moveTo>
                    <a:pt x="8412" y="9137"/>
                  </a:moveTo>
                  <a:lnTo>
                    <a:pt x="8412" y="11279"/>
                  </a:lnTo>
                  <a:lnTo>
                    <a:pt x="6333" y="11279"/>
                  </a:lnTo>
                  <a:lnTo>
                    <a:pt x="6333" y="9137"/>
                  </a:lnTo>
                  <a:close/>
                  <a:moveTo>
                    <a:pt x="11248" y="9137"/>
                  </a:moveTo>
                  <a:lnTo>
                    <a:pt x="11248" y="11279"/>
                  </a:lnTo>
                  <a:lnTo>
                    <a:pt x="9106" y="11279"/>
                  </a:lnTo>
                  <a:lnTo>
                    <a:pt x="9106" y="9137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0240"/>
                  </a:lnTo>
                  <a:cubicBezTo>
                    <a:pt x="1" y="11248"/>
                    <a:pt x="788" y="12036"/>
                    <a:pt x="1765" y="12036"/>
                  </a:cubicBezTo>
                  <a:lnTo>
                    <a:pt x="11657" y="12036"/>
                  </a:lnTo>
                  <a:cubicBezTo>
                    <a:pt x="11846" y="12036"/>
                    <a:pt x="12004" y="11878"/>
                    <a:pt x="12004" y="11657"/>
                  </a:cubicBezTo>
                  <a:lnTo>
                    <a:pt x="12004" y="8791"/>
                  </a:lnTo>
                  <a:cubicBezTo>
                    <a:pt x="11973" y="8602"/>
                    <a:pt x="11815" y="8444"/>
                    <a:pt x="11626" y="8444"/>
                  </a:cubicBezTo>
                  <a:lnTo>
                    <a:pt x="5987" y="8444"/>
                  </a:lnTo>
                  <a:lnTo>
                    <a:pt x="10177" y="4254"/>
                  </a:lnTo>
                  <a:cubicBezTo>
                    <a:pt x="10240" y="4191"/>
                    <a:pt x="10271" y="4096"/>
                    <a:pt x="10271" y="4033"/>
                  </a:cubicBezTo>
                  <a:cubicBezTo>
                    <a:pt x="10271" y="3939"/>
                    <a:pt x="10240" y="3844"/>
                    <a:pt x="10177" y="3781"/>
                  </a:cubicBezTo>
                  <a:lnTo>
                    <a:pt x="8192" y="1828"/>
                  </a:lnTo>
                  <a:cubicBezTo>
                    <a:pt x="8129" y="1765"/>
                    <a:pt x="8042" y="1733"/>
                    <a:pt x="7952" y="1733"/>
                  </a:cubicBezTo>
                  <a:cubicBezTo>
                    <a:pt x="7861" y="1733"/>
                    <a:pt x="7767" y="1765"/>
                    <a:pt x="7688" y="1828"/>
                  </a:cubicBezTo>
                  <a:lnTo>
                    <a:pt x="3498" y="5987"/>
                  </a:lnTo>
                  <a:lnTo>
                    <a:pt x="3498" y="379"/>
                  </a:lnTo>
                  <a:cubicBezTo>
                    <a:pt x="3498" y="158"/>
                    <a:pt x="3340" y="1"/>
                    <a:pt x="31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794;p76"/>
            <p:cNvSpPr/>
            <p:nvPr/>
          </p:nvSpPr>
          <p:spPr>
            <a:xfrm>
              <a:off x="-50119425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7" name="Google Shape;342;p32"/>
          <p:cNvCxnSpPr/>
          <p:nvPr/>
        </p:nvCxnSpPr>
        <p:spPr>
          <a:xfrm>
            <a:off x="1094386" y="2234412"/>
            <a:ext cx="4876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98" name="Google Shape;346;p32"/>
          <p:cNvSpPr txBox="1">
            <a:spLocks/>
          </p:cNvSpPr>
          <p:nvPr/>
        </p:nvSpPr>
        <p:spPr>
          <a:xfrm>
            <a:off x="2105469" y="3449362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Guild</a:t>
            </a:r>
          </a:p>
          <a:p>
            <a:pPr marL="0" indent="0">
              <a:buSzPts val="1000"/>
            </a:pPr>
            <a:r>
              <a:rPr lang="en-US" dirty="0" smtClean="0"/>
              <a:t>Team of trainees</a:t>
            </a:r>
          </a:p>
          <a:p>
            <a:pPr marL="0" indent="0">
              <a:buSzPts val="1000"/>
            </a:pPr>
            <a:r>
              <a:rPr lang="en-US" dirty="0" smtClean="0"/>
              <a:t>Specialized roles</a:t>
            </a:r>
          </a:p>
          <a:p>
            <a:pPr marL="0" indent="0">
              <a:buSzPts val="1000"/>
            </a:pPr>
            <a:r>
              <a:rPr lang="en" dirty="0"/>
              <a:t>Code is </a:t>
            </a:r>
            <a:r>
              <a:rPr lang="en" dirty="0" smtClean="0"/>
              <a:t>public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99" name="Picture 12" descr="https://lh6.googleusercontent.com/xBQgcLuWT1RAXDfgO2-kjrI_ySApA8oYLGUfHzm2Cd_-mjuD7jrimmhdHyrzi_FbXAww2oEWVqhSbMla-dAkS-X2I0Dxz6hSAFZlki9F6yhXAQq6ZocTqk94rNpq11BVyF6RzPfDlj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413" y="3354919"/>
            <a:ext cx="425166" cy="42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0" name="Google Shape;341;p32"/>
          <p:cNvCxnSpPr/>
          <p:nvPr/>
        </p:nvCxnSpPr>
        <p:spPr>
          <a:xfrm flipH="1">
            <a:off x="4075904" y="1646720"/>
            <a:ext cx="3326" cy="198871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1" name="Google Shape;342;p32"/>
          <p:cNvCxnSpPr/>
          <p:nvPr/>
        </p:nvCxnSpPr>
        <p:spPr>
          <a:xfrm>
            <a:off x="4079230" y="3635432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02" name="Google Shape;350;p32"/>
          <p:cNvSpPr txBox="1">
            <a:spLocks/>
          </p:cNvSpPr>
          <p:nvPr/>
        </p:nvSpPr>
        <p:spPr>
          <a:xfrm>
            <a:off x="4948992" y="3560502"/>
            <a:ext cx="1525941" cy="68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lnSpc>
                <a:spcPct val="100000"/>
              </a:lnSpc>
              <a:buSzPts val="1000"/>
              <a:buFont typeface="Pontano Sans"/>
              <a:buNone/>
            </a:pPr>
            <a:r>
              <a:rPr lang="en-US" b="1" smtClean="0"/>
              <a:t>Smart Society</a:t>
            </a:r>
          </a:p>
          <a:p>
            <a:pPr marL="0" indent="0">
              <a:lnSpc>
                <a:spcPct val="100000"/>
              </a:lnSpc>
              <a:buSzPts val="1000"/>
              <a:buFont typeface="Pontano Sans"/>
              <a:buNone/>
            </a:pPr>
            <a:r>
              <a:rPr lang="en-US" smtClean="0"/>
              <a:t>NGO &amp; Open data cooperation</a:t>
            </a:r>
          </a:p>
          <a:p>
            <a:pPr marL="0" indent="0">
              <a:lnSpc>
                <a:spcPct val="100000"/>
              </a:lnSpc>
              <a:buSzPts val="1000"/>
              <a:buFont typeface="Pontano Sans"/>
              <a:buNone/>
            </a:pPr>
            <a:r>
              <a:rPr lang="en-US" smtClean="0"/>
              <a:t> </a:t>
            </a:r>
            <a:br>
              <a:rPr lang="en-US" smtClean="0"/>
            </a:br>
            <a:endParaRPr lang="en-US" dirty="0"/>
          </a:p>
        </p:txBody>
      </p:sp>
      <p:cxnSp>
        <p:nvCxnSpPr>
          <p:cNvPr id="103" name="Google Shape;342;p32"/>
          <p:cNvCxnSpPr/>
          <p:nvPr/>
        </p:nvCxnSpPr>
        <p:spPr>
          <a:xfrm>
            <a:off x="4075903" y="2291167"/>
            <a:ext cx="35450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04" name="Google Shape;350;p32"/>
          <p:cNvSpPr txBox="1">
            <a:spLocks/>
          </p:cNvSpPr>
          <p:nvPr/>
        </p:nvSpPr>
        <p:spPr>
          <a:xfrm>
            <a:off x="5012071" y="2203520"/>
            <a:ext cx="1334485" cy="538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" b="1" dirty="0" smtClean="0"/>
              <a:t>Educational</a:t>
            </a:r>
            <a:endParaRPr lang="en-US" b="1" dirty="0" smtClean="0"/>
          </a:p>
          <a:p>
            <a:pPr marL="0" lvl="0" indent="0">
              <a:buSzPts val="1000"/>
            </a:pPr>
            <a:r>
              <a:rPr lang="en-US" dirty="0" smtClean="0"/>
              <a:t>Logistics product</a:t>
            </a:r>
            <a:br>
              <a:rPr lang="en-US" dirty="0" smtClean="0"/>
            </a:br>
            <a:endParaRPr lang="en-US" dirty="0"/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5" name="Google Shape;3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3507" y="2104525"/>
            <a:ext cx="349417" cy="351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Picture 6" descr="https://lh3.googleusercontent.com/MSb7a7oZmXWX0z4vYYKmh1mcB9sDA1qk7n1Fb3R9haYt3n-_XYPXi0e_SkFEo3W1DRBrLW_dQFcsQLEDeshfXkkHg8_okJtWbqTtLzhUXJTNSn4rJYZt4pALPbjnMLD6YX2G4bX9hn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574" y="3443248"/>
            <a:ext cx="368421" cy="36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7" name="Google Shape;341;p32"/>
          <p:cNvCxnSpPr/>
          <p:nvPr/>
        </p:nvCxnSpPr>
        <p:spPr>
          <a:xfrm>
            <a:off x="6682645" y="1646720"/>
            <a:ext cx="6800" cy="198073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8" name="Google Shape;342;p32"/>
          <p:cNvCxnSpPr/>
          <p:nvPr/>
        </p:nvCxnSpPr>
        <p:spPr>
          <a:xfrm>
            <a:off x="6682645" y="2258335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09" name="Google Shape;346;p32"/>
          <p:cNvSpPr txBox="1">
            <a:spLocks/>
          </p:cNvSpPr>
          <p:nvPr/>
        </p:nvSpPr>
        <p:spPr>
          <a:xfrm>
            <a:off x="7627088" y="2277873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Prototype</a:t>
            </a:r>
          </a:p>
          <a:p>
            <a:pPr marL="0" indent="0">
              <a:buSzPts val="1000"/>
            </a:pPr>
            <a:r>
              <a:rPr lang="en-US" dirty="0" smtClean="0"/>
              <a:t>Back office tools </a:t>
            </a:r>
            <a:r>
              <a:rPr lang="en-US" dirty="0" err="1" smtClean="0"/>
              <a:t>Hackaton</a:t>
            </a:r>
            <a:r>
              <a:rPr lang="en-US" dirty="0" smtClean="0"/>
              <a:t> </a:t>
            </a:r>
            <a:r>
              <a:rPr lang="en-US" dirty="0" err="1" smtClean="0"/>
              <a:t>protoype</a:t>
            </a:r>
            <a:endParaRPr lang="en-US" dirty="0" smtClean="0"/>
          </a:p>
          <a:p>
            <a:pPr marL="0" indent="0">
              <a:buSzPts val="1000"/>
            </a:pP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110" name="Google Shape;342;p32"/>
          <p:cNvCxnSpPr/>
          <p:nvPr/>
        </p:nvCxnSpPr>
        <p:spPr>
          <a:xfrm>
            <a:off x="6689445" y="3622127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11" name="Google Shape;346;p32"/>
          <p:cNvSpPr txBox="1">
            <a:spLocks/>
          </p:cNvSpPr>
          <p:nvPr/>
        </p:nvSpPr>
        <p:spPr>
          <a:xfrm>
            <a:off x="7645536" y="3580705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Workforce</a:t>
            </a:r>
          </a:p>
          <a:p>
            <a:pPr marL="0" indent="0">
              <a:buSzPts val="1000"/>
            </a:pPr>
            <a:r>
              <a:rPr lang="en-US" dirty="0" smtClean="0"/>
              <a:t>Integration with </a:t>
            </a:r>
            <a:br>
              <a:rPr lang="en-US" dirty="0" smtClean="0"/>
            </a:br>
            <a:r>
              <a:rPr lang="en-US" dirty="0" smtClean="0"/>
              <a:t>KN products</a:t>
            </a:r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12" name="Picture 8" descr="https://lh5.googleusercontent.com/b18AYPzVrhQcmsuH8-7r_GifGzrYXr0f7yyG6uRYC6XweuapLoN92sLemyKkLYbdvquADolK_o3nf_TYA8XBf9XF7Gu1Wg95xXAj0DJFEbVYouxFc91619tfxf_cPHp5oYylZi9XEE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431" y="2122138"/>
            <a:ext cx="428805" cy="42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10" descr="https://lh3.googleusercontent.com/fq_5ep4HVlFyAspIoblzjgvzGSh8vUVjOqbjmgiLio0vZXTjrKj5aWy-LpK5Vp6gQ4w6hwpYwU35180T6_HxdlB0q71yKlQ3hJF0kPKIF-1exMrEVjoGfuR4STnNm4Hqm-5k5XQMeq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756" y="3461760"/>
            <a:ext cx="386480" cy="38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5103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8" y="24981"/>
            <a:ext cx="2343600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Pool</a:t>
            </a:r>
            <a:r>
              <a:rPr lang="en" dirty="0"/>
              <a:t> </a:t>
            </a:r>
            <a:endParaRPr sz="2800" dirty="0"/>
          </a:p>
        </p:txBody>
      </p:sp>
      <p:sp>
        <p:nvSpPr>
          <p:cNvPr id="48" name="Google Shape;2177;p69"/>
          <p:cNvSpPr/>
          <p:nvPr/>
        </p:nvSpPr>
        <p:spPr>
          <a:xfrm>
            <a:off x="307916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2177;p69"/>
          <p:cNvSpPr/>
          <p:nvPr/>
        </p:nvSpPr>
        <p:spPr>
          <a:xfrm>
            <a:off x="307915" y="645429"/>
            <a:ext cx="3648389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" name="Google Shape;344;p32"/>
          <p:cNvCxnSpPr/>
          <p:nvPr/>
        </p:nvCxnSpPr>
        <p:spPr>
          <a:xfrm>
            <a:off x="3920734" y="2616416"/>
            <a:ext cx="0" cy="101104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oogle Shape;348;p32"/>
          <p:cNvCxnSpPr/>
          <p:nvPr/>
        </p:nvCxnSpPr>
        <p:spPr>
          <a:xfrm>
            <a:off x="3917407" y="3560502"/>
            <a:ext cx="3327" cy="4758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Rectangle 36"/>
          <p:cNvSpPr/>
          <p:nvPr/>
        </p:nvSpPr>
        <p:spPr>
          <a:xfrm>
            <a:off x="3543693" y="1305669"/>
            <a:ext cx="2802864" cy="34187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Google Shape;350;p32"/>
          <p:cNvSpPr txBox="1">
            <a:spLocks/>
          </p:cNvSpPr>
          <p:nvPr/>
        </p:nvSpPr>
        <p:spPr>
          <a:xfrm>
            <a:off x="4305693" y="1315269"/>
            <a:ext cx="142968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Open source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43459" y="1305669"/>
            <a:ext cx="2763965" cy="341873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Google Shape;350;p32"/>
          <p:cNvSpPr txBox="1">
            <a:spLocks/>
          </p:cNvSpPr>
          <p:nvPr/>
        </p:nvSpPr>
        <p:spPr>
          <a:xfrm>
            <a:off x="7165412" y="1328833"/>
            <a:ext cx="121049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Corporate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4400" y="1305669"/>
            <a:ext cx="2629292" cy="34187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Google Shape;350;p32"/>
          <p:cNvSpPr txBox="1">
            <a:spLocks/>
          </p:cNvSpPr>
          <p:nvPr/>
        </p:nvSpPr>
        <p:spPr>
          <a:xfrm>
            <a:off x="1797191" y="1328833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Private</a:t>
            </a:r>
            <a:endParaRPr lang="en-US" sz="1600" dirty="0">
              <a:latin typeface="Poppins SemiBold" charset="0"/>
              <a:cs typeface="Poppins SemiBold" charset="0"/>
            </a:endParaRPr>
          </a:p>
        </p:txBody>
      </p:sp>
      <p:cxnSp>
        <p:nvCxnSpPr>
          <p:cNvPr id="69" name="Google Shape;341;p32"/>
          <p:cNvCxnSpPr/>
          <p:nvPr/>
        </p:nvCxnSpPr>
        <p:spPr>
          <a:xfrm flipH="1">
            <a:off x="1097834" y="1646720"/>
            <a:ext cx="214523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" name="Google Shape;341;p32"/>
          <p:cNvCxnSpPr/>
          <p:nvPr/>
        </p:nvCxnSpPr>
        <p:spPr>
          <a:xfrm flipH="1">
            <a:off x="4075904" y="1646720"/>
            <a:ext cx="197132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341;p32"/>
          <p:cNvCxnSpPr/>
          <p:nvPr/>
        </p:nvCxnSpPr>
        <p:spPr>
          <a:xfrm flipH="1">
            <a:off x="6676550" y="1653616"/>
            <a:ext cx="22418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1" name="Google Shape;341;p32"/>
          <p:cNvCxnSpPr/>
          <p:nvPr/>
        </p:nvCxnSpPr>
        <p:spPr>
          <a:xfrm>
            <a:off x="1094386" y="1643086"/>
            <a:ext cx="3448" cy="195402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2" name="Google Shape;342;p32"/>
          <p:cNvCxnSpPr/>
          <p:nvPr/>
        </p:nvCxnSpPr>
        <p:spPr>
          <a:xfrm flipV="1">
            <a:off x="1094386" y="3597108"/>
            <a:ext cx="487698" cy="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93" name="Google Shape;346;p32"/>
          <p:cNvSpPr txBox="1">
            <a:spLocks/>
          </p:cNvSpPr>
          <p:nvPr/>
        </p:nvSpPr>
        <p:spPr>
          <a:xfrm>
            <a:off x="2068462" y="2151571"/>
            <a:ext cx="1626725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Portfolio </a:t>
            </a:r>
          </a:p>
          <a:p>
            <a:pPr marL="0" indent="0">
              <a:buSzPts val="1000"/>
            </a:pPr>
            <a:r>
              <a:rPr lang="en-US" dirty="0" smtClean="0"/>
              <a:t>Individual road map</a:t>
            </a:r>
          </a:p>
          <a:p>
            <a:pPr marL="0" indent="0">
              <a:buSzPts val="1000"/>
            </a:pPr>
            <a:r>
              <a:rPr lang="en-US" dirty="0" smtClean="0"/>
              <a:t>From idea to deploy</a:t>
            </a:r>
          </a:p>
          <a:p>
            <a:pPr marL="0" indent="0">
              <a:buSzPts val="1000"/>
            </a:pPr>
            <a:r>
              <a:rPr lang="en-US" dirty="0" smtClean="0"/>
              <a:t>Trainee owns code </a:t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94" name="Google Shape;5792;p76"/>
          <p:cNvGrpSpPr>
            <a:grpSpLocks noChangeAspect="1"/>
          </p:cNvGrpSpPr>
          <p:nvPr/>
        </p:nvGrpSpPr>
        <p:grpSpPr>
          <a:xfrm>
            <a:off x="1708978" y="2091046"/>
            <a:ext cx="298272" cy="299067"/>
            <a:chOff x="-50154075" y="1948175"/>
            <a:chExt cx="300100" cy="300900"/>
          </a:xfrm>
          <a:solidFill>
            <a:schemeClr val="tx2"/>
          </a:solidFill>
        </p:grpSpPr>
        <p:sp>
          <p:nvSpPr>
            <p:cNvPr id="95" name="Google Shape;5793;p76"/>
            <p:cNvSpPr/>
            <p:nvPr/>
          </p:nvSpPr>
          <p:spPr>
            <a:xfrm>
              <a:off x="-50154075" y="1948175"/>
              <a:ext cx="300100" cy="300900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2805" y="694"/>
                  </a:moveTo>
                  <a:lnTo>
                    <a:pt x="2805" y="2805"/>
                  </a:lnTo>
                  <a:lnTo>
                    <a:pt x="662" y="2805"/>
                  </a:lnTo>
                  <a:lnTo>
                    <a:pt x="662" y="694"/>
                  </a:lnTo>
                  <a:close/>
                  <a:moveTo>
                    <a:pt x="2805" y="3466"/>
                  </a:moveTo>
                  <a:lnTo>
                    <a:pt x="2805" y="5609"/>
                  </a:lnTo>
                  <a:lnTo>
                    <a:pt x="662" y="5609"/>
                  </a:lnTo>
                  <a:lnTo>
                    <a:pt x="662" y="3466"/>
                  </a:lnTo>
                  <a:close/>
                  <a:moveTo>
                    <a:pt x="7908" y="2521"/>
                  </a:moveTo>
                  <a:lnTo>
                    <a:pt x="9421" y="4033"/>
                  </a:lnTo>
                  <a:lnTo>
                    <a:pt x="7782" y="5640"/>
                  </a:lnTo>
                  <a:lnTo>
                    <a:pt x="6302" y="4128"/>
                  </a:lnTo>
                  <a:lnTo>
                    <a:pt x="7908" y="2521"/>
                  </a:lnTo>
                  <a:close/>
                  <a:moveTo>
                    <a:pt x="5798" y="4663"/>
                  </a:moveTo>
                  <a:lnTo>
                    <a:pt x="7278" y="6144"/>
                  </a:lnTo>
                  <a:lnTo>
                    <a:pt x="5766" y="7688"/>
                  </a:lnTo>
                  <a:lnTo>
                    <a:pt x="4254" y="6207"/>
                  </a:lnTo>
                  <a:lnTo>
                    <a:pt x="5798" y="4663"/>
                  </a:lnTo>
                  <a:close/>
                  <a:moveTo>
                    <a:pt x="2805" y="6302"/>
                  </a:moveTo>
                  <a:lnTo>
                    <a:pt x="2805" y="8791"/>
                  </a:lnTo>
                  <a:cubicBezTo>
                    <a:pt x="2521" y="8570"/>
                    <a:pt x="2111" y="8444"/>
                    <a:pt x="1733" y="8444"/>
                  </a:cubicBezTo>
                  <a:cubicBezTo>
                    <a:pt x="1324" y="8444"/>
                    <a:pt x="977" y="8570"/>
                    <a:pt x="662" y="8791"/>
                  </a:cubicBezTo>
                  <a:lnTo>
                    <a:pt x="662" y="6302"/>
                  </a:lnTo>
                  <a:close/>
                  <a:moveTo>
                    <a:pt x="3750" y="6711"/>
                  </a:moveTo>
                  <a:lnTo>
                    <a:pt x="5230" y="8192"/>
                  </a:lnTo>
                  <a:lnTo>
                    <a:pt x="3498" y="9925"/>
                  </a:lnTo>
                  <a:lnTo>
                    <a:pt x="3498" y="6932"/>
                  </a:lnTo>
                  <a:lnTo>
                    <a:pt x="3750" y="6711"/>
                  </a:lnTo>
                  <a:close/>
                  <a:moveTo>
                    <a:pt x="1733" y="9137"/>
                  </a:moveTo>
                  <a:cubicBezTo>
                    <a:pt x="2332" y="9137"/>
                    <a:pt x="2805" y="9610"/>
                    <a:pt x="2805" y="10208"/>
                  </a:cubicBezTo>
                  <a:cubicBezTo>
                    <a:pt x="2805" y="10807"/>
                    <a:pt x="2332" y="11279"/>
                    <a:pt x="1733" y="11279"/>
                  </a:cubicBezTo>
                  <a:cubicBezTo>
                    <a:pt x="1135" y="11279"/>
                    <a:pt x="662" y="10807"/>
                    <a:pt x="662" y="10208"/>
                  </a:cubicBezTo>
                  <a:cubicBezTo>
                    <a:pt x="662" y="9610"/>
                    <a:pt x="1135" y="9137"/>
                    <a:pt x="1733" y="9137"/>
                  </a:cubicBezTo>
                  <a:close/>
                  <a:moveTo>
                    <a:pt x="5640" y="9137"/>
                  </a:moveTo>
                  <a:lnTo>
                    <a:pt x="5640" y="11279"/>
                  </a:lnTo>
                  <a:lnTo>
                    <a:pt x="3183" y="11279"/>
                  </a:lnTo>
                  <a:lnTo>
                    <a:pt x="5262" y="9137"/>
                  </a:lnTo>
                  <a:close/>
                  <a:moveTo>
                    <a:pt x="8412" y="9137"/>
                  </a:moveTo>
                  <a:lnTo>
                    <a:pt x="8412" y="11279"/>
                  </a:lnTo>
                  <a:lnTo>
                    <a:pt x="6333" y="11279"/>
                  </a:lnTo>
                  <a:lnTo>
                    <a:pt x="6333" y="9137"/>
                  </a:lnTo>
                  <a:close/>
                  <a:moveTo>
                    <a:pt x="11248" y="9137"/>
                  </a:moveTo>
                  <a:lnTo>
                    <a:pt x="11248" y="11279"/>
                  </a:lnTo>
                  <a:lnTo>
                    <a:pt x="9106" y="11279"/>
                  </a:lnTo>
                  <a:lnTo>
                    <a:pt x="9106" y="9137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0240"/>
                  </a:lnTo>
                  <a:cubicBezTo>
                    <a:pt x="1" y="11248"/>
                    <a:pt x="788" y="12036"/>
                    <a:pt x="1765" y="12036"/>
                  </a:cubicBezTo>
                  <a:lnTo>
                    <a:pt x="11657" y="12036"/>
                  </a:lnTo>
                  <a:cubicBezTo>
                    <a:pt x="11846" y="12036"/>
                    <a:pt x="12004" y="11878"/>
                    <a:pt x="12004" y="11657"/>
                  </a:cubicBezTo>
                  <a:lnTo>
                    <a:pt x="12004" y="8791"/>
                  </a:lnTo>
                  <a:cubicBezTo>
                    <a:pt x="11973" y="8602"/>
                    <a:pt x="11815" y="8444"/>
                    <a:pt x="11626" y="8444"/>
                  </a:cubicBezTo>
                  <a:lnTo>
                    <a:pt x="5987" y="8444"/>
                  </a:lnTo>
                  <a:lnTo>
                    <a:pt x="10177" y="4254"/>
                  </a:lnTo>
                  <a:cubicBezTo>
                    <a:pt x="10240" y="4191"/>
                    <a:pt x="10271" y="4096"/>
                    <a:pt x="10271" y="4033"/>
                  </a:cubicBezTo>
                  <a:cubicBezTo>
                    <a:pt x="10271" y="3939"/>
                    <a:pt x="10240" y="3844"/>
                    <a:pt x="10177" y="3781"/>
                  </a:cubicBezTo>
                  <a:lnTo>
                    <a:pt x="8192" y="1828"/>
                  </a:lnTo>
                  <a:cubicBezTo>
                    <a:pt x="8129" y="1765"/>
                    <a:pt x="8042" y="1733"/>
                    <a:pt x="7952" y="1733"/>
                  </a:cubicBezTo>
                  <a:cubicBezTo>
                    <a:pt x="7861" y="1733"/>
                    <a:pt x="7767" y="1765"/>
                    <a:pt x="7688" y="1828"/>
                  </a:cubicBezTo>
                  <a:lnTo>
                    <a:pt x="3498" y="5987"/>
                  </a:lnTo>
                  <a:lnTo>
                    <a:pt x="3498" y="379"/>
                  </a:lnTo>
                  <a:cubicBezTo>
                    <a:pt x="3498" y="158"/>
                    <a:pt x="3340" y="1"/>
                    <a:pt x="31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794;p76"/>
            <p:cNvSpPr/>
            <p:nvPr/>
          </p:nvSpPr>
          <p:spPr>
            <a:xfrm>
              <a:off x="-50119425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7" name="Google Shape;342;p32"/>
          <p:cNvCxnSpPr/>
          <p:nvPr/>
        </p:nvCxnSpPr>
        <p:spPr>
          <a:xfrm>
            <a:off x="1094386" y="2234412"/>
            <a:ext cx="4876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98" name="Google Shape;346;p32"/>
          <p:cNvSpPr txBox="1">
            <a:spLocks/>
          </p:cNvSpPr>
          <p:nvPr/>
        </p:nvSpPr>
        <p:spPr>
          <a:xfrm>
            <a:off x="2105469" y="3449362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Guild</a:t>
            </a:r>
          </a:p>
          <a:p>
            <a:pPr marL="0" indent="0">
              <a:buSzPts val="1000"/>
            </a:pPr>
            <a:r>
              <a:rPr lang="en-US" dirty="0" smtClean="0"/>
              <a:t>Team of trainees</a:t>
            </a:r>
          </a:p>
          <a:p>
            <a:pPr marL="0" indent="0">
              <a:buSzPts val="1000"/>
            </a:pPr>
            <a:r>
              <a:rPr lang="en-US" dirty="0" smtClean="0"/>
              <a:t>Specialized roles</a:t>
            </a:r>
          </a:p>
          <a:p>
            <a:pPr marL="0" indent="0">
              <a:buSzPts val="1000"/>
            </a:pPr>
            <a:r>
              <a:rPr lang="en" dirty="0"/>
              <a:t>Code is </a:t>
            </a:r>
            <a:r>
              <a:rPr lang="en" dirty="0" smtClean="0"/>
              <a:t>public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99" name="Picture 12" descr="https://lh6.googleusercontent.com/xBQgcLuWT1RAXDfgO2-kjrI_ySApA8oYLGUfHzm2Cd_-mjuD7jrimmhdHyrzi_FbXAww2oEWVqhSbMla-dAkS-X2I0Dxz6hSAFZlki9F6yhXAQq6ZocTqk94rNpq11BVyF6RzPfDlj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413" y="3354919"/>
            <a:ext cx="425166" cy="42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0" name="Google Shape;341;p32"/>
          <p:cNvCxnSpPr/>
          <p:nvPr/>
        </p:nvCxnSpPr>
        <p:spPr>
          <a:xfrm flipH="1">
            <a:off x="4075904" y="1646720"/>
            <a:ext cx="3326" cy="198871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1" name="Google Shape;342;p32"/>
          <p:cNvCxnSpPr/>
          <p:nvPr/>
        </p:nvCxnSpPr>
        <p:spPr>
          <a:xfrm>
            <a:off x="4079230" y="3635432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02" name="Google Shape;350;p32"/>
          <p:cNvSpPr txBox="1">
            <a:spLocks/>
          </p:cNvSpPr>
          <p:nvPr/>
        </p:nvSpPr>
        <p:spPr>
          <a:xfrm>
            <a:off x="4948992" y="3560502"/>
            <a:ext cx="1525941" cy="68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lnSpc>
                <a:spcPct val="100000"/>
              </a:lnSpc>
              <a:buSzPts val="1000"/>
              <a:buFont typeface="Pontano Sans"/>
              <a:buNone/>
            </a:pPr>
            <a:r>
              <a:rPr lang="en-US" b="1" smtClean="0"/>
              <a:t>Smart Society</a:t>
            </a:r>
          </a:p>
          <a:p>
            <a:pPr marL="0" indent="0">
              <a:lnSpc>
                <a:spcPct val="100000"/>
              </a:lnSpc>
              <a:buSzPts val="1000"/>
              <a:buFont typeface="Pontano Sans"/>
              <a:buNone/>
            </a:pPr>
            <a:r>
              <a:rPr lang="en-US" smtClean="0"/>
              <a:t>NGO &amp; Open data cooperation</a:t>
            </a:r>
          </a:p>
          <a:p>
            <a:pPr marL="0" indent="0">
              <a:lnSpc>
                <a:spcPct val="100000"/>
              </a:lnSpc>
              <a:buSzPts val="1000"/>
              <a:buFont typeface="Pontano Sans"/>
              <a:buNone/>
            </a:pPr>
            <a:r>
              <a:rPr lang="en-US" smtClean="0"/>
              <a:t> </a:t>
            </a:r>
            <a:br>
              <a:rPr lang="en-US" smtClean="0"/>
            </a:br>
            <a:endParaRPr lang="en-US" dirty="0"/>
          </a:p>
        </p:txBody>
      </p:sp>
      <p:cxnSp>
        <p:nvCxnSpPr>
          <p:cNvPr id="103" name="Google Shape;342;p32"/>
          <p:cNvCxnSpPr/>
          <p:nvPr/>
        </p:nvCxnSpPr>
        <p:spPr>
          <a:xfrm>
            <a:off x="4075903" y="2291167"/>
            <a:ext cx="35450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04" name="Google Shape;350;p32"/>
          <p:cNvSpPr txBox="1">
            <a:spLocks/>
          </p:cNvSpPr>
          <p:nvPr/>
        </p:nvSpPr>
        <p:spPr>
          <a:xfrm>
            <a:off x="5012071" y="2203520"/>
            <a:ext cx="1334485" cy="538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" b="1" dirty="0" smtClean="0"/>
              <a:t>Educational</a:t>
            </a:r>
            <a:endParaRPr lang="en-US" b="1" dirty="0" smtClean="0"/>
          </a:p>
          <a:p>
            <a:pPr marL="0" lvl="0" indent="0">
              <a:buSzPts val="1000"/>
            </a:pPr>
            <a:r>
              <a:rPr lang="en-US" dirty="0" smtClean="0"/>
              <a:t>Logistics product</a:t>
            </a:r>
            <a:br>
              <a:rPr lang="en-US" dirty="0" smtClean="0"/>
            </a:br>
            <a:endParaRPr lang="en-US" dirty="0"/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5" name="Google Shape;3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3507" y="2104525"/>
            <a:ext cx="349417" cy="351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Picture 6" descr="https://lh3.googleusercontent.com/MSb7a7oZmXWX0z4vYYKmh1mcB9sDA1qk7n1Fb3R9haYt3n-_XYPXi0e_SkFEo3W1DRBrLW_dQFcsQLEDeshfXkkHg8_okJtWbqTtLzhUXJTNSn4rJYZt4pALPbjnMLD6YX2G4bX9hn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574" y="3443248"/>
            <a:ext cx="368421" cy="36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7" name="Google Shape;341;p32"/>
          <p:cNvCxnSpPr/>
          <p:nvPr/>
        </p:nvCxnSpPr>
        <p:spPr>
          <a:xfrm>
            <a:off x="6682645" y="1646720"/>
            <a:ext cx="6800" cy="198073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8" name="Google Shape;342;p32"/>
          <p:cNvCxnSpPr/>
          <p:nvPr/>
        </p:nvCxnSpPr>
        <p:spPr>
          <a:xfrm>
            <a:off x="6682645" y="2258335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09" name="Google Shape;346;p32"/>
          <p:cNvSpPr txBox="1">
            <a:spLocks/>
          </p:cNvSpPr>
          <p:nvPr/>
        </p:nvSpPr>
        <p:spPr>
          <a:xfrm>
            <a:off x="7627088" y="2277873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Prototype</a:t>
            </a:r>
          </a:p>
          <a:p>
            <a:pPr marL="0" indent="0">
              <a:buSzPts val="1000"/>
            </a:pPr>
            <a:r>
              <a:rPr lang="en-US" dirty="0" smtClean="0"/>
              <a:t>Back office tools </a:t>
            </a:r>
            <a:r>
              <a:rPr lang="en-US" dirty="0" err="1" smtClean="0"/>
              <a:t>Hackaton</a:t>
            </a:r>
            <a:r>
              <a:rPr lang="en-US" dirty="0" smtClean="0"/>
              <a:t> </a:t>
            </a:r>
            <a:r>
              <a:rPr lang="en-US" dirty="0" err="1" smtClean="0"/>
              <a:t>protoype</a:t>
            </a:r>
            <a:endParaRPr lang="en-US" dirty="0" smtClean="0"/>
          </a:p>
          <a:p>
            <a:pPr marL="0" indent="0">
              <a:buSzPts val="1000"/>
            </a:pP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110" name="Google Shape;342;p32"/>
          <p:cNvCxnSpPr/>
          <p:nvPr/>
        </p:nvCxnSpPr>
        <p:spPr>
          <a:xfrm>
            <a:off x="6689445" y="3622127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11" name="Google Shape;346;p32"/>
          <p:cNvSpPr txBox="1">
            <a:spLocks/>
          </p:cNvSpPr>
          <p:nvPr/>
        </p:nvSpPr>
        <p:spPr>
          <a:xfrm>
            <a:off x="7645536" y="3580705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Workforce</a:t>
            </a:r>
          </a:p>
          <a:p>
            <a:pPr marL="0" indent="0">
              <a:buSzPts val="1000"/>
            </a:pPr>
            <a:r>
              <a:rPr lang="en-US" dirty="0" smtClean="0"/>
              <a:t>Integration with </a:t>
            </a:r>
            <a:br>
              <a:rPr lang="en-US" dirty="0" smtClean="0"/>
            </a:br>
            <a:r>
              <a:rPr lang="en-US" dirty="0" smtClean="0"/>
              <a:t>KN products</a:t>
            </a:r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12" name="Picture 8" descr="https://lh5.googleusercontent.com/b18AYPzVrhQcmsuH8-7r_GifGzrYXr0f7yyG6uRYC6XweuapLoN92sLemyKkLYbdvquADolK_o3nf_TYA8XBf9XF7Gu1Wg95xXAj0DJFEbVYouxFc91619tfxf_cPHp5oYylZi9XEE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431" y="2122138"/>
            <a:ext cx="428805" cy="42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10" descr="https://lh3.googleusercontent.com/fq_5ep4HVlFyAspIoblzjgvzGSh8vUVjOqbjmgiLio0vZXTjrKj5aWy-LpK5Vp6gQ4w6hwpYwU35180T6_HxdlB0q71yKlQ3hJF0kPKIF-1exMrEVjoGfuR4STnNm4Hqm-5k5XQMeq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756" y="3461760"/>
            <a:ext cx="386480" cy="38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3331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8" y="24981"/>
            <a:ext cx="2343600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Pool</a:t>
            </a:r>
            <a:r>
              <a:rPr lang="en" dirty="0"/>
              <a:t> </a:t>
            </a:r>
            <a:endParaRPr sz="2800" dirty="0"/>
          </a:p>
        </p:txBody>
      </p:sp>
      <p:sp>
        <p:nvSpPr>
          <p:cNvPr id="48" name="Google Shape;2177;p69"/>
          <p:cNvSpPr/>
          <p:nvPr/>
        </p:nvSpPr>
        <p:spPr>
          <a:xfrm>
            <a:off x="307916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2177;p69"/>
          <p:cNvSpPr/>
          <p:nvPr/>
        </p:nvSpPr>
        <p:spPr>
          <a:xfrm>
            <a:off x="307915" y="645429"/>
            <a:ext cx="3648389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" name="Google Shape;344;p32"/>
          <p:cNvCxnSpPr/>
          <p:nvPr/>
        </p:nvCxnSpPr>
        <p:spPr>
          <a:xfrm>
            <a:off x="3920734" y="2616416"/>
            <a:ext cx="0" cy="101104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oogle Shape;348;p32"/>
          <p:cNvCxnSpPr/>
          <p:nvPr/>
        </p:nvCxnSpPr>
        <p:spPr>
          <a:xfrm>
            <a:off x="3917407" y="3560502"/>
            <a:ext cx="3327" cy="4758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Rectangle 36"/>
          <p:cNvSpPr/>
          <p:nvPr/>
        </p:nvSpPr>
        <p:spPr>
          <a:xfrm>
            <a:off x="3543693" y="1305669"/>
            <a:ext cx="2802864" cy="34187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Google Shape;350;p32"/>
          <p:cNvSpPr txBox="1">
            <a:spLocks/>
          </p:cNvSpPr>
          <p:nvPr/>
        </p:nvSpPr>
        <p:spPr>
          <a:xfrm>
            <a:off x="4305693" y="1315269"/>
            <a:ext cx="142968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Open source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43459" y="1305669"/>
            <a:ext cx="2763965" cy="341873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Google Shape;350;p32"/>
          <p:cNvSpPr txBox="1">
            <a:spLocks/>
          </p:cNvSpPr>
          <p:nvPr/>
        </p:nvSpPr>
        <p:spPr>
          <a:xfrm>
            <a:off x="7165412" y="1328833"/>
            <a:ext cx="121049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Corporate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4400" y="1305669"/>
            <a:ext cx="2629292" cy="34187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Google Shape;350;p32"/>
          <p:cNvSpPr txBox="1">
            <a:spLocks/>
          </p:cNvSpPr>
          <p:nvPr/>
        </p:nvSpPr>
        <p:spPr>
          <a:xfrm>
            <a:off x="1797191" y="1328833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Private</a:t>
            </a:r>
            <a:endParaRPr lang="en-US" sz="1600" dirty="0">
              <a:latin typeface="Poppins SemiBold" charset="0"/>
              <a:cs typeface="Poppins SemiBold" charset="0"/>
            </a:endParaRPr>
          </a:p>
        </p:txBody>
      </p:sp>
      <p:cxnSp>
        <p:nvCxnSpPr>
          <p:cNvPr id="69" name="Google Shape;341;p32"/>
          <p:cNvCxnSpPr/>
          <p:nvPr/>
        </p:nvCxnSpPr>
        <p:spPr>
          <a:xfrm flipH="1">
            <a:off x="1097834" y="1646720"/>
            <a:ext cx="214523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" name="Google Shape;341;p32"/>
          <p:cNvCxnSpPr/>
          <p:nvPr/>
        </p:nvCxnSpPr>
        <p:spPr>
          <a:xfrm flipH="1">
            <a:off x="4075904" y="1646720"/>
            <a:ext cx="197132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341;p32"/>
          <p:cNvCxnSpPr/>
          <p:nvPr/>
        </p:nvCxnSpPr>
        <p:spPr>
          <a:xfrm flipH="1">
            <a:off x="6676550" y="1653616"/>
            <a:ext cx="22418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1" name="Google Shape;341;p32"/>
          <p:cNvCxnSpPr/>
          <p:nvPr/>
        </p:nvCxnSpPr>
        <p:spPr>
          <a:xfrm>
            <a:off x="1094386" y="1643086"/>
            <a:ext cx="3448" cy="195402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2" name="Google Shape;342;p32"/>
          <p:cNvCxnSpPr/>
          <p:nvPr/>
        </p:nvCxnSpPr>
        <p:spPr>
          <a:xfrm flipV="1">
            <a:off x="1094386" y="3597108"/>
            <a:ext cx="487698" cy="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93" name="Google Shape;346;p32"/>
          <p:cNvSpPr txBox="1">
            <a:spLocks/>
          </p:cNvSpPr>
          <p:nvPr/>
        </p:nvSpPr>
        <p:spPr>
          <a:xfrm>
            <a:off x="2068462" y="2151571"/>
            <a:ext cx="1626725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Portfolio </a:t>
            </a:r>
          </a:p>
          <a:p>
            <a:pPr marL="0" indent="0">
              <a:buSzPts val="1000"/>
            </a:pPr>
            <a:r>
              <a:rPr lang="en-US" dirty="0" smtClean="0"/>
              <a:t>Individual road map</a:t>
            </a:r>
          </a:p>
          <a:p>
            <a:pPr marL="0" indent="0">
              <a:buSzPts val="1000"/>
            </a:pPr>
            <a:r>
              <a:rPr lang="en-US" dirty="0" smtClean="0"/>
              <a:t>From idea to deploy</a:t>
            </a:r>
          </a:p>
          <a:p>
            <a:pPr marL="0" indent="0">
              <a:buSzPts val="1000"/>
            </a:pPr>
            <a:r>
              <a:rPr lang="en-US" dirty="0" smtClean="0"/>
              <a:t>Trainee owns code </a:t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94" name="Google Shape;5792;p76"/>
          <p:cNvGrpSpPr>
            <a:grpSpLocks noChangeAspect="1"/>
          </p:cNvGrpSpPr>
          <p:nvPr/>
        </p:nvGrpSpPr>
        <p:grpSpPr>
          <a:xfrm>
            <a:off x="1708978" y="2091046"/>
            <a:ext cx="298272" cy="299067"/>
            <a:chOff x="-50154075" y="1948175"/>
            <a:chExt cx="300100" cy="300900"/>
          </a:xfrm>
          <a:solidFill>
            <a:schemeClr val="tx2"/>
          </a:solidFill>
        </p:grpSpPr>
        <p:sp>
          <p:nvSpPr>
            <p:cNvPr id="95" name="Google Shape;5793;p76"/>
            <p:cNvSpPr/>
            <p:nvPr/>
          </p:nvSpPr>
          <p:spPr>
            <a:xfrm>
              <a:off x="-50154075" y="1948175"/>
              <a:ext cx="300100" cy="300900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2805" y="694"/>
                  </a:moveTo>
                  <a:lnTo>
                    <a:pt x="2805" y="2805"/>
                  </a:lnTo>
                  <a:lnTo>
                    <a:pt x="662" y="2805"/>
                  </a:lnTo>
                  <a:lnTo>
                    <a:pt x="662" y="694"/>
                  </a:lnTo>
                  <a:close/>
                  <a:moveTo>
                    <a:pt x="2805" y="3466"/>
                  </a:moveTo>
                  <a:lnTo>
                    <a:pt x="2805" y="5609"/>
                  </a:lnTo>
                  <a:lnTo>
                    <a:pt x="662" y="5609"/>
                  </a:lnTo>
                  <a:lnTo>
                    <a:pt x="662" y="3466"/>
                  </a:lnTo>
                  <a:close/>
                  <a:moveTo>
                    <a:pt x="7908" y="2521"/>
                  </a:moveTo>
                  <a:lnTo>
                    <a:pt x="9421" y="4033"/>
                  </a:lnTo>
                  <a:lnTo>
                    <a:pt x="7782" y="5640"/>
                  </a:lnTo>
                  <a:lnTo>
                    <a:pt x="6302" y="4128"/>
                  </a:lnTo>
                  <a:lnTo>
                    <a:pt x="7908" y="2521"/>
                  </a:lnTo>
                  <a:close/>
                  <a:moveTo>
                    <a:pt x="5798" y="4663"/>
                  </a:moveTo>
                  <a:lnTo>
                    <a:pt x="7278" y="6144"/>
                  </a:lnTo>
                  <a:lnTo>
                    <a:pt x="5766" y="7688"/>
                  </a:lnTo>
                  <a:lnTo>
                    <a:pt x="4254" y="6207"/>
                  </a:lnTo>
                  <a:lnTo>
                    <a:pt x="5798" y="4663"/>
                  </a:lnTo>
                  <a:close/>
                  <a:moveTo>
                    <a:pt x="2805" y="6302"/>
                  </a:moveTo>
                  <a:lnTo>
                    <a:pt x="2805" y="8791"/>
                  </a:lnTo>
                  <a:cubicBezTo>
                    <a:pt x="2521" y="8570"/>
                    <a:pt x="2111" y="8444"/>
                    <a:pt x="1733" y="8444"/>
                  </a:cubicBezTo>
                  <a:cubicBezTo>
                    <a:pt x="1324" y="8444"/>
                    <a:pt x="977" y="8570"/>
                    <a:pt x="662" y="8791"/>
                  </a:cubicBezTo>
                  <a:lnTo>
                    <a:pt x="662" y="6302"/>
                  </a:lnTo>
                  <a:close/>
                  <a:moveTo>
                    <a:pt x="3750" y="6711"/>
                  </a:moveTo>
                  <a:lnTo>
                    <a:pt x="5230" y="8192"/>
                  </a:lnTo>
                  <a:lnTo>
                    <a:pt x="3498" y="9925"/>
                  </a:lnTo>
                  <a:lnTo>
                    <a:pt x="3498" y="6932"/>
                  </a:lnTo>
                  <a:lnTo>
                    <a:pt x="3750" y="6711"/>
                  </a:lnTo>
                  <a:close/>
                  <a:moveTo>
                    <a:pt x="1733" y="9137"/>
                  </a:moveTo>
                  <a:cubicBezTo>
                    <a:pt x="2332" y="9137"/>
                    <a:pt x="2805" y="9610"/>
                    <a:pt x="2805" y="10208"/>
                  </a:cubicBezTo>
                  <a:cubicBezTo>
                    <a:pt x="2805" y="10807"/>
                    <a:pt x="2332" y="11279"/>
                    <a:pt x="1733" y="11279"/>
                  </a:cubicBezTo>
                  <a:cubicBezTo>
                    <a:pt x="1135" y="11279"/>
                    <a:pt x="662" y="10807"/>
                    <a:pt x="662" y="10208"/>
                  </a:cubicBezTo>
                  <a:cubicBezTo>
                    <a:pt x="662" y="9610"/>
                    <a:pt x="1135" y="9137"/>
                    <a:pt x="1733" y="9137"/>
                  </a:cubicBezTo>
                  <a:close/>
                  <a:moveTo>
                    <a:pt x="5640" y="9137"/>
                  </a:moveTo>
                  <a:lnTo>
                    <a:pt x="5640" y="11279"/>
                  </a:lnTo>
                  <a:lnTo>
                    <a:pt x="3183" y="11279"/>
                  </a:lnTo>
                  <a:lnTo>
                    <a:pt x="5262" y="9137"/>
                  </a:lnTo>
                  <a:close/>
                  <a:moveTo>
                    <a:pt x="8412" y="9137"/>
                  </a:moveTo>
                  <a:lnTo>
                    <a:pt x="8412" y="11279"/>
                  </a:lnTo>
                  <a:lnTo>
                    <a:pt x="6333" y="11279"/>
                  </a:lnTo>
                  <a:lnTo>
                    <a:pt x="6333" y="9137"/>
                  </a:lnTo>
                  <a:close/>
                  <a:moveTo>
                    <a:pt x="11248" y="9137"/>
                  </a:moveTo>
                  <a:lnTo>
                    <a:pt x="11248" y="11279"/>
                  </a:lnTo>
                  <a:lnTo>
                    <a:pt x="9106" y="11279"/>
                  </a:lnTo>
                  <a:lnTo>
                    <a:pt x="9106" y="9137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0240"/>
                  </a:lnTo>
                  <a:cubicBezTo>
                    <a:pt x="1" y="11248"/>
                    <a:pt x="788" y="12036"/>
                    <a:pt x="1765" y="12036"/>
                  </a:cubicBezTo>
                  <a:lnTo>
                    <a:pt x="11657" y="12036"/>
                  </a:lnTo>
                  <a:cubicBezTo>
                    <a:pt x="11846" y="12036"/>
                    <a:pt x="12004" y="11878"/>
                    <a:pt x="12004" y="11657"/>
                  </a:cubicBezTo>
                  <a:lnTo>
                    <a:pt x="12004" y="8791"/>
                  </a:lnTo>
                  <a:cubicBezTo>
                    <a:pt x="11973" y="8602"/>
                    <a:pt x="11815" y="8444"/>
                    <a:pt x="11626" y="8444"/>
                  </a:cubicBezTo>
                  <a:lnTo>
                    <a:pt x="5987" y="8444"/>
                  </a:lnTo>
                  <a:lnTo>
                    <a:pt x="10177" y="4254"/>
                  </a:lnTo>
                  <a:cubicBezTo>
                    <a:pt x="10240" y="4191"/>
                    <a:pt x="10271" y="4096"/>
                    <a:pt x="10271" y="4033"/>
                  </a:cubicBezTo>
                  <a:cubicBezTo>
                    <a:pt x="10271" y="3939"/>
                    <a:pt x="10240" y="3844"/>
                    <a:pt x="10177" y="3781"/>
                  </a:cubicBezTo>
                  <a:lnTo>
                    <a:pt x="8192" y="1828"/>
                  </a:lnTo>
                  <a:cubicBezTo>
                    <a:pt x="8129" y="1765"/>
                    <a:pt x="8042" y="1733"/>
                    <a:pt x="7952" y="1733"/>
                  </a:cubicBezTo>
                  <a:cubicBezTo>
                    <a:pt x="7861" y="1733"/>
                    <a:pt x="7767" y="1765"/>
                    <a:pt x="7688" y="1828"/>
                  </a:cubicBezTo>
                  <a:lnTo>
                    <a:pt x="3498" y="5987"/>
                  </a:lnTo>
                  <a:lnTo>
                    <a:pt x="3498" y="379"/>
                  </a:lnTo>
                  <a:cubicBezTo>
                    <a:pt x="3498" y="158"/>
                    <a:pt x="3340" y="1"/>
                    <a:pt x="31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794;p76"/>
            <p:cNvSpPr/>
            <p:nvPr/>
          </p:nvSpPr>
          <p:spPr>
            <a:xfrm>
              <a:off x="-50119425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7" name="Google Shape;342;p32"/>
          <p:cNvCxnSpPr/>
          <p:nvPr/>
        </p:nvCxnSpPr>
        <p:spPr>
          <a:xfrm>
            <a:off x="1094386" y="2234412"/>
            <a:ext cx="4876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98" name="Google Shape;346;p32"/>
          <p:cNvSpPr txBox="1">
            <a:spLocks/>
          </p:cNvSpPr>
          <p:nvPr/>
        </p:nvSpPr>
        <p:spPr>
          <a:xfrm>
            <a:off x="2105469" y="3449362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Guild</a:t>
            </a:r>
          </a:p>
          <a:p>
            <a:pPr marL="0" indent="0">
              <a:buSzPts val="1000"/>
            </a:pPr>
            <a:r>
              <a:rPr lang="en-US" dirty="0" smtClean="0"/>
              <a:t>Team of trainees</a:t>
            </a:r>
          </a:p>
          <a:p>
            <a:pPr marL="0" indent="0">
              <a:buSzPts val="1000"/>
            </a:pPr>
            <a:r>
              <a:rPr lang="en-US" dirty="0" smtClean="0"/>
              <a:t>Specialized roles</a:t>
            </a:r>
          </a:p>
          <a:p>
            <a:pPr marL="0" indent="0">
              <a:buSzPts val="1000"/>
            </a:pPr>
            <a:r>
              <a:rPr lang="en" dirty="0"/>
              <a:t>Code is </a:t>
            </a:r>
            <a:r>
              <a:rPr lang="en" dirty="0" smtClean="0"/>
              <a:t>public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99" name="Picture 12" descr="https://lh6.googleusercontent.com/xBQgcLuWT1RAXDfgO2-kjrI_ySApA8oYLGUfHzm2Cd_-mjuD7jrimmhdHyrzi_FbXAww2oEWVqhSbMla-dAkS-X2I0Dxz6hSAFZlki9F6yhXAQq6ZocTqk94rNpq11BVyF6RzPfDlj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413" y="3354919"/>
            <a:ext cx="425166" cy="42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0" name="Google Shape;341;p32"/>
          <p:cNvCxnSpPr/>
          <p:nvPr/>
        </p:nvCxnSpPr>
        <p:spPr>
          <a:xfrm flipH="1">
            <a:off x="4075904" y="1646720"/>
            <a:ext cx="3326" cy="198871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1" name="Google Shape;342;p32"/>
          <p:cNvCxnSpPr/>
          <p:nvPr/>
        </p:nvCxnSpPr>
        <p:spPr>
          <a:xfrm>
            <a:off x="4079230" y="3635432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02" name="Google Shape;350;p32"/>
          <p:cNvSpPr txBox="1">
            <a:spLocks/>
          </p:cNvSpPr>
          <p:nvPr/>
        </p:nvSpPr>
        <p:spPr>
          <a:xfrm>
            <a:off x="4948992" y="3560502"/>
            <a:ext cx="1525941" cy="68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lnSpc>
                <a:spcPct val="100000"/>
              </a:lnSpc>
              <a:buSzPts val="1000"/>
              <a:buFont typeface="Pontano Sans"/>
              <a:buNone/>
            </a:pPr>
            <a:r>
              <a:rPr lang="en-US" b="1" smtClean="0"/>
              <a:t>Smart Society</a:t>
            </a:r>
          </a:p>
          <a:p>
            <a:pPr marL="0" indent="0">
              <a:lnSpc>
                <a:spcPct val="100000"/>
              </a:lnSpc>
              <a:buSzPts val="1000"/>
              <a:buFont typeface="Pontano Sans"/>
              <a:buNone/>
            </a:pPr>
            <a:r>
              <a:rPr lang="en-US" smtClean="0"/>
              <a:t>NGO &amp; Open data cooperation</a:t>
            </a:r>
          </a:p>
          <a:p>
            <a:pPr marL="0" indent="0">
              <a:lnSpc>
                <a:spcPct val="100000"/>
              </a:lnSpc>
              <a:buSzPts val="1000"/>
              <a:buFont typeface="Pontano Sans"/>
              <a:buNone/>
            </a:pPr>
            <a:r>
              <a:rPr lang="en-US" smtClean="0"/>
              <a:t> </a:t>
            </a:r>
            <a:br>
              <a:rPr lang="en-US" smtClean="0"/>
            </a:br>
            <a:endParaRPr lang="en-US" dirty="0"/>
          </a:p>
        </p:txBody>
      </p:sp>
      <p:cxnSp>
        <p:nvCxnSpPr>
          <p:cNvPr id="103" name="Google Shape;342;p32"/>
          <p:cNvCxnSpPr/>
          <p:nvPr/>
        </p:nvCxnSpPr>
        <p:spPr>
          <a:xfrm>
            <a:off x="4075903" y="2291167"/>
            <a:ext cx="35450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04" name="Google Shape;350;p32"/>
          <p:cNvSpPr txBox="1">
            <a:spLocks/>
          </p:cNvSpPr>
          <p:nvPr/>
        </p:nvSpPr>
        <p:spPr>
          <a:xfrm>
            <a:off x="5012071" y="2203520"/>
            <a:ext cx="1334485" cy="538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" b="1" dirty="0" smtClean="0"/>
              <a:t>Educational</a:t>
            </a:r>
            <a:endParaRPr lang="en-US" b="1" dirty="0" smtClean="0"/>
          </a:p>
          <a:p>
            <a:pPr marL="0" lvl="0" indent="0">
              <a:buSzPts val="1000"/>
            </a:pPr>
            <a:r>
              <a:rPr lang="en-US" dirty="0" smtClean="0"/>
              <a:t>Logistics product</a:t>
            </a:r>
            <a:br>
              <a:rPr lang="en-US" dirty="0" smtClean="0"/>
            </a:br>
            <a:endParaRPr lang="en-US" dirty="0"/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5" name="Google Shape;3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3507" y="2104525"/>
            <a:ext cx="349417" cy="351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Picture 6" descr="https://lh3.googleusercontent.com/MSb7a7oZmXWX0z4vYYKmh1mcB9sDA1qk7n1Fb3R9haYt3n-_XYPXi0e_SkFEo3W1DRBrLW_dQFcsQLEDeshfXkkHg8_okJtWbqTtLzhUXJTNSn4rJYZt4pALPbjnMLD6YX2G4bX9hn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574" y="3443248"/>
            <a:ext cx="368421" cy="36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7" name="Google Shape;341;p32"/>
          <p:cNvCxnSpPr/>
          <p:nvPr/>
        </p:nvCxnSpPr>
        <p:spPr>
          <a:xfrm>
            <a:off x="6682645" y="1646720"/>
            <a:ext cx="6800" cy="198073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8" name="Google Shape;342;p32"/>
          <p:cNvCxnSpPr/>
          <p:nvPr/>
        </p:nvCxnSpPr>
        <p:spPr>
          <a:xfrm>
            <a:off x="6682645" y="2258335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09" name="Google Shape;346;p32"/>
          <p:cNvSpPr txBox="1">
            <a:spLocks/>
          </p:cNvSpPr>
          <p:nvPr/>
        </p:nvSpPr>
        <p:spPr>
          <a:xfrm>
            <a:off x="7627088" y="2277873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Prototype</a:t>
            </a:r>
          </a:p>
          <a:p>
            <a:pPr marL="0" indent="0">
              <a:buSzPts val="1000"/>
            </a:pPr>
            <a:r>
              <a:rPr lang="en-US" dirty="0" smtClean="0"/>
              <a:t>Back office tools </a:t>
            </a:r>
            <a:r>
              <a:rPr lang="en-US" dirty="0" err="1" smtClean="0"/>
              <a:t>Hackaton</a:t>
            </a:r>
            <a:r>
              <a:rPr lang="en-US" dirty="0" smtClean="0"/>
              <a:t> </a:t>
            </a:r>
            <a:r>
              <a:rPr lang="en-US" dirty="0" err="1" smtClean="0"/>
              <a:t>protoype</a:t>
            </a:r>
            <a:endParaRPr lang="en-US" dirty="0" smtClean="0"/>
          </a:p>
          <a:p>
            <a:pPr marL="0" indent="0">
              <a:buSzPts val="1000"/>
            </a:pP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110" name="Google Shape;342;p32"/>
          <p:cNvCxnSpPr/>
          <p:nvPr/>
        </p:nvCxnSpPr>
        <p:spPr>
          <a:xfrm>
            <a:off x="6689445" y="3622127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11" name="Google Shape;346;p32"/>
          <p:cNvSpPr txBox="1">
            <a:spLocks/>
          </p:cNvSpPr>
          <p:nvPr/>
        </p:nvSpPr>
        <p:spPr>
          <a:xfrm>
            <a:off x="7645536" y="3580705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Workforce</a:t>
            </a:r>
          </a:p>
          <a:p>
            <a:pPr marL="0" indent="0">
              <a:buSzPts val="1000"/>
            </a:pPr>
            <a:r>
              <a:rPr lang="en-US" dirty="0" smtClean="0"/>
              <a:t>Integration with </a:t>
            </a:r>
            <a:br>
              <a:rPr lang="en-US" dirty="0" smtClean="0"/>
            </a:br>
            <a:r>
              <a:rPr lang="en-US" dirty="0" smtClean="0"/>
              <a:t>KN products</a:t>
            </a:r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12" name="Picture 8" descr="https://lh5.googleusercontent.com/b18AYPzVrhQcmsuH8-7r_GifGzrYXr0f7yyG6uRYC6XweuapLoN92sLemyKkLYbdvquADolK_o3nf_TYA8XBf9XF7Gu1Wg95xXAj0DJFEbVYouxFc91619tfxf_cPHp5oYylZi9XEE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431" y="2122138"/>
            <a:ext cx="428805" cy="42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10" descr="https://lh3.googleusercontent.com/fq_5ep4HVlFyAspIoblzjgvzGSh8vUVjOqbjmgiLio0vZXTjrKj5aWy-LpK5Vp6gQ4w6hwpYwU35180T6_HxdlB0q71yKlQ3hJF0kPKIF-1exMrEVjoGfuR4STnNm4Hqm-5k5XQMeq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756" y="3461760"/>
            <a:ext cx="386480" cy="38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3331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8" y="24981"/>
            <a:ext cx="2343600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Pool</a:t>
            </a:r>
            <a:r>
              <a:rPr lang="en" dirty="0"/>
              <a:t> </a:t>
            </a:r>
            <a:endParaRPr sz="2800" dirty="0"/>
          </a:p>
        </p:txBody>
      </p:sp>
      <p:sp>
        <p:nvSpPr>
          <p:cNvPr id="48" name="Google Shape;2177;p69"/>
          <p:cNvSpPr/>
          <p:nvPr/>
        </p:nvSpPr>
        <p:spPr>
          <a:xfrm>
            <a:off x="307916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2177;p69"/>
          <p:cNvSpPr/>
          <p:nvPr/>
        </p:nvSpPr>
        <p:spPr>
          <a:xfrm>
            <a:off x="307915" y="645429"/>
            <a:ext cx="3648389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" name="Google Shape;344;p32"/>
          <p:cNvCxnSpPr/>
          <p:nvPr/>
        </p:nvCxnSpPr>
        <p:spPr>
          <a:xfrm>
            <a:off x="3920734" y="2616416"/>
            <a:ext cx="0" cy="101104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oogle Shape;348;p32"/>
          <p:cNvCxnSpPr/>
          <p:nvPr/>
        </p:nvCxnSpPr>
        <p:spPr>
          <a:xfrm>
            <a:off x="3917407" y="3560502"/>
            <a:ext cx="3327" cy="4758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Rectangle 36"/>
          <p:cNvSpPr/>
          <p:nvPr/>
        </p:nvSpPr>
        <p:spPr>
          <a:xfrm>
            <a:off x="3543693" y="1305669"/>
            <a:ext cx="2802864" cy="34187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Google Shape;350;p32"/>
          <p:cNvSpPr txBox="1">
            <a:spLocks/>
          </p:cNvSpPr>
          <p:nvPr/>
        </p:nvSpPr>
        <p:spPr>
          <a:xfrm>
            <a:off x="4305693" y="1315269"/>
            <a:ext cx="142968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Open source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43459" y="1305669"/>
            <a:ext cx="2763965" cy="341873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Google Shape;350;p32"/>
          <p:cNvSpPr txBox="1">
            <a:spLocks/>
          </p:cNvSpPr>
          <p:nvPr/>
        </p:nvSpPr>
        <p:spPr>
          <a:xfrm>
            <a:off x="7165412" y="1328833"/>
            <a:ext cx="121049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Corporate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4400" y="1305669"/>
            <a:ext cx="2629292" cy="34187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Google Shape;350;p32"/>
          <p:cNvSpPr txBox="1">
            <a:spLocks/>
          </p:cNvSpPr>
          <p:nvPr/>
        </p:nvSpPr>
        <p:spPr>
          <a:xfrm>
            <a:off x="1797191" y="1328833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Private</a:t>
            </a:r>
            <a:endParaRPr lang="en-US" sz="1600" dirty="0">
              <a:latin typeface="Poppins SemiBold" charset="0"/>
              <a:cs typeface="Poppins SemiBold" charset="0"/>
            </a:endParaRPr>
          </a:p>
        </p:txBody>
      </p:sp>
      <p:cxnSp>
        <p:nvCxnSpPr>
          <p:cNvPr id="69" name="Google Shape;341;p32"/>
          <p:cNvCxnSpPr/>
          <p:nvPr/>
        </p:nvCxnSpPr>
        <p:spPr>
          <a:xfrm flipH="1">
            <a:off x="1097834" y="1646720"/>
            <a:ext cx="214523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" name="Google Shape;341;p32"/>
          <p:cNvCxnSpPr/>
          <p:nvPr/>
        </p:nvCxnSpPr>
        <p:spPr>
          <a:xfrm flipH="1">
            <a:off x="4075904" y="1646720"/>
            <a:ext cx="197132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341;p32"/>
          <p:cNvCxnSpPr/>
          <p:nvPr/>
        </p:nvCxnSpPr>
        <p:spPr>
          <a:xfrm flipH="1">
            <a:off x="6676550" y="1653616"/>
            <a:ext cx="22418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1" name="Google Shape;341;p32"/>
          <p:cNvCxnSpPr/>
          <p:nvPr/>
        </p:nvCxnSpPr>
        <p:spPr>
          <a:xfrm>
            <a:off x="1094386" y="1643086"/>
            <a:ext cx="3448" cy="195402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2" name="Google Shape;342;p32"/>
          <p:cNvCxnSpPr/>
          <p:nvPr/>
        </p:nvCxnSpPr>
        <p:spPr>
          <a:xfrm flipV="1">
            <a:off x="1094386" y="3597108"/>
            <a:ext cx="487698" cy="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93" name="Google Shape;346;p32"/>
          <p:cNvSpPr txBox="1">
            <a:spLocks/>
          </p:cNvSpPr>
          <p:nvPr/>
        </p:nvSpPr>
        <p:spPr>
          <a:xfrm>
            <a:off x="2068462" y="2151571"/>
            <a:ext cx="1626725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Portfolio </a:t>
            </a:r>
          </a:p>
          <a:p>
            <a:pPr marL="0" indent="0">
              <a:buSzPts val="1000"/>
            </a:pPr>
            <a:r>
              <a:rPr lang="en-US" dirty="0" smtClean="0"/>
              <a:t>Individual road map</a:t>
            </a:r>
          </a:p>
          <a:p>
            <a:pPr marL="0" indent="0">
              <a:buSzPts val="1000"/>
            </a:pPr>
            <a:r>
              <a:rPr lang="en-US" dirty="0" smtClean="0"/>
              <a:t>From idea to deploy</a:t>
            </a:r>
          </a:p>
          <a:p>
            <a:pPr marL="0" indent="0">
              <a:buSzPts val="1000"/>
            </a:pPr>
            <a:r>
              <a:rPr lang="en-US" dirty="0" smtClean="0"/>
              <a:t>Trainee owns code </a:t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94" name="Google Shape;5792;p76"/>
          <p:cNvGrpSpPr>
            <a:grpSpLocks noChangeAspect="1"/>
          </p:cNvGrpSpPr>
          <p:nvPr/>
        </p:nvGrpSpPr>
        <p:grpSpPr>
          <a:xfrm>
            <a:off x="1708978" y="2091046"/>
            <a:ext cx="298272" cy="299067"/>
            <a:chOff x="-50154075" y="1948175"/>
            <a:chExt cx="300100" cy="300900"/>
          </a:xfrm>
          <a:solidFill>
            <a:schemeClr val="tx2"/>
          </a:solidFill>
        </p:grpSpPr>
        <p:sp>
          <p:nvSpPr>
            <p:cNvPr id="95" name="Google Shape;5793;p76"/>
            <p:cNvSpPr/>
            <p:nvPr/>
          </p:nvSpPr>
          <p:spPr>
            <a:xfrm>
              <a:off x="-50154075" y="1948175"/>
              <a:ext cx="300100" cy="300900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2805" y="694"/>
                  </a:moveTo>
                  <a:lnTo>
                    <a:pt x="2805" y="2805"/>
                  </a:lnTo>
                  <a:lnTo>
                    <a:pt x="662" y="2805"/>
                  </a:lnTo>
                  <a:lnTo>
                    <a:pt x="662" y="694"/>
                  </a:lnTo>
                  <a:close/>
                  <a:moveTo>
                    <a:pt x="2805" y="3466"/>
                  </a:moveTo>
                  <a:lnTo>
                    <a:pt x="2805" y="5609"/>
                  </a:lnTo>
                  <a:lnTo>
                    <a:pt x="662" y="5609"/>
                  </a:lnTo>
                  <a:lnTo>
                    <a:pt x="662" y="3466"/>
                  </a:lnTo>
                  <a:close/>
                  <a:moveTo>
                    <a:pt x="7908" y="2521"/>
                  </a:moveTo>
                  <a:lnTo>
                    <a:pt x="9421" y="4033"/>
                  </a:lnTo>
                  <a:lnTo>
                    <a:pt x="7782" y="5640"/>
                  </a:lnTo>
                  <a:lnTo>
                    <a:pt x="6302" y="4128"/>
                  </a:lnTo>
                  <a:lnTo>
                    <a:pt x="7908" y="2521"/>
                  </a:lnTo>
                  <a:close/>
                  <a:moveTo>
                    <a:pt x="5798" y="4663"/>
                  </a:moveTo>
                  <a:lnTo>
                    <a:pt x="7278" y="6144"/>
                  </a:lnTo>
                  <a:lnTo>
                    <a:pt x="5766" y="7688"/>
                  </a:lnTo>
                  <a:lnTo>
                    <a:pt x="4254" y="6207"/>
                  </a:lnTo>
                  <a:lnTo>
                    <a:pt x="5798" y="4663"/>
                  </a:lnTo>
                  <a:close/>
                  <a:moveTo>
                    <a:pt x="2805" y="6302"/>
                  </a:moveTo>
                  <a:lnTo>
                    <a:pt x="2805" y="8791"/>
                  </a:lnTo>
                  <a:cubicBezTo>
                    <a:pt x="2521" y="8570"/>
                    <a:pt x="2111" y="8444"/>
                    <a:pt x="1733" y="8444"/>
                  </a:cubicBezTo>
                  <a:cubicBezTo>
                    <a:pt x="1324" y="8444"/>
                    <a:pt x="977" y="8570"/>
                    <a:pt x="662" y="8791"/>
                  </a:cubicBezTo>
                  <a:lnTo>
                    <a:pt x="662" y="6302"/>
                  </a:lnTo>
                  <a:close/>
                  <a:moveTo>
                    <a:pt x="3750" y="6711"/>
                  </a:moveTo>
                  <a:lnTo>
                    <a:pt x="5230" y="8192"/>
                  </a:lnTo>
                  <a:lnTo>
                    <a:pt x="3498" y="9925"/>
                  </a:lnTo>
                  <a:lnTo>
                    <a:pt x="3498" y="6932"/>
                  </a:lnTo>
                  <a:lnTo>
                    <a:pt x="3750" y="6711"/>
                  </a:lnTo>
                  <a:close/>
                  <a:moveTo>
                    <a:pt x="1733" y="9137"/>
                  </a:moveTo>
                  <a:cubicBezTo>
                    <a:pt x="2332" y="9137"/>
                    <a:pt x="2805" y="9610"/>
                    <a:pt x="2805" y="10208"/>
                  </a:cubicBezTo>
                  <a:cubicBezTo>
                    <a:pt x="2805" y="10807"/>
                    <a:pt x="2332" y="11279"/>
                    <a:pt x="1733" y="11279"/>
                  </a:cubicBezTo>
                  <a:cubicBezTo>
                    <a:pt x="1135" y="11279"/>
                    <a:pt x="662" y="10807"/>
                    <a:pt x="662" y="10208"/>
                  </a:cubicBezTo>
                  <a:cubicBezTo>
                    <a:pt x="662" y="9610"/>
                    <a:pt x="1135" y="9137"/>
                    <a:pt x="1733" y="9137"/>
                  </a:cubicBezTo>
                  <a:close/>
                  <a:moveTo>
                    <a:pt x="5640" y="9137"/>
                  </a:moveTo>
                  <a:lnTo>
                    <a:pt x="5640" y="11279"/>
                  </a:lnTo>
                  <a:lnTo>
                    <a:pt x="3183" y="11279"/>
                  </a:lnTo>
                  <a:lnTo>
                    <a:pt x="5262" y="9137"/>
                  </a:lnTo>
                  <a:close/>
                  <a:moveTo>
                    <a:pt x="8412" y="9137"/>
                  </a:moveTo>
                  <a:lnTo>
                    <a:pt x="8412" y="11279"/>
                  </a:lnTo>
                  <a:lnTo>
                    <a:pt x="6333" y="11279"/>
                  </a:lnTo>
                  <a:lnTo>
                    <a:pt x="6333" y="9137"/>
                  </a:lnTo>
                  <a:close/>
                  <a:moveTo>
                    <a:pt x="11248" y="9137"/>
                  </a:moveTo>
                  <a:lnTo>
                    <a:pt x="11248" y="11279"/>
                  </a:lnTo>
                  <a:lnTo>
                    <a:pt x="9106" y="11279"/>
                  </a:lnTo>
                  <a:lnTo>
                    <a:pt x="9106" y="9137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0240"/>
                  </a:lnTo>
                  <a:cubicBezTo>
                    <a:pt x="1" y="11248"/>
                    <a:pt x="788" y="12036"/>
                    <a:pt x="1765" y="12036"/>
                  </a:cubicBezTo>
                  <a:lnTo>
                    <a:pt x="11657" y="12036"/>
                  </a:lnTo>
                  <a:cubicBezTo>
                    <a:pt x="11846" y="12036"/>
                    <a:pt x="12004" y="11878"/>
                    <a:pt x="12004" y="11657"/>
                  </a:cubicBezTo>
                  <a:lnTo>
                    <a:pt x="12004" y="8791"/>
                  </a:lnTo>
                  <a:cubicBezTo>
                    <a:pt x="11973" y="8602"/>
                    <a:pt x="11815" y="8444"/>
                    <a:pt x="11626" y="8444"/>
                  </a:cubicBezTo>
                  <a:lnTo>
                    <a:pt x="5987" y="8444"/>
                  </a:lnTo>
                  <a:lnTo>
                    <a:pt x="10177" y="4254"/>
                  </a:lnTo>
                  <a:cubicBezTo>
                    <a:pt x="10240" y="4191"/>
                    <a:pt x="10271" y="4096"/>
                    <a:pt x="10271" y="4033"/>
                  </a:cubicBezTo>
                  <a:cubicBezTo>
                    <a:pt x="10271" y="3939"/>
                    <a:pt x="10240" y="3844"/>
                    <a:pt x="10177" y="3781"/>
                  </a:cubicBezTo>
                  <a:lnTo>
                    <a:pt x="8192" y="1828"/>
                  </a:lnTo>
                  <a:cubicBezTo>
                    <a:pt x="8129" y="1765"/>
                    <a:pt x="8042" y="1733"/>
                    <a:pt x="7952" y="1733"/>
                  </a:cubicBezTo>
                  <a:cubicBezTo>
                    <a:pt x="7861" y="1733"/>
                    <a:pt x="7767" y="1765"/>
                    <a:pt x="7688" y="1828"/>
                  </a:cubicBezTo>
                  <a:lnTo>
                    <a:pt x="3498" y="5987"/>
                  </a:lnTo>
                  <a:lnTo>
                    <a:pt x="3498" y="379"/>
                  </a:lnTo>
                  <a:cubicBezTo>
                    <a:pt x="3498" y="158"/>
                    <a:pt x="3340" y="1"/>
                    <a:pt x="31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794;p76"/>
            <p:cNvSpPr/>
            <p:nvPr/>
          </p:nvSpPr>
          <p:spPr>
            <a:xfrm>
              <a:off x="-50119425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7" name="Google Shape;342;p32"/>
          <p:cNvCxnSpPr/>
          <p:nvPr/>
        </p:nvCxnSpPr>
        <p:spPr>
          <a:xfrm>
            <a:off x="1094386" y="2234412"/>
            <a:ext cx="4876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98" name="Google Shape;346;p32"/>
          <p:cNvSpPr txBox="1">
            <a:spLocks/>
          </p:cNvSpPr>
          <p:nvPr/>
        </p:nvSpPr>
        <p:spPr>
          <a:xfrm>
            <a:off x="2105469" y="3449362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Guild</a:t>
            </a:r>
          </a:p>
          <a:p>
            <a:pPr marL="0" indent="0">
              <a:buSzPts val="1000"/>
            </a:pPr>
            <a:r>
              <a:rPr lang="en-US" dirty="0" smtClean="0"/>
              <a:t>Team of trainees</a:t>
            </a:r>
          </a:p>
          <a:p>
            <a:pPr marL="0" indent="0">
              <a:buSzPts val="1000"/>
            </a:pPr>
            <a:r>
              <a:rPr lang="en-US" dirty="0" smtClean="0"/>
              <a:t>Specialized roles</a:t>
            </a:r>
          </a:p>
          <a:p>
            <a:pPr marL="0" indent="0">
              <a:buSzPts val="1000"/>
            </a:pPr>
            <a:r>
              <a:rPr lang="en" dirty="0"/>
              <a:t>Code is </a:t>
            </a:r>
            <a:r>
              <a:rPr lang="en" dirty="0" smtClean="0"/>
              <a:t>public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99" name="Picture 12" descr="https://lh6.googleusercontent.com/xBQgcLuWT1RAXDfgO2-kjrI_ySApA8oYLGUfHzm2Cd_-mjuD7jrimmhdHyrzi_FbXAww2oEWVqhSbMla-dAkS-X2I0Dxz6hSAFZlki9F6yhXAQq6ZocTqk94rNpq11BVyF6RzPfDlj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413" y="3354919"/>
            <a:ext cx="425166" cy="42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0" name="Google Shape;341;p32"/>
          <p:cNvCxnSpPr/>
          <p:nvPr/>
        </p:nvCxnSpPr>
        <p:spPr>
          <a:xfrm flipH="1">
            <a:off x="4075904" y="1646720"/>
            <a:ext cx="3326" cy="198871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1" name="Google Shape;342;p32"/>
          <p:cNvCxnSpPr/>
          <p:nvPr/>
        </p:nvCxnSpPr>
        <p:spPr>
          <a:xfrm>
            <a:off x="4079230" y="3635432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02" name="Google Shape;350;p32"/>
          <p:cNvSpPr txBox="1">
            <a:spLocks/>
          </p:cNvSpPr>
          <p:nvPr/>
        </p:nvSpPr>
        <p:spPr>
          <a:xfrm>
            <a:off x="4948992" y="3560502"/>
            <a:ext cx="1525941" cy="68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lnSpc>
                <a:spcPct val="100000"/>
              </a:lnSpc>
              <a:buSzPts val="1000"/>
              <a:buFont typeface="Pontano Sans"/>
              <a:buNone/>
            </a:pPr>
            <a:r>
              <a:rPr lang="en-US" b="1" smtClean="0"/>
              <a:t>Smart Society</a:t>
            </a:r>
          </a:p>
          <a:p>
            <a:pPr marL="0" indent="0">
              <a:lnSpc>
                <a:spcPct val="100000"/>
              </a:lnSpc>
              <a:buSzPts val="1000"/>
              <a:buFont typeface="Pontano Sans"/>
              <a:buNone/>
            </a:pPr>
            <a:r>
              <a:rPr lang="en-US" smtClean="0"/>
              <a:t>NGO &amp; Open data cooperation</a:t>
            </a:r>
          </a:p>
          <a:p>
            <a:pPr marL="0" indent="0">
              <a:lnSpc>
                <a:spcPct val="100000"/>
              </a:lnSpc>
              <a:buSzPts val="1000"/>
              <a:buFont typeface="Pontano Sans"/>
              <a:buNone/>
            </a:pPr>
            <a:r>
              <a:rPr lang="en-US" smtClean="0"/>
              <a:t> </a:t>
            </a:r>
            <a:br>
              <a:rPr lang="en-US" smtClean="0"/>
            </a:br>
            <a:endParaRPr lang="en-US" dirty="0"/>
          </a:p>
        </p:txBody>
      </p:sp>
      <p:cxnSp>
        <p:nvCxnSpPr>
          <p:cNvPr id="103" name="Google Shape;342;p32"/>
          <p:cNvCxnSpPr/>
          <p:nvPr/>
        </p:nvCxnSpPr>
        <p:spPr>
          <a:xfrm>
            <a:off x="4075903" y="2291167"/>
            <a:ext cx="35450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04" name="Google Shape;350;p32"/>
          <p:cNvSpPr txBox="1">
            <a:spLocks/>
          </p:cNvSpPr>
          <p:nvPr/>
        </p:nvSpPr>
        <p:spPr>
          <a:xfrm>
            <a:off x="5012071" y="2203520"/>
            <a:ext cx="1334485" cy="538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" b="1" dirty="0" smtClean="0"/>
              <a:t>Educational</a:t>
            </a:r>
            <a:endParaRPr lang="en-US" b="1" dirty="0" smtClean="0"/>
          </a:p>
          <a:p>
            <a:pPr marL="0" lvl="0" indent="0">
              <a:buSzPts val="1000"/>
            </a:pPr>
            <a:r>
              <a:rPr lang="en-US" dirty="0" smtClean="0"/>
              <a:t>Logistics product</a:t>
            </a:r>
            <a:br>
              <a:rPr lang="en-US" dirty="0" smtClean="0"/>
            </a:br>
            <a:endParaRPr lang="en-US" dirty="0"/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5" name="Google Shape;3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3507" y="2104525"/>
            <a:ext cx="349417" cy="351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Picture 6" descr="https://lh3.googleusercontent.com/MSb7a7oZmXWX0z4vYYKmh1mcB9sDA1qk7n1Fb3R9haYt3n-_XYPXi0e_SkFEo3W1DRBrLW_dQFcsQLEDeshfXkkHg8_okJtWbqTtLzhUXJTNSn4rJYZt4pALPbjnMLD6YX2G4bX9hn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574" y="3443248"/>
            <a:ext cx="368421" cy="36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7" name="Google Shape;341;p32"/>
          <p:cNvCxnSpPr/>
          <p:nvPr/>
        </p:nvCxnSpPr>
        <p:spPr>
          <a:xfrm>
            <a:off x="6682645" y="1646720"/>
            <a:ext cx="6800" cy="198073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8" name="Google Shape;342;p32"/>
          <p:cNvCxnSpPr/>
          <p:nvPr/>
        </p:nvCxnSpPr>
        <p:spPr>
          <a:xfrm>
            <a:off x="6682645" y="2258335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09" name="Google Shape;346;p32"/>
          <p:cNvSpPr txBox="1">
            <a:spLocks/>
          </p:cNvSpPr>
          <p:nvPr/>
        </p:nvSpPr>
        <p:spPr>
          <a:xfrm>
            <a:off x="7627088" y="2277873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Prototype</a:t>
            </a:r>
          </a:p>
          <a:p>
            <a:pPr marL="0" indent="0">
              <a:buSzPts val="1000"/>
            </a:pPr>
            <a:r>
              <a:rPr lang="en-US" dirty="0" smtClean="0"/>
              <a:t>Back office tools </a:t>
            </a:r>
            <a:r>
              <a:rPr lang="en-US" dirty="0" err="1" smtClean="0"/>
              <a:t>Hackaton</a:t>
            </a:r>
            <a:r>
              <a:rPr lang="en-US" dirty="0" smtClean="0"/>
              <a:t> </a:t>
            </a:r>
            <a:r>
              <a:rPr lang="en-US" dirty="0" err="1" smtClean="0"/>
              <a:t>protoype</a:t>
            </a:r>
            <a:endParaRPr lang="en-US" dirty="0" smtClean="0"/>
          </a:p>
          <a:p>
            <a:pPr marL="0" indent="0">
              <a:buSzPts val="1000"/>
            </a:pP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110" name="Google Shape;342;p32"/>
          <p:cNvCxnSpPr/>
          <p:nvPr/>
        </p:nvCxnSpPr>
        <p:spPr>
          <a:xfrm>
            <a:off x="6689445" y="3622127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11" name="Google Shape;346;p32"/>
          <p:cNvSpPr txBox="1">
            <a:spLocks/>
          </p:cNvSpPr>
          <p:nvPr/>
        </p:nvSpPr>
        <p:spPr>
          <a:xfrm>
            <a:off x="7645536" y="3580705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Workforce</a:t>
            </a:r>
          </a:p>
          <a:p>
            <a:pPr marL="0" indent="0">
              <a:buSzPts val="1000"/>
            </a:pPr>
            <a:r>
              <a:rPr lang="en-US" dirty="0" smtClean="0"/>
              <a:t>Integration with </a:t>
            </a:r>
            <a:br>
              <a:rPr lang="en-US" dirty="0" smtClean="0"/>
            </a:br>
            <a:r>
              <a:rPr lang="en-US" dirty="0" smtClean="0"/>
              <a:t>KN products</a:t>
            </a:r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12" name="Picture 8" descr="https://lh5.googleusercontent.com/b18AYPzVrhQcmsuH8-7r_GifGzrYXr0f7yyG6uRYC6XweuapLoN92sLemyKkLYbdvquADolK_o3nf_TYA8XBf9XF7Gu1Wg95xXAj0DJFEbVYouxFc91619tfxf_cPHp5oYylZi9XEE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431" y="2122138"/>
            <a:ext cx="428805" cy="42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10" descr="https://lh3.googleusercontent.com/fq_5ep4HVlFyAspIoblzjgvzGSh8vUVjOqbjmgiLio0vZXTjrKj5aWy-LpK5Vp6gQ4w6hwpYwU35180T6_HxdlB0q71yKlQ3hJF0kPKIF-1exMrEVjoGfuR4STnNm4Hqm-5k5XQMeq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756" y="3461760"/>
            <a:ext cx="386480" cy="38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3331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1"/>
          <p:cNvSpPr txBox="1">
            <a:spLocks noGrp="1"/>
          </p:cNvSpPr>
          <p:nvPr>
            <p:ph type="ctrTitle"/>
          </p:nvPr>
        </p:nvSpPr>
        <p:spPr>
          <a:xfrm>
            <a:off x="2514301" y="2801856"/>
            <a:ext cx="4179801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Time line</a:t>
            </a:r>
            <a:endParaRPr dirty="0"/>
          </a:p>
        </p:txBody>
      </p:sp>
      <p:sp>
        <p:nvSpPr>
          <p:cNvPr id="565" name="Google Shape;565;p41"/>
          <p:cNvSpPr/>
          <p:nvPr/>
        </p:nvSpPr>
        <p:spPr>
          <a:xfrm>
            <a:off x="2956213" y="2789664"/>
            <a:ext cx="3417900" cy="1179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45;p38"/>
          <p:cNvSpPr txBox="1">
            <a:spLocks/>
          </p:cNvSpPr>
          <p:nvPr/>
        </p:nvSpPr>
        <p:spPr>
          <a:xfrm>
            <a:off x="3690726" y="2162780"/>
            <a:ext cx="1753801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6000" dirty="0" smtClean="0">
                <a:solidFill>
                  <a:schemeClr val="bg1"/>
                </a:solidFill>
                <a:latin typeface="Poppins SemiBold" charset="0"/>
                <a:cs typeface="Poppins SemiBold" charset="0"/>
              </a:rPr>
              <a:t>03</a:t>
            </a:r>
            <a:endParaRPr lang="en" sz="6000" dirty="0">
              <a:solidFill>
                <a:schemeClr val="bg1"/>
              </a:solidFill>
              <a:latin typeface="Poppins SemiBold" charset="0"/>
              <a:cs typeface="Poppins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145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8" y="24981"/>
            <a:ext cx="2980966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</a:t>
            </a:r>
            <a:r>
              <a:rPr lang="en" sz="2400" dirty="0" smtClean="0"/>
              <a:t>Pool: 2019</a:t>
            </a:r>
            <a:r>
              <a:rPr lang="en" dirty="0" smtClean="0"/>
              <a:t> </a:t>
            </a:r>
            <a:endParaRPr sz="2800" dirty="0"/>
          </a:p>
        </p:txBody>
      </p:sp>
      <p:sp>
        <p:nvSpPr>
          <p:cNvPr id="48" name="Google Shape;2177;p69"/>
          <p:cNvSpPr/>
          <p:nvPr/>
        </p:nvSpPr>
        <p:spPr>
          <a:xfrm>
            <a:off x="307916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2177;p69"/>
          <p:cNvSpPr/>
          <p:nvPr/>
        </p:nvSpPr>
        <p:spPr>
          <a:xfrm>
            <a:off x="307915" y="645429"/>
            <a:ext cx="3648389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" name="Google Shape;344;p32"/>
          <p:cNvCxnSpPr/>
          <p:nvPr/>
        </p:nvCxnSpPr>
        <p:spPr>
          <a:xfrm>
            <a:off x="3920734" y="2616416"/>
            <a:ext cx="0" cy="101104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oogle Shape;348;p32"/>
          <p:cNvCxnSpPr/>
          <p:nvPr/>
        </p:nvCxnSpPr>
        <p:spPr>
          <a:xfrm>
            <a:off x="3917407" y="3560502"/>
            <a:ext cx="3327" cy="4758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Rectangle 36"/>
          <p:cNvSpPr/>
          <p:nvPr/>
        </p:nvSpPr>
        <p:spPr>
          <a:xfrm>
            <a:off x="3543693" y="1305669"/>
            <a:ext cx="2802864" cy="34187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Google Shape;350;p32"/>
          <p:cNvSpPr txBox="1">
            <a:spLocks/>
          </p:cNvSpPr>
          <p:nvPr/>
        </p:nvSpPr>
        <p:spPr>
          <a:xfrm>
            <a:off x="4305693" y="1315269"/>
            <a:ext cx="142968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Open source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43459" y="1305669"/>
            <a:ext cx="2763965" cy="341873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Google Shape;350;p32"/>
          <p:cNvSpPr txBox="1">
            <a:spLocks/>
          </p:cNvSpPr>
          <p:nvPr/>
        </p:nvSpPr>
        <p:spPr>
          <a:xfrm>
            <a:off x="7165412" y="1328833"/>
            <a:ext cx="121049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Corporate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4400" y="1305669"/>
            <a:ext cx="2629292" cy="34187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Google Shape;350;p32"/>
          <p:cNvSpPr txBox="1">
            <a:spLocks/>
          </p:cNvSpPr>
          <p:nvPr/>
        </p:nvSpPr>
        <p:spPr>
          <a:xfrm>
            <a:off x="1797191" y="1328833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Private</a:t>
            </a:r>
            <a:endParaRPr lang="en-US" sz="1600" dirty="0">
              <a:latin typeface="Poppins SemiBold" charset="0"/>
              <a:cs typeface="Poppins SemiBold" charset="0"/>
            </a:endParaRPr>
          </a:p>
        </p:txBody>
      </p:sp>
      <p:cxnSp>
        <p:nvCxnSpPr>
          <p:cNvPr id="69" name="Google Shape;341;p32"/>
          <p:cNvCxnSpPr/>
          <p:nvPr/>
        </p:nvCxnSpPr>
        <p:spPr>
          <a:xfrm flipH="1">
            <a:off x="1097834" y="1646720"/>
            <a:ext cx="214523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" name="Google Shape;341;p32"/>
          <p:cNvCxnSpPr/>
          <p:nvPr/>
        </p:nvCxnSpPr>
        <p:spPr>
          <a:xfrm flipH="1">
            <a:off x="4075904" y="1646720"/>
            <a:ext cx="197132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341;p32"/>
          <p:cNvCxnSpPr/>
          <p:nvPr/>
        </p:nvCxnSpPr>
        <p:spPr>
          <a:xfrm flipH="1">
            <a:off x="6676550" y="1653616"/>
            <a:ext cx="22418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1" name="Google Shape;341;p32"/>
          <p:cNvCxnSpPr/>
          <p:nvPr/>
        </p:nvCxnSpPr>
        <p:spPr>
          <a:xfrm>
            <a:off x="1094386" y="1643086"/>
            <a:ext cx="3448" cy="195402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2" name="Google Shape;342;p32"/>
          <p:cNvCxnSpPr/>
          <p:nvPr/>
        </p:nvCxnSpPr>
        <p:spPr>
          <a:xfrm flipV="1">
            <a:off x="1094386" y="3597108"/>
            <a:ext cx="487698" cy="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93" name="Google Shape;346;p32"/>
          <p:cNvSpPr txBox="1">
            <a:spLocks/>
          </p:cNvSpPr>
          <p:nvPr/>
        </p:nvSpPr>
        <p:spPr>
          <a:xfrm>
            <a:off x="2068462" y="2151571"/>
            <a:ext cx="1626725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Portfolio </a:t>
            </a:r>
          </a:p>
          <a:p>
            <a:pPr marL="0" indent="0">
              <a:buSzPts val="1000"/>
            </a:pPr>
            <a:r>
              <a:rPr lang="en-US" dirty="0" smtClean="0"/>
              <a:t>Individual road map</a:t>
            </a:r>
          </a:p>
          <a:p>
            <a:pPr marL="0" indent="0">
              <a:buSzPts val="1000"/>
            </a:pPr>
            <a:r>
              <a:rPr lang="en-US" dirty="0" smtClean="0"/>
              <a:t>From idea to deploy</a:t>
            </a:r>
          </a:p>
          <a:p>
            <a:pPr marL="0" indent="0">
              <a:buSzPts val="1000"/>
            </a:pPr>
            <a:r>
              <a:rPr lang="en-US" dirty="0" smtClean="0"/>
              <a:t>Trainee owns code </a:t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94" name="Google Shape;5792;p76"/>
          <p:cNvGrpSpPr>
            <a:grpSpLocks noChangeAspect="1"/>
          </p:cNvGrpSpPr>
          <p:nvPr/>
        </p:nvGrpSpPr>
        <p:grpSpPr>
          <a:xfrm>
            <a:off x="1708978" y="2091046"/>
            <a:ext cx="298272" cy="299067"/>
            <a:chOff x="-50154075" y="1948175"/>
            <a:chExt cx="300100" cy="300900"/>
          </a:xfrm>
          <a:solidFill>
            <a:schemeClr val="tx2"/>
          </a:solidFill>
        </p:grpSpPr>
        <p:sp>
          <p:nvSpPr>
            <p:cNvPr id="95" name="Google Shape;5793;p76"/>
            <p:cNvSpPr/>
            <p:nvPr/>
          </p:nvSpPr>
          <p:spPr>
            <a:xfrm>
              <a:off x="-50154075" y="1948175"/>
              <a:ext cx="300100" cy="300900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2805" y="694"/>
                  </a:moveTo>
                  <a:lnTo>
                    <a:pt x="2805" y="2805"/>
                  </a:lnTo>
                  <a:lnTo>
                    <a:pt x="662" y="2805"/>
                  </a:lnTo>
                  <a:lnTo>
                    <a:pt x="662" y="694"/>
                  </a:lnTo>
                  <a:close/>
                  <a:moveTo>
                    <a:pt x="2805" y="3466"/>
                  </a:moveTo>
                  <a:lnTo>
                    <a:pt x="2805" y="5609"/>
                  </a:lnTo>
                  <a:lnTo>
                    <a:pt x="662" y="5609"/>
                  </a:lnTo>
                  <a:lnTo>
                    <a:pt x="662" y="3466"/>
                  </a:lnTo>
                  <a:close/>
                  <a:moveTo>
                    <a:pt x="7908" y="2521"/>
                  </a:moveTo>
                  <a:lnTo>
                    <a:pt x="9421" y="4033"/>
                  </a:lnTo>
                  <a:lnTo>
                    <a:pt x="7782" y="5640"/>
                  </a:lnTo>
                  <a:lnTo>
                    <a:pt x="6302" y="4128"/>
                  </a:lnTo>
                  <a:lnTo>
                    <a:pt x="7908" y="2521"/>
                  </a:lnTo>
                  <a:close/>
                  <a:moveTo>
                    <a:pt x="5798" y="4663"/>
                  </a:moveTo>
                  <a:lnTo>
                    <a:pt x="7278" y="6144"/>
                  </a:lnTo>
                  <a:lnTo>
                    <a:pt x="5766" y="7688"/>
                  </a:lnTo>
                  <a:lnTo>
                    <a:pt x="4254" y="6207"/>
                  </a:lnTo>
                  <a:lnTo>
                    <a:pt x="5798" y="4663"/>
                  </a:lnTo>
                  <a:close/>
                  <a:moveTo>
                    <a:pt x="2805" y="6302"/>
                  </a:moveTo>
                  <a:lnTo>
                    <a:pt x="2805" y="8791"/>
                  </a:lnTo>
                  <a:cubicBezTo>
                    <a:pt x="2521" y="8570"/>
                    <a:pt x="2111" y="8444"/>
                    <a:pt x="1733" y="8444"/>
                  </a:cubicBezTo>
                  <a:cubicBezTo>
                    <a:pt x="1324" y="8444"/>
                    <a:pt x="977" y="8570"/>
                    <a:pt x="662" y="8791"/>
                  </a:cubicBezTo>
                  <a:lnTo>
                    <a:pt x="662" y="6302"/>
                  </a:lnTo>
                  <a:close/>
                  <a:moveTo>
                    <a:pt x="3750" y="6711"/>
                  </a:moveTo>
                  <a:lnTo>
                    <a:pt x="5230" y="8192"/>
                  </a:lnTo>
                  <a:lnTo>
                    <a:pt x="3498" y="9925"/>
                  </a:lnTo>
                  <a:lnTo>
                    <a:pt x="3498" y="6932"/>
                  </a:lnTo>
                  <a:lnTo>
                    <a:pt x="3750" y="6711"/>
                  </a:lnTo>
                  <a:close/>
                  <a:moveTo>
                    <a:pt x="1733" y="9137"/>
                  </a:moveTo>
                  <a:cubicBezTo>
                    <a:pt x="2332" y="9137"/>
                    <a:pt x="2805" y="9610"/>
                    <a:pt x="2805" y="10208"/>
                  </a:cubicBezTo>
                  <a:cubicBezTo>
                    <a:pt x="2805" y="10807"/>
                    <a:pt x="2332" y="11279"/>
                    <a:pt x="1733" y="11279"/>
                  </a:cubicBezTo>
                  <a:cubicBezTo>
                    <a:pt x="1135" y="11279"/>
                    <a:pt x="662" y="10807"/>
                    <a:pt x="662" y="10208"/>
                  </a:cubicBezTo>
                  <a:cubicBezTo>
                    <a:pt x="662" y="9610"/>
                    <a:pt x="1135" y="9137"/>
                    <a:pt x="1733" y="9137"/>
                  </a:cubicBezTo>
                  <a:close/>
                  <a:moveTo>
                    <a:pt x="5640" y="9137"/>
                  </a:moveTo>
                  <a:lnTo>
                    <a:pt x="5640" y="11279"/>
                  </a:lnTo>
                  <a:lnTo>
                    <a:pt x="3183" y="11279"/>
                  </a:lnTo>
                  <a:lnTo>
                    <a:pt x="5262" y="9137"/>
                  </a:lnTo>
                  <a:close/>
                  <a:moveTo>
                    <a:pt x="8412" y="9137"/>
                  </a:moveTo>
                  <a:lnTo>
                    <a:pt x="8412" y="11279"/>
                  </a:lnTo>
                  <a:lnTo>
                    <a:pt x="6333" y="11279"/>
                  </a:lnTo>
                  <a:lnTo>
                    <a:pt x="6333" y="9137"/>
                  </a:lnTo>
                  <a:close/>
                  <a:moveTo>
                    <a:pt x="11248" y="9137"/>
                  </a:moveTo>
                  <a:lnTo>
                    <a:pt x="11248" y="11279"/>
                  </a:lnTo>
                  <a:lnTo>
                    <a:pt x="9106" y="11279"/>
                  </a:lnTo>
                  <a:lnTo>
                    <a:pt x="9106" y="9137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0240"/>
                  </a:lnTo>
                  <a:cubicBezTo>
                    <a:pt x="1" y="11248"/>
                    <a:pt x="788" y="12036"/>
                    <a:pt x="1765" y="12036"/>
                  </a:cubicBezTo>
                  <a:lnTo>
                    <a:pt x="11657" y="12036"/>
                  </a:lnTo>
                  <a:cubicBezTo>
                    <a:pt x="11846" y="12036"/>
                    <a:pt x="12004" y="11878"/>
                    <a:pt x="12004" y="11657"/>
                  </a:cubicBezTo>
                  <a:lnTo>
                    <a:pt x="12004" y="8791"/>
                  </a:lnTo>
                  <a:cubicBezTo>
                    <a:pt x="11973" y="8602"/>
                    <a:pt x="11815" y="8444"/>
                    <a:pt x="11626" y="8444"/>
                  </a:cubicBezTo>
                  <a:lnTo>
                    <a:pt x="5987" y="8444"/>
                  </a:lnTo>
                  <a:lnTo>
                    <a:pt x="10177" y="4254"/>
                  </a:lnTo>
                  <a:cubicBezTo>
                    <a:pt x="10240" y="4191"/>
                    <a:pt x="10271" y="4096"/>
                    <a:pt x="10271" y="4033"/>
                  </a:cubicBezTo>
                  <a:cubicBezTo>
                    <a:pt x="10271" y="3939"/>
                    <a:pt x="10240" y="3844"/>
                    <a:pt x="10177" y="3781"/>
                  </a:cubicBezTo>
                  <a:lnTo>
                    <a:pt x="8192" y="1828"/>
                  </a:lnTo>
                  <a:cubicBezTo>
                    <a:pt x="8129" y="1765"/>
                    <a:pt x="8042" y="1733"/>
                    <a:pt x="7952" y="1733"/>
                  </a:cubicBezTo>
                  <a:cubicBezTo>
                    <a:pt x="7861" y="1733"/>
                    <a:pt x="7767" y="1765"/>
                    <a:pt x="7688" y="1828"/>
                  </a:cubicBezTo>
                  <a:lnTo>
                    <a:pt x="3498" y="5987"/>
                  </a:lnTo>
                  <a:lnTo>
                    <a:pt x="3498" y="379"/>
                  </a:lnTo>
                  <a:cubicBezTo>
                    <a:pt x="3498" y="158"/>
                    <a:pt x="3340" y="1"/>
                    <a:pt x="31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794;p76"/>
            <p:cNvSpPr/>
            <p:nvPr/>
          </p:nvSpPr>
          <p:spPr>
            <a:xfrm>
              <a:off x="-50119425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7" name="Google Shape;342;p32"/>
          <p:cNvCxnSpPr/>
          <p:nvPr/>
        </p:nvCxnSpPr>
        <p:spPr>
          <a:xfrm>
            <a:off x="1094386" y="2234412"/>
            <a:ext cx="4876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98" name="Google Shape;346;p32"/>
          <p:cNvSpPr txBox="1">
            <a:spLocks/>
          </p:cNvSpPr>
          <p:nvPr/>
        </p:nvSpPr>
        <p:spPr>
          <a:xfrm>
            <a:off x="2105469" y="3449362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Guild</a:t>
            </a:r>
          </a:p>
          <a:p>
            <a:pPr marL="0" indent="0">
              <a:buSzPts val="1000"/>
            </a:pPr>
            <a:r>
              <a:rPr lang="en-US" dirty="0" smtClean="0"/>
              <a:t>Team of trainees</a:t>
            </a:r>
          </a:p>
          <a:p>
            <a:pPr marL="0" indent="0">
              <a:buSzPts val="1000"/>
            </a:pPr>
            <a:r>
              <a:rPr lang="en-US" dirty="0" smtClean="0"/>
              <a:t>Specialized roles</a:t>
            </a:r>
          </a:p>
          <a:p>
            <a:pPr marL="0" indent="0">
              <a:buSzPts val="1000"/>
            </a:pPr>
            <a:r>
              <a:rPr lang="en" dirty="0"/>
              <a:t>Code is </a:t>
            </a:r>
            <a:r>
              <a:rPr lang="en" dirty="0" smtClean="0"/>
              <a:t>public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99" name="Picture 12" descr="https://lh6.googleusercontent.com/xBQgcLuWT1RAXDfgO2-kjrI_ySApA8oYLGUfHzm2Cd_-mjuD7jrimmhdHyrzi_FbXAww2oEWVqhSbMla-dAkS-X2I0Dxz6hSAFZlki9F6yhXAQq6ZocTqk94rNpq11BVyF6RzPfDlj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413" y="3354919"/>
            <a:ext cx="425166" cy="42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0" name="Google Shape;341;p32"/>
          <p:cNvCxnSpPr/>
          <p:nvPr/>
        </p:nvCxnSpPr>
        <p:spPr>
          <a:xfrm flipH="1">
            <a:off x="4075904" y="1646720"/>
            <a:ext cx="3326" cy="198871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1" name="Google Shape;342;p32"/>
          <p:cNvCxnSpPr/>
          <p:nvPr/>
        </p:nvCxnSpPr>
        <p:spPr>
          <a:xfrm>
            <a:off x="4079230" y="3635432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02" name="Google Shape;350;p32"/>
          <p:cNvSpPr txBox="1">
            <a:spLocks/>
          </p:cNvSpPr>
          <p:nvPr/>
        </p:nvSpPr>
        <p:spPr>
          <a:xfrm>
            <a:off x="4948992" y="3560502"/>
            <a:ext cx="1525941" cy="68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lnSpc>
                <a:spcPct val="100000"/>
              </a:lnSpc>
              <a:buSzPts val="1000"/>
              <a:buFont typeface="Pontano Sans"/>
              <a:buNone/>
            </a:pPr>
            <a:r>
              <a:rPr lang="en-US" b="1" smtClean="0"/>
              <a:t>Smart Society</a:t>
            </a:r>
          </a:p>
          <a:p>
            <a:pPr marL="0" indent="0">
              <a:lnSpc>
                <a:spcPct val="100000"/>
              </a:lnSpc>
              <a:buSzPts val="1000"/>
              <a:buFont typeface="Pontano Sans"/>
              <a:buNone/>
            </a:pPr>
            <a:r>
              <a:rPr lang="en-US" smtClean="0"/>
              <a:t>NGO &amp; Open data cooperation</a:t>
            </a:r>
          </a:p>
          <a:p>
            <a:pPr marL="0" indent="0">
              <a:lnSpc>
                <a:spcPct val="100000"/>
              </a:lnSpc>
              <a:buSzPts val="1000"/>
              <a:buFont typeface="Pontano Sans"/>
              <a:buNone/>
            </a:pPr>
            <a:r>
              <a:rPr lang="en-US" smtClean="0"/>
              <a:t> </a:t>
            </a:r>
            <a:br>
              <a:rPr lang="en-US" smtClean="0"/>
            </a:br>
            <a:endParaRPr lang="en-US" dirty="0"/>
          </a:p>
        </p:txBody>
      </p:sp>
      <p:cxnSp>
        <p:nvCxnSpPr>
          <p:cNvPr id="103" name="Google Shape;342;p32"/>
          <p:cNvCxnSpPr/>
          <p:nvPr/>
        </p:nvCxnSpPr>
        <p:spPr>
          <a:xfrm>
            <a:off x="4075903" y="2291167"/>
            <a:ext cx="35450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04" name="Google Shape;350;p32"/>
          <p:cNvSpPr txBox="1">
            <a:spLocks/>
          </p:cNvSpPr>
          <p:nvPr/>
        </p:nvSpPr>
        <p:spPr>
          <a:xfrm>
            <a:off x="5012071" y="2203520"/>
            <a:ext cx="1334485" cy="538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" b="1" dirty="0" smtClean="0"/>
              <a:t>Educational</a:t>
            </a:r>
            <a:endParaRPr lang="en-US" b="1" dirty="0" smtClean="0"/>
          </a:p>
          <a:p>
            <a:pPr marL="0" lvl="0" indent="0">
              <a:buSzPts val="1000"/>
            </a:pPr>
            <a:r>
              <a:rPr lang="en-US" dirty="0" smtClean="0"/>
              <a:t>Logistics product</a:t>
            </a:r>
            <a:br>
              <a:rPr lang="en-US" dirty="0" smtClean="0"/>
            </a:br>
            <a:endParaRPr lang="en-US" dirty="0"/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5" name="Google Shape;3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3507" y="2104525"/>
            <a:ext cx="349417" cy="351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Picture 6" descr="https://lh3.googleusercontent.com/MSb7a7oZmXWX0z4vYYKmh1mcB9sDA1qk7n1Fb3R9haYt3n-_XYPXi0e_SkFEo3W1DRBrLW_dQFcsQLEDeshfXkkHg8_okJtWbqTtLzhUXJTNSn4rJYZt4pALPbjnMLD6YX2G4bX9hn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574" y="3443248"/>
            <a:ext cx="368421" cy="36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7" name="Google Shape;341;p32"/>
          <p:cNvCxnSpPr/>
          <p:nvPr/>
        </p:nvCxnSpPr>
        <p:spPr>
          <a:xfrm>
            <a:off x="6682645" y="1646720"/>
            <a:ext cx="6800" cy="198073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8" name="Google Shape;342;p32"/>
          <p:cNvCxnSpPr/>
          <p:nvPr/>
        </p:nvCxnSpPr>
        <p:spPr>
          <a:xfrm>
            <a:off x="6682645" y="2258335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09" name="Google Shape;346;p32"/>
          <p:cNvSpPr txBox="1">
            <a:spLocks/>
          </p:cNvSpPr>
          <p:nvPr/>
        </p:nvSpPr>
        <p:spPr>
          <a:xfrm>
            <a:off x="7627089" y="2277873"/>
            <a:ext cx="1413280" cy="906300"/>
          </a:xfrm>
          <a:prstGeom prst="rect">
            <a:avLst/>
          </a:prstGeom>
          <a:solidFill>
            <a:srgbClr val="C99E4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Prototype</a:t>
            </a:r>
          </a:p>
          <a:p>
            <a:pPr marL="0" indent="0">
              <a:buSzPts val="1000"/>
            </a:pPr>
            <a:r>
              <a:rPr lang="en-US" dirty="0" smtClean="0"/>
              <a:t>Back office tools </a:t>
            </a:r>
            <a:r>
              <a:rPr lang="en-US" dirty="0" err="1" smtClean="0"/>
              <a:t>Hackaton</a:t>
            </a:r>
            <a:r>
              <a:rPr lang="en-US" dirty="0" smtClean="0"/>
              <a:t> </a:t>
            </a:r>
            <a:r>
              <a:rPr lang="en-US" dirty="0" err="1" smtClean="0"/>
              <a:t>protoype</a:t>
            </a:r>
            <a:endParaRPr lang="en-US" dirty="0" smtClean="0"/>
          </a:p>
          <a:p>
            <a:pPr marL="0" indent="0">
              <a:buSzPts val="1000"/>
            </a:pP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110" name="Google Shape;342;p32"/>
          <p:cNvCxnSpPr/>
          <p:nvPr/>
        </p:nvCxnSpPr>
        <p:spPr>
          <a:xfrm>
            <a:off x="6689445" y="3622127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11" name="Google Shape;346;p32"/>
          <p:cNvSpPr txBox="1">
            <a:spLocks/>
          </p:cNvSpPr>
          <p:nvPr/>
        </p:nvSpPr>
        <p:spPr>
          <a:xfrm>
            <a:off x="7645536" y="3580705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Workforce</a:t>
            </a:r>
          </a:p>
          <a:p>
            <a:pPr marL="0" indent="0">
              <a:buSzPts val="1000"/>
            </a:pPr>
            <a:r>
              <a:rPr lang="en-US" dirty="0" smtClean="0"/>
              <a:t>Integration with </a:t>
            </a:r>
            <a:br>
              <a:rPr lang="en-US" dirty="0" smtClean="0"/>
            </a:br>
            <a:r>
              <a:rPr lang="en-US" dirty="0" smtClean="0"/>
              <a:t>KN products</a:t>
            </a:r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12" name="Picture 8" descr="https://lh5.googleusercontent.com/b18AYPzVrhQcmsuH8-7r_GifGzrYXr0f7yyG6uRYC6XweuapLoN92sLemyKkLYbdvquADolK_o3nf_TYA8XBf9XF7Gu1Wg95xXAj0DJFEbVYouxFc91619tfxf_cPHp5oYylZi9XEE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431" y="2122138"/>
            <a:ext cx="428805" cy="42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10" descr="https://lh3.googleusercontent.com/fq_5ep4HVlFyAspIoblzjgvzGSh8vUVjOqbjmgiLio0vZXTjrKj5aWy-LpK5Vp6gQ4w6hwpYwU35180T6_HxdlB0q71yKlQ3hJF0kPKIF-1exMrEVjoGfuR4STnNm4Hqm-5k5XQMeq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756" y="3461760"/>
            <a:ext cx="386480" cy="38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11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2165;p69"/>
          <p:cNvSpPr txBox="1">
            <a:spLocks noGrp="1"/>
          </p:cNvSpPr>
          <p:nvPr>
            <p:ph type="ctrTitle"/>
          </p:nvPr>
        </p:nvSpPr>
        <p:spPr>
          <a:xfrm>
            <a:off x="615265" y="391698"/>
            <a:ext cx="3042338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smtClean="0"/>
              <a:t>GOALS</a:t>
            </a:r>
            <a:endParaRPr dirty="0"/>
          </a:p>
        </p:txBody>
      </p:sp>
      <p:sp>
        <p:nvSpPr>
          <p:cNvPr id="48" name="Google Shape;2177;p69"/>
          <p:cNvSpPr/>
          <p:nvPr/>
        </p:nvSpPr>
        <p:spPr>
          <a:xfrm>
            <a:off x="693600" y="791035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25;p37"/>
          <p:cNvSpPr/>
          <p:nvPr/>
        </p:nvSpPr>
        <p:spPr>
          <a:xfrm>
            <a:off x="1310437" y="1861476"/>
            <a:ext cx="1677380" cy="1409582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36;p37"/>
          <p:cNvSpPr txBox="1">
            <a:spLocks/>
          </p:cNvSpPr>
          <p:nvPr/>
        </p:nvSpPr>
        <p:spPr>
          <a:xfrm>
            <a:off x="1589815" y="2573246"/>
            <a:ext cx="1759804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rPr lang="en-US" sz="1400" smtClean="0">
                <a:solidFill>
                  <a:schemeClr val="lt1"/>
                </a:solidFill>
              </a:rPr>
              <a:t>Employer Branding</a:t>
            </a:r>
            <a:endParaRPr lang="en-US" sz="1400" dirty="0">
              <a:solidFill>
                <a:schemeClr val="lt1"/>
              </a:solidFill>
            </a:endParaRPr>
          </a:p>
        </p:txBody>
      </p:sp>
      <p:pic>
        <p:nvPicPr>
          <p:cNvPr id="50" name="Picture 2" descr="https://lh5.googleusercontent.com/MYNHTm8AujvhBoabQtaQRAgmxnW1HJm5GmUlCBAtjl5VwoNIxd72l_DQxTa2FviO4H5ZLfuLJlPUpeXPaMycZbUQdladK7oAQET5OMMZ6RlX4PgDbxbKfspJya6WJbTfR2f5Ha7OFA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172" y="2061281"/>
            <a:ext cx="432636" cy="432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Google Shape;425;p37"/>
          <p:cNvSpPr/>
          <p:nvPr/>
        </p:nvSpPr>
        <p:spPr>
          <a:xfrm>
            <a:off x="3466355" y="1906582"/>
            <a:ext cx="1677380" cy="1409582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436;p37"/>
          <p:cNvSpPr txBox="1">
            <a:spLocks/>
          </p:cNvSpPr>
          <p:nvPr/>
        </p:nvSpPr>
        <p:spPr>
          <a:xfrm>
            <a:off x="3751558" y="2600881"/>
            <a:ext cx="1759804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rPr lang="en-US" sz="1400" smtClean="0">
                <a:solidFill>
                  <a:schemeClr val="lt1"/>
                </a:solidFill>
              </a:rPr>
              <a:t>Seasonal Workforce</a:t>
            </a:r>
            <a:endParaRPr lang="en-US" sz="1400" dirty="0">
              <a:solidFill>
                <a:schemeClr val="lt1"/>
              </a:solidFill>
            </a:endParaRPr>
          </a:p>
        </p:txBody>
      </p:sp>
      <p:sp>
        <p:nvSpPr>
          <p:cNvPr id="53" name="Google Shape;425;p37"/>
          <p:cNvSpPr/>
          <p:nvPr/>
        </p:nvSpPr>
        <p:spPr>
          <a:xfrm>
            <a:off x="5569863" y="1933496"/>
            <a:ext cx="1677380" cy="1409582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436;p37"/>
          <p:cNvSpPr txBox="1">
            <a:spLocks/>
          </p:cNvSpPr>
          <p:nvPr/>
        </p:nvSpPr>
        <p:spPr>
          <a:xfrm>
            <a:off x="5785177" y="2598674"/>
            <a:ext cx="1759804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rPr lang="en-US" sz="1400" smtClean="0">
                <a:solidFill>
                  <a:schemeClr val="lt1"/>
                </a:solidFill>
              </a:rPr>
              <a:t>Research  Innovation</a:t>
            </a:r>
            <a:endParaRPr lang="en-US" sz="1400" dirty="0">
              <a:solidFill>
                <a:schemeClr val="lt1"/>
              </a:solidFill>
            </a:endParaRPr>
          </a:p>
        </p:txBody>
      </p:sp>
      <p:pic>
        <p:nvPicPr>
          <p:cNvPr id="55" name="Picture 4" descr="https://lh3.googleusercontent.com/Vr8Pum_Fvq-mcptbG7bxvSK9LTIrlx0wfWmO_dJwPU3-u7ISHorjS5ouAFxIqs12u2OfiOxSo16p7p-BnIgxefmrCVrjFNFxc-8DL-VF7Y9oRWt8ntCDdOup1u6Tm6mUlFwkViSeMX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549" y="2092118"/>
            <a:ext cx="512046" cy="512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6" descr="https://lh4.googleusercontent.com/gTxYxBu5BwX31ohDZoYS5dDC-yH2B1rDBge0zykIkj6Dd9SKequwc7V3qrCDxtm_yEtd232IRB3P5JkSXNLqtgY7XMDsY6YaQ4UM8R_83OF4PJBxiSJYbK3b1tbFLKrtc8Uizffxn3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092" y="2120114"/>
            <a:ext cx="484050" cy="48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1910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8" y="24981"/>
            <a:ext cx="2980966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</a:t>
            </a:r>
            <a:r>
              <a:rPr lang="en" sz="2400" dirty="0" smtClean="0"/>
              <a:t>Pool: 2020</a:t>
            </a:r>
            <a:r>
              <a:rPr lang="en" dirty="0" smtClean="0"/>
              <a:t> </a:t>
            </a:r>
            <a:endParaRPr sz="2800" dirty="0"/>
          </a:p>
        </p:txBody>
      </p:sp>
      <p:sp>
        <p:nvSpPr>
          <p:cNvPr id="48" name="Google Shape;2177;p69"/>
          <p:cNvSpPr/>
          <p:nvPr/>
        </p:nvSpPr>
        <p:spPr>
          <a:xfrm>
            <a:off x="307916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2177;p69"/>
          <p:cNvSpPr/>
          <p:nvPr/>
        </p:nvSpPr>
        <p:spPr>
          <a:xfrm>
            <a:off x="307915" y="645429"/>
            <a:ext cx="3648389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" name="Google Shape;344;p32"/>
          <p:cNvCxnSpPr/>
          <p:nvPr/>
        </p:nvCxnSpPr>
        <p:spPr>
          <a:xfrm>
            <a:off x="3920734" y="2616416"/>
            <a:ext cx="0" cy="101104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oogle Shape;348;p32"/>
          <p:cNvCxnSpPr/>
          <p:nvPr/>
        </p:nvCxnSpPr>
        <p:spPr>
          <a:xfrm>
            <a:off x="3917407" y="3560502"/>
            <a:ext cx="3327" cy="4758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Rectangle 36"/>
          <p:cNvSpPr/>
          <p:nvPr/>
        </p:nvSpPr>
        <p:spPr>
          <a:xfrm>
            <a:off x="3543693" y="1305669"/>
            <a:ext cx="2802864" cy="34187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Google Shape;350;p32"/>
          <p:cNvSpPr txBox="1">
            <a:spLocks/>
          </p:cNvSpPr>
          <p:nvPr/>
        </p:nvSpPr>
        <p:spPr>
          <a:xfrm>
            <a:off x="4305693" y="1315269"/>
            <a:ext cx="142968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Open source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43459" y="1305669"/>
            <a:ext cx="2763965" cy="341873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Google Shape;350;p32"/>
          <p:cNvSpPr txBox="1">
            <a:spLocks/>
          </p:cNvSpPr>
          <p:nvPr/>
        </p:nvSpPr>
        <p:spPr>
          <a:xfrm>
            <a:off x="7165412" y="1328833"/>
            <a:ext cx="121049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Corporate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4400" y="1305669"/>
            <a:ext cx="2629292" cy="34187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Google Shape;350;p32"/>
          <p:cNvSpPr txBox="1">
            <a:spLocks/>
          </p:cNvSpPr>
          <p:nvPr/>
        </p:nvSpPr>
        <p:spPr>
          <a:xfrm>
            <a:off x="1797191" y="1328833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Private</a:t>
            </a:r>
            <a:endParaRPr lang="en-US" sz="1600" dirty="0">
              <a:latin typeface="Poppins SemiBold" charset="0"/>
              <a:cs typeface="Poppins SemiBold" charset="0"/>
            </a:endParaRPr>
          </a:p>
        </p:txBody>
      </p:sp>
      <p:cxnSp>
        <p:nvCxnSpPr>
          <p:cNvPr id="69" name="Google Shape;341;p32"/>
          <p:cNvCxnSpPr/>
          <p:nvPr/>
        </p:nvCxnSpPr>
        <p:spPr>
          <a:xfrm flipH="1">
            <a:off x="1097834" y="1646720"/>
            <a:ext cx="214523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" name="Google Shape;341;p32"/>
          <p:cNvCxnSpPr/>
          <p:nvPr/>
        </p:nvCxnSpPr>
        <p:spPr>
          <a:xfrm flipH="1">
            <a:off x="4075904" y="1646720"/>
            <a:ext cx="197132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341;p32"/>
          <p:cNvCxnSpPr/>
          <p:nvPr/>
        </p:nvCxnSpPr>
        <p:spPr>
          <a:xfrm flipH="1">
            <a:off x="6676550" y="1653616"/>
            <a:ext cx="22418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1" name="Google Shape;341;p32"/>
          <p:cNvCxnSpPr/>
          <p:nvPr/>
        </p:nvCxnSpPr>
        <p:spPr>
          <a:xfrm>
            <a:off x="1094386" y="1643086"/>
            <a:ext cx="3448" cy="195402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2" name="Google Shape;342;p32"/>
          <p:cNvCxnSpPr/>
          <p:nvPr/>
        </p:nvCxnSpPr>
        <p:spPr>
          <a:xfrm flipV="1">
            <a:off x="1094386" y="3597108"/>
            <a:ext cx="487698" cy="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93" name="Google Shape;346;p32"/>
          <p:cNvSpPr txBox="1">
            <a:spLocks/>
          </p:cNvSpPr>
          <p:nvPr/>
        </p:nvSpPr>
        <p:spPr>
          <a:xfrm>
            <a:off x="2068462" y="2151571"/>
            <a:ext cx="1626725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Portfolio </a:t>
            </a:r>
          </a:p>
          <a:p>
            <a:pPr marL="0" indent="0">
              <a:buSzPts val="1000"/>
            </a:pPr>
            <a:r>
              <a:rPr lang="en-US" dirty="0" smtClean="0"/>
              <a:t>Individual road map</a:t>
            </a:r>
          </a:p>
          <a:p>
            <a:pPr marL="0" indent="0">
              <a:buSzPts val="1000"/>
            </a:pPr>
            <a:r>
              <a:rPr lang="en-US" dirty="0" smtClean="0"/>
              <a:t>From idea to deploy</a:t>
            </a:r>
          </a:p>
          <a:p>
            <a:pPr marL="0" indent="0">
              <a:buSzPts val="1000"/>
            </a:pPr>
            <a:r>
              <a:rPr lang="en-US" dirty="0" smtClean="0"/>
              <a:t>Trainee owns code </a:t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94" name="Google Shape;5792;p76"/>
          <p:cNvGrpSpPr>
            <a:grpSpLocks noChangeAspect="1"/>
          </p:cNvGrpSpPr>
          <p:nvPr/>
        </p:nvGrpSpPr>
        <p:grpSpPr>
          <a:xfrm>
            <a:off x="1708978" y="2091046"/>
            <a:ext cx="298272" cy="299067"/>
            <a:chOff x="-50154075" y="1948175"/>
            <a:chExt cx="300100" cy="300900"/>
          </a:xfrm>
          <a:solidFill>
            <a:schemeClr val="tx2"/>
          </a:solidFill>
        </p:grpSpPr>
        <p:sp>
          <p:nvSpPr>
            <p:cNvPr id="95" name="Google Shape;5793;p76"/>
            <p:cNvSpPr/>
            <p:nvPr/>
          </p:nvSpPr>
          <p:spPr>
            <a:xfrm>
              <a:off x="-50154075" y="1948175"/>
              <a:ext cx="300100" cy="300900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2805" y="694"/>
                  </a:moveTo>
                  <a:lnTo>
                    <a:pt x="2805" y="2805"/>
                  </a:lnTo>
                  <a:lnTo>
                    <a:pt x="662" y="2805"/>
                  </a:lnTo>
                  <a:lnTo>
                    <a:pt x="662" y="694"/>
                  </a:lnTo>
                  <a:close/>
                  <a:moveTo>
                    <a:pt x="2805" y="3466"/>
                  </a:moveTo>
                  <a:lnTo>
                    <a:pt x="2805" y="5609"/>
                  </a:lnTo>
                  <a:lnTo>
                    <a:pt x="662" y="5609"/>
                  </a:lnTo>
                  <a:lnTo>
                    <a:pt x="662" y="3466"/>
                  </a:lnTo>
                  <a:close/>
                  <a:moveTo>
                    <a:pt x="7908" y="2521"/>
                  </a:moveTo>
                  <a:lnTo>
                    <a:pt x="9421" y="4033"/>
                  </a:lnTo>
                  <a:lnTo>
                    <a:pt x="7782" y="5640"/>
                  </a:lnTo>
                  <a:lnTo>
                    <a:pt x="6302" y="4128"/>
                  </a:lnTo>
                  <a:lnTo>
                    <a:pt x="7908" y="2521"/>
                  </a:lnTo>
                  <a:close/>
                  <a:moveTo>
                    <a:pt x="5798" y="4663"/>
                  </a:moveTo>
                  <a:lnTo>
                    <a:pt x="7278" y="6144"/>
                  </a:lnTo>
                  <a:lnTo>
                    <a:pt x="5766" y="7688"/>
                  </a:lnTo>
                  <a:lnTo>
                    <a:pt x="4254" y="6207"/>
                  </a:lnTo>
                  <a:lnTo>
                    <a:pt x="5798" y="4663"/>
                  </a:lnTo>
                  <a:close/>
                  <a:moveTo>
                    <a:pt x="2805" y="6302"/>
                  </a:moveTo>
                  <a:lnTo>
                    <a:pt x="2805" y="8791"/>
                  </a:lnTo>
                  <a:cubicBezTo>
                    <a:pt x="2521" y="8570"/>
                    <a:pt x="2111" y="8444"/>
                    <a:pt x="1733" y="8444"/>
                  </a:cubicBezTo>
                  <a:cubicBezTo>
                    <a:pt x="1324" y="8444"/>
                    <a:pt x="977" y="8570"/>
                    <a:pt x="662" y="8791"/>
                  </a:cubicBezTo>
                  <a:lnTo>
                    <a:pt x="662" y="6302"/>
                  </a:lnTo>
                  <a:close/>
                  <a:moveTo>
                    <a:pt x="3750" y="6711"/>
                  </a:moveTo>
                  <a:lnTo>
                    <a:pt x="5230" y="8192"/>
                  </a:lnTo>
                  <a:lnTo>
                    <a:pt x="3498" y="9925"/>
                  </a:lnTo>
                  <a:lnTo>
                    <a:pt x="3498" y="6932"/>
                  </a:lnTo>
                  <a:lnTo>
                    <a:pt x="3750" y="6711"/>
                  </a:lnTo>
                  <a:close/>
                  <a:moveTo>
                    <a:pt x="1733" y="9137"/>
                  </a:moveTo>
                  <a:cubicBezTo>
                    <a:pt x="2332" y="9137"/>
                    <a:pt x="2805" y="9610"/>
                    <a:pt x="2805" y="10208"/>
                  </a:cubicBezTo>
                  <a:cubicBezTo>
                    <a:pt x="2805" y="10807"/>
                    <a:pt x="2332" y="11279"/>
                    <a:pt x="1733" y="11279"/>
                  </a:cubicBezTo>
                  <a:cubicBezTo>
                    <a:pt x="1135" y="11279"/>
                    <a:pt x="662" y="10807"/>
                    <a:pt x="662" y="10208"/>
                  </a:cubicBezTo>
                  <a:cubicBezTo>
                    <a:pt x="662" y="9610"/>
                    <a:pt x="1135" y="9137"/>
                    <a:pt x="1733" y="9137"/>
                  </a:cubicBezTo>
                  <a:close/>
                  <a:moveTo>
                    <a:pt x="5640" y="9137"/>
                  </a:moveTo>
                  <a:lnTo>
                    <a:pt x="5640" y="11279"/>
                  </a:lnTo>
                  <a:lnTo>
                    <a:pt x="3183" y="11279"/>
                  </a:lnTo>
                  <a:lnTo>
                    <a:pt x="5262" y="9137"/>
                  </a:lnTo>
                  <a:close/>
                  <a:moveTo>
                    <a:pt x="8412" y="9137"/>
                  </a:moveTo>
                  <a:lnTo>
                    <a:pt x="8412" y="11279"/>
                  </a:lnTo>
                  <a:lnTo>
                    <a:pt x="6333" y="11279"/>
                  </a:lnTo>
                  <a:lnTo>
                    <a:pt x="6333" y="9137"/>
                  </a:lnTo>
                  <a:close/>
                  <a:moveTo>
                    <a:pt x="11248" y="9137"/>
                  </a:moveTo>
                  <a:lnTo>
                    <a:pt x="11248" y="11279"/>
                  </a:lnTo>
                  <a:lnTo>
                    <a:pt x="9106" y="11279"/>
                  </a:lnTo>
                  <a:lnTo>
                    <a:pt x="9106" y="9137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0240"/>
                  </a:lnTo>
                  <a:cubicBezTo>
                    <a:pt x="1" y="11248"/>
                    <a:pt x="788" y="12036"/>
                    <a:pt x="1765" y="12036"/>
                  </a:cubicBezTo>
                  <a:lnTo>
                    <a:pt x="11657" y="12036"/>
                  </a:lnTo>
                  <a:cubicBezTo>
                    <a:pt x="11846" y="12036"/>
                    <a:pt x="12004" y="11878"/>
                    <a:pt x="12004" y="11657"/>
                  </a:cubicBezTo>
                  <a:lnTo>
                    <a:pt x="12004" y="8791"/>
                  </a:lnTo>
                  <a:cubicBezTo>
                    <a:pt x="11973" y="8602"/>
                    <a:pt x="11815" y="8444"/>
                    <a:pt x="11626" y="8444"/>
                  </a:cubicBezTo>
                  <a:lnTo>
                    <a:pt x="5987" y="8444"/>
                  </a:lnTo>
                  <a:lnTo>
                    <a:pt x="10177" y="4254"/>
                  </a:lnTo>
                  <a:cubicBezTo>
                    <a:pt x="10240" y="4191"/>
                    <a:pt x="10271" y="4096"/>
                    <a:pt x="10271" y="4033"/>
                  </a:cubicBezTo>
                  <a:cubicBezTo>
                    <a:pt x="10271" y="3939"/>
                    <a:pt x="10240" y="3844"/>
                    <a:pt x="10177" y="3781"/>
                  </a:cubicBezTo>
                  <a:lnTo>
                    <a:pt x="8192" y="1828"/>
                  </a:lnTo>
                  <a:cubicBezTo>
                    <a:pt x="8129" y="1765"/>
                    <a:pt x="8042" y="1733"/>
                    <a:pt x="7952" y="1733"/>
                  </a:cubicBezTo>
                  <a:cubicBezTo>
                    <a:pt x="7861" y="1733"/>
                    <a:pt x="7767" y="1765"/>
                    <a:pt x="7688" y="1828"/>
                  </a:cubicBezTo>
                  <a:lnTo>
                    <a:pt x="3498" y="5987"/>
                  </a:lnTo>
                  <a:lnTo>
                    <a:pt x="3498" y="379"/>
                  </a:lnTo>
                  <a:cubicBezTo>
                    <a:pt x="3498" y="158"/>
                    <a:pt x="3340" y="1"/>
                    <a:pt x="31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794;p76"/>
            <p:cNvSpPr/>
            <p:nvPr/>
          </p:nvSpPr>
          <p:spPr>
            <a:xfrm>
              <a:off x="-50119425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7" name="Google Shape;342;p32"/>
          <p:cNvCxnSpPr/>
          <p:nvPr/>
        </p:nvCxnSpPr>
        <p:spPr>
          <a:xfrm>
            <a:off x="1094386" y="2234412"/>
            <a:ext cx="4876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98" name="Google Shape;346;p32"/>
          <p:cNvSpPr txBox="1">
            <a:spLocks/>
          </p:cNvSpPr>
          <p:nvPr/>
        </p:nvSpPr>
        <p:spPr>
          <a:xfrm>
            <a:off x="2105469" y="3449362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Guild</a:t>
            </a:r>
          </a:p>
          <a:p>
            <a:pPr marL="0" indent="0">
              <a:buSzPts val="1000"/>
            </a:pPr>
            <a:r>
              <a:rPr lang="en-US" dirty="0" smtClean="0"/>
              <a:t>Team of trainees</a:t>
            </a:r>
          </a:p>
          <a:p>
            <a:pPr marL="0" indent="0">
              <a:buSzPts val="1000"/>
            </a:pPr>
            <a:r>
              <a:rPr lang="en-US" dirty="0" smtClean="0"/>
              <a:t>Specialized roles</a:t>
            </a:r>
          </a:p>
          <a:p>
            <a:pPr marL="0" indent="0">
              <a:buSzPts val="1000"/>
            </a:pPr>
            <a:r>
              <a:rPr lang="en" dirty="0"/>
              <a:t>Code is </a:t>
            </a:r>
            <a:r>
              <a:rPr lang="en" dirty="0" smtClean="0"/>
              <a:t>public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99" name="Picture 12" descr="https://lh6.googleusercontent.com/xBQgcLuWT1RAXDfgO2-kjrI_ySApA8oYLGUfHzm2Cd_-mjuD7jrimmhdHyrzi_FbXAww2oEWVqhSbMla-dAkS-X2I0Dxz6hSAFZlki9F6yhXAQq6ZocTqk94rNpq11BVyF6RzPfDlj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413" y="3354919"/>
            <a:ext cx="425166" cy="42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0" name="Google Shape;341;p32"/>
          <p:cNvCxnSpPr/>
          <p:nvPr/>
        </p:nvCxnSpPr>
        <p:spPr>
          <a:xfrm flipH="1">
            <a:off x="4075904" y="1646720"/>
            <a:ext cx="3326" cy="198871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1" name="Google Shape;342;p32"/>
          <p:cNvCxnSpPr/>
          <p:nvPr/>
        </p:nvCxnSpPr>
        <p:spPr>
          <a:xfrm>
            <a:off x="4079230" y="3635432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02" name="Google Shape;350;p32"/>
          <p:cNvSpPr txBox="1">
            <a:spLocks/>
          </p:cNvSpPr>
          <p:nvPr/>
        </p:nvSpPr>
        <p:spPr>
          <a:xfrm>
            <a:off x="4948992" y="3560502"/>
            <a:ext cx="1525941" cy="68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lnSpc>
                <a:spcPct val="100000"/>
              </a:lnSpc>
              <a:buSzPts val="1000"/>
              <a:buFont typeface="Pontano Sans"/>
              <a:buNone/>
            </a:pPr>
            <a:r>
              <a:rPr lang="en-US" b="1" smtClean="0"/>
              <a:t>Smart Society</a:t>
            </a:r>
          </a:p>
          <a:p>
            <a:pPr marL="0" indent="0">
              <a:lnSpc>
                <a:spcPct val="100000"/>
              </a:lnSpc>
              <a:buSzPts val="1000"/>
              <a:buFont typeface="Pontano Sans"/>
              <a:buNone/>
            </a:pPr>
            <a:r>
              <a:rPr lang="en-US" smtClean="0"/>
              <a:t>NGO &amp; Open data cooperation</a:t>
            </a:r>
          </a:p>
          <a:p>
            <a:pPr marL="0" indent="0">
              <a:lnSpc>
                <a:spcPct val="100000"/>
              </a:lnSpc>
              <a:buSzPts val="1000"/>
              <a:buFont typeface="Pontano Sans"/>
              <a:buNone/>
            </a:pPr>
            <a:r>
              <a:rPr lang="en-US" smtClean="0"/>
              <a:t> </a:t>
            </a:r>
            <a:br>
              <a:rPr lang="en-US" smtClean="0"/>
            </a:br>
            <a:endParaRPr lang="en-US" dirty="0"/>
          </a:p>
        </p:txBody>
      </p:sp>
      <p:cxnSp>
        <p:nvCxnSpPr>
          <p:cNvPr id="103" name="Google Shape;342;p32"/>
          <p:cNvCxnSpPr/>
          <p:nvPr/>
        </p:nvCxnSpPr>
        <p:spPr>
          <a:xfrm>
            <a:off x="4075903" y="2291167"/>
            <a:ext cx="35450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04" name="Google Shape;350;p32"/>
          <p:cNvSpPr txBox="1">
            <a:spLocks/>
          </p:cNvSpPr>
          <p:nvPr/>
        </p:nvSpPr>
        <p:spPr>
          <a:xfrm>
            <a:off x="5012071" y="2203520"/>
            <a:ext cx="1334485" cy="538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" b="1" dirty="0" smtClean="0"/>
              <a:t>Educational</a:t>
            </a:r>
            <a:endParaRPr lang="en-US" b="1" dirty="0" smtClean="0"/>
          </a:p>
          <a:p>
            <a:pPr marL="0" lvl="0" indent="0">
              <a:buSzPts val="1000"/>
            </a:pPr>
            <a:r>
              <a:rPr lang="en-US" dirty="0" smtClean="0"/>
              <a:t>Logistics product</a:t>
            </a:r>
            <a:br>
              <a:rPr lang="en-US" dirty="0" smtClean="0"/>
            </a:br>
            <a:endParaRPr lang="en-US" dirty="0"/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5" name="Google Shape;3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3507" y="2104525"/>
            <a:ext cx="349417" cy="351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Picture 6" descr="https://lh3.googleusercontent.com/MSb7a7oZmXWX0z4vYYKmh1mcB9sDA1qk7n1Fb3R9haYt3n-_XYPXi0e_SkFEo3W1DRBrLW_dQFcsQLEDeshfXkkHg8_okJtWbqTtLzhUXJTNSn4rJYZt4pALPbjnMLD6YX2G4bX9hn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574" y="3443248"/>
            <a:ext cx="368421" cy="36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7" name="Google Shape;341;p32"/>
          <p:cNvCxnSpPr/>
          <p:nvPr/>
        </p:nvCxnSpPr>
        <p:spPr>
          <a:xfrm>
            <a:off x="6682645" y="1646720"/>
            <a:ext cx="6800" cy="198073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8" name="Google Shape;342;p32"/>
          <p:cNvCxnSpPr/>
          <p:nvPr/>
        </p:nvCxnSpPr>
        <p:spPr>
          <a:xfrm>
            <a:off x="6682645" y="2258335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09" name="Google Shape;346;p32"/>
          <p:cNvSpPr txBox="1">
            <a:spLocks/>
          </p:cNvSpPr>
          <p:nvPr/>
        </p:nvSpPr>
        <p:spPr>
          <a:xfrm>
            <a:off x="7627089" y="2277873"/>
            <a:ext cx="1413280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Prototype</a:t>
            </a:r>
          </a:p>
          <a:p>
            <a:pPr marL="0" indent="0">
              <a:buSzPts val="1000"/>
            </a:pPr>
            <a:r>
              <a:rPr lang="en-US" dirty="0" smtClean="0"/>
              <a:t>Back office tools </a:t>
            </a:r>
            <a:r>
              <a:rPr lang="en-US" dirty="0" err="1" smtClean="0"/>
              <a:t>Hackaton</a:t>
            </a:r>
            <a:r>
              <a:rPr lang="en-US" dirty="0" smtClean="0"/>
              <a:t> </a:t>
            </a:r>
            <a:r>
              <a:rPr lang="en-US" dirty="0" err="1" smtClean="0"/>
              <a:t>protoype</a:t>
            </a:r>
            <a:endParaRPr lang="en-US" dirty="0" smtClean="0"/>
          </a:p>
          <a:p>
            <a:pPr marL="0" indent="0">
              <a:buSzPts val="1000"/>
            </a:pP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110" name="Google Shape;342;p32"/>
          <p:cNvCxnSpPr/>
          <p:nvPr/>
        </p:nvCxnSpPr>
        <p:spPr>
          <a:xfrm>
            <a:off x="6689445" y="3622127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11" name="Google Shape;346;p32"/>
          <p:cNvSpPr txBox="1">
            <a:spLocks/>
          </p:cNvSpPr>
          <p:nvPr/>
        </p:nvSpPr>
        <p:spPr>
          <a:xfrm>
            <a:off x="7645536" y="3580705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Workforce</a:t>
            </a:r>
          </a:p>
          <a:p>
            <a:pPr marL="0" indent="0">
              <a:buSzPts val="1000"/>
            </a:pPr>
            <a:r>
              <a:rPr lang="en-US" dirty="0" smtClean="0"/>
              <a:t>Integration with </a:t>
            </a:r>
            <a:br>
              <a:rPr lang="en-US" dirty="0" smtClean="0"/>
            </a:br>
            <a:r>
              <a:rPr lang="en-US" dirty="0" smtClean="0"/>
              <a:t>KN products</a:t>
            </a:r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12" name="Picture 8" descr="https://lh5.googleusercontent.com/b18AYPzVrhQcmsuH8-7r_GifGzrYXr0f7yyG6uRYC6XweuapLoN92sLemyKkLYbdvquADolK_o3nf_TYA8XBf9XF7Gu1Wg95xXAj0DJFEbVYouxFc91619tfxf_cPHp5oYylZi9XEE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431" y="2122138"/>
            <a:ext cx="428805" cy="42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10" descr="https://lh3.googleusercontent.com/fq_5ep4HVlFyAspIoblzjgvzGSh8vUVjOqbjmgiLio0vZXTjrKj5aWy-LpK5Vp6gQ4w6hwpYwU35180T6_HxdlB0q71yKlQ3hJF0kPKIF-1exMrEVjoGfuR4STnNm4Hqm-5k5XQMeq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756" y="3461760"/>
            <a:ext cx="386480" cy="38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77065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1"/>
          <p:cNvSpPr txBox="1">
            <a:spLocks noGrp="1"/>
          </p:cNvSpPr>
          <p:nvPr>
            <p:ph type="ctrTitle"/>
          </p:nvPr>
        </p:nvSpPr>
        <p:spPr>
          <a:xfrm>
            <a:off x="2513607" y="1391514"/>
            <a:ext cx="4179801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</a:t>
            </a:r>
            <a:r>
              <a:rPr lang="en" dirty="0" smtClean="0"/>
              <a:t>hank you</a:t>
            </a:r>
            <a:endParaRPr dirty="0"/>
          </a:p>
        </p:txBody>
      </p:sp>
      <p:sp>
        <p:nvSpPr>
          <p:cNvPr id="565" name="Google Shape;565;p41"/>
          <p:cNvSpPr/>
          <p:nvPr/>
        </p:nvSpPr>
        <p:spPr>
          <a:xfrm>
            <a:off x="2858677" y="2253216"/>
            <a:ext cx="3417900" cy="1179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691;p47"/>
          <p:cNvSpPr txBox="1">
            <a:spLocks/>
          </p:cNvSpPr>
          <p:nvPr/>
        </p:nvSpPr>
        <p:spPr>
          <a:xfrm>
            <a:off x="2718233" y="2371116"/>
            <a:ext cx="3698784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US" dirty="0" smtClean="0">
                <a:solidFill>
                  <a:schemeClr val="lt1"/>
                </a:solidFill>
              </a:rPr>
              <a:t>Does anyone have any questions?</a:t>
            </a:r>
            <a:br>
              <a:rPr lang="en-US" dirty="0" smtClean="0">
                <a:solidFill>
                  <a:schemeClr val="lt1"/>
                </a:solidFill>
              </a:rPr>
            </a:br>
            <a:endParaRPr lang="en-US" dirty="0" smtClean="0">
              <a:solidFill>
                <a:schemeClr val="lt1"/>
              </a:solidFill>
            </a:endParaRPr>
          </a:p>
          <a:p>
            <a:pPr algn="ctr">
              <a:buClr>
                <a:schemeClr val="dk1"/>
              </a:buClr>
              <a:buSzPts val="1100"/>
            </a:pPr>
            <a:r>
              <a:rPr lang="en-US" dirty="0" smtClean="0">
                <a:solidFill>
                  <a:schemeClr val="lt1"/>
                </a:solidFill>
              </a:rPr>
              <a:t>Please contact me at</a:t>
            </a:r>
          </a:p>
          <a:p>
            <a:pPr algn="ctr">
              <a:buClr>
                <a:schemeClr val="dk1"/>
              </a:buClr>
              <a:buSzPts val="1100"/>
            </a:pPr>
            <a:r>
              <a:rPr lang="en-US" dirty="0" smtClean="0">
                <a:solidFill>
                  <a:schemeClr val="lt1"/>
                </a:solidFill>
              </a:rPr>
              <a:t>stefano.fiorenza@kuehne-nagel.com</a:t>
            </a:r>
          </a:p>
        </p:txBody>
      </p:sp>
    </p:spTree>
    <p:extLst>
      <p:ext uri="{BB962C8B-B14F-4D97-AF65-F5344CB8AC3E}">
        <p14:creationId xmlns:p14="http://schemas.microsoft.com/office/powerpoint/2010/main" val="1779297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2165;p69"/>
          <p:cNvSpPr txBox="1">
            <a:spLocks noGrp="1"/>
          </p:cNvSpPr>
          <p:nvPr>
            <p:ph type="ctrTitle"/>
          </p:nvPr>
        </p:nvSpPr>
        <p:spPr>
          <a:xfrm>
            <a:off x="615265" y="391698"/>
            <a:ext cx="3042338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Talent Network</a:t>
            </a:r>
            <a:endParaRPr dirty="0"/>
          </a:p>
        </p:txBody>
      </p:sp>
      <p:sp>
        <p:nvSpPr>
          <p:cNvPr id="48" name="Google Shape;2177;p69"/>
          <p:cNvSpPr/>
          <p:nvPr/>
        </p:nvSpPr>
        <p:spPr>
          <a:xfrm>
            <a:off x="693600" y="791035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657;p46"/>
          <p:cNvSpPr txBox="1">
            <a:spLocks/>
          </p:cNvSpPr>
          <p:nvPr/>
        </p:nvSpPr>
        <p:spPr>
          <a:xfrm>
            <a:off x="996742" y="2980541"/>
            <a:ext cx="1818000" cy="671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ctr">
              <a:buFont typeface="Pontano Sans"/>
              <a:buNone/>
            </a:pPr>
            <a:r>
              <a:rPr lang="en" dirty="0" smtClean="0"/>
              <a:t>Accuracy</a:t>
            </a:r>
          </a:p>
          <a:p>
            <a:pPr marL="0" indent="0" algn="ctr">
              <a:buFont typeface="Pontano Sans"/>
              <a:buNone/>
            </a:pPr>
            <a:r>
              <a:rPr lang="en" dirty="0" smtClean="0"/>
              <a:t>Reliability</a:t>
            </a:r>
          </a:p>
          <a:p>
            <a:pPr marL="0" indent="0" algn="ctr">
              <a:buFont typeface="Pontano Sans"/>
              <a:buNone/>
            </a:pPr>
            <a:r>
              <a:rPr lang="en" dirty="0" smtClean="0"/>
              <a:t>Growth</a:t>
            </a:r>
            <a:endParaRPr lang="en" dirty="0" smtClean="0"/>
          </a:p>
        </p:txBody>
      </p:sp>
      <p:sp>
        <p:nvSpPr>
          <p:cNvPr id="49" name="Google Shape;667;p46"/>
          <p:cNvSpPr/>
          <p:nvPr/>
        </p:nvSpPr>
        <p:spPr>
          <a:xfrm>
            <a:off x="1539273" y="1989698"/>
            <a:ext cx="723600" cy="657300"/>
          </a:xfrm>
          <a:prstGeom prst="roundRect">
            <a:avLst>
              <a:gd name="adj" fmla="val 2776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" name="Picture 2" descr="https://lh4.googleusercontent.com/dMNS1_cwFfUYfWKTDE-y0_DOkKb4XbPqieTHpTIVEDXTVMpHJugp7-ZYK77kRR-2zhSZgwgif00jphIuJRUApTjhRAAZCPM44L84AgBtkB-tMccJ39kILiM6lIyS2_Vikp3PzA-IJH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637" y="2127910"/>
            <a:ext cx="380873" cy="380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Google Shape;660;p46"/>
          <p:cNvSpPr txBox="1">
            <a:spLocks/>
          </p:cNvSpPr>
          <p:nvPr/>
        </p:nvSpPr>
        <p:spPr>
          <a:xfrm>
            <a:off x="596092" y="2728449"/>
            <a:ext cx="2619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pPr algn="ctr"/>
            <a:r>
              <a:rPr lang="en-US" dirty="0" smtClean="0"/>
              <a:t>Personality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959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2165;p69"/>
          <p:cNvSpPr txBox="1">
            <a:spLocks noGrp="1"/>
          </p:cNvSpPr>
          <p:nvPr>
            <p:ph type="ctrTitle"/>
          </p:nvPr>
        </p:nvSpPr>
        <p:spPr>
          <a:xfrm>
            <a:off x="615265" y="391698"/>
            <a:ext cx="3042338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Talent Network</a:t>
            </a:r>
            <a:endParaRPr dirty="0"/>
          </a:p>
        </p:txBody>
      </p:sp>
      <p:sp>
        <p:nvSpPr>
          <p:cNvPr id="48" name="Google Shape;2177;p69"/>
          <p:cNvSpPr/>
          <p:nvPr/>
        </p:nvSpPr>
        <p:spPr>
          <a:xfrm>
            <a:off x="693600" y="791035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657;p46"/>
          <p:cNvSpPr txBox="1">
            <a:spLocks/>
          </p:cNvSpPr>
          <p:nvPr/>
        </p:nvSpPr>
        <p:spPr>
          <a:xfrm>
            <a:off x="996742" y="2980541"/>
            <a:ext cx="1818000" cy="671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ctr">
              <a:buFont typeface="Pontano Sans"/>
              <a:buNone/>
            </a:pPr>
            <a:r>
              <a:rPr lang="en" dirty="0" smtClean="0"/>
              <a:t>Accuracy</a:t>
            </a:r>
          </a:p>
          <a:p>
            <a:pPr marL="0" indent="0" algn="ctr">
              <a:buFont typeface="Pontano Sans"/>
              <a:buNone/>
            </a:pPr>
            <a:r>
              <a:rPr lang="en" dirty="0" smtClean="0"/>
              <a:t>Reliability</a:t>
            </a:r>
          </a:p>
          <a:p>
            <a:pPr marL="0" indent="0" algn="ctr">
              <a:buFont typeface="Pontano Sans"/>
              <a:buNone/>
            </a:pPr>
            <a:r>
              <a:rPr lang="en" dirty="0" smtClean="0"/>
              <a:t>Growth</a:t>
            </a:r>
            <a:endParaRPr lang="en" dirty="0" smtClean="0"/>
          </a:p>
        </p:txBody>
      </p:sp>
      <p:sp>
        <p:nvSpPr>
          <p:cNvPr id="49" name="Google Shape;667;p46"/>
          <p:cNvSpPr/>
          <p:nvPr/>
        </p:nvSpPr>
        <p:spPr>
          <a:xfrm>
            <a:off x="1539273" y="1989698"/>
            <a:ext cx="723600" cy="657300"/>
          </a:xfrm>
          <a:prstGeom prst="roundRect">
            <a:avLst>
              <a:gd name="adj" fmla="val 2776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657;p46"/>
          <p:cNvSpPr txBox="1">
            <a:spLocks/>
          </p:cNvSpPr>
          <p:nvPr/>
        </p:nvSpPr>
        <p:spPr>
          <a:xfrm>
            <a:off x="3176969" y="3029309"/>
            <a:ext cx="1818000" cy="671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ctr">
              <a:buFont typeface="Pontano Sans"/>
              <a:buNone/>
            </a:pPr>
            <a:r>
              <a:rPr lang="en-US" smtClean="0"/>
              <a:t>Kuehne Nagel is among </a:t>
            </a:r>
            <a:br>
              <a:rPr lang="en-US" smtClean="0"/>
            </a:br>
            <a:r>
              <a:rPr lang="en-US" smtClean="0"/>
              <a:t>their favorite employer</a:t>
            </a:r>
            <a:endParaRPr lang="en" dirty="0" smtClean="0"/>
          </a:p>
        </p:txBody>
      </p:sp>
      <p:sp>
        <p:nvSpPr>
          <p:cNvPr id="51" name="Google Shape;660;p46"/>
          <p:cNvSpPr txBox="1">
            <a:spLocks/>
          </p:cNvSpPr>
          <p:nvPr/>
        </p:nvSpPr>
        <p:spPr>
          <a:xfrm>
            <a:off x="2776369" y="2728449"/>
            <a:ext cx="2619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pPr algn="ctr"/>
            <a:r>
              <a:rPr lang="en-US" smtClean="0"/>
              <a:t>Motivation</a:t>
            </a:r>
            <a:endParaRPr lang="en-US" dirty="0"/>
          </a:p>
        </p:txBody>
      </p:sp>
      <p:sp>
        <p:nvSpPr>
          <p:cNvPr id="52" name="Google Shape;667;p46"/>
          <p:cNvSpPr/>
          <p:nvPr/>
        </p:nvSpPr>
        <p:spPr>
          <a:xfrm>
            <a:off x="3719551" y="1989698"/>
            <a:ext cx="723600" cy="657300"/>
          </a:xfrm>
          <a:prstGeom prst="roundRect">
            <a:avLst>
              <a:gd name="adj" fmla="val 2776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" name="Picture 2" descr="https://lh4.googleusercontent.com/dMNS1_cwFfUYfWKTDE-y0_DOkKb4XbPqieTHpTIVEDXTVMpHJugp7-ZYK77kRR-2zhSZgwgif00jphIuJRUApTjhRAAZCPM44L84AgBtkB-tMccJ39kILiM6lIyS2_Vikp3PzA-IJH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637" y="2127910"/>
            <a:ext cx="380873" cy="380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4" descr="https://lh6.googleusercontent.com/nwApcw7w8F_Sncczf7oSdzuLLUiOymAoQYkSoufBJMcA93lAwUCpo31CZXGhZOYASsIhUdZNPSxPQADmqmnBm34uPCcb0pHBKlHhSu4yDzVg91alsx2WNWXxiWnnnXzNAQv7XaiBt6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719" y="2131275"/>
            <a:ext cx="421259" cy="421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Google Shape;660;p46"/>
          <p:cNvSpPr txBox="1">
            <a:spLocks/>
          </p:cNvSpPr>
          <p:nvPr/>
        </p:nvSpPr>
        <p:spPr>
          <a:xfrm>
            <a:off x="596092" y="2728449"/>
            <a:ext cx="2619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pPr algn="ctr"/>
            <a:r>
              <a:rPr lang="en-US" dirty="0" smtClean="0"/>
              <a:t>Personality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74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2165;p69"/>
          <p:cNvSpPr txBox="1">
            <a:spLocks noGrp="1"/>
          </p:cNvSpPr>
          <p:nvPr>
            <p:ph type="ctrTitle"/>
          </p:nvPr>
        </p:nvSpPr>
        <p:spPr>
          <a:xfrm>
            <a:off x="615265" y="391698"/>
            <a:ext cx="3042338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Talent Network</a:t>
            </a:r>
            <a:endParaRPr dirty="0"/>
          </a:p>
        </p:txBody>
      </p:sp>
      <p:sp>
        <p:nvSpPr>
          <p:cNvPr id="48" name="Google Shape;2177;p69"/>
          <p:cNvSpPr/>
          <p:nvPr/>
        </p:nvSpPr>
        <p:spPr>
          <a:xfrm>
            <a:off x="693600" y="791035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657;p46"/>
          <p:cNvSpPr txBox="1">
            <a:spLocks/>
          </p:cNvSpPr>
          <p:nvPr/>
        </p:nvSpPr>
        <p:spPr>
          <a:xfrm>
            <a:off x="996742" y="2980541"/>
            <a:ext cx="1818000" cy="671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ctr">
              <a:buFont typeface="Pontano Sans"/>
              <a:buNone/>
            </a:pPr>
            <a:r>
              <a:rPr lang="en" dirty="0" smtClean="0"/>
              <a:t>Accuracy</a:t>
            </a:r>
          </a:p>
          <a:p>
            <a:pPr marL="0" indent="0" algn="ctr">
              <a:buFont typeface="Pontano Sans"/>
              <a:buNone/>
            </a:pPr>
            <a:r>
              <a:rPr lang="en" dirty="0" smtClean="0"/>
              <a:t>Reliability</a:t>
            </a:r>
          </a:p>
          <a:p>
            <a:pPr marL="0" indent="0" algn="ctr">
              <a:buFont typeface="Pontano Sans"/>
              <a:buNone/>
            </a:pPr>
            <a:r>
              <a:rPr lang="en" dirty="0" smtClean="0"/>
              <a:t>Growth</a:t>
            </a:r>
            <a:endParaRPr lang="en" dirty="0" smtClean="0"/>
          </a:p>
        </p:txBody>
      </p:sp>
      <p:sp>
        <p:nvSpPr>
          <p:cNvPr id="49" name="Google Shape;667;p46"/>
          <p:cNvSpPr/>
          <p:nvPr/>
        </p:nvSpPr>
        <p:spPr>
          <a:xfrm>
            <a:off x="1539273" y="1989698"/>
            <a:ext cx="723600" cy="657300"/>
          </a:xfrm>
          <a:prstGeom prst="roundRect">
            <a:avLst>
              <a:gd name="adj" fmla="val 2776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657;p46"/>
          <p:cNvSpPr txBox="1">
            <a:spLocks/>
          </p:cNvSpPr>
          <p:nvPr/>
        </p:nvSpPr>
        <p:spPr>
          <a:xfrm>
            <a:off x="3176969" y="3029309"/>
            <a:ext cx="1818000" cy="671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ctr">
              <a:buFont typeface="Pontano Sans"/>
              <a:buNone/>
            </a:pPr>
            <a:r>
              <a:rPr lang="en-US" smtClean="0"/>
              <a:t>Kuehne Nagel is among </a:t>
            </a:r>
            <a:br>
              <a:rPr lang="en-US" smtClean="0"/>
            </a:br>
            <a:r>
              <a:rPr lang="en-US" smtClean="0"/>
              <a:t>their favorite employer</a:t>
            </a:r>
            <a:endParaRPr lang="en" dirty="0" smtClean="0"/>
          </a:p>
        </p:txBody>
      </p:sp>
      <p:sp>
        <p:nvSpPr>
          <p:cNvPr id="51" name="Google Shape;660;p46"/>
          <p:cNvSpPr txBox="1">
            <a:spLocks/>
          </p:cNvSpPr>
          <p:nvPr/>
        </p:nvSpPr>
        <p:spPr>
          <a:xfrm>
            <a:off x="2776369" y="2728449"/>
            <a:ext cx="2619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pPr algn="ctr"/>
            <a:r>
              <a:rPr lang="en-US" smtClean="0"/>
              <a:t>Motivation</a:t>
            </a:r>
            <a:endParaRPr lang="en-US" dirty="0"/>
          </a:p>
        </p:txBody>
      </p:sp>
      <p:sp>
        <p:nvSpPr>
          <p:cNvPr id="52" name="Google Shape;667;p46"/>
          <p:cNvSpPr/>
          <p:nvPr/>
        </p:nvSpPr>
        <p:spPr>
          <a:xfrm>
            <a:off x="3719551" y="1989698"/>
            <a:ext cx="723600" cy="657300"/>
          </a:xfrm>
          <a:prstGeom prst="roundRect">
            <a:avLst>
              <a:gd name="adj" fmla="val 2776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657;p46"/>
          <p:cNvSpPr txBox="1">
            <a:spLocks/>
          </p:cNvSpPr>
          <p:nvPr/>
        </p:nvSpPr>
        <p:spPr>
          <a:xfrm>
            <a:off x="5506518" y="3029309"/>
            <a:ext cx="1818000" cy="671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ctr">
              <a:buFont typeface="Pontano Sans"/>
              <a:buNone/>
            </a:pPr>
            <a:r>
              <a:rPr lang="en-US" smtClean="0"/>
              <a:t>Logistics is among </a:t>
            </a:r>
            <a:br>
              <a:rPr lang="en-US" smtClean="0"/>
            </a:br>
            <a:r>
              <a:rPr lang="en-US" smtClean="0"/>
              <a:t>their favorite business</a:t>
            </a:r>
            <a:endParaRPr lang="en" dirty="0" smtClean="0"/>
          </a:p>
        </p:txBody>
      </p:sp>
      <p:sp>
        <p:nvSpPr>
          <p:cNvPr id="54" name="Google Shape;660;p46"/>
          <p:cNvSpPr txBox="1">
            <a:spLocks/>
          </p:cNvSpPr>
          <p:nvPr/>
        </p:nvSpPr>
        <p:spPr>
          <a:xfrm>
            <a:off x="5105916" y="2728449"/>
            <a:ext cx="2619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pPr algn="ctr"/>
            <a:r>
              <a:rPr lang="en-US" smtClean="0"/>
              <a:t>Passion for logistics</a:t>
            </a:r>
            <a:endParaRPr lang="en-US" dirty="0"/>
          </a:p>
        </p:txBody>
      </p:sp>
      <p:sp>
        <p:nvSpPr>
          <p:cNvPr id="55" name="Google Shape;667;p46"/>
          <p:cNvSpPr/>
          <p:nvPr/>
        </p:nvSpPr>
        <p:spPr>
          <a:xfrm>
            <a:off x="6049097" y="1989698"/>
            <a:ext cx="723600" cy="657300"/>
          </a:xfrm>
          <a:prstGeom prst="roundRect">
            <a:avLst>
              <a:gd name="adj" fmla="val 2776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" name="Picture 2" descr="https://lh4.googleusercontent.com/dMNS1_cwFfUYfWKTDE-y0_DOkKb4XbPqieTHpTIVEDXTVMpHJugp7-ZYK77kRR-2zhSZgwgif00jphIuJRUApTjhRAAZCPM44L84AgBtkB-tMccJ39kILiM6lIyS2_Vikp3PzA-IJH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637" y="2127910"/>
            <a:ext cx="380873" cy="380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4" descr="https://lh6.googleusercontent.com/nwApcw7w8F_Sncczf7oSdzuLLUiOymAoQYkSoufBJMcA93lAwUCpo31CZXGhZOYASsIhUdZNPSxPQADmqmnBm34uPCcb0pHBKlHhSu4yDzVg91alsx2WNWXxiWnnnXzNAQv7XaiBt6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719" y="2131275"/>
            <a:ext cx="421259" cy="421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6" descr="https://lh4.googleusercontent.com/mKuD7dT3K1-g9EcNOJhnU1FQL_Oynxo541s1TJxtBh2t76LbH3rUCmOEUW0rLXXO8dLHP4T893youBxeio5UfbWJ419lqhdOSBkPtjSI6zCXw3BGNnIvCH6VmKUTq1OdrNuxqhRVoa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888" y="2138515"/>
            <a:ext cx="414018" cy="414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Google Shape;660;p46"/>
          <p:cNvSpPr txBox="1">
            <a:spLocks/>
          </p:cNvSpPr>
          <p:nvPr/>
        </p:nvSpPr>
        <p:spPr>
          <a:xfrm>
            <a:off x="596092" y="2728449"/>
            <a:ext cx="2619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pPr algn="ctr"/>
            <a:r>
              <a:rPr lang="en-US" dirty="0" smtClean="0"/>
              <a:t>Personality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74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1"/>
          <p:cNvSpPr txBox="1">
            <a:spLocks noGrp="1"/>
          </p:cNvSpPr>
          <p:nvPr>
            <p:ph type="ctrTitle"/>
          </p:nvPr>
        </p:nvSpPr>
        <p:spPr>
          <a:xfrm>
            <a:off x="2514301" y="2801856"/>
            <a:ext cx="4179801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How</a:t>
            </a:r>
            <a:endParaRPr dirty="0"/>
          </a:p>
        </p:txBody>
      </p:sp>
      <p:sp>
        <p:nvSpPr>
          <p:cNvPr id="565" name="Google Shape;565;p41"/>
          <p:cNvSpPr/>
          <p:nvPr/>
        </p:nvSpPr>
        <p:spPr>
          <a:xfrm>
            <a:off x="2956213" y="2789664"/>
            <a:ext cx="3417900" cy="1179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45;p38"/>
          <p:cNvSpPr txBox="1">
            <a:spLocks/>
          </p:cNvSpPr>
          <p:nvPr/>
        </p:nvSpPr>
        <p:spPr>
          <a:xfrm>
            <a:off x="3690726" y="2162780"/>
            <a:ext cx="1753801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6000" dirty="0" smtClean="0">
                <a:solidFill>
                  <a:schemeClr val="bg1"/>
                </a:solidFill>
                <a:latin typeface="Poppins SemiBold" charset="0"/>
                <a:cs typeface="Poppins SemiBold" charset="0"/>
              </a:rPr>
              <a:t>02</a:t>
            </a:r>
            <a:endParaRPr lang="en" sz="6000" dirty="0">
              <a:solidFill>
                <a:schemeClr val="bg1"/>
              </a:solidFill>
              <a:latin typeface="Poppins SemiBold" charset="0"/>
              <a:cs typeface="Poppins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41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426;p37"/>
          <p:cNvSpPr/>
          <p:nvPr/>
        </p:nvSpPr>
        <p:spPr>
          <a:xfrm rot="5400000">
            <a:off x="2116386" y="1646784"/>
            <a:ext cx="377684" cy="10428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2165;p69"/>
          <p:cNvSpPr txBox="1">
            <a:spLocks noGrp="1"/>
          </p:cNvSpPr>
          <p:nvPr>
            <p:ph type="ctrTitle"/>
          </p:nvPr>
        </p:nvSpPr>
        <p:spPr>
          <a:xfrm>
            <a:off x="615265" y="391698"/>
            <a:ext cx="3042338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t-EE" dirty="0" smtClean="0"/>
              <a:t>INTERNSHIP MODELS</a:t>
            </a:r>
            <a:endParaRPr dirty="0"/>
          </a:p>
        </p:txBody>
      </p:sp>
      <p:sp>
        <p:nvSpPr>
          <p:cNvPr id="19" name="Google Shape;2177;p69"/>
          <p:cNvSpPr/>
          <p:nvPr/>
        </p:nvSpPr>
        <p:spPr>
          <a:xfrm>
            <a:off x="693600" y="791035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425;p37"/>
          <p:cNvSpPr/>
          <p:nvPr/>
        </p:nvSpPr>
        <p:spPr>
          <a:xfrm>
            <a:off x="1783828" y="1728776"/>
            <a:ext cx="2085600" cy="1409582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436;p37"/>
          <p:cNvSpPr txBox="1">
            <a:spLocks/>
          </p:cNvSpPr>
          <p:nvPr/>
        </p:nvSpPr>
        <p:spPr>
          <a:xfrm>
            <a:off x="2010790" y="2463842"/>
            <a:ext cx="1759804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rPr lang="et-EE" sz="1800" smtClean="0">
                <a:solidFill>
                  <a:schemeClr val="lt1"/>
                </a:solidFill>
              </a:rPr>
              <a:t>Talent Pool</a:t>
            </a:r>
            <a:endParaRPr lang="et-EE" sz="1800" dirty="0">
              <a:solidFill>
                <a:schemeClr val="lt1"/>
              </a:solidFill>
            </a:endParaRPr>
          </a:p>
        </p:txBody>
      </p:sp>
      <p:sp>
        <p:nvSpPr>
          <p:cNvPr id="22" name="Google Shape;426;p37"/>
          <p:cNvSpPr/>
          <p:nvPr/>
        </p:nvSpPr>
        <p:spPr>
          <a:xfrm rot="5400000">
            <a:off x="4447396" y="1646742"/>
            <a:ext cx="377684" cy="10428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425;p37"/>
          <p:cNvSpPr/>
          <p:nvPr/>
        </p:nvSpPr>
        <p:spPr>
          <a:xfrm>
            <a:off x="4114839" y="1728734"/>
            <a:ext cx="2085600" cy="1409582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436;p37"/>
          <p:cNvSpPr txBox="1">
            <a:spLocks/>
          </p:cNvSpPr>
          <p:nvPr/>
        </p:nvSpPr>
        <p:spPr>
          <a:xfrm>
            <a:off x="4324329" y="2463800"/>
            <a:ext cx="1759804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rPr lang="et-EE" sz="1800" smtClean="0">
                <a:solidFill>
                  <a:schemeClr val="lt1"/>
                </a:solidFill>
              </a:rPr>
              <a:t>KN Team</a:t>
            </a:r>
            <a:endParaRPr lang="et-EE" sz="1800" dirty="0">
              <a:solidFill>
                <a:schemeClr val="lt1"/>
              </a:solidFill>
            </a:endParaRPr>
          </a:p>
        </p:txBody>
      </p:sp>
      <p:pic>
        <p:nvPicPr>
          <p:cNvPr id="25" name="Picture 35" descr="kn_both_pos_ank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069" y="2040523"/>
            <a:ext cx="278978" cy="27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" name="Google Shape;11136;p67"/>
          <p:cNvGrpSpPr>
            <a:grpSpLocks noChangeAspect="1"/>
          </p:cNvGrpSpPr>
          <p:nvPr/>
        </p:nvGrpSpPr>
        <p:grpSpPr>
          <a:xfrm>
            <a:off x="2406388" y="2080258"/>
            <a:ext cx="287580" cy="232640"/>
            <a:chOff x="1278299" y="2439293"/>
            <a:chExt cx="410829" cy="332343"/>
          </a:xfrm>
        </p:grpSpPr>
        <p:sp>
          <p:nvSpPr>
            <p:cNvPr id="27" name="Google Shape;11137;p67"/>
            <p:cNvSpPr/>
            <p:nvPr/>
          </p:nvSpPr>
          <p:spPr>
            <a:xfrm>
              <a:off x="1360159" y="2510141"/>
              <a:ext cx="245963" cy="12540"/>
            </a:xfrm>
            <a:custGeom>
              <a:avLst/>
              <a:gdLst/>
              <a:ahLst/>
              <a:cxnLst/>
              <a:rect l="l" t="t" r="r" b="b"/>
              <a:pathLst>
                <a:path w="7728" h="394" extrusionOk="0">
                  <a:moveTo>
                    <a:pt x="191" y="1"/>
                  </a:moveTo>
                  <a:cubicBezTo>
                    <a:pt x="96" y="1"/>
                    <a:pt x="1" y="96"/>
                    <a:pt x="1" y="203"/>
                  </a:cubicBezTo>
                  <a:cubicBezTo>
                    <a:pt x="1" y="298"/>
                    <a:pt x="96" y="394"/>
                    <a:pt x="191" y="394"/>
                  </a:cubicBezTo>
                  <a:lnTo>
                    <a:pt x="7537" y="394"/>
                  </a:lnTo>
                  <a:cubicBezTo>
                    <a:pt x="7633" y="394"/>
                    <a:pt x="7728" y="298"/>
                    <a:pt x="7728" y="203"/>
                  </a:cubicBezTo>
                  <a:cubicBezTo>
                    <a:pt x="7728" y="96"/>
                    <a:pt x="7633" y="1"/>
                    <a:pt x="753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138;p67"/>
            <p:cNvSpPr/>
            <p:nvPr/>
          </p:nvSpPr>
          <p:spPr>
            <a:xfrm>
              <a:off x="1360159" y="2575706"/>
              <a:ext cx="245963" cy="12158"/>
            </a:xfrm>
            <a:custGeom>
              <a:avLst/>
              <a:gdLst/>
              <a:ahLst/>
              <a:cxnLst/>
              <a:rect l="l" t="t" r="r" b="b"/>
              <a:pathLst>
                <a:path w="7728" h="382" extrusionOk="0">
                  <a:moveTo>
                    <a:pt x="191" y="0"/>
                  </a:moveTo>
                  <a:cubicBezTo>
                    <a:pt x="96" y="0"/>
                    <a:pt x="1" y="84"/>
                    <a:pt x="1" y="191"/>
                  </a:cubicBezTo>
                  <a:cubicBezTo>
                    <a:pt x="1" y="298"/>
                    <a:pt x="96" y="381"/>
                    <a:pt x="191" y="381"/>
                  </a:cubicBezTo>
                  <a:lnTo>
                    <a:pt x="7537" y="381"/>
                  </a:lnTo>
                  <a:cubicBezTo>
                    <a:pt x="7633" y="381"/>
                    <a:pt x="7728" y="298"/>
                    <a:pt x="7728" y="191"/>
                  </a:cubicBezTo>
                  <a:cubicBezTo>
                    <a:pt x="7728" y="84"/>
                    <a:pt x="7633" y="0"/>
                    <a:pt x="753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1139;p67"/>
            <p:cNvSpPr/>
            <p:nvPr/>
          </p:nvSpPr>
          <p:spPr>
            <a:xfrm>
              <a:off x="1437086" y="2618132"/>
              <a:ext cx="92873" cy="12540"/>
            </a:xfrm>
            <a:custGeom>
              <a:avLst/>
              <a:gdLst/>
              <a:ahLst/>
              <a:cxnLst/>
              <a:rect l="l" t="t" r="r" b="b"/>
              <a:pathLst>
                <a:path w="2918" h="394" extrusionOk="0">
                  <a:moveTo>
                    <a:pt x="191" y="1"/>
                  </a:moveTo>
                  <a:cubicBezTo>
                    <a:pt x="84" y="1"/>
                    <a:pt x="1" y="96"/>
                    <a:pt x="1" y="203"/>
                  </a:cubicBezTo>
                  <a:cubicBezTo>
                    <a:pt x="1" y="299"/>
                    <a:pt x="84" y="394"/>
                    <a:pt x="191" y="394"/>
                  </a:cubicBezTo>
                  <a:lnTo>
                    <a:pt x="2715" y="394"/>
                  </a:lnTo>
                  <a:cubicBezTo>
                    <a:pt x="2822" y="394"/>
                    <a:pt x="2918" y="299"/>
                    <a:pt x="2918" y="203"/>
                  </a:cubicBezTo>
                  <a:cubicBezTo>
                    <a:pt x="2918" y="96"/>
                    <a:pt x="2822" y="1"/>
                    <a:pt x="271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1140;p67"/>
            <p:cNvSpPr/>
            <p:nvPr/>
          </p:nvSpPr>
          <p:spPr>
            <a:xfrm>
              <a:off x="1419295" y="2543115"/>
              <a:ext cx="186827" cy="12158"/>
            </a:xfrm>
            <a:custGeom>
              <a:avLst/>
              <a:gdLst/>
              <a:ahLst/>
              <a:cxnLst/>
              <a:rect l="l" t="t" r="r" b="b"/>
              <a:pathLst>
                <a:path w="5870" h="382" extrusionOk="0">
                  <a:moveTo>
                    <a:pt x="191" y="1"/>
                  </a:moveTo>
                  <a:cubicBezTo>
                    <a:pt x="95" y="1"/>
                    <a:pt x="0" y="84"/>
                    <a:pt x="0" y="191"/>
                  </a:cubicBezTo>
                  <a:cubicBezTo>
                    <a:pt x="0" y="298"/>
                    <a:pt x="95" y="382"/>
                    <a:pt x="191" y="382"/>
                  </a:cubicBezTo>
                  <a:lnTo>
                    <a:pt x="5679" y="382"/>
                  </a:lnTo>
                  <a:cubicBezTo>
                    <a:pt x="5775" y="382"/>
                    <a:pt x="5870" y="298"/>
                    <a:pt x="5870" y="191"/>
                  </a:cubicBezTo>
                  <a:cubicBezTo>
                    <a:pt x="5870" y="84"/>
                    <a:pt x="5775" y="1"/>
                    <a:pt x="56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141;p67"/>
            <p:cNvSpPr/>
            <p:nvPr/>
          </p:nvSpPr>
          <p:spPr>
            <a:xfrm>
              <a:off x="1360541" y="2543115"/>
              <a:ext cx="43604" cy="12158"/>
            </a:xfrm>
            <a:custGeom>
              <a:avLst/>
              <a:gdLst/>
              <a:ahLst/>
              <a:cxnLst/>
              <a:rect l="l" t="t" r="r" b="b"/>
              <a:pathLst>
                <a:path w="1370" h="382" extrusionOk="0">
                  <a:moveTo>
                    <a:pt x="203" y="1"/>
                  </a:moveTo>
                  <a:cubicBezTo>
                    <a:pt x="96" y="1"/>
                    <a:pt x="1" y="84"/>
                    <a:pt x="1" y="191"/>
                  </a:cubicBezTo>
                  <a:cubicBezTo>
                    <a:pt x="1" y="298"/>
                    <a:pt x="96" y="382"/>
                    <a:pt x="203" y="382"/>
                  </a:cubicBezTo>
                  <a:lnTo>
                    <a:pt x="1179" y="382"/>
                  </a:lnTo>
                  <a:cubicBezTo>
                    <a:pt x="1286" y="382"/>
                    <a:pt x="1370" y="298"/>
                    <a:pt x="1370" y="191"/>
                  </a:cubicBezTo>
                  <a:cubicBezTo>
                    <a:pt x="1358" y="72"/>
                    <a:pt x="1286" y="1"/>
                    <a:pt x="1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1142;p67"/>
            <p:cNvSpPr/>
            <p:nvPr/>
          </p:nvSpPr>
          <p:spPr>
            <a:xfrm>
              <a:off x="1306721" y="2469211"/>
              <a:ext cx="353222" cy="228171"/>
            </a:xfrm>
            <a:custGeom>
              <a:avLst/>
              <a:gdLst/>
              <a:ahLst/>
              <a:cxnLst/>
              <a:rect l="l" t="t" r="r" b="b"/>
              <a:pathLst>
                <a:path w="11098" h="7169" extrusionOk="0">
                  <a:moveTo>
                    <a:pt x="1144" y="1"/>
                  </a:moveTo>
                  <a:cubicBezTo>
                    <a:pt x="1025" y="1"/>
                    <a:pt x="918" y="96"/>
                    <a:pt x="906" y="215"/>
                  </a:cubicBezTo>
                  <a:cubicBezTo>
                    <a:pt x="894" y="596"/>
                    <a:pt x="596" y="894"/>
                    <a:pt x="215" y="906"/>
                  </a:cubicBezTo>
                  <a:cubicBezTo>
                    <a:pt x="96" y="906"/>
                    <a:pt x="1" y="1013"/>
                    <a:pt x="1" y="1144"/>
                  </a:cubicBezTo>
                  <a:lnTo>
                    <a:pt x="1" y="6025"/>
                  </a:lnTo>
                  <a:cubicBezTo>
                    <a:pt x="1" y="6144"/>
                    <a:pt x="96" y="6252"/>
                    <a:pt x="215" y="6264"/>
                  </a:cubicBezTo>
                  <a:cubicBezTo>
                    <a:pt x="596" y="6275"/>
                    <a:pt x="894" y="6573"/>
                    <a:pt x="906" y="6942"/>
                  </a:cubicBezTo>
                  <a:cubicBezTo>
                    <a:pt x="906" y="7061"/>
                    <a:pt x="1013" y="7168"/>
                    <a:pt x="1144" y="7168"/>
                  </a:cubicBezTo>
                  <a:lnTo>
                    <a:pt x="6728" y="7168"/>
                  </a:lnTo>
                  <a:cubicBezTo>
                    <a:pt x="6835" y="7168"/>
                    <a:pt x="6918" y="7085"/>
                    <a:pt x="6918" y="6978"/>
                  </a:cubicBezTo>
                  <a:cubicBezTo>
                    <a:pt x="6918" y="6871"/>
                    <a:pt x="6835" y="6787"/>
                    <a:pt x="6728" y="6787"/>
                  </a:cubicBezTo>
                  <a:lnTo>
                    <a:pt x="1275" y="6787"/>
                  </a:lnTo>
                  <a:cubicBezTo>
                    <a:pt x="1203" y="6323"/>
                    <a:pt x="846" y="5978"/>
                    <a:pt x="382" y="5894"/>
                  </a:cubicBezTo>
                  <a:lnTo>
                    <a:pt x="382" y="1263"/>
                  </a:lnTo>
                  <a:cubicBezTo>
                    <a:pt x="846" y="1191"/>
                    <a:pt x="1192" y="834"/>
                    <a:pt x="1275" y="370"/>
                  </a:cubicBezTo>
                  <a:lnTo>
                    <a:pt x="9776" y="370"/>
                  </a:lnTo>
                  <a:cubicBezTo>
                    <a:pt x="9847" y="846"/>
                    <a:pt x="10240" y="1203"/>
                    <a:pt x="10717" y="1263"/>
                  </a:cubicBezTo>
                  <a:lnTo>
                    <a:pt x="10717" y="4466"/>
                  </a:lnTo>
                  <a:cubicBezTo>
                    <a:pt x="10717" y="4561"/>
                    <a:pt x="10800" y="4656"/>
                    <a:pt x="10907" y="4656"/>
                  </a:cubicBezTo>
                  <a:cubicBezTo>
                    <a:pt x="11014" y="4656"/>
                    <a:pt x="11098" y="4561"/>
                    <a:pt x="11098" y="4466"/>
                  </a:cubicBezTo>
                  <a:lnTo>
                    <a:pt x="11098" y="1108"/>
                  </a:lnTo>
                  <a:cubicBezTo>
                    <a:pt x="11086" y="1072"/>
                    <a:pt x="11062" y="1013"/>
                    <a:pt x="11014" y="965"/>
                  </a:cubicBezTo>
                  <a:cubicBezTo>
                    <a:pt x="10967" y="918"/>
                    <a:pt x="10907" y="906"/>
                    <a:pt x="10848" y="906"/>
                  </a:cubicBezTo>
                  <a:cubicBezTo>
                    <a:pt x="10467" y="906"/>
                    <a:pt x="10145" y="608"/>
                    <a:pt x="10133" y="215"/>
                  </a:cubicBezTo>
                  <a:cubicBezTo>
                    <a:pt x="10133" y="96"/>
                    <a:pt x="10026" y="1"/>
                    <a:pt x="989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1143;p67"/>
            <p:cNvSpPr/>
            <p:nvPr/>
          </p:nvSpPr>
          <p:spPr>
            <a:xfrm>
              <a:off x="1278299" y="2439293"/>
              <a:ext cx="410829" cy="332343"/>
            </a:xfrm>
            <a:custGeom>
              <a:avLst/>
              <a:gdLst/>
              <a:ahLst/>
              <a:cxnLst/>
              <a:rect l="l" t="t" r="r" b="b"/>
              <a:pathLst>
                <a:path w="12908" h="10442" extrusionOk="0">
                  <a:moveTo>
                    <a:pt x="12348" y="369"/>
                  </a:moveTo>
                  <a:cubicBezTo>
                    <a:pt x="12431" y="369"/>
                    <a:pt x="12503" y="429"/>
                    <a:pt x="12503" y="524"/>
                  </a:cubicBezTo>
                  <a:lnTo>
                    <a:pt x="12503" y="8513"/>
                  </a:lnTo>
                  <a:cubicBezTo>
                    <a:pt x="12503" y="8585"/>
                    <a:pt x="12443" y="8656"/>
                    <a:pt x="12348" y="8656"/>
                  </a:cubicBezTo>
                  <a:lnTo>
                    <a:pt x="11610" y="8656"/>
                  </a:lnTo>
                  <a:lnTo>
                    <a:pt x="11502" y="8454"/>
                  </a:lnTo>
                  <a:cubicBezTo>
                    <a:pt x="11502" y="8454"/>
                    <a:pt x="11514" y="8454"/>
                    <a:pt x="11514" y="8442"/>
                  </a:cubicBezTo>
                  <a:cubicBezTo>
                    <a:pt x="11776" y="8323"/>
                    <a:pt x="11931" y="8049"/>
                    <a:pt x="11907" y="7763"/>
                  </a:cubicBezTo>
                  <a:cubicBezTo>
                    <a:pt x="11907" y="7692"/>
                    <a:pt x="11919" y="7632"/>
                    <a:pt x="11967" y="7573"/>
                  </a:cubicBezTo>
                  <a:cubicBezTo>
                    <a:pt x="12133" y="7334"/>
                    <a:pt x="12133" y="7025"/>
                    <a:pt x="11967" y="6799"/>
                  </a:cubicBezTo>
                  <a:cubicBezTo>
                    <a:pt x="11919" y="6739"/>
                    <a:pt x="11907" y="6668"/>
                    <a:pt x="11907" y="6608"/>
                  </a:cubicBezTo>
                  <a:cubicBezTo>
                    <a:pt x="11931" y="6322"/>
                    <a:pt x="11776" y="6061"/>
                    <a:pt x="11514" y="5941"/>
                  </a:cubicBezTo>
                  <a:cubicBezTo>
                    <a:pt x="11455" y="5906"/>
                    <a:pt x="11395" y="5858"/>
                    <a:pt x="11371" y="5787"/>
                  </a:cubicBezTo>
                  <a:cubicBezTo>
                    <a:pt x="11263" y="5559"/>
                    <a:pt x="11027" y="5401"/>
                    <a:pt x="10779" y="5401"/>
                  </a:cubicBezTo>
                  <a:cubicBezTo>
                    <a:pt x="10754" y="5401"/>
                    <a:pt x="10729" y="5402"/>
                    <a:pt x="10705" y="5406"/>
                  </a:cubicBezTo>
                  <a:cubicBezTo>
                    <a:pt x="10621" y="5406"/>
                    <a:pt x="10562" y="5382"/>
                    <a:pt x="10502" y="5346"/>
                  </a:cubicBezTo>
                  <a:cubicBezTo>
                    <a:pt x="10383" y="5263"/>
                    <a:pt x="10246" y="5221"/>
                    <a:pt x="10111" y="5221"/>
                  </a:cubicBezTo>
                  <a:cubicBezTo>
                    <a:pt x="9975" y="5221"/>
                    <a:pt x="9841" y="5263"/>
                    <a:pt x="9728" y="5346"/>
                  </a:cubicBezTo>
                  <a:cubicBezTo>
                    <a:pt x="9669" y="5382"/>
                    <a:pt x="9597" y="5406"/>
                    <a:pt x="9538" y="5406"/>
                  </a:cubicBezTo>
                  <a:cubicBezTo>
                    <a:pt x="9512" y="5402"/>
                    <a:pt x="9486" y="5401"/>
                    <a:pt x="9461" y="5401"/>
                  </a:cubicBezTo>
                  <a:cubicBezTo>
                    <a:pt x="9206" y="5401"/>
                    <a:pt x="8979" y="5559"/>
                    <a:pt x="8871" y="5787"/>
                  </a:cubicBezTo>
                  <a:cubicBezTo>
                    <a:pt x="8835" y="5846"/>
                    <a:pt x="8800" y="5906"/>
                    <a:pt x="8716" y="5941"/>
                  </a:cubicBezTo>
                  <a:cubicBezTo>
                    <a:pt x="8466" y="6061"/>
                    <a:pt x="8300" y="6322"/>
                    <a:pt x="8335" y="6608"/>
                  </a:cubicBezTo>
                  <a:cubicBezTo>
                    <a:pt x="8335" y="6680"/>
                    <a:pt x="8323" y="6739"/>
                    <a:pt x="8276" y="6799"/>
                  </a:cubicBezTo>
                  <a:cubicBezTo>
                    <a:pt x="8109" y="7037"/>
                    <a:pt x="8109" y="7346"/>
                    <a:pt x="8276" y="7573"/>
                  </a:cubicBezTo>
                  <a:cubicBezTo>
                    <a:pt x="8323" y="7632"/>
                    <a:pt x="8335" y="7704"/>
                    <a:pt x="8335" y="7763"/>
                  </a:cubicBezTo>
                  <a:cubicBezTo>
                    <a:pt x="8300" y="8049"/>
                    <a:pt x="8466" y="8323"/>
                    <a:pt x="8716" y="8442"/>
                  </a:cubicBezTo>
                  <a:cubicBezTo>
                    <a:pt x="8716" y="8442"/>
                    <a:pt x="8740" y="8442"/>
                    <a:pt x="8740" y="8454"/>
                  </a:cubicBezTo>
                  <a:lnTo>
                    <a:pt x="8633" y="8656"/>
                  </a:lnTo>
                  <a:lnTo>
                    <a:pt x="525" y="8656"/>
                  </a:lnTo>
                  <a:cubicBezTo>
                    <a:pt x="441" y="8656"/>
                    <a:pt x="370" y="8597"/>
                    <a:pt x="370" y="8513"/>
                  </a:cubicBezTo>
                  <a:lnTo>
                    <a:pt x="370" y="524"/>
                  </a:lnTo>
                  <a:cubicBezTo>
                    <a:pt x="370" y="441"/>
                    <a:pt x="430" y="369"/>
                    <a:pt x="525" y="369"/>
                  </a:cubicBezTo>
                  <a:close/>
                  <a:moveTo>
                    <a:pt x="10139" y="5638"/>
                  </a:moveTo>
                  <a:cubicBezTo>
                    <a:pt x="10199" y="5638"/>
                    <a:pt x="10258" y="5656"/>
                    <a:pt x="10312" y="5691"/>
                  </a:cubicBezTo>
                  <a:cubicBezTo>
                    <a:pt x="10420" y="5770"/>
                    <a:pt x="10553" y="5817"/>
                    <a:pt x="10684" y="5817"/>
                  </a:cubicBezTo>
                  <a:cubicBezTo>
                    <a:pt x="10711" y="5817"/>
                    <a:pt x="10738" y="5815"/>
                    <a:pt x="10764" y="5810"/>
                  </a:cubicBezTo>
                  <a:cubicBezTo>
                    <a:pt x="10773" y="5810"/>
                    <a:pt x="10782" y="5809"/>
                    <a:pt x="10790" y="5809"/>
                  </a:cubicBezTo>
                  <a:cubicBezTo>
                    <a:pt x="10900" y="5809"/>
                    <a:pt x="11007" y="5878"/>
                    <a:pt x="11062" y="5977"/>
                  </a:cubicBezTo>
                  <a:cubicBezTo>
                    <a:pt x="11133" y="6132"/>
                    <a:pt x="11229" y="6251"/>
                    <a:pt x="11383" y="6311"/>
                  </a:cubicBezTo>
                  <a:cubicBezTo>
                    <a:pt x="11502" y="6370"/>
                    <a:pt x="11562" y="6477"/>
                    <a:pt x="11550" y="6608"/>
                  </a:cubicBezTo>
                  <a:cubicBezTo>
                    <a:pt x="11526" y="6775"/>
                    <a:pt x="11574" y="6930"/>
                    <a:pt x="11669" y="7049"/>
                  </a:cubicBezTo>
                  <a:cubicBezTo>
                    <a:pt x="11741" y="7156"/>
                    <a:pt x="11741" y="7287"/>
                    <a:pt x="11669" y="7394"/>
                  </a:cubicBezTo>
                  <a:cubicBezTo>
                    <a:pt x="11574" y="7525"/>
                    <a:pt x="11538" y="7692"/>
                    <a:pt x="11550" y="7835"/>
                  </a:cubicBezTo>
                  <a:cubicBezTo>
                    <a:pt x="11562" y="7966"/>
                    <a:pt x="11490" y="8085"/>
                    <a:pt x="11383" y="8132"/>
                  </a:cubicBezTo>
                  <a:cubicBezTo>
                    <a:pt x="11288" y="8180"/>
                    <a:pt x="11217" y="8239"/>
                    <a:pt x="11157" y="8299"/>
                  </a:cubicBezTo>
                  <a:lnTo>
                    <a:pt x="11145" y="8323"/>
                  </a:lnTo>
                  <a:lnTo>
                    <a:pt x="11050" y="8454"/>
                  </a:lnTo>
                  <a:cubicBezTo>
                    <a:pt x="10995" y="8563"/>
                    <a:pt x="10911" y="8622"/>
                    <a:pt x="10787" y="8622"/>
                  </a:cubicBezTo>
                  <a:cubicBezTo>
                    <a:pt x="10776" y="8622"/>
                    <a:pt x="10764" y="8621"/>
                    <a:pt x="10752" y="8620"/>
                  </a:cubicBezTo>
                  <a:cubicBezTo>
                    <a:pt x="10726" y="8616"/>
                    <a:pt x="10699" y="8614"/>
                    <a:pt x="10672" y="8614"/>
                  </a:cubicBezTo>
                  <a:cubicBezTo>
                    <a:pt x="10542" y="8614"/>
                    <a:pt x="10410" y="8660"/>
                    <a:pt x="10312" y="8739"/>
                  </a:cubicBezTo>
                  <a:cubicBezTo>
                    <a:pt x="10252" y="8751"/>
                    <a:pt x="10205" y="8763"/>
                    <a:pt x="10169" y="8775"/>
                  </a:cubicBezTo>
                  <a:lnTo>
                    <a:pt x="10074" y="8775"/>
                  </a:lnTo>
                  <a:cubicBezTo>
                    <a:pt x="10026" y="8775"/>
                    <a:pt x="9978" y="8751"/>
                    <a:pt x="9955" y="8739"/>
                  </a:cubicBezTo>
                  <a:cubicBezTo>
                    <a:pt x="9836" y="8656"/>
                    <a:pt x="9705" y="8620"/>
                    <a:pt x="9562" y="8620"/>
                  </a:cubicBezTo>
                  <a:lnTo>
                    <a:pt x="9514" y="8620"/>
                  </a:lnTo>
                  <a:cubicBezTo>
                    <a:pt x="9504" y="8621"/>
                    <a:pt x="9495" y="8622"/>
                    <a:pt x="9486" y="8622"/>
                  </a:cubicBezTo>
                  <a:cubicBezTo>
                    <a:pt x="9366" y="8622"/>
                    <a:pt x="9261" y="8553"/>
                    <a:pt x="9216" y="8454"/>
                  </a:cubicBezTo>
                  <a:cubicBezTo>
                    <a:pt x="9181" y="8406"/>
                    <a:pt x="9157" y="8347"/>
                    <a:pt x="9121" y="8323"/>
                  </a:cubicBezTo>
                  <a:lnTo>
                    <a:pt x="9121" y="8299"/>
                  </a:lnTo>
                  <a:cubicBezTo>
                    <a:pt x="9062" y="8227"/>
                    <a:pt x="8990" y="8168"/>
                    <a:pt x="8895" y="8132"/>
                  </a:cubicBezTo>
                  <a:cubicBezTo>
                    <a:pt x="8776" y="8085"/>
                    <a:pt x="8716" y="7977"/>
                    <a:pt x="8728" y="7835"/>
                  </a:cubicBezTo>
                  <a:cubicBezTo>
                    <a:pt x="8752" y="7680"/>
                    <a:pt x="8704" y="7513"/>
                    <a:pt x="8609" y="7394"/>
                  </a:cubicBezTo>
                  <a:cubicBezTo>
                    <a:pt x="8538" y="7287"/>
                    <a:pt x="8538" y="7156"/>
                    <a:pt x="8609" y="7049"/>
                  </a:cubicBezTo>
                  <a:cubicBezTo>
                    <a:pt x="8704" y="6918"/>
                    <a:pt x="8752" y="6751"/>
                    <a:pt x="8728" y="6608"/>
                  </a:cubicBezTo>
                  <a:cubicBezTo>
                    <a:pt x="8716" y="6489"/>
                    <a:pt x="8788" y="6370"/>
                    <a:pt x="8895" y="6311"/>
                  </a:cubicBezTo>
                  <a:cubicBezTo>
                    <a:pt x="9050" y="6227"/>
                    <a:pt x="9169" y="6132"/>
                    <a:pt x="9228" y="5977"/>
                  </a:cubicBezTo>
                  <a:cubicBezTo>
                    <a:pt x="9283" y="5868"/>
                    <a:pt x="9387" y="5809"/>
                    <a:pt x="9496" y="5809"/>
                  </a:cubicBezTo>
                  <a:cubicBezTo>
                    <a:pt x="9506" y="5809"/>
                    <a:pt x="9516" y="5809"/>
                    <a:pt x="9526" y="5810"/>
                  </a:cubicBezTo>
                  <a:cubicBezTo>
                    <a:pt x="9552" y="5815"/>
                    <a:pt x="9579" y="5817"/>
                    <a:pt x="9606" y="5817"/>
                  </a:cubicBezTo>
                  <a:cubicBezTo>
                    <a:pt x="9737" y="5817"/>
                    <a:pt x="9868" y="5770"/>
                    <a:pt x="9966" y="5691"/>
                  </a:cubicBezTo>
                  <a:cubicBezTo>
                    <a:pt x="10020" y="5656"/>
                    <a:pt x="10080" y="5638"/>
                    <a:pt x="10139" y="5638"/>
                  </a:cubicBezTo>
                  <a:close/>
                  <a:moveTo>
                    <a:pt x="8990" y="8775"/>
                  </a:moveTo>
                  <a:cubicBezTo>
                    <a:pt x="9105" y="8910"/>
                    <a:pt x="9274" y="8982"/>
                    <a:pt x="9458" y="8982"/>
                  </a:cubicBezTo>
                  <a:cubicBezTo>
                    <a:pt x="9484" y="8982"/>
                    <a:pt x="9511" y="8981"/>
                    <a:pt x="9538" y="8978"/>
                  </a:cubicBezTo>
                  <a:cubicBezTo>
                    <a:pt x="9609" y="8978"/>
                    <a:pt x="9669" y="8989"/>
                    <a:pt x="9728" y="9037"/>
                  </a:cubicBezTo>
                  <a:cubicBezTo>
                    <a:pt x="9740" y="9049"/>
                    <a:pt x="9776" y="9061"/>
                    <a:pt x="9788" y="9061"/>
                  </a:cubicBezTo>
                  <a:lnTo>
                    <a:pt x="9383" y="9894"/>
                  </a:lnTo>
                  <a:lnTo>
                    <a:pt x="9193" y="9573"/>
                  </a:lnTo>
                  <a:cubicBezTo>
                    <a:pt x="9151" y="9500"/>
                    <a:pt x="9082" y="9463"/>
                    <a:pt x="9001" y="9463"/>
                  </a:cubicBezTo>
                  <a:cubicBezTo>
                    <a:pt x="8990" y="9463"/>
                    <a:pt x="8978" y="9464"/>
                    <a:pt x="8966" y="9466"/>
                  </a:cubicBezTo>
                  <a:lnTo>
                    <a:pt x="8633" y="9525"/>
                  </a:lnTo>
                  <a:lnTo>
                    <a:pt x="8990" y="8775"/>
                  </a:lnTo>
                  <a:close/>
                  <a:moveTo>
                    <a:pt x="11264" y="8775"/>
                  </a:moveTo>
                  <a:lnTo>
                    <a:pt x="11621" y="9525"/>
                  </a:lnTo>
                  <a:lnTo>
                    <a:pt x="11264" y="9466"/>
                  </a:lnTo>
                  <a:cubicBezTo>
                    <a:pt x="11254" y="9464"/>
                    <a:pt x="11243" y="9463"/>
                    <a:pt x="11233" y="9463"/>
                  </a:cubicBezTo>
                  <a:cubicBezTo>
                    <a:pt x="11158" y="9463"/>
                    <a:pt x="11080" y="9500"/>
                    <a:pt x="11038" y="9573"/>
                  </a:cubicBezTo>
                  <a:lnTo>
                    <a:pt x="10848" y="9894"/>
                  </a:lnTo>
                  <a:lnTo>
                    <a:pt x="10467" y="9061"/>
                  </a:lnTo>
                  <a:cubicBezTo>
                    <a:pt x="10478" y="9049"/>
                    <a:pt x="10502" y="9025"/>
                    <a:pt x="10514" y="9025"/>
                  </a:cubicBezTo>
                  <a:cubicBezTo>
                    <a:pt x="10574" y="8989"/>
                    <a:pt x="10657" y="8978"/>
                    <a:pt x="10717" y="8978"/>
                  </a:cubicBezTo>
                  <a:cubicBezTo>
                    <a:pt x="10731" y="8978"/>
                    <a:pt x="10746" y="8979"/>
                    <a:pt x="10760" y="8979"/>
                  </a:cubicBezTo>
                  <a:cubicBezTo>
                    <a:pt x="10946" y="8979"/>
                    <a:pt x="11121" y="8908"/>
                    <a:pt x="11264" y="8775"/>
                  </a:cubicBezTo>
                  <a:close/>
                  <a:moveTo>
                    <a:pt x="525" y="0"/>
                  </a:moveTo>
                  <a:cubicBezTo>
                    <a:pt x="239" y="0"/>
                    <a:pt x="1" y="238"/>
                    <a:pt x="1" y="524"/>
                  </a:cubicBezTo>
                  <a:lnTo>
                    <a:pt x="1" y="8513"/>
                  </a:lnTo>
                  <a:cubicBezTo>
                    <a:pt x="1" y="8799"/>
                    <a:pt x="239" y="9037"/>
                    <a:pt x="525" y="9037"/>
                  </a:cubicBezTo>
                  <a:lnTo>
                    <a:pt x="8454" y="9037"/>
                  </a:lnTo>
                  <a:lnTo>
                    <a:pt x="8169" y="9632"/>
                  </a:lnTo>
                  <a:cubicBezTo>
                    <a:pt x="8145" y="9704"/>
                    <a:pt x="8145" y="9787"/>
                    <a:pt x="8204" y="9870"/>
                  </a:cubicBezTo>
                  <a:cubicBezTo>
                    <a:pt x="8234" y="9930"/>
                    <a:pt x="8306" y="9957"/>
                    <a:pt x="8370" y="9957"/>
                  </a:cubicBezTo>
                  <a:cubicBezTo>
                    <a:pt x="8383" y="9957"/>
                    <a:pt x="8395" y="9956"/>
                    <a:pt x="8407" y="9954"/>
                  </a:cubicBezTo>
                  <a:lnTo>
                    <a:pt x="8931" y="9870"/>
                  </a:lnTo>
                  <a:lnTo>
                    <a:pt x="9228" y="10347"/>
                  </a:lnTo>
                  <a:cubicBezTo>
                    <a:pt x="9276" y="10418"/>
                    <a:pt x="9347" y="10442"/>
                    <a:pt x="9419" y="10442"/>
                  </a:cubicBezTo>
                  <a:lnTo>
                    <a:pt x="9431" y="10442"/>
                  </a:lnTo>
                  <a:cubicBezTo>
                    <a:pt x="9526" y="10442"/>
                    <a:pt x="9585" y="10382"/>
                    <a:pt x="9633" y="10311"/>
                  </a:cubicBezTo>
                  <a:lnTo>
                    <a:pt x="10133" y="9251"/>
                  </a:lnTo>
                  <a:lnTo>
                    <a:pt x="10645" y="10311"/>
                  </a:lnTo>
                  <a:cubicBezTo>
                    <a:pt x="10669" y="10382"/>
                    <a:pt x="10740" y="10430"/>
                    <a:pt x="10836" y="10442"/>
                  </a:cubicBezTo>
                  <a:lnTo>
                    <a:pt x="10848" y="10442"/>
                  </a:lnTo>
                  <a:cubicBezTo>
                    <a:pt x="10919" y="10442"/>
                    <a:pt x="11002" y="10406"/>
                    <a:pt x="11038" y="10347"/>
                  </a:cubicBezTo>
                  <a:lnTo>
                    <a:pt x="11336" y="9870"/>
                  </a:lnTo>
                  <a:lnTo>
                    <a:pt x="11860" y="9954"/>
                  </a:lnTo>
                  <a:cubicBezTo>
                    <a:pt x="11875" y="9956"/>
                    <a:pt x="11890" y="9957"/>
                    <a:pt x="11904" y="9957"/>
                  </a:cubicBezTo>
                  <a:cubicBezTo>
                    <a:pt x="11977" y="9957"/>
                    <a:pt x="12034" y="9930"/>
                    <a:pt x="12074" y="9870"/>
                  </a:cubicBezTo>
                  <a:cubicBezTo>
                    <a:pt x="12110" y="9787"/>
                    <a:pt x="12133" y="9716"/>
                    <a:pt x="12098" y="9620"/>
                  </a:cubicBezTo>
                  <a:lnTo>
                    <a:pt x="11812" y="9025"/>
                  </a:lnTo>
                  <a:lnTo>
                    <a:pt x="12383" y="9025"/>
                  </a:lnTo>
                  <a:cubicBezTo>
                    <a:pt x="12669" y="9025"/>
                    <a:pt x="12907" y="8787"/>
                    <a:pt x="12907" y="8513"/>
                  </a:cubicBezTo>
                  <a:lnTo>
                    <a:pt x="12907" y="524"/>
                  </a:lnTo>
                  <a:cubicBezTo>
                    <a:pt x="12884" y="238"/>
                    <a:pt x="12645" y="0"/>
                    <a:pt x="1234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1144;p67"/>
            <p:cNvSpPr/>
            <p:nvPr/>
          </p:nvSpPr>
          <p:spPr>
            <a:xfrm>
              <a:off x="1562519" y="2630640"/>
              <a:ext cx="74699" cy="74699"/>
            </a:xfrm>
            <a:custGeom>
              <a:avLst/>
              <a:gdLst/>
              <a:ahLst/>
              <a:cxnLst/>
              <a:rect l="l" t="t" r="r" b="b"/>
              <a:pathLst>
                <a:path w="2347" h="2347" extrusionOk="0">
                  <a:moveTo>
                    <a:pt x="1179" y="382"/>
                  </a:moveTo>
                  <a:cubicBezTo>
                    <a:pt x="1608" y="382"/>
                    <a:pt x="1965" y="739"/>
                    <a:pt x="1965" y="1180"/>
                  </a:cubicBezTo>
                  <a:cubicBezTo>
                    <a:pt x="1977" y="1608"/>
                    <a:pt x="1620" y="1965"/>
                    <a:pt x="1179" y="1965"/>
                  </a:cubicBezTo>
                  <a:cubicBezTo>
                    <a:pt x="739" y="1965"/>
                    <a:pt x="382" y="1608"/>
                    <a:pt x="382" y="1180"/>
                  </a:cubicBezTo>
                  <a:cubicBezTo>
                    <a:pt x="382" y="739"/>
                    <a:pt x="739" y="382"/>
                    <a:pt x="1179" y="382"/>
                  </a:cubicBezTo>
                  <a:close/>
                  <a:moveTo>
                    <a:pt x="1179" y="1"/>
                  </a:moveTo>
                  <a:cubicBezTo>
                    <a:pt x="536" y="1"/>
                    <a:pt x="1" y="525"/>
                    <a:pt x="1" y="1180"/>
                  </a:cubicBezTo>
                  <a:cubicBezTo>
                    <a:pt x="1" y="1811"/>
                    <a:pt x="525" y="2346"/>
                    <a:pt x="1179" y="2346"/>
                  </a:cubicBezTo>
                  <a:cubicBezTo>
                    <a:pt x="1834" y="2346"/>
                    <a:pt x="2346" y="1823"/>
                    <a:pt x="2346" y="1180"/>
                  </a:cubicBezTo>
                  <a:cubicBezTo>
                    <a:pt x="2346" y="525"/>
                    <a:pt x="1834" y="1"/>
                    <a:pt x="1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70003199"/>
      </p:ext>
    </p:extLst>
  </p:cSld>
  <p:clrMapOvr>
    <a:masterClrMapping/>
  </p:clrMapOvr>
</p:sld>
</file>

<file path=ppt/theme/theme1.xml><?xml version="1.0" encoding="utf-8"?>
<a:theme xmlns:a="http://schemas.openxmlformats.org/drawingml/2006/main" name="Abstract Business Meeting by Slidesgo">
  <a:themeElements>
    <a:clrScheme name="Simple Light">
      <a:dk1>
        <a:srgbClr val="434343"/>
      </a:dk1>
      <a:lt1>
        <a:srgbClr val="F3F3F3"/>
      </a:lt1>
      <a:dk2>
        <a:srgbClr val="595959"/>
      </a:dk2>
      <a:lt2>
        <a:srgbClr val="EEEEEE"/>
      </a:lt2>
      <a:accent1>
        <a:srgbClr val="2E3192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2476</TotalTime>
  <Words>920</Words>
  <Application>Microsoft Office PowerPoint</Application>
  <PresentationFormat>On-screen Show (16:9)</PresentationFormat>
  <Paragraphs>562</Paragraphs>
  <Slides>41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Pontano Sans</vt:lpstr>
      <vt:lpstr>Fira Sans Extra Condensed Medium</vt:lpstr>
      <vt:lpstr>Poppins SemiBold</vt:lpstr>
      <vt:lpstr>Abstract Business Meeting by Slidesgo</vt:lpstr>
      <vt:lpstr>KNITS Talent Pool </vt:lpstr>
      <vt:lpstr>AGENDA</vt:lpstr>
      <vt:lpstr>Goals</vt:lpstr>
      <vt:lpstr>GOALS</vt:lpstr>
      <vt:lpstr>Talent Network</vt:lpstr>
      <vt:lpstr>Talent Network</vt:lpstr>
      <vt:lpstr>Talent Network</vt:lpstr>
      <vt:lpstr>How</vt:lpstr>
      <vt:lpstr>INTERNSHIP MODELS</vt:lpstr>
      <vt:lpstr>INTERNSHIP MODELS</vt:lpstr>
      <vt:lpstr>Talent Pool </vt:lpstr>
      <vt:lpstr>Talent Pool </vt:lpstr>
      <vt:lpstr>Talent Pool </vt:lpstr>
      <vt:lpstr>Talent Pool </vt:lpstr>
      <vt:lpstr>Talent Pool </vt:lpstr>
      <vt:lpstr>Talent Pool </vt:lpstr>
      <vt:lpstr>Talent Pool </vt:lpstr>
      <vt:lpstr>Talent Pool </vt:lpstr>
      <vt:lpstr>Talent Pool </vt:lpstr>
      <vt:lpstr>Talent Pool </vt:lpstr>
      <vt:lpstr>Talent Pool </vt:lpstr>
      <vt:lpstr>Talent Pool </vt:lpstr>
      <vt:lpstr>Talent Pool </vt:lpstr>
      <vt:lpstr>Talent Pool </vt:lpstr>
      <vt:lpstr>Talent Pool </vt:lpstr>
      <vt:lpstr>Talent Pool </vt:lpstr>
      <vt:lpstr>Talent Pool </vt:lpstr>
      <vt:lpstr>Talent Pool </vt:lpstr>
      <vt:lpstr>Talent Pool </vt:lpstr>
      <vt:lpstr>Talent Pool </vt:lpstr>
      <vt:lpstr>Talent Pool </vt:lpstr>
      <vt:lpstr>Talent Pool </vt:lpstr>
      <vt:lpstr>Talent Pool </vt:lpstr>
      <vt:lpstr>Talent Pool </vt:lpstr>
      <vt:lpstr>Talent Pool </vt:lpstr>
      <vt:lpstr>Talent Pool </vt:lpstr>
      <vt:lpstr>Talent Pool </vt:lpstr>
      <vt:lpstr>Time line</vt:lpstr>
      <vt:lpstr>Talent Pool: 2019 </vt:lpstr>
      <vt:lpstr>Talent Pool: 2020 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SUPPLY CHAIN ECOSYSTEM SIMULATORS</dc:title>
  <dc:creator>ADMIN</dc:creator>
  <cp:lastModifiedBy>ADMIN</cp:lastModifiedBy>
  <cp:revision>196</cp:revision>
  <dcterms:modified xsi:type="dcterms:W3CDTF">2020-09-24T17:30:00Z</dcterms:modified>
</cp:coreProperties>
</file>