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1"/>
  </p:notesMasterIdLst>
  <p:sldIdLst>
    <p:sldId id="256" r:id="rId2"/>
    <p:sldId id="286" r:id="rId3"/>
    <p:sldId id="345" r:id="rId4"/>
    <p:sldId id="288" r:id="rId5"/>
    <p:sldId id="287" r:id="rId6"/>
    <p:sldId id="289" r:id="rId7"/>
    <p:sldId id="291" r:id="rId8"/>
    <p:sldId id="292" r:id="rId9"/>
    <p:sldId id="304" r:id="rId10"/>
    <p:sldId id="290" r:id="rId11"/>
    <p:sldId id="346" r:id="rId12"/>
    <p:sldId id="298" r:id="rId13"/>
    <p:sldId id="293" r:id="rId14"/>
    <p:sldId id="294" r:id="rId15"/>
    <p:sldId id="299" r:id="rId16"/>
    <p:sldId id="300" r:id="rId17"/>
    <p:sldId id="269" r:id="rId18"/>
    <p:sldId id="270" r:id="rId19"/>
    <p:sldId id="302" r:id="rId20"/>
    <p:sldId id="341" r:id="rId21"/>
    <p:sldId id="303" r:id="rId22"/>
    <p:sldId id="272" r:id="rId23"/>
    <p:sldId id="334" r:id="rId24"/>
    <p:sldId id="335" r:id="rId25"/>
    <p:sldId id="336" r:id="rId26"/>
    <p:sldId id="337" r:id="rId27"/>
    <p:sldId id="277" r:id="rId28"/>
    <p:sldId id="338" r:id="rId29"/>
    <p:sldId id="278" r:id="rId30"/>
    <p:sldId id="339" r:id="rId31"/>
    <p:sldId id="343" r:id="rId32"/>
    <p:sldId id="344" r:id="rId33"/>
    <p:sldId id="340" r:id="rId34"/>
    <p:sldId id="307" r:id="rId35"/>
    <p:sldId id="308" r:id="rId36"/>
    <p:sldId id="318" r:id="rId37"/>
    <p:sldId id="314" r:id="rId38"/>
    <p:sldId id="315" r:id="rId39"/>
    <p:sldId id="316" r:id="rId40"/>
    <p:sldId id="317" r:id="rId41"/>
    <p:sldId id="319" r:id="rId42"/>
    <p:sldId id="320" r:id="rId43"/>
    <p:sldId id="321" r:id="rId44"/>
    <p:sldId id="323" r:id="rId45"/>
    <p:sldId id="322" r:id="rId46"/>
    <p:sldId id="329" r:id="rId47"/>
    <p:sldId id="328" r:id="rId48"/>
    <p:sldId id="330" r:id="rId49"/>
    <p:sldId id="331" r:id="rId50"/>
    <p:sldId id="332" r:id="rId51"/>
    <p:sldId id="333" r:id="rId52"/>
    <p:sldId id="342" r:id="rId53"/>
    <p:sldId id="352" r:id="rId54"/>
    <p:sldId id="354" r:id="rId55"/>
    <p:sldId id="355" r:id="rId56"/>
    <p:sldId id="356" r:id="rId57"/>
    <p:sldId id="357" r:id="rId58"/>
    <p:sldId id="358" r:id="rId59"/>
    <p:sldId id="359" r:id="rId60"/>
  </p:sldIdLst>
  <p:sldSz cx="9144000" cy="5143500" type="screen16x9"/>
  <p:notesSz cx="6858000" cy="9144000"/>
  <p:embeddedFontLst>
    <p:embeddedFont>
      <p:font typeface="Barlow" panose="020B0604020202020204" charset="0"/>
      <p:regular r:id="rId62"/>
      <p:bold r:id="rId63"/>
      <p:italic r:id="rId64"/>
      <p:boldItalic r:id="rId65"/>
    </p:embeddedFont>
    <p:embeddedFont>
      <p:font typeface="Raleway" panose="020B0604020202020204" charset="0"/>
      <p:regular r:id="rId66"/>
      <p:bold r:id="rId67"/>
      <p:italic r:id="rId68"/>
      <p:boldItalic r:id="rId69"/>
    </p:embeddedFont>
    <p:embeddedFont>
      <p:font typeface="Barlow Light" panose="020B0604020202020204" charset="0"/>
      <p:regular r:id="rId70"/>
      <p:bold r:id="rId71"/>
      <p:italic r:id="rId72"/>
      <p:boldItalic r:id="rId73"/>
    </p:embeddedFont>
    <p:embeddedFont>
      <p:font typeface="Verdana" panose="020B0604030504040204" pitchFamily="34" charset="0"/>
      <p:regular r:id="rId74"/>
      <p:bold r:id="rId75"/>
      <p:italic r:id="rId76"/>
      <p:boldItalic r:id="rId77"/>
    </p:embeddedFont>
    <p:embeddedFont>
      <p:font typeface="Consolas" panose="020B0609020204030204" pitchFamily="49" charset="0"/>
      <p:regular r:id="rId78"/>
      <p:bold r:id="rId79"/>
      <p:italic r:id="rId80"/>
      <p:boldItalic r:id="rId81"/>
    </p:embeddedFont>
    <p:embeddedFont>
      <p:font typeface="Raleway SemiBold" panose="020B0604020202020204" charset="0"/>
      <p:regular r:id="rId82"/>
      <p:bold r:id="rId83"/>
      <p:italic r:id="rId84"/>
      <p:boldItalic r:id="rId8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FE2"/>
    <a:srgbClr val="61C2DD"/>
    <a:srgbClr val="435A72"/>
    <a:srgbClr val="01224B"/>
    <a:srgbClr val="3EB1D5"/>
    <a:srgbClr val="C5C7C9"/>
    <a:srgbClr val="0E414A"/>
    <a:srgbClr val="3BA4FF"/>
    <a:srgbClr val="87D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79B213-A7B1-4D54-87E7-7F15D3F6DC19}">
  <a:tblStyle styleId="{CA79B213-A7B1-4D54-87E7-7F15D3F6DC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2" autoAdjust="0"/>
    <p:restoredTop sz="94660"/>
  </p:normalViewPr>
  <p:slideViewPr>
    <p:cSldViewPr>
      <p:cViewPr varScale="1">
        <p:scale>
          <a:sx n="93" d="100"/>
          <a:sy n="93" d="100"/>
        </p:scale>
        <p:origin x="776" y="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0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2.fntdata"/><Relationship Id="rId68" Type="http://schemas.openxmlformats.org/officeDocument/2006/relationships/font" Target="fonts/font7.fntdata"/><Relationship Id="rId76" Type="http://schemas.openxmlformats.org/officeDocument/2006/relationships/font" Target="fonts/font15.fntdata"/><Relationship Id="rId84" Type="http://schemas.openxmlformats.org/officeDocument/2006/relationships/font" Target="fonts/font23.fntdata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5.fntdata"/><Relationship Id="rId74" Type="http://schemas.openxmlformats.org/officeDocument/2006/relationships/font" Target="fonts/font13.fntdata"/><Relationship Id="rId79" Type="http://schemas.openxmlformats.org/officeDocument/2006/relationships/font" Target="fonts/font18.fntdata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82" Type="http://schemas.openxmlformats.org/officeDocument/2006/relationships/font" Target="fonts/font21.fntdata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3.fntdata"/><Relationship Id="rId69" Type="http://schemas.openxmlformats.org/officeDocument/2006/relationships/font" Target="fonts/font8.fntdata"/><Relationship Id="rId77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1.fntdata"/><Relationship Id="rId80" Type="http://schemas.openxmlformats.org/officeDocument/2006/relationships/font" Target="fonts/font19.fntdata"/><Relationship Id="rId85" Type="http://schemas.openxmlformats.org/officeDocument/2006/relationships/font" Target="fonts/font2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1.fntdata"/><Relationship Id="rId70" Type="http://schemas.openxmlformats.org/officeDocument/2006/relationships/font" Target="fonts/font9.fntdata"/><Relationship Id="rId75" Type="http://schemas.openxmlformats.org/officeDocument/2006/relationships/font" Target="fonts/font14.fntdata"/><Relationship Id="rId83" Type="http://schemas.openxmlformats.org/officeDocument/2006/relationships/font" Target="fonts/font22.fntdata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4.fntdata"/><Relationship Id="rId73" Type="http://schemas.openxmlformats.org/officeDocument/2006/relationships/font" Target="fonts/font12.fntdata"/><Relationship Id="rId78" Type="http://schemas.openxmlformats.org/officeDocument/2006/relationships/font" Target="fonts/font17.fntdata"/><Relationship Id="rId81" Type="http://schemas.openxmlformats.org/officeDocument/2006/relationships/font" Target="fonts/font20.fntdata"/><Relationship Id="rId8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516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949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10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507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8585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12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141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13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0113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14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274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15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340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16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3878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608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114E18-8461-4B1D-8C87-6330D29DAD05}" type="slidenum">
              <a:rPr lang="it-IT" altLang="en-US" sz="1200" smtClean="0"/>
              <a:pPr eaLnBrk="1" hangingPunct="1"/>
              <a:t>17</a:t>
            </a:fld>
            <a:endParaRPr lang="it-IT" altLang="en-US" sz="1200" smtClean="0"/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9233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710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F648879-520D-4F7F-B874-A927CA39EBAC}" type="slidenum">
              <a:rPr lang="it-IT" altLang="en-US" sz="1200" smtClean="0"/>
              <a:pPr eaLnBrk="1" hangingPunct="1"/>
              <a:t>18</a:t>
            </a:fld>
            <a:endParaRPr lang="it-IT" altLang="en-US" sz="1200" smtClean="0"/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2211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710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F648879-520D-4F7F-B874-A927CA39EBAC}" type="slidenum">
              <a:rPr lang="it-IT" altLang="en-US" sz="1200" smtClean="0"/>
              <a:pPr eaLnBrk="1" hangingPunct="1"/>
              <a:t>19</a:t>
            </a:fld>
            <a:endParaRPr lang="it-IT" altLang="en-US" sz="1200" smtClean="0"/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731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65227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710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F648879-520D-4F7F-B874-A927CA39EBAC}" type="slidenum">
              <a:rPr lang="it-IT" altLang="en-US" sz="1200" smtClean="0"/>
              <a:pPr eaLnBrk="1" hangingPunct="1"/>
              <a:t>21</a:t>
            </a:fld>
            <a:endParaRPr lang="it-IT" altLang="en-US" sz="1200" smtClean="0"/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3429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5F6F776-53B3-4A88-A705-ACC46ACD779C}" type="slidenum">
              <a:rPr lang="it-IT" altLang="en-US" sz="1200" smtClean="0"/>
              <a:pPr eaLnBrk="1" hangingPunct="1"/>
              <a:t>22</a:t>
            </a:fld>
            <a:endParaRPr lang="it-IT" altLang="en-US" sz="1200" smtClean="0"/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4766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5F6F776-53B3-4A88-A705-ACC46ACD779C}" type="slidenum">
              <a:rPr lang="it-IT" altLang="en-US" sz="1200" smtClean="0"/>
              <a:pPr eaLnBrk="1" hangingPunct="1"/>
              <a:t>23</a:t>
            </a:fld>
            <a:endParaRPr lang="it-IT" altLang="en-US" sz="1200" smtClean="0"/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3199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24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5459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25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7727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26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6774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5427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2855674-2A00-400A-AD40-32F1A8BF0F98}" type="slidenum">
              <a:rPr lang="it-IT" altLang="en-US" sz="1200" smtClean="0"/>
              <a:pPr eaLnBrk="1" hangingPunct="1"/>
              <a:t>27</a:t>
            </a:fld>
            <a:endParaRPr lang="it-IT" altLang="en-US" sz="1200" smtClean="0"/>
          </a:p>
        </p:txBody>
      </p:sp>
      <p:sp>
        <p:nvSpPr>
          <p:cNvPr id="542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631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5F6F776-53B3-4A88-A705-ACC46ACD779C}" type="slidenum">
              <a:rPr lang="it-IT" altLang="en-US" sz="1200" smtClean="0"/>
              <a:pPr eaLnBrk="1" hangingPunct="1"/>
              <a:t>28</a:t>
            </a:fld>
            <a:endParaRPr lang="it-IT" altLang="en-US" sz="1200" smtClean="0"/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6416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5529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F2A6896-EB7E-438B-8741-1751640128F7}" type="slidenum">
              <a:rPr lang="it-IT" altLang="en-US" sz="1200" smtClean="0"/>
              <a:pPr eaLnBrk="1" hangingPunct="1"/>
              <a:t>29</a:t>
            </a:fld>
            <a:endParaRPr lang="it-IT" altLang="en-US" sz="1200" smtClean="0"/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678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3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2012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5F6F776-53B3-4A88-A705-ACC46ACD779C}" type="slidenum">
              <a:rPr lang="it-IT" altLang="en-US" sz="1200" smtClean="0"/>
              <a:pPr eaLnBrk="1" hangingPunct="1"/>
              <a:t>30</a:t>
            </a:fld>
            <a:endParaRPr lang="it-IT" altLang="en-US" sz="1200" smtClean="0"/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664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5529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F2A6896-EB7E-438B-8741-1751640128F7}" type="slidenum">
              <a:rPr lang="it-IT" altLang="en-US" sz="1200" smtClean="0"/>
              <a:pPr eaLnBrk="1" hangingPunct="1"/>
              <a:t>31</a:t>
            </a:fld>
            <a:endParaRPr lang="it-IT" altLang="en-US" sz="1200" smtClean="0"/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0589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5529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F2A6896-EB7E-438B-8741-1751640128F7}" type="slidenum">
              <a:rPr lang="it-IT" altLang="en-US" sz="1200" smtClean="0"/>
              <a:pPr eaLnBrk="1" hangingPunct="1"/>
              <a:t>32</a:t>
            </a:fld>
            <a:endParaRPr lang="it-IT" altLang="en-US" sz="1200" smtClean="0"/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4002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87817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34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0105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35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3874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36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7540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37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117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38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155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39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277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4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7870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40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156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41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2549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42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11148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43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9970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44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108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45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319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46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5924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47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40148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48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39662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49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222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835636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50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69501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51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4279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875623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663810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54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06240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55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4116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56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37253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57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50766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58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3347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59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463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6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166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7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49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8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674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9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777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9DE3A-8C53-4E41-8163-653FEC493A99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39237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9748"/>
            <a:ext cx="7886700" cy="55429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EDF2B47-7C58-458B-A014-B081B81A8D06}"/>
              </a:ext>
            </a:extLst>
          </p:cNvPr>
          <p:cNvGrpSpPr/>
          <p:nvPr userDrawn="1"/>
        </p:nvGrpSpPr>
        <p:grpSpPr>
          <a:xfrm>
            <a:off x="9433982" y="1"/>
            <a:ext cx="1647523" cy="1362074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xmlns="" id="{C7ACA455-4437-4416-A6F0-33D534A6AE9F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7180DD64-6AC6-41B8-826F-6BE55763C6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7252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19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199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35" descr="kn_both_pos_ank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89" y="267494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0" r:id="rId3"/>
    <p:sldLayoutId id="2147483661" r:id="rId4"/>
    <p:sldLayoutId id="2147483663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frame#Frame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Picture 35" descr="kn_both_pos_an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89" y="267494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Google Shape;338;p12"/>
          <p:cNvSpPr txBox="1">
            <a:spLocks/>
          </p:cNvSpPr>
          <p:nvPr/>
        </p:nvSpPr>
        <p:spPr>
          <a:xfrm>
            <a:off x="1697632" y="2283718"/>
            <a:ext cx="5322640" cy="772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t-EE" dirty="0" smtClean="0"/>
              <a:t/>
            </a:r>
            <a:br>
              <a:rPr lang="et-EE" dirty="0" smtClean="0"/>
            </a:br>
            <a:r>
              <a:rPr lang="en-US" b="1" dirty="0" err="1" smtClean="0">
                <a:solidFill>
                  <a:srgbClr val="435A72"/>
                </a:solidFill>
              </a:rPr>
              <a:t>Javascript</a:t>
            </a:r>
            <a:endParaRPr lang="et-EE" sz="4400" dirty="0"/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467544" y="210444"/>
            <a:ext cx="5556965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36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KNITS</a:t>
            </a:r>
            <a:endParaRPr lang="en-US" sz="30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000" b="1" dirty="0">
                <a:solidFill>
                  <a:schemeClr val="lt1"/>
                </a:solidFill>
                <a:highlight>
                  <a:schemeClr val="accent2"/>
                </a:highlight>
              </a:rPr>
              <a:t>K</a:t>
            </a:r>
            <a:r>
              <a:rPr lang="en-US" sz="2000" dirty="0">
                <a:solidFill>
                  <a:schemeClr val="lt1"/>
                </a:solidFill>
                <a:highlight>
                  <a:schemeClr val="accent2"/>
                </a:highlight>
              </a:rPr>
              <a:t>uehne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agel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I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nformation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T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echnology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S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chool</a:t>
            </a:r>
            <a:endParaRPr lang="en-US"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2984625" y="3291830"/>
            <a:ext cx="2748653" cy="340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Technology Overview</a:t>
            </a:r>
            <a:endParaRPr lang="en-US"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Introduction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Browser runtime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pic>
        <p:nvPicPr>
          <p:cNvPr id="5" name="Picture 1" descr="C:\Users\s.fiorenza\Desktop\PresentazioneJS\Slides\Browser\browser-diagram-full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119042"/>
            <a:ext cx="5400600" cy="3657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2088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547664" y="2355726"/>
            <a:ext cx="5256584" cy="8350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Web Applications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691680" y="3287700"/>
            <a:ext cx="5184576" cy="86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From server side and DHTML 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Rich Internet Application with Ajax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366259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/>
          <p:cNvSpPr/>
          <p:nvPr/>
        </p:nvSpPr>
        <p:spPr>
          <a:xfrm>
            <a:off x="7308304" y="1769010"/>
            <a:ext cx="1512168" cy="1347751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12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512502" y="1769011"/>
            <a:ext cx="3219738" cy="3140721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11560" y="1769012"/>
            <a:ext cx="1728192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501942" y="1728628"/>
            <a:ext cx="2102768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11" name="Rectangle 3"/>
          <p:cNvSpPr txBox="1">
            <a:spLocks noChangeAspect="1" noChangeArrowheads="1"/>
          </p:cNvSpPr>
          <p:nvPr/>
        </p:nvSpPr>
        <p:spPr>
          <a:xfrm>
            <a:off x="4107699" y="1728628"/>
            <a:ext cx="1330926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Server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964085" y="3848489"/>
            <a:ext cx="1099169" cy="771777"/>
            <a:chOff x="7380312" y="1941972"/>
            <a:chExt cx="1518280" cy="1152128"/>
          </a:xfrm>
        </p:grpSpPr>
        <p:sp>
          <p:nvSpPr>
            <p:cNvPr id="6" name="Rectangle 5"/>
            <p:cNvSpPr/>
            <p:nvPr/>
          </p:nvSpPr>
          <p:spPr>
            <a:xfrm>
              <a:off x="7380312" y="1941972"/>
              <a:ext cx="1518280" cy="1152128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531144" y="2139702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822904" y="2220094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531144" y="2511368"/>
              <a:ext cx="55713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433238" y="2038364"/>
              <a:ext cx="320980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31622" y="2859782"/>
              <a:ext cx="143538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144296" y="2511368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61230" y="2511368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588224" y="2518036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831288" y="2709676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58014" y="2781684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076864" y="2925700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194230" y="2274954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2164973" y="2499742"/>
            <a:ext cx="147092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988299" y="2208493"/>
            <a:ext cx="1064378" cy="675110"/>
            <a:chOff x="7436360" y="2385826"/>
            <a:chExt cx="1518280" cy="1152128"/>
          </a:xfrm>
        </p:grpSpPr>
        <p:sp>
          <p:nvSpPr>
            <p:cNvPr id="31" name="Rectangle 30"/>
            <p:cNvSpPr/>
            <p:nvPr/>
          </p:nvSpPr>
          <p:spPr>
            <a:xfrm>
              <a:off x="7436360" y="2385826"/>
              <a:ext cx="1518280" cy="1152128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613534" y="2485832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34488" y="2725090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854344" y="2485832"/>
              <a:ext cx="55713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489286" y="2482218"/>
              <a:ext cx="320980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587670" y="3303636"/>
              <a:ext cx="143538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805526" y="2728898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486070" y="2732344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688490" y="2728898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815328" y="3303636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007662" y="3060936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17048" y="3303636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250278" y="2718808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Arrow Connector 44"/>
          <p:cNvCxnSpPr/>
          <p:nvPr/>
        </p:nvCxnSpPr>
        <p:spPr>
          <a:xfrm>
            <a:off x="6501776" y="2484018"/>
            <a:ext cx="1094560" cy="117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Standard: Server side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H="1" flipV="1">
            <a:off x="2164974" y="4263073"/>
            <a:ext cx="2046986" cy="24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669192" y="2183361"/>
            <a:ext cx="2772668" cy="67607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259328" y="3265413"/>
            <a:ext cx="673677" cy="504056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420425" y="3322509"/>
            <a:ext cx="491280" cy="418911"/>
            <a:chOff x="3986882" y="3121163"/>
            <a:chExt cx="885453" cy="690873"/>
          </a:xfrm>
        </p:grpSpPr>
        <p:sp>
          <p:nvSpPr>
            <p:cNvPr id="85" name="Rectangle 84"/>
            <p:cNvSpPr/>
            <p:nvPr/>
          </p:nvSpPr>
          <p:spPr>
            <a:xfrm>
              <a:off x="3986882" y="3189047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198103" y="3242899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986882" y="3438015"/>
              <a:ext cx="403342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639959" y="3121163"/>
              <a:ext cx="232376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987228" y="3671407"/>
              <a:ext cx="103915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430777" y="3438015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587828" y="3438015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752162" y="3442482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204173" y="3570856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585500" y="3619092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381959" y="3715564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466927" y="3279648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726555" y="2208493"/>
            <a:ext cx="706472" cy="535437"/>
            <a:chOff x="3986882" y="3121163"/>
            <a:chExt cx="885453" cy="690873"/>
          </a:xfrm>
          <a:solidFill>
            <a:srgbClr val="FFC000"/>
          </a:solidFill>
        </p:grpSpPr>
        <p:sp>
          <p:nvSpPr>
            <p:cNvPr id="98" name="Rectangle 97"/>
            <p:cNvSpPr/>
            <p:nvPr/>
          </p:nvSpPr>
          <p:spPr>
            <a:xfrm>
              <a:off x="3986882" y="3189047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198103" y="3242899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986882" y="3438015"/>
              <a:ext cx="403342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639959" y="3121163"/>
              <a:ext cx="232376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987228" y="3671407"/>
              <a:ext cx="103915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430777" y="3438015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587828" y="3438015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752162" y="3442482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204173" y="3570856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585500" y="3619092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381959" y="3715564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466927" y="3279648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0" name="Straight Arrow Connector 109"/>
          <p:cNvCxnSpPr/>
          <p:nvPr/>
        </p:nvCxnSpPr>
        <p:spPr>
          <a:xfrm>
            <a:off x="5657261" y="2846077"/>
            <a:ext cx="5764" cy="50440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4606079" y="2859431"/>
            <a:ext cx="7399" cy="4043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4259328" y="4112999"/>
            <a:ext cx="693502" cy="514263"/>
            <a:chOff x="7380312" y="1941972"/>
            <a:chExt cx="1518280" cy="1152128"/>
          </a:xfrm>
        </p:grpSpPr>
        <p:sp>
          <p:nvSpPr>
            <p:cNvPr id="113" name="Rectangle 112"/>
            <p:cNvSpPr/>
            <p:nvPr/>
          </p:nvSpPr>
          <p:spPr>
            <a:xfrm>
              <a:off x="7380312" y="1941972"/>
              <a:ext cx="1518280" cy="1152128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531144" y="2139702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822904" y="2220094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7531144" y="2511368"/>
              <a:ext cx="55713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8433238" y="2038364"/>
              <a:ext cx="320980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7531622" y="2859782"/>
              <a:ext cx="143538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8144296" y="2511368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8361230" y="2511368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8588224" y="2518036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7831288" y="2709676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8358014" y="2781684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8076864" y="2925700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8194230" y="2274954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Rectangle 3"/>
          <p:cNvSpPr txBox="1">
            <a:spLocks noChangeAspect="1" noChangeArrowheads="1"/>
          </p:cNvSpPr>
          <p:nvPr/>
        </p:nvSpPr>
        <p:spPr>
          <a:xfrm>
            <a:off x="7107836" y="1769012"/>
            <a:ext cx="1584176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Database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cxnSp>
        <p:nvCxnSpPr>
          <p:cNvPr id="130" name="Straight Arrow Connector 129"/>
          <p:cNvCxnSpPr/>
          <p:nvPr/>
        </p:nvCxnSpPr>
        <p:spPr>
          <a:xfrm flipH="1">
            <a:off x="4933005" y="4367154"/>
            <a:ext cx="724256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4593749" y="3769469"/>
            <a:ext cx="0" cy="343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58" name="Straight Connector 14357"/>
          <p:cNvCxnSpPr/>
          <p:nvPr/>
        </p:nvCxnSpPr>
        <p:spPr>
          <a:xfrm flipV="1">
            <a:off x="5657261" y="3795887"/>
            <a:ext cx="0" cy="5712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lh5.googleusercontent.com/AmlE_3xlyfNBYopEWd_18Bmv2bhd_-2lR4QeieXjn3o5D4IRDkaWE-v643Z9B7ndOQVPKSyEqOKs5QVuBFbbkj8s1T-soKdS6nzmkBLlwEmAOqt37YN4VzKMLlKI9E-TjumW9RLiTV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243064"/>
            <a:ext cx="256678" cy="25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63" name="TextBox 14362"/>
          <p:cNvSpPr txBox="1"/>
          <p:nvPr/>
        </p:nvSpPr>
        <p:spPr>
          <a:xfrm>
            <a:off x="4427984" y="2335981"/>
            <a:ext cx="1760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Backend System</a:t>
            </a:r>
            <a:endParaRPr lang="en-US" dirty="0"/>
          </a:p>
        </p:txBody>
      </p:sp>
      <p:pic>
        <p:nvPicPr>
          <p:cNvPr id="1028" name="Picture 4" descr="https://lh6.googleusercontent.com/8Ar-78-g8DqFNjHoFTaXrP8c1k89ZBnImPVdH7_iKI7tzYPYyBd-ZFOiU_wgW4j7i1P0wgoNLCm3DhLDUWYubtq4iACWCbgbvYivfK0EeLOKGb-VYWag_spRCJ5oSlKlxiRJ6M6GmN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016" y="1873058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Rectangle 152"/>
          <p:cNvSpPr/>
          <p:nvPr/>
        </p:nvSpPr>
        <p:spPr>
          <a:xfrm>
            <a:off x="988299" y="2980080"/>
            <a:ext cx="1064378" cy="67607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2308990" y="2271022"/>
            <a:ext cx="1326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Browser http call</a:t>
            </a:r>
            <a:endParaRPr lang="en-US" sz="1100" dirty="0"/>
          </a:p>
        </p:txBody>
      </p:sp>
      <p:sp>
        <p:nvSpPr>
          <p:cNvPr id="158" name="TextBox 157"/>
          <p:cNvSpPr txBox="1"/>
          <p:nvPr/>
        </p:nvSpPr>
        <p:spPr>
          <a:xfrm>
            <a:off x="2267744" y="4038332"/>
            <a:ext cx="1434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response http</a:t>
            </a:r>
            <a:endParaRPr lang="en-US" sz="1100" dirty="0"/>
          </a:p>
        </p:txBody>
      </p:sp>
      <p:grpSp>
        <p:nvGrpSpPr>
          <p:cNvPr id="159" name="Group 158"/>
          <p:cNvGrpSpPr>
            <a:grpSpLocks noChangeAspect="1"/>
          </p:cNvGrpSpPr>
          <p:nvPr/>
        </p:nvGrpSpPr>
        <p:grpSpPr>
          <a:xfrm>
            <a:off x="2727058" y="4309217"/>
            <a:ext cx="346751" cy="257132"/>
            <a:chOff x="7380312" y="1941972"/>
            <a:chExt cx="1518280" cy="1152128"/>
          </a:xfrm>
        </p:grpSpPr>
        <p:sp>
          <p:nvSpPr>
            <p:cNvPr id="160" name="Rectangle 159"/>
            <p:cNvSpPr/>
            <p:nvPr/>
          </p:nvSpPr>
          <p:spPr>
            <a:xfrm>
              <a:off x="7380312" y="1941972"/>
              <a:ext cx="1518280" cy="1152128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7531144" y="2139702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7822904" y="2220094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7531144" y="2511368"/>
              <a:ext cx="55713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8433238" y="2038364"/>
              <a:ext cx="320980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7531622" y="2859782"/>
              <a:ext cx="143538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8144296" y="2511368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8361230" y="2511368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8588224" y="2518036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7831288" y="2709676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8358014" y="2781684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8076864" y="2925700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8194230" y="2274954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2541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Rectangle 3"/>
          <p:cNvSpPr txBox="1">
            <a:spLocks noChangeAspect="1" noChangeArrowheads="1"/>
          </p:cNvSpPr>
          <p:nvPr/>
        </p:nvSpPr>
        <p:spPr>
          <a:xfrm>
            <a:off x="184731" y="1203598"/>
            <a:ext cx="8642350" cy="3825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lvl="1">
              <a:buFont typeface="Wingdings" pitchFamily="2" charset="2"/>
              <a:buChar char="§"/>
            </a:pPr>
            <a:r>
              <a:rPr lang="en-US" altLang="en-US" sz="1800" b="1" dirty="0" smtClean="0">
                <a:latin typeface="Raleway SemiBold" charset="0"/>
              </a:rPr>
              <a:t>Data and UI are merged on the server</a:t>
            </a:r>
            <a:endParaRPr lang="et-EE" altLang="en-US" sz="1800" b="1" dirty="0" smtClean="0">
              <a:latin typeface="Raleway SemiBold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altLang="en-US" sz="1800" b="1" dirty="0" smtClean="0">
                <a:latin typeface="Raleway SemiBold" charset="0"/>
              </a:rPr>
              <a:t>Every new request  from </a:t>
            </a:r>
            <a:r>
              <a:rPr lang="et-EE" altLang="en-US" sz="1800" b="1" dirty="0" smtClean="0">
                <a:latin typeface="Raleway SemiBold" charset="0"/>
              </a:rPr>
              <a:t>UI </a:t>
            </a:r>
            <a:r>
              <a:rPr lang="en-US" altLang="en-US" sz="1800" b="1" dirty="0" smtClean="0">
                <a:latin typeface="Raleway SemiBold" charset="0"/>
              </a:rPr>
              <a:t>to the server create new Page</a:t>
            </a:r>
            <a:endParaRPr lang="et-EE" altLang="en-US" sz="1800" b="1" dirty="0" smtClean="0">
              <a:latin typeface="Raleway SemiBold" charset="0"/>
            </a:endParaRPr>
          </a:p>
          <a:p>
            <a:pPr lvl="2"/>
            <a:r>
              <a:rPr lang="en-US" altLang="en-US" sz="1600" dirty="0" smtClean="0">
                <a:latin typeface="Raleway SemiBold" charset="0"/>
              </a:rPr>
              <a:t>Whole page is recalculated, delivered to client to replace previous one</a:t>
            </a:r>
            <a:r>
              <a:rPr lang="et-EE" altLang="en-US" sz="1600" dirty="0" smtClean="0">
                <a:latin typeface="Raleway SemiBold" charset="0"/>
              </a:rPr>
              <a:t> </a:t>
            </a:r>
          </a:p>
          <a:p>
            <a:pPr lvl="2"/>
            <a:r>
              <a:rPr lang="en-US" altLang="en-US" sz="1600" dirty="0" smtClean="0">
                <a:latin typeface="Raleway SemiBold" charset="0"/>
              </a:rPr>
              <a:t>User can’t perform any action while waiting for new page to be rendered</a:t>
            </a:r>
            <a:endParaRPr lang="et-EE" altLang="en-US" sz="1200" dirty="0" smtClean="0">
              <a:latin typeface="Raleway SemiBold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t-EE" altLang="en-US" sz="1800" b="1" dirty="0" smtClean="0">
                <a:latin typeface="Raleway SemiBold" charset="0"/>
              </a:rPr>
              <a:t>J</a:t>
            </a:r>
            <a:r>
              <a:rPr lang="en-US" altLang="en-US" sz="1800" b="1" dirty="0" err="1" smtClean="0">
                <a:latin typeface="Raleway SemiBold" charset="0"/>
              </a:rPr>
              <a:t>avascript</a:t>
            </a:r>
            <a:r>
              <a:rPr lang="en-US" altLang="en-US" sz="1800" b="1" dirty="0" smtClean="0">
                <a:latin typeface="Raleway SemiBold" charset="0"/>
              </a:rPr>
              <a:t> code embedded in page is restricted to </a:t>
            </a:r>
            <a:r>
              <a:rPr lang="en-US" altLang="en-US" sz="1800" dirty="0" smtClean="0">
                <a:latin typeface="Raleway SemiBold" charset="0"/>
              </a:rPr>
              <a:t>:</a:t>
            </a:r>
            <a:endParaRPr lang="et-EE" altLang="en-US" sz="1800" dirty="0" smtClean="0">
              <a:latin typeface="Raleway SemiBold" charset="0"/>
            </a:endParaRPr>
          </a:p>
          <a:p>
            <a:pPr lvl="2"/>
            <a:r>
              <a:rPr lang="en-US" altLang="en-US" sz="1600" dirty="0" smtClean="0">
                <a:latin typeface="Raleway SemiBold" charset="0"/>
              </a:rPr>
              <a:t>Implement some logic on data already loaded on </a:t>
            </a:r>
            <a:r>
              <a:rPr lang="et-EE" altLang="en-US" sz="1600" dirty="0" smtClean="0">
                <a:latin typeface="Raleway SemiBold" charset="0"/>
              </a:rPr>
              <a:t>UI</a:t>
            </a:r>
          </a:p>
          <a:p>
            <a:pPr lvl="2"/>
            <a:r>
              <a:rPr lang="en-US" altLang="en-US" sz="1600" dirty="0" smtClean="0">
                <a:latin typeface="Raleway SemiBold" charset="0"/>
              </a:rPr>
              <a:t>Perform validations on data submitted by user</a:t>
            </a:r>
            <a:endParaRPr lang="et-EE" altLang="en-US" sz="1600" dirty="0" smtClean="0">
              <a:latin typeface="Raleway SemiBold" charset="0"/>
            </a:endParaRPr>
          </a:p>
          <a:p>
            <a:pPr lvl="2"/>
            <a:r>
              <a:rPr lang="en-US" altLang="en-US" sz="1600" dirty="0" smtClean="0">
                <a:latin typeface="Raleway SemiBold" charset="0"/>
              </a:rPr>
              <a:t>Copy data between UI fields</a:t>
            </a:r>
            <a:endParaRPr lang="et-EE" altLang="en-US" sz="1600" dirty="0" smtClean="0">
              <a:latin typeface="Raleway SemiBold" charset="0"/>
            </a:endParaRPr>
          </a:p>
          <a:p>
            <a:pPr lvl="2"/>
            <a:r>
              <a:rPr lang="et-EE" altLang="en-US" sz="1600" dirty="0" smtClean="0">
                <a:latin typeface="Raleway SemiBold" charset="0"/>
              </a:rPr>
              <a:t>DHML </a:t>
            </a:r>
            <a:r>
              <a:rPr lang="en-US" altLang="en-US" sz="1600" dirty="0" smtClean="0">
                <a:latin typeface="Raleway SemiBold" charset="0"/>
              </a:rPr>
              <a:t>effects </a:t>
            </a:r>
            <a:r>
              <a:rPr lang="et-EE" altLang="en-US" sz="1600" dirty="0" smtClean="0">
                <a:latin typeface="Raleway SemiBold" charset="0"/>
              </a:rPr>
              <a:t>(</a:t>
            </a:r>
            <a:r>
              <a:rPr lang="en-US" altLang="en-US" sz="1600" dirty="0" smtClean="0">
                <a:latin typeface="Raleway SemiBold" charset="0"/>
              </a:rPr>
              <a:t>images </a:t>
            </a:r>
            <a:r>
              <a:rPr lang="et-EE" altLang="en-US" sz="1600" dirty="0" smtClean="0">
                <a:latin typeface="Raleway SemiBold" charset="0"/>
              </a:rPr>
              <a:t>rollout, </a:t>
            </a:r>
            <a:r>
              <a:rPr lang="en-US" altLang="en-US" sz="1600" dirty="0" smtClean="0">
                <a:latin typeface="Raleway SemiBold" charset="0"/>
              </a:rPr>
              <a:t>sort tables, change layout elements</a:t>
            </a:r>
            <a:r>
              <a:rPr lang="et-EE" altLang="en-US" sz="1600" dirty="0" smtClean="0">
                <a:latin typeface="Raleway SemiBold" charset="0"/>
              </a:rPr>
              <a:t>)</a:t>
            </a:r>
          </a:p>
          <a:p>
            <a:pPr lvl="2"/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Standard: Server side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64418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Introduction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Web Application: Ajax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11" name="Rectangle 3"/>
          <p:cNvSpPr txBox="1">
            <a:spLocks noChangeAspect="1" noChangeArrowheads="1"/>
          </p:cNvSpPr>
          <p:nvPr/>
        </p:nvSpPr>
        <p:spPr>
          <a:xfrm>
            <a:off x="381000" y="1224572"/>
            <a:ext cx="8079432" cy="3825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Early nineties:</a:t>
            </a:r>
            <a:endParaRPr lang="et-EE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sz="1800" dirty="0" smtClean="0"/>
              <a:t>Every </a:t>
            </a:r>
            <a:r>
              <a:rPr lang="en-US" altLang="en-US" sz="1800" dirty="0"/>
              <a:t>update in data to display requires generation of a new stream of html + </a:t>
            </a:r>
            <a:r>
              <a:rPr lang="en-US" altLang="en-US" sz="1800" dirty="0" err="1"/>
              <a:t>css</a:t>
            </a:r>
            <a:r>
              <a:rPr lang="en-US" altLang="en-US" sz="1800" dirty="0"/>
              <a:t> to be delivered to browsers on client side.</a:t>
            </a:r>
          </a:p>
          <a:p>
            <a:pPr marL="114300" indent="0">
              <a:buNone/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1996 </a:t>
            </a:r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Ajax</a:t>
            </a:r>
            <a:endParaRPr lang="et-EE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1800" dirty="0"/>
              <a:t>1996</a:t>
            </a:r>
            <a:r>
              <a:rPr lang="en-US" sz="1800" dirty="0" smtClean="0"/>
              <a:t>, Internet Explorer introduces  the</a:t>
            </a:r>
            <a:r>
              <a:rPr lang="en-US" sz="1800" dirty="0"/>
              <a:t> </a:t>
            </a:r>
            <a:r>
              <a:rPr lang="en-US" sz="1800" dirty="0" err="1">
                <a:hlinkClick r:id="rId3" tooltip="Iframe"/>
              </a:rPr>
              <a:t>iframe</a:t>
            </a:r>
            <a:r>
              <a:rPr lang="en-US" sz="1800" dirty="0"/>
              <a:t> tag </a:t>
            </a:r>
            <a:r>
              <a:rPr lang="en-US" sz="1800" dirty="0" smtClean="0"/>
              <a:t>what is able to load data in asynchronous way</a:t>
            </a:r>
            <a:r>
              <a:rPr lang="et-EE" sz="1800" dirty="0" smtClean="0"/>
              <a:t>.</a:t>
            </a:r>
            <a:endParaRPr lang="et-EE" sz="1800" dirty="0"/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1800" dirty="0" smtClean="0"/>
              <a:t>1999, evolution of idea into a new component</a:t>
            </a:r>
            <a:r>
              <a:rPr lang="et-EE" sz="1800" dirty="0" smtClean="0"/>
              <a:t> </a:t>
            </a:r>
            <a:r>
              <a:rPr lang="et-EE" sz="1800" dirty="0"/>
              <a:t>ActiveX </a:t>
            </a:r>
            <a:r>
              <a:rPr lang="en-US" sz="1800" dirty="0" smtClean="0"/>
              <a:t>named XMLHTTP</a:t>
            </a:r>
            <a:endParaRPr lang="et-EE" sz="1800" dirty="0"/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sz="1800" dirty="0" smtClean="0"/>
              <a:t>2000 Standard object</a:t>
            </a:r>
            <a:r>
              <a:rPr lang="et-EE" altLang="en-US" sz="1800" dirty="0" smtClean="0"/>
              <a:t> </a:t>
            </a:r>
            <a:r>
              <a:rPr lang="et-EE" altLang="en-US" sz="1800" dirty="0"/>
              <a:t>XmlHttpRequest </a:t>
            </a:r>
            <a:r>
              <a:rPr lang="en-US" altLang="en-US" sz="1800" dirty="0" smtClean="0"/>
              <a:t>available for all </a:t>
            </a:r>
            <a:r>
              <a:rPr lang="et-EE" altLang="en-US" sz="1800" dirty="0" smtClean="0"/>
              <a:t>browser</a:t>
            </a:r>
            <a:r>
              <a:rPr lang="en-US" altLang="en-US" sz="1800" dirty="0" smtClean="0"/>
              <a:t>s</a:t>
            </a:r>
            <a:endParaRPr lang="et-EE" altLang="en-US" sz="1800" dirty="0"/>
          </a:p>
          <a:p>
            <a:pPr lvl="1" eaLnBrk="1" hangingPunct="1">
              <a:buFont typeface="Wingdings" pitchFamily="2" charset="2"/>
              <a:buChar char="§"/>
            </a:pPr>
            <a:r>
              <a:rPr lang="et-EE" altLang="en-US" sz="1800" dirty="0"/>
              <a:t>2005 </a:t>
            </a:r>
            <a:r>
              <a:rPr lang="et-EE" altLang="en-US" sz="1800" dirty="0" smtClean="0"/>
              <a:t>AJAX </a:t>
            </a:r>
            <a:r>
              <a:rPr lang="en-US" altLang="en-US" sz="1800" dirty="0" smtClean="0"/>
              <a:t>acronym mentioned in essay from </a:t>
            </a:r>
            <a:r>
              <a:rPr lang="et-EE" altLang="en-US" sz="1800" dirty="0" smtClean="0"/>
              <a:t>Jesse </a:t>
            </a:r>
            <a:r>
              <a:rPr lang="et-EE" altLang="en-US" sz="1800" dirty="0"/>
              <a:t>James Garret</a:t>
            </a:r>
          </a:p>
          <a:p>
            <a:pPr marL="114300" indent="0">
              <a:buNone/>
            </a:pPr>
            <a:endParaRPr lang="et-EE" altLang="en-US" sz="1600" dirty="0" smtClean="0"/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839032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/>
          <p:cNvSpPr/>
          <p:nvPr/>
        </p:nvSpPr>
        <p:spPr>
          <a:xfrm>
            <a:off x="7308304" y="1769010"/>
            <a:ext cx="1512168" cy="1347751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15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512502" y="1769011"/>
            <a:ext cx="3219738" cy="3140721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11560" y="1769012"/>
            <a:ext cx="1728192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501942" y="1728628"/>
            <a:ext cx="2102768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11" name="Rectangle 3"/>
          <p:cNvSpPr txBox="1">
            <a:spLocks noChangeAspect="1" noChangeArrowheads="1"/>
          </p:cNvSpPr>
          <p:nvPr/>
        </p:nvSpPr>
        <p:spPr>
          <a:xfrm>
            <a:off x="4107699" y="1728628"/>
            <a:ext cx="1330926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Server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926071" y="2184965"/>
            <a:ext cx="1099169" cy="2403009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164973" y="2499742"/>
            <a:ext cx="147092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501776" y="2484018"/>
            <a:ext cx="1094560" cy="117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Ajax: Rich Internet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669192" y="2183361"/>
            <a:ext cx="2772668" cy="67607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521599" y="3405982"/>
            <a:ext cx="491280" cy="418911"/>
            <a:chOff x="3986882" y="3121163"/>
            <a:chExt cx="885453" cy="690873"/>
          </a:xfrm>
        </p:grpSpPr>
        <p:sp>
          <p:nvSpPr>
            <p:cNvPr id="85" name="Rectangle 84"/>
            <p:cNvSpPr/>
            <p:nvPr/>
          </p:nvSpPr>
          <p:spPr>
            <a:xfrm>
              <a:off x="3986882" y="3189047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198103" y="3242899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986882" y="3438015"/>
              <a:ext cx="403342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639959" y="3121163"/>
              <a:ext cx="232376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987228" y="3671407"/>
              <a:ext cx="103915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430777" y="3438015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587828" y="3438015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752162" y="3442482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204173" y="3570856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585500" y="3619092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381959" y="3715564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466927" y="3279648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726555" y="2208493"/>
            <a:ext cx="706472" cy="535437"/>
            <a:chOff x="3986882" y="3121163"/>
            <a:chExt cx="885453" cy="690873"/>
          </a:xfrm>
          <a:solidFill>
            <a:srgbClr val="FFC000"/>
          </a:solidFill>
        </p:grpSpPr>
        <p:sp>
          <p:nvSpPr>
            <p:cNvPr id="98" name="Rectangle 97"/>
            <p:cNvSpPr/>
            <p:nvPr/>
          </p:nvSpPr>
          <p:spPr>
            <a:xfrm>
              <a:off x="3986882" y="3189047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198103" y="3242899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986882" y="3438015"/>
              <a:ext cx="403342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639959" y="3121163"/>
              <a:ext cx="232376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987228" y="3671407"/>
              <a:ext cx="103915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430777" y="3438015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587828" y="3438015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752162" y="3442482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204173" y="3570856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585500" y="3619092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381959" y="3715564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466927" y="3279648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0" name="Straight Arrow Connector 109"/>
          <p:cNvCxnSpPr/>
          <p:nvPr/>
        </p:nvCxnSpPr>
        <p:spPr>
          <a:xfrm>
            <a:off x="4767239" y="2859263"/>
            <a:ext cx="5764" cy="50440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3"/>
          <p:cNvSpPr txBox="1">
            <a:spLocks noChangeAspect="1" noChangeArrowheads="1"/>
          </p:cNvSpPr>
          <p:nvPr/>
        </p:nvSpPr>
        <p:spPr>
          <a:xfrm>
            <a:off x="7107836" y="1769012"/>
            <a:ext cx="1584176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Database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cxnSp>
        <p:nvCxnSpPr>
          <p:cNvPr id="130" name="Straight Arrow Connector 129"/>
          <p:cNvCxnSpPr/>
          <p:nvPr/>
        </p:nvCxnSpPr>
        <p:spPr>
          <a:xfrm flipH="1">
            <a:off x="2164973" y="4396160"/>
            <a:ext cx="26253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58" name="Straight Connector 14357"/>
          <p:cNvCxnSpPr/>
          <p:nvPr/>
        </p:nvCxnSpPr>
        <p:spPr>
          <a:xfrm flipH="1" flipV="1">
            <a:off x="4767239" y="4009531"/>
            <a:ext cx="6096" cy="386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lh5.googleusercontent.com/AmlE_3xlyfNBYopEWd_18Bmv2bhd_-2lR4QeieXjn3o5D4IRDkaWE-v643Z9B7ndOQVPKSyEqOKs5QVuBFbbkj8s1T-soKdS6nzmkBLlwEmAOqt37YN4VzKMLlKI9E-TjumW9RLiTV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243064"/>
            <a:ext cx="256678" cy="25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63" name="TextBox 14362"/>
          <p:cNvSpPr txBox="1"/>
          <p:nvPr/>
        </p:nvSpPr>
        <p:spPr>
          <a:xfrm>
            <a:off x="4427984" y="2335981"/>
            <a:ext cx="1760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Backend System</a:t>
            </a:r>
            <a:endParaRPr lang="en-US" dirty="0"/>
          </a:p>
        </p:txBody>
      </p:sp>
      <p:pic>
        <p:nvPicPr>
          <p:cNvPr id="1028" name="Picture 4" descr="https://lh6.googleusercontent.com/8Ar-78-g8DqFNjHoFTaXrP8c1k89ZBnImPVdH7_iKI7tzYPYyBd-ZFOiU_wgW4j7i1P0wgoNLCm3DhLDUWYubtq4iACWCbgbvYivfK0EeLOKGb-VYWag_spRCJ5oSlKlxiRJ6M6GmN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016" y="1873058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Rectangle 130"/>
          <p:cNvSpPr/>
          <p:nvPr/>
        </p:nvSpPr>
        <p:spPr>
          <a:xfrm>
            <a:off x="1059678" y="4202846"/>
            <a:ext cx="831955" cy="2410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1059678" y="2393644"/>
            <a:ext cx="831955" cy="2410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2453006" y="2310140"/>
            <a:ext cx="1326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Ajax http call</a:t>
            </a:r>
            <a:endParaRPr lang="en-US" sz="1100" dirty="0"/>
          </a:p>
        </p:txBody>
      </p:sp>
      <p:sp>
        <p:nvSpPr>
          <p:cNvPr id="134" name="TextBox 133"/>
          <p:cNvSpPr txBox="1"/>
          <p:nvPr/>
        </p:nvSpPr>
        <p:spPr>
          <a:xfrm>
            <a:off x="2417213" y="4182348"/>
            <a:ext cx="1434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http </a:t>
            </a:r>
            <a:r>
              <a:rPr lang="en-US" sz="1100" dirty="0"/>
              <a:t>response </a:t>
            </a:r>
          </a:p>
        </p:txBody>
      </p:sp>
      <p:sp>
        <p:nvSpPr>
          <p:cNvPr id="135" name="Rectangle 134"/>
          <p:cNvSpPr>
            <a:spLocks noChangeAspect="1"/>
          </p:cNvSpPr>
          <p:nvPr/>
        </p:nvSpPr>
        <p:spPr>
          <a:xfrm>
            <a:off x="2692445" y="4438191"/>
            <a:ext cx="415978" cy="1205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553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16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Ajax: Rich Internet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439944" y="1549240"/>
            <a:ext cx="1287895" cy="1256289"/>
            <a:chOff x="4786854" y="1294753"/>
            <a:chExt cx="1287895" cy="1256289"/>
          </a:xfrm>
        </p:grpSpPr>
        <p:grpSp>
          <p:nvGrpSpPr>
            <p:cNvPr id="3" name="Group 2"/>
            <p:cNvGrpSpPr/>
            <p:nvPr/>
          </p:nvGrpSpPr>
          <p:grpSpPr>
            <a:xfrm>
              <a:off x="4786854" y="1294753"/>
              <a:ext cx="1287895" cy="1256289"/>
              <a:chOff x="3545271" y="1712078"/>
              <a:chExt cx="1287895" cy="1256289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3545271" y="1712078"/>
                <a:ext cx="1287895" cy="1256289"/>
              </a:xfrm>
              <a:prstGeom prst="roundRect">
                <a:avLst>
                  <a:gd name="adj" fmla="val 3280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634684" y="2110662"/>
                <a:ext cx="1109067" cy="2704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829177" y="1769010"/>
                <a:ext cx="7962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Raleway SemiBold" charset="0"/>
                  </a:rPr>
                  <a:t>Server</a:t>
                </a:r>
                <a:endParaRPr lang="en-US" b="1" dirty="0">
                  <a:latin typeface="Raleway SemiBold" charset="0"/>
                </a:endParaRPr>
              </a:p>
            </p:txBody>
          </p:sp>
        </p:grpSp>
        <p:pic>
          <p:nvPicPr>
            <p:cNvPr id="1026" name="Picture 2" descr="https://lh5.googleusercontent.com/AmlE_3xlyfNBYopEWd_18Bmv2bhd_-2lR4QeieXjn3o5D4IRDkaWE-v643Z9B7ndOQVPKSyEqOKs5QVuBFbbkj8s1T-soKdS6nzmkBLlwEmAOqt37YN4VzKMLlKI9E-TjumW9RLiTV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2676" y="1759936"/>
              <a:ext cx="102671" cy="102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611560" y="3709132"/>
            <a:ext cx="864096" cy="600564"/>
            <a:chOff x="1161144" y="3344664"/>
            <a:chExt cx="864096" cy="600564"/>
          </a:xfrm>
        </p:grpSpPr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1161144" y="3363839"/>
              <a:ext cx="864096" cy="581389"/>
              <a:chOff x="611560" y="1769013"/>
              <a:chExt cx="1728192" cy="1162778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611560" y="1769013"/>
                <a:ext cx="1728192" cy="1162778"/>
              </a:xfrm>
              <a:prstGeom prst="roundRect">
                <a:avLst>
                  <a:gd name="adj" fmla="val 3280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926071" y="2187167"/>
                <a:ext cx="1099169" cy="556763"/>
              </a:xfrm>
              <a:prstGeom prst="rect">
                <a:avLst/>
              </a:prstGeom>
              <a:solidFill>
                <a:srgbClr val="01A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1059678" y="2346974"/>
                <a:ext cx="831955" cy="2410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1296628" y="3344664"/>
              <a:ext cx="621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Raleway SemiBold" charset="0"/>
                </a:rPr>
                <a:t>Client</a:t>
              </a:r>
              <a:endParaRPr lang="en-US" sz="1100" b="1" dirty="0">
                <a:latin typeface="Raleway SemiBold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763688" y="3709132"/>
            <a:ext cx="864096" cy="600564"/>
            <a:chOff x="1161144" y="3344664"/>
            <a:chExt cx="864096" cy="600564"/>
          </a:xfrm>
        </p:grpSpPr>
        <p:grpSp>
          <p:nvGrpSpPr>
            <p:cNvPr id="60" name="Group 59"/>
            <p:cNvGrpSpPr>
              <a:grpSpLocks noChangeAspect="1"/>
            </p:cNvGrpSpPr>
            <p:nvPr/>
          </p:nvGrpSpPr>
          <p:grpSpPr>
            <a:xfrm>
              <a:off x="1161144" y="3363839"/>
              <a:ext cx="864096" cy="581389"/>
              <a:chOff x="611560" y="1769013"/>
              <a:chExt cx="1728192" cy="1162778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11560" y="1769013"/>
                <a:ext cx="1728192" cy="1162778"/>
              </a:xfrm>
              <a:prstGeom prst="roundRect">
                <a:avLst>
                  <a:gd name="adj" fmla="val 3280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926071" y="2187167"/>
                <a:ext cx="1099169" cy="556763"/>
              </a:xfrm>
              <a:prstGeom prst="rect">
                <a:avLst/>
              </a:prstGeom>
              <a:solidFill>
                <a:srgbClr val="01A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059678" y="2346974"/>
                <a:ext cx="831955" cy="2410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1296628" y="3344664"/>
              <a:ext cx="621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Raleway SemiBold" charset="0"/>
                </a:rPr>
                <a:t>Client</a:t>
              </a:r>
              <a:endParaRPr lang="en-US" sz="1100" b="1" dirty="0">
                <a:latin typeface="Raleway SemiBold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987824" y="3709132"/>
            <a:ext cx="864096" cy="600564"/>
            <a:chOff x="1161144" y="3344664"/>
            <a:chExt cx="864096" cy="600564"/>
          </a:xfrm>
        </p:grpSpPr>
        <p:grpSp>
          <p:nvGrpSpPr>
            <p:cNvPr id="66" name="Group 65"/>
            <p:cNvGrpSpPr>
              <a:grpSpLocks noChangeAspect="1"/>
            </p:cNvGrpSpPr>
            <p:nvPr/>
          </p:nvGrpSpPr>
          <p:grpSpPr>
            <a:xfrm>
              <a:off x="1161144" y="3363839"/>
              <a:ext cx="864096" cy="581389"/>
              <a:chOff x="611560" y="1769013"/>
              <a:chExt cx="1728192" cy="1162778"/>
            </a:xfrm>
          </p:grpSpPr>
          <p:sp>
            <p:nvSpPr>
              <p:cNvPr id="68" name="Rounded Rectangle 67"/>
              <p:cNvSpPr/>
              <p:nvPr/>
            </p:nvSpPr>
            <p:spPr>
              <a:xfrm>
                <a:off x="611560" y="1769013"/>
                <a:ext cx="1728192" cy="1162778"/>
              </a:xfrm>
              <a:prstGeom prst="roundRect">
                <a:avLst>
                  <a:gd name="adj" fmla="val 3280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926071" y="2187167"/>
                <a:ext cx="1099169" cy="556763"/>
              </a:xfrm>
              <a:prstGeom prst="rect">
                <a:avLst/>
              </a:prstGeom>
              <a:solidFill>
                <a:srgbClr val="01A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059678" y="2346974"/>
                <a:ext cx="831955" cy="2410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1296628" y="3344664"/>
              <a:ext cx="621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Raleway SemiBold" charset="0"/>
                </a:rPr>
                <a:t>Client</a:t>
              </a:r>
              <a:endParaRPr lang="en-US" sz="1100" b="1" dirty="0">
                <a:latin typeface="Raleway SemiBold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168638" y="1849479"/>
            <a:ext cx="1079892" cy="431273"/>
            <a:chOff x="5405585" y="1472869"/>
            <a:chExt cx="1079892" cy="431273"/>
          </a:xfrm>
        </p:grpSpPr>
        <p:sp>
          <p:nvSpPr>
            <p:cNvPr id="47" name="Rounded Rectangle 46"/>
            <p:cNvSpPr/>
            <p:nvPr/>
          </p:nvSpPr>
          <p:spPr>
            <a:xfrm>
              <a:off x="5405585" y="1486818"/>
              <a:ext cx="1038623" cy="417324"/>
            </a:xfrm>
            <a:prstGeom prst="roundRect">
              <a:avLst>
                <a:gd name="adj" fmla="val 3280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https://lh6.googleusercontent.com/8Ar-78-g8DqFNjHoFTaXrP8c1k89ZBnImPVdH7_iKI7tzYPYyBd-ZFOiU_wgW4j7i1P0wgoNLCm3DhLDUWYubtq4iACWCbgbvYivfK0EeLOKGb-VYWag_spRCJ5oSlKlxiRJ6M6GmNk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2100" y="1535369"/>
              <a:ext cx="108012" cy="108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/>
            <p:cNvSpPr txBox="1"/>
            <p:nvPr/>
          </p:nvSpPr>
          <p:spPr>
            <a:xfrm>
              <a:off x="5583314" y="1472869"/>
              <a:ext cx="9021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Raleway SemiBold" charset="0"/>
                </a:rPr>
                <a:t>database</a:t>
              </a:r>
              <a:endParaRPr lang="en-US" sz="1100" b="1" dirty="0">
                <a:latin typeface="Raleway SemiBold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194657" y="3709132"/>
            <a:ext cx="864096" cy="600564"/>
            <a:chOff x="1161144" y="3344664"/>
            <a:chExt cx="864096" cy="600564"/>
          </a:xfrm>
        </p:grpSpPr>
        <p:grpSp>
          <p:nvGrpSpPr>
            <p:cNvPr id="76" name="Group 75"/>
            <p:cNvGrpSpPr>
              <a:grpSpLocks noChangeAspect="1"/>
            </p:cNvGrpSpPr>
            <p:nvPr/>
          </p:nvGrpSpPr>
          <p:grpSpPr>
            <a:xfrm>
              <a:off x="1161144" y="3363839"/>
              <a:ext cx="864096" cy="581389"/>
              <a:chOff x="611560" y="1769013"/>
              <a:chExt cx="1728192" cy="1162778"/>
            </a:xfrm>
          </p:grpSpPr>
          <p:sp>
            <p:nvSpPr>
              <p:cNvPr id="78" name="Rounded Rectangle 77"/>
              <p:cNvSpPr/>
              <p:nvPr/>
            </p:nvSpPr>
            <p:spPr>
              <a:xfrm>
                <a:off x="611560" y="1769013"/>
                <a:ext cx="1728192" cy="1162778"/>
              </a:xfrm>
              <a:prstGeom prst="roundRect">
                <a:avLst>
                  <a:gd name="adj" fmla="val 3280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926071" y="2187167"/>
                <a:ext cx="1099169" cy="556763"/>
              </a:xfrm>
              <a:prstGeom prst="rect">
                <a:avLst/>
              </a:prstGeom>
              <a:solidFill>
                <a:srgbClr val="01A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059678" y="2346974"/>
                <a:ext cx="831955" cy="2410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1296628" y="3344664"/>
              <a:ext cx="621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Raleway SemiBold" charset="0"/>
                </a:rPr>
                <a:t>Client</a:t>
              </a:r>
              <a:endParaRPr lang="en-US" sz="1100" b="1" dirty="0">
                <a:latin typeface="Raleway SemiBold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322591" y="3709132"/>
            <a:ext cx="864096" cy="600564"/>
            <a:chOff x="1161144" y="3344664"/>
            <a:chExt cx="864096" cy="600564"/>
          </a:xfrm>
        </p:grpSpPr>
        <p:grpSp>
          <p:nvGrpSpPr>
            <p:cNvPr id="83" name="Group 82"/>
            <p:cNvGrpSpPr>
              <a:grpSpLocks noChangeAspect="1"/>
            </p:cNvGrpSpPr>
            <p:nvPr/>
          </p:nvGrpSpPr>
          <p:grpSpPr>
            <a:xfrm>
              <a:off x="1161144" y="3363839"/>
              <a:ext cx="864096" cy="581389"/>
              <a:chOff x="611560" y="1769013"/>
              <a:chExt cx="1728192" cy="1162778"/>
            </a:xfrm>
          </p:grpSpPr>
          <p:sp>
            <p:nvSpPr>
              <p:cNvPr id="111" name="Rounded Rectangle 110"/>
              <p:cNvSpPr/>
              <p:nvPr/>
            </p:nvSpPr>
            <p:spPr>
              <a:xfrm>
                <a:off x="611560" y="1769013"/>
                <a:ext cx="1728192" cy="1162778"/>
              </a:xfrm>
              <a:prstGeom prst="roundRect">
                <a:avLst>
                  <a:gd name="adj" fmla="val 3280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926071" y="2187167"/>
                <a:ext cx="1099169" cy="556763"/>
              </a:xfrm>
              <a:prstGeom prst="rect">
                <a:avLst/>
              </a:prstGeom>
              <a:solidFill>
                <a:srgbClr val="01A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1059678" y="2346974"/>
                <a:ext cx="831955" cy="2410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1296628" y="3344664"/>
              <a:ext cx="621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Raleway SemiBold" charset="0"/>
                </a:rPr>
                <a:t>Client</a:t>
              </a:r>
              <a:endParaRPr lang="en-US" sz="1100" b="1" dirty="0">
                <a:latin typeface="Raleway SemiBold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6386335" y="3709132"/>
            <a:ext cx="864096" cy="600564"/>
            <a:chOff x="1161144" y="3344664"/>
            <a:chExt cx="864096" cy="600564"/>
          </a:xfrm>
        </p:grpSpPr>
        <p:grpSp>
          <p:nvGrpSpPr>
            <p:cNvPr id="115" name="Group 114"/>
            <p:cNvGrpSpPr>
              <a:grpSpLocks noChangeAspect="1"/>
            </p:cNvGrpSpPr>
            <p:nvPr/>
          </p:nvGrpSpPr>
          <p:grpSpPr>
            <a:xfrm>
              <a:off x="1161144" y="3363839"/>
              <a:ext cx="864096" cy="581389"/>
              <a:chOff x="611560" y="1769013"/>
              <a:chExt cx="1728192" cy="1162778"/>
            </a:xfrm>
          </p:grpSpPr>
          <p:sp>
            <p:nvSpPr>
              <p:cNvPr id="117" name="Rounded Rectangle 116"/>
              <p:cNvSpPr/>
              <p:nvPr/>
            </p:nvSpPr>
            <p:spPr>
              <a:xfrm>
                <a:off x="611560" y="1769013"/>
                <a:ext cx="1728192" cy="1162778"/>
              </a:xfrm>
              <a:prstGeom prst="roundRect">
                <a:avLst>
                  <a:gd name="adj" fmla="val 3280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926071" y="2187167"/>
                <a:ext cx="1099169" cy="556763"/>
              </a:xfrm>
              <a:prstGeom prst="rect">
                <a:avLst/>
              </a:prstGeom>
              <a:solidFill>
                <a:srgbClr val="01A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059678" y="2346974"/>
                <a:ext cx="831955" cy="2410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6" name="TextBox 115"/>
            <p:cNvSpPr txBox="1"/>
            <p:nvPr/>
          </p:nvSpPr>
          <p:spPr>
            <a:xfrm>
              <a:off x="1296628" y="3344664"/>
              <a:ext cx="621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Raleway SemiBold" charset="0"/>
                </a:rPr>
                <a:t>Client</a:t>
              </a:r>
              <a:endParaRPr lang="en-US" sz="1100" b="1" dirty="0">
                <a:latin typeface="Raleway SemiBold" charset="0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7487184" y="3709132"/>
            <a:ext cx="864096" cy="600564"/>
            <a:chOff x="1161144" y="3344664"/>
            <a:chExt cx="864096" cy="600564"/>
          </a:xfrm>
        </p:grpSpPr>
        <p:grpSp>
          <p:nvGrpSpPr>
            <p:cNvPr id="121" name="Group 120"/>
            <p:cNvGrpSpPr>
              <a:grpSpLocks noChangeAspect="1"/>
            </p:cNvGrpSpPr>
            <p:nvPr/>
          </p:nvGrpSpPr>
          <p:grpSpPr>
            <a:xfrm>
              <a:off x="1161144" y="3363839"/>
              <a:ext cx="864096" cy="581389"/>
              <a:chOff x="611560" y="1769013"/>
              <a:chExt cx="1728192" cy="1162778"/>
            </a:xfrm>
          </p:grpSpPr>
          <p:sp>
            <p:nvSpPr>
              <p:cNvPr id="123" name="Rounded Rectangle 122"/>
              <p:cNvSpPr/>
              <p:nvPr/>
            </p:nvSpPr>
            <p:spPr>
              <a:xfrm>
                <a:off x="611560" y="1769013"/>
                <a:ext cx="1728192" cy="1162778"/>
              </a:xfrm>
              <a:prstGeom prst="roundRect">
                <a:avLst>
                  <a:gd name="adj" fmla="val 3280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926071" y="2187167"/>
                <a:ext cx="1099169" cy="556763"/>
              </a:xfrm>
              <a:prstGeom prst="rect">
                <a:avLst/>
              </a:prstGeom>
              <a:solidFill>
                <a:srgbClr val="01A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1059678" y="2346974"/>
                <a:ext cx="831955" cy="2410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2" name="TextBox 121"/>
            <p:cNvSpPr txBox="1"/>
            <p:nvPr/>
          </p:nvSpPr>
          <p:spPr>
            <a:xfrm>
              <a:off x="1296628" y="3344664"/>
              <a:ext cx="621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Raleway SemiBold" charset="0"/>
                </a:rPr>
                <a:t>Client</a:t>
              </a:r>
              <a:endParaRPr lang="en-US" sz="1100" b="1" dirty="0">
                <a:latin typeface="Raleway SemiBold" charset="0"/>
              </a:endParaRPr>
            </a:p>
          </p:txBody>
        </p:sp>
      </p:grpSp>
      <p:cxnSp>
        <p:nvCxnSpPr>
          <p:cNvPr id="17" name="Straight Connector 16"/>
          <p:cNvCxnSpPr>
            <a:stCxn id="80" idx="3"/>
          </p:cNvCxnSpPr>
          <p:nvPr/>
        </p:nvCxnSpPr>
        <p:spPr>
          <a:xfrm>
            <a:off x="4638424" y="2083038"/>
            <a:ext cx="5096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4083890" y="2218252"/>
            <a:ext cx="1" cy="1052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835620" y="3270492"/>
            <a:ext cx="7291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endCxn id="57" idx="0"/>
          </p:cNvCxnSpPr>
          <p:nvPr/>
        </p:nvCxnSpPr>
        <p:spPr>
          <a:xfrm>
            <a:off x="1057744" y="3270492"/>
            <a:ext cx="0" cy="4386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2209871" y="3266553"/>
            <a:ext cx="0" cy="4425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3449159" y="3266552"/>
            <a:ext cx="0" cy="4425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4617632" y="3270492"/>
            <a:ext cx="0" cy="4425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5768774" y="3266551"/>
            <a:ext cx="0" cy="4425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6818383" y="3261336"/>
            <a:ext cx="0" cy="4425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7933367" y="3270492"/>
            <a:ext cx="0" cy="4425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323528" y="1779662"/>
            <a:ext cx="291632" cy="293106"/>
            <a:chOff x="694353" y="1586305"/>
            <a:chExt cx="291632" cy="293106"/>
          </a:xfrm>
        </p:grpSpPr>
        <p:sp>
          <p:nvSpPr>
            <p:cNvPr id="143" name="Oval 142"/>
            <p:cNvSpPr>
              <a:spLocks noChangeAspect="1"/>
            </p:cNvSpPr>
            <p:nvPr/>
          </p:nvSpPr>
          <p:spPr>
            <a:xfrm>
              <a:off x="694353" y="1586305"/>
              <a:ext cx="291632" cy="29310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35A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Google Shape;1997;p32"/>
            <p:cNvSpPr txBox="1">
              <a:spLocks/>
            </p:cNvSpPr>
            <p:nvPr/>
          </p:nvSpPr>
          <p:spPr>
            <a:xfrm>
              <a:off x="747044" y="1614380"/>
              <a:ext cx="137558" cy="157460"/>
            </a:xfrm>
            <a:prstGeom prst="rect">
              <a:avLst/>
            </a:prstGeom>
            <a:noFill/>
            <a:ln w="9525"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▸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>
                <a:buFont typeface="Barlow Light"/>
                <a:buNone/>
              </a:pPr>
              <a:r>
                <a:rPr lang="et-EE" sz="1400" dirty="0">
                  <a:solidFill>
                    <a:schemeClr val="lt1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 </a:t>
              </a:r>
              <a:r>
                <a:rPr lang="en-US" sz="1400" b="1" dirty="0" smtClean="0">
                  <a:solidFill>
                    <a:srgbClr val="435A7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1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323528" y="2175590"/>
            <a:ext cx="291632" cy="293106"/>
            <a:chOff x="694353" y="1586305"/>
            <a:chExt cx="291632" cy="293106"/>
          </a:xfrm>
        </p:grpSpPr>
        <p:sp>
          <p:nvSpPr>
            <p:cNvPr id="146" name="Oval 145"/>
            <p:cNvSpPr>
              <a:spLocks noChangeAspect="1"/>
            </p:cNvSpPr>
            <p:nvPr/>
          </p:nvSpPr>
          <p:spPr>
            <a:xfrm>
              <a:off x="694353" y="1586305"/>
              <a:ext cx="291632" cy="29310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35A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Google Shape;1997;p32"/>
            <p:cNvSpPr txBox="1">
              <a:spLocks/>
            </p:cNvSpPr>
            <p:nvPr/>
          </p:nvSpPr>
          <p:spPr>
            <a:xfrm>
              <a:off x="747043" y="1614380"/>
              <a:ext cx="238941" cy="157460"/>
            </a:xfrm>
            <a:prstGeom prst="rect">
              <a:avLst/>
            </a:prstGeom>
            <a:noFill/>
            <a:ln w="9525"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▸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>
                <a:buFont typeface="Barlow Light"/>
                <a:buNone/>
              </a:pPr>
              <a:r>
                <a:rPr lang="et-EE" sz="1400" dirty="0">
                  <a:solidFill>
                    <a:schemeClr val="lt1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 </a:t>
              </a:r>
              <a:r>
                <a:rPr lang="en-US" sz="1400" b="1" dirty="0">
                  <a:solidFill>
                    <a:srgbClr val="435A7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2</a:t>
              </a:r>
              <a:endParaRPr lang="en-US" sz="1400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endParaRPr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670327" y="1790695"/>
            <a:ext cx="2389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rlow Light" charset="0"/>
                <a:cs typeface="Barlow" charset="0"/>
              </a:rPr>
              <a:t>a</a:t>
            </a:r>
            <a:r>
              <a:rPr lang="en-US" sz="1200" dirty="0" smtClean="0">
                <a:latin typeface="Barlow Light" charset="0"/>
                <a:cs typeface="Barlow" charset="0"/>
              </a:rPr>
              <a:t>void unnecessary network calls</a:t>
            </a:r>
            <a:endParaRPr lang="en-US" sz="1200" dirty="0">
              <a:latin typeface="Barlow Light" charset="0"/>
              <a:cs typeface="Barlow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83568" y="2174061"/>
            <a:ext cx="2389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rlow Light" charset="0"/>
                <a:cs typeface="Barlow" charset="0"/>
              </a:rPr>
              <a:t>s</a:t>
            </a:r>
            <a:r>
              <a:rPr lang="en-US" sz="1200" dirty="0" smtClean="0">
                <a:latin typeface="Barlow Light" charset="0"/>
                <a:cs typeface="Barlow" charset="0"/>
              </a:rPr>
              <a:t>tate management client side</a:t>
            </a:r>
            <a:endParaRPr lang="en-US" sz="1200" dirty="0">
              <a:latin typeface="Barlow Light" charset="0"/>
              <a:cs typeface="Barlow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071902" y="3079226"/>
            <a:ext cx="388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Barlow Light" charset="0"/>
                <a:cs typeface="Barlow" charset="0"/>
              </a:rPr>
              <a:t>…</a:t>
            </a:r>
            <a:endParaRPr lang="en-US" sz="1200" dirty="0">
              <a:latin typeface="Barlow Light" charset="0"/>
              <a:cs typeface="Barlow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539552" y="3075806"/>
            <a:ext cx="388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Barlow Light" charset="0"/>
                <a:cs typeface="Barlow" charset="0"/>
              </a:rPr>
              <a:t>…</a:t>
            </a:r>
            <a:endParaRPr lang="en-US" sz="1200" dirty="0">
              <a:latin typeface="Barlow Light" charset="0"/>
              <a:cs typeface="Barl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407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E8A31C7-A5D3-44F3-A856-15E2A6AB7FE5}" type="slidenum">
              <a:rPr lang="it-IT" altLang="en-US" sz="1400" smtClean="0"/>
              <a:pPr eaLnBrk="1" hangingPunct="1"/>
              <a:t>17</a:t>
            </a:fld>
            <a:endParaRPr lang="it-IT" altLang="en-US" sz="1400" smtClean="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779661"/>
            <a:ext cx="7835623" cy="2448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Ajax: Rich Internet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656162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0EFC33E-1630-43F9-A922-0E3DCE2728E7}" type="slidenum">
              <a:rPr lang="it-IT" altLang="en-US" sz="1400" smtClean="0"/>
              <a:pPr eaLnBrk="1" hangingPunct="1"/>
              <a:t>18</a:t>
            </a:fld>
            <a:endParaRPr lang="it-IT" altLang="en-US" sz="1400" smtClean="0"/>
          </a:p>
        </p:txBody>
      </p:sp>
      <p:sp>
        <p:nvSpPr>
          <p:cNvPr id="17412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251520" y="1491630"/>
            <a:ext cx="8642350" cy="3528392"/>
          </a:xfrm>
        </p:spPr>
        <p:txBody>
          <a:bodyPr/>
          <a:lstStyle/>
          <a:p>
            <a:pPr marL="571500" lvl="1" indent="0">
              <a:buNone/>
            </a:pPr>
            <a:r>
              <a:rPr lang="en-US" altLang="en-US" sz="1800" b="1" dirty="0" smtClean="0">
                <a:latin typeface="Raleway SemiBold" charset="0"/>
              </a:rPr>
              <a:t>Common features:</a:t>
            </a:r>
            <a:endParaRPr lang="en-US" altLang="en-US" sz="1800" dirty="0" smtClean="0"/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sz="1800" dirty="0" smtClean="0">
                <a:latin typeface="Raleway SemiBold" charset="0"/>
              </a:rPr>
              <a:t>C</a:t>
            </a:r>
            <a:r>
              <a:rPr lang="et-EE" altLang="en-US" sz="1800" dirty="0" smtClean="0">
                <a:latin typeface="Raleway SemiBold" charset="0"/>
              </a:rPr>
              <a:t>rossbrowser</a:t>
            </a:r>
            <a:r>
              <a:rPr lang="en-US" altLang="en-US" sz="1800" dirty="0" smtClean="0">
                <a:latin typeface="Raleway SemiBold" charset="0"/>
              </a:rPr>
              <a:t> support</a:t>
            </a:r>
            <a:endParaRPr lang="et-EE" altLang="en-US" sz="1800" dirty="0" smtClean="0">
              <a:latin typeface="Raleway SemiBold" charset="0"/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sz="1800" dirty="0" smtClean="0">
                <a:latin typeface="Raleway SemiBold" charset="0"/>
              </a:rPr>
              <a:t>Selectors </a:t>
            </a:r>
            <a:r>
              <a:rPr lang="et-EE" altLang="en-US" sz="1800" dirty="0" smtClean="0">
                <a:latin typeface="Raleway SemiBold" charset="0"/>
              </a:rPr>
              <a:t>Api  (DOM, CSS, BOM)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sz="1800" dirty="0" smtClean="0">
                <a:latin typeface="Raleway SemiBold" charset="0"/>
              </a:rPr>
              <a:t>Advanced </a:t>
            </a:r>
            <a:r>
              <a:rPr lang="et-EE" altLang="en-US" sz="1800" dirty="0" smtClean="0">
                <a:latin typeface="Raleway SemiBold" charset="0"/>
              </a:rPr>
              <a:t>DOM </a:t>
            </a:r>
            <a:r>
              <a:rPr lang="en-US" altLang="en-US" sz="1800" dirty="0" smtClean="0">
                <a:latin typeface="Raleway SemiBold" charset="0"/>
              </a:rPr>
              <a:t>manipulation</a:t>
            </a:r>
            <a:endParaRPr lang="et-EE" altLang="en-US" sz="1800" dirty="0" smtClean="0">
              <a:latin typeface="Raleway SemiBold" charset="0"/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sz="1800" dirty="0" smtClean="0">
                <a:latin typeface="Raleway SemiBold" charset="0"/>
              </a:rPr>
              <a:t>Simplified event management</a:t>
            </a:r>
            <a:endParaRPr lang="et-EE" altLang="en-US" sz="1800" dirty="0" smtClean="0">
              <a:latin typeface="Raleway SemiBold" charset="0"/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sz="1800" dirty="0" smtClean="0">
                <a:latin typeface="Raleway SemiBold" charset="0"/>
              </a:rPr>
              <a:t>Animation support</a:t>
            </a:r>
            <a:endParaRPr lang="et-EE" altLang="en-US" sz="1800" dirty="0" smtClean="0">
              <a:latin typeface="Raleway SemiBold" charset="0"/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et-EE" altLang="en-US" sz="1800" dirty="0" smtClean="0">
                <a:latin typeface="Raleway SemiBold" charset="0"/>
              </a:rPr>
              <a:t>UI </a:t>
            </a:r>
            <a:r>
              <a:rPr lang="en-US" altLang="en-US" sz="1800" dirty="0" smtClean="0">
                <a:latin typeface="Raleway SemiBold" charset="0"/>
              </a:rPr>
              <a:t>libraries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t-EE" altLang="en-US" sz="1800" dirty="0" smtClean="0">
                <a:latin typeface="Raleway SemiBold" charset="0"/>
              </a:rPr>
              <a:t>Drag and Drop</a:t>
            </a:r>
          </a:p>
          <a:p>
            <a:pPr lvl="1" eaLnBrk="1" hangingPunct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 eaLnBrk="1" hangingPunct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 eaLnBrk="1" hangingPunct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 eaLnBrk="1" hangingPunct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Ajax: Rich Internet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56920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0EFC33E-1630-43F9-A922-0E3DCE2728E7}" type="slidenum">
              <a:rPr lang="it-IT" altLang="en-US" sz="1400" smtClean="0"/>
              <a:pPr eaLnBrk="1" hangingPunct="1"/>
              <a:t>19</a:t>
            </a:fld>
            <a:endParaRPr lang="it-IT" altLang="en-US" sz="1400" smtClean="0"/>
          </a:p>
        </p:txBody>
      </p:sp>
      <p:sp>
        <p:nvSpPr>
          <p:cNvPr id="17412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251520" y="1491630"/>
            <a:ext cx="8642350" cy="3528392"/>
          </a:xfrm>
        </p:spPr>
        <p:txBody>
          <a:bodyPr/>
          <a:lstStyle/>
          <a:p>
            <a:pPr marL="571500" lvl="1" indent="0">
              <a:buNone/>
            </a:pPr>
            <a:r>
              <a:rPr lang="en-US" altLang="en-US" sz="1800" b="1" dirty="0" smtClean="0">
                <a:latin typeface="Raleway SemiBold" charset="0"/>
              </a:rPr>
              <a:t>Limits for complex UI with many pages:</a:t>
            </a:r>
            <a:endParaRPr lang="en-US" altLang="en-US" sz="1800" dirty="0" smtClean="0"/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sz="1800" dirty="0" smtClean="0"/>
              <a:t>Weak support for navigation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sz="1800" dirty="0" smtClean="0"/>
              <a:t>State management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sz="1800" dirty="0" smtClean="0"/>
              <a:t>High cohesion of code</a:t>
            </a:r>
            <a:endParaRPr lang="et-EE" altLang="en-US" sz="1800" dirty="0" smtClean="0"/>
          </a:p>
          <a:p>
            <a:pPr lvl="1" eaLnBrk="1" hangingPunct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marL="571500" lvl="1" indent="0">
              <a:buNone/>
            </a:pPr>
            <a:r>
              <a:rPr lang="en-US" altLang="en-US" sz="1800" b="1" dirty="0">
                <a:latin typeface="Raleway SemiBold" charset="0"/>
              </a:rPr>
              <a:t>Limits </a:t>
            </a:r>
            <a:r>
              <a:rPr lang="en-US" altLang="en-US" sz="1800" b="1" dirty="0" smtClean="0">
                <a:latin typeface="Raleway SemiBold" charset="0"/>
              </a:rPr>
              <a:t>of </a:t>
            </a:r>
            <a:r>
              <a:rPr lang="en-US" altLang="en-US" sz="1800" b="1" dirty="0" err="1" smtClean="0">
                <a:latin typeface="Raleway SemiBold" charset="0"/>
              </a:rPr>
              <a:t>javascript</a:t>
            </a:r>
            <a:r>
              <a:rPr lang="en-US" altLang="en-US" sz="1800" b="1" dirty="0" smtClean="0">
                <a:latin typeface="Raleway SemiBold" charset="0"/>
              </a:rPr>
              <a:t> as language:</a:t>
            </a:r>
            <a:endParaRPr lang="en-US" altLang="en-US" sz="1800" dirty="0"/>
          </a:p>
          <a:p>
            <a:pPr lvl="1">
              <a:buFont typeface="Wingdings" pitchFamily="2" charset="2"/>
              <a:buChar char="§"/>
            </a:pPr>
            <a:r>
              <a:rPr lang="en-US" altLang="en-US" sz="1800" dirty="0" smtClean="0"/>
              <a:t>Hard to manage dependency between libraries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1800" dirty="0" smtClean="0"/>
              <a:t>No professional IDE</a:t>
            </a:r>
            <a:endParaRPr lang="en-US" altLang="en-US" sz="1800" dirty="0"/>
          </a:p>
          <a:p>
            <a:pPr lvl="1" eaLnBrk="1" hangingPunct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 eaLnBrk="1" hangingPunct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 eaLnBrk="1" hangingPunct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Ajax: Rich Internet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951242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239171" y="123478"/>
            <a:ext cx="3351049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dirty="0" err="1" smtClean="0">
                <a:solidFill>
                  <a:schemeClr val="lt1"/>
                </a:solidFill>
                <a:highlight>
                  <a:schemeClr val="accent1"/>
                </a:highlight>
              </a:rPr>
              <a:t>Javascript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Agenda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55" name="Google Shape;1997;p32"/>
          <p:cNvSpPr txBox="1">
            <a:spLocks/>
          </p:cNvSpPr>
          <p:nvPr/>
        </p:nvSpPr>
        <p:spPr>
          <a:xfrm>
            <a:off x="5722570" y="3255752"/>
            <a:ext cx="680191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2400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SPA</a:t>
            </a:r>
          </a:p>
        </p:txBody>
      </p:sp>
      <p:sp>
        <p:nvSpPr>
          <p:cNvPr id="48" name="Google Shape;1997;p32"/>
          <p:cNvSpPr txBox="1">
            <a:spLocks/>
          </p:cNvSpPr>
          <p:nvPr/>
        </p:nvSpPr>
        <p:spPr>
          <a:xfrm>
            <a:off x="6876256" y="1491630"/>
            <a:ext cx="1021027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2400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Future</a:t>
            </a:r>
            <a:endParaRPr lang="en-US" sz="3000" b="1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4" name="Google Shape;1997;p32"/>
          <p:cNvSpPr txBox="1">
            <a:spLocks/>
          </p:cNvSpPr>
          <p:nvPr/>
        </p:nvSpPr>
        <p:spPr>
          <a:xfrm>
            <a:off x="715398" y="1558826"/>
            <a:ext cx="136815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2400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Browser</a:t>
            </a:r>
          </a:p>
        </p:txBody>
      </p:sp>
      <p:cxnSp>
        <p:nvCxnSpPr>
          <p:cNvPr id="22" name="Google Shape;179;p28"/>
          <p:cNvCxnSpPr/>
          <p:nvPr/>
        </p:nvCxnSpPr>
        <p:spPr>
          <a:xfrm>
            <a:off x="2951820" y="2966655"/>
            <a:ext cx="0" cy="369993"/>
          </a:xfrm>
          <a:prstGeom prst="straightConnector1">
            <a:avLst/>
          </a:prstGeom>
          <a:noFill/>
          <a:ln w="9525" cap="flat" cmpd="sng">
            <a:solidFill>
              <a:srgbClr val="435A7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1997;p32"/>
          <p:cNvSpPr txBox="1">
            <a:spLocks/>
          </p:cNvSpPr>
          <p:nvPr/>
        </p:nvSpPr>
        <p:spPr>
          <a:xfrm>
            <a:off x="3923928" y="1455552"/>
            <a:ext cx="120854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2400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Node.js</a:t>
            </a:r>
          </a:p>
        </p:txBody>
      </p:sp>
      <p:cxnSp>
        <p:nvCxnSpPr>
          <p:cNvPr id="21" name="Google Shape;179;p28"/>
          <p:cNvCxnSpPr/>
          <p:nvPr/>
        </p:nvCxnSpPr>
        <p:spPr>
          <a:xfrm>
            <a:off x="1367178" y="1974183"/>
            <a:ext cx="0" cy="33966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997;p32"/>
          <p:cNvSpPr txBox="1">
            <a:spLocks/>
          </p:cNvSpPr>
          <p:nvPr/>
        </p:nvSpPr>
        <p:spPr>
          <a:xfrm>
            <a:off x="2083550" y="3219822"/>
            <a:ext cx="191238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-US" sz="1600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DHTML to AJAX</a:t>
            </a:r>
            <a:endParaRPr lang="en-US" sz="1800" b="1" dirty="0" smtClean="0">
              <a:solidFill>
                <a:srgbClr val="435A7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025699" y="2315308"/>
            <a:ext cx="648072" cy="651347"/>
            <a:chOff x="1025699" y="2286203"/>
            <a:chExt cx="648072" cy="651347"/>
          </a:xfrm>
        </p:grpSpPr>
        <p:sp>
          <p:nvSpPr>
            <p:cNvPr id="7" name="Oval 6"/>
            <p:cNvSpPr/>
            <p:nvPr/>
          </p:nvSpPr>
          <p:spPr>
            <a:xfrm>
              <a:off x="1025699" y="2286203"/>
              <a:ext cx="648072" cy="65134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1C2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Google Shape;1997;p32"/>
            <p:cNvSpPr txBox="1">
              <a:spLocks/>
            </p:cNvSpPr>
            <p:nvPr/>
          </p:nvSpPr>
          <p:spPr>
            <a:xfrm>
              <a:off x="1074617" y="2377694"/>
              <a:ext cx="550235" cy="396118"/>
            </a:xfrm>
            <a:prstGeom prst="rect">
              <a:avLst/>
            </a:prstGeom>
            <a:noFill/>
            <a:ln w="9525"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▸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>
                <a:buFont typeface="Barlow Light"/>
                <a:buNone/>
              </a:pPr>
              <a:r>
                <a:rPr lang="et-EE" sz="3000" dirty="0">
                  <a:solidFill>
                    <a:schemeClr val="lt1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 </a:t>
              </a:r>
              <a:r>
                <a:rPr lang="et-EE" sz="2400" b="1" dirty="0" smtClean="0">
                  <a:solidFill>
                    <a:srgbClr val="01AFE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01</a:t>
              </a:r>
              <a:endParaRPr lang="en-US" sz="2400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endParaRPr>
            </a:p>
          </p:txBody>
        </p:sp>
      </p:grpSp>
      <p:sp>
        <p:nvSpPr>
          <p:cNvPr id="36" name="Oval 35"/>
          <p:cNvSpPr/>
          <p:nvPr/>
        </p:nvSpPr>
        <p:spPr>
          <a:xfrm>
            <a:off x="2627784" y="2315308"/>
            <a:ext cx="648072" cy="651347"/>
          </a:xfrm>
          <a:prstGeom prst="ellipse">
            <a:avLst/>
          </a:prstGeom>
          <a:solidFill>
            <a:schemeClr val="bg1"/>
          </a:solidFill>
          <a:ln>
            <a:solidFill>
              <a:srgbClr val="435A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Google Shape;1997;p32"/>
          <p:cNvSpPr txBox="1">
            <a:spLocks/>
          </p:cNvSpPr>
          <p:nvPr/>
        </p:nvSpPr>
        <p:spPr>
          <a:xfrm>
            <a:off x="2692118" y="2405101"/>
            <a:ext cx="550235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sz="24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t-EE" sz="2400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0</a:t>
            </a:r>
            <a:r>
              <a:rPr lang="en-US" sz="2400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2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4139952" y="2315308"/>
            <a:ext cx="648072" cy="651347"/>
            <a:chOff x="4139952" y="2283718"/>
            <a:chExt cx="648072" cy="651347"/>
          </a:xfrm>
        </p:grpSpPr>
        <p:sp>
          <p:nvSpPr>
            <p:cNvPr id="43" name="Oval 42"/>
            <p:cNvSpPr/>
            <p:nvPr/>
          </p:nvSpPr>
          <p:spPr>
            <a:xfrm>
              <a:off x="4139952" y="2283718"/>
              <a:ext cx="648072" cy="65134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1C2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Google Shape;1997;p32"/>
            <p:cNvSpPr txBox="1">
              <a:spLocks/>
            </p:cNvSpPr>
            <p:nvPr/>
          </p:nvSpPr>
          <p:spPr>
            <a:xfrm>
              <a:off x="4211960" y="2360066"/>
              <a:ext cx="550235" cy="396118"/>
            </a:xfrm>
            <a:prstGeom prst="rect">
              <a:avLst/>
            </a:prstGeom>
            <a:noFill/>
            <a:ln w="9525"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▸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>
                <a:buFont typeface="Barlow Light"/>
                <a:buNone/>
              </a:pPr>
              <a:r>
                <a:rPr lang="et-EE" sz="3000" dirty="0">
                  <a:solidFill>
                    <a:schemeClr val="lt1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 </a:t>
              </a:r>
              <a:r>
                <a:rPr lang="et-EE" sz="2400" b="1" dirty="0" smtClean="0">
                  <a:solidFill>
                    <a:srgbClr val="01AFE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0</a:t>
              </a:r>
              <a:r>
                <a:rPr lang="en-US" sz="2400" b="1" dirty="0" smtClean="0">
                  <a:solidFill>
                    <a:srgbClr val="01AFE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3</a:t>
              </a:r>
              <a:endParaRPr lang="en-US" sz="3000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endParaRPr>
            </a:p>
          </p:txBody>
        </p:sp>
      </p:grpSp>
      <p:cxnSp>
        <p:nvCxnSpPr>
          <p:cNvPr id="45" name="Google Shape;179;p28"/>
          <p:cNvCxnSpPr/>
          <p:nvPr/>
        </p:nvCxnSpPr>
        <p:spPr>
          <a:xfrm>
            <a:off x="4474149" y="1877856"/>
            <a:ext cx="0" cy="43745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" name="Group 30"/>
          <p:cNvGrpSpPr/>
          <p:nvPr/>
        </p:nvGrpSpPr>
        <p:grpSpPr>
          <a:xfrm>
            <a:off x="7100417" y="2315308"/>
            <a:ext cx="648072" cy="651347"/>
            <a:chOff x="7100417" y="2346898"/>
            <a:chExt cx="648072" cy="651347"/>
          </a:xfrm>
        </p:grpSpPr>
        <p:sp>
          <p:nvSpPr>
            <p:cNvPr id="50" name="Oval 49"/>
            <p:cNvSpPr/>
            <p:nvPr/>
          </p:nvSpPr>
          <p:spPr>
            <a:xfrm>
              <a:off x="7100417" y="2346898"/>
              <a:ext cx="648072" cy="65134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1C2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Google Shape;1997;p32"/>
            <p:cNvSpPr txBox="1">
              <a:spLocks/>
            </p:cNvSpPr>
            <p:nvPr/>
          </p:nvSpPr>
          <p:spPr>
            <a:xfrm>
              <a:off x="7149497" y="2414900"/>
              <a:ext cx="550235" cy="396118"/>
            </a:xfrm>
            <a:prstGeom prst="rect">
              <a:avLst/>
            </a:prstGeom>
            <a:noFill/>
            <a:ln w="9525"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▸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>
                <a:buFont typeface="Barlow Light"/>
                <a:buNone/>
              </a:pPr>
              <a:r>
                <a:rPr lang="et-EE" sz="3000" dirty="0">
                  <a:solidFill>
                    <a:schemeClr val="lt1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 </a:t>
              </a:r>
              <a:r>
                <a:rPr lang="et-EE" sz="2400" b="1" dirty="0" smtClean="0">
                  <a:solidFill>
                    <a:srgbClr val="01AFE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0</a:t>
              </a:r>
              <a:r>
                <a:rPr lang="en-US" sz="2400" b="1" dirty="0" smtClean="0">
                  <a:solidFill>
                    <a:srgbClr val="01AFE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5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636870" y="2315308"/>
            <a:ext cx="648072" cy="651347"/>
            <a:chOff x="5722280" y="1503641"/>
            <a:chExt cx="648072" cy="651347"/>
          </a:xfrm>
        </p:grpSpPr>
        <p:sp>
          <p:nvSpPr>
            <p:cNvPr id="52" name="Oval 51"/>
            <p:cNvSpPr/>
            <p:nvPr/>
          </p:nvSpPr>
          <p:spPr>
            <a:xfrm>
              <a:off x="5722280" y="1503641"/>
              <a:ext cx="648072" cy="65134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35A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Google Shape;1997;p32"/>
            <p:cNvSpPr txBox="1">
              <a:spLocks/>
            </p:cNvSpPr>
            <p:nvPr/>
          </p:nvSpPr>
          <p:spPr>
            <a:xfrm>
              <a:off x="5771198" y="1573788"/>
              <a:ext cx="550235" cy="396118"/>
            </a:xfrm>
            <a:prstGeom prst="rect">
              <a:avLst/>
            </a:prstGeom>
            <a:noFill/>
            <a:ln w="9525"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▸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>
                <a:buFont typeface="Barlow Light"/>
                <a:buNone/>
              </a:pPr>
              <a:r>
                <a:rPr lang="et-EE" sz="3000" dirty="0">
                  <a:solidFill>
                    <a:schemeClr val="lt1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 </a:t>
              </a:r>
              <a:r>
                <a:rPr lang="et-EE" sz="2400" b="1" dirty="0" smtClean="0">
                  <a:solidFill>
                    <a:srgbClr val="435A7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0</a:t>
              </a:r>
              <a:r>
                <a:rPr lang="en-US" sz="2400" b="1" dirty="0" smtClean="0">
                  <a:solidFill>
                    <a:srgbClr val="435A7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4</a:t>
              </a:r>
            </a:p>
          </p:txBody>
        </p:sp>
      </p:grpSp>
      <p:cxnSp>
        <p:nvCxnSpPr>
          <p:cNvPr id="59" name="Google Shape;179;p28"/>
          <p:cNvCxnSpPr/>
          <p:nvPr/>
        </p:nvCxnSpPr>
        <p:spPr>
          <a:xfrm>
            <a:off x="5980041" y="2966655"/>
            <a:ext cx="0" cy="369993"/>
          </a:xfrm>
          <a:prstGeom prst="straightConnector1">
            <a:avLst/>
          </a:prstGeom>
          <a:noFill/>
          <a:ln w="9525" cap="flat" cmpd="sng">
            <a:solidFill>
              <a:srgbClr val="435A7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Google Shape;179;p28"/>
          <p:cNvCxnSpPr/>
          <p:nvPr/>
        </p:nvCxnSpPr>
        <p:spPr>
          <a:xfrm>
            <a:off x="7402134" y="1877856"/>
            <a:ext cx="0" cy="43745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363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907704" y="1997400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Node.js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839516" y="3147814"/>
            <a:ext cx="3092524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 new r</a:t>
            </a:r>
            <a:r>
              <a:rPr lang="en" dirty="0" smtClean="0"/>
              <a:t>untime environment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392720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0EFC33E-1630-43F9-A922-0E3DCE2728E7}" type="slidenum">
              <a:rPr lang="it-IT" altLang="en-US" sz="1400" smtClean="0"/>
              <a:pPr eaLnBrk="1" hangingPunct="1"/>
              <a:t>21</a:t>
            </a:fld>
            <a:endParaRPr lang="it-IT" altLang="en-US" sz="1400" smtClean="0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New </a:t>
            </a:r>
            <a:r>
              <a:rPr lang="en-US" sz="2400" dirty="0">
                <a:solidFill>
                  <a:schemeClr val="lt1"/>
                </a:solidFill>
                <a:highlight>
                  <a:schemeClr val="accent2"/>
                </a:highlight>
              </a:rPr>
              <a:t>t</a:t>
            </a: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echnologies available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27146" y="1347614"/>
            <a:ext cx="2038451" cy="3363468"/>
            <a:chOff x="661341" y="1491630"/>
            <a:chExt cx="2038451" cy="3363468"/>
          </a:xfrm>
        </p:grpSpPr>
        <p:sp>
          <p:nvSpPr>
            <p:cNvPr id="19" name="Rounded Rectangle 18"/>
            <p:cNvSpPr/>
            <p:nvPr/>
          </p:nvSpPr>
          <p:spPr>
            <a:xfrm>
              <a:off x="661341" y="1491630"/>
              <a:ext cx="2038451" cy="3363468"/>
            </a:xfrm>
            <a:prstGeom prst="roundRect">
              <a:avLst>
                <a:gd name="adj" fmla="val 3280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853" y="2427734"/>
              <a:ext cx="971069" cy="357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0952" y="3568056"/>
              <a:ext cx="674870" cy="7138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3" name="Straight Arrow Connector 12"/>
            <p:cNvCxnSpPr/>
            <p:nvPr/>
          </p:nvCxnSpPr>
          <p:spPr>
            <a:xfrm>
              <a:off x="1626806" y="2882094"/>
              <a:ext cx="0" cy="5505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183586" y="1576119"/>
              <a:ext cx="9939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Raleway SemiBold" charset="0"/>
                </a:rPr>
                <a:t>Browser Storage</a:t>
              </a:r>
              <a:endParaRPr lang="en-US" b="1" dirty="0">
                <a:latin typeface="Raleway SemiBold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458540" y="1347614"/>
            <a:ext cx="2038451" cy="3363468"/>
            <a:chOff x="3059832" y="1491630"/>
            <a:chExt cx="2038451" cy="3363468"/>
          </a:xfrm>
        </p:grpSpPr>
        <p:sp>
          <p:nvSpPr>
            <p:cNvPr id="23" name="Rounded Rectangle 22"/>
            <p:cNvSpPr/>
            <p:nvPr/>
          </p:nvSpPr>
          <p:spPr>
            <a:xfrm>
              <a:off x="3059832" y="1491630"/>
              <a:ext cx="2038451" cy="3363468"/>
            </a:xfrm>
            <a:prstGeom prst="roundRect">
              <a:avLst>
                <a:gd name="adj" fmla="val 3280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19872" y="1590138"/>
              <a:ext cx="1224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latin typeface="Raleway SemiBold" charset="0"/>
                </a:rPr>
                <a:t>Javascript</a:t>
              </a:r>
              <a:r>
                <a:rPr lang="en-US" b="1" dirty="0" smtClean="0">
                  <a:latin typeface="Raleway SemiBold" charset="0"/>
                </a:rPr>
                <a:t> Runtime</a:t>
              </a:r>
              <a:endParaRPr lang="en-US" b="1" dirty="0">
                <a:latin typeface="Raleway SemiBold" charset="0"/>
              </a:endParaRPr>
            </a:p>
          </p:txBody>
        </p:sp>
        <p:pic>
          <p:nvPicPr>
            <p:cNvPr id="2057" name="Picture 9" descr="Node.js - Wikipedia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7266" y="2509490"/>
              <a:ext cx="1043581" cy="638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C:\Users\ADMIN\Desktop\Slides\npm-logo-png-transparent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3707" y="3685151"/>
              <a:ext cx="1020301" cy="398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5989933" y="1347614"/>
            <a:ext cx="2038451" cy="3363468"/>
            <a:chOff x="5724128" y="1491630"/>
            <a:chExt cx="2038451" cy="3363468"/>
          </a:xfrm>
        </p:grpSpPr>
        <p:sp>
          <p:nvSpPr>
            <p:cNvPr id="31" name="Rounded Rectangle 30"/>
            <p:cNvSpPr/>
            <p:nvPr/>
          </p:nvSpPr>
          <p:spPr>
            <a:xfrm>
              <a:off x="5724128" y="1491630"/>
              <a:ext cx="2038451" cy="3363468"/>
            </a:xfrm>
            <a:prstGeom prst="roundRect">
              <a:avLst>
                <a:gd name="adj" fmla="val 3280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31285" y="1635646"/>
              <a:ext cx="12241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Raleway SemiBold" charset="0"/>
                </a:rPr>
                <a:t>IDE</a:t>
              </a:r>
              <a:endParaRPr lang="en-US" b="1" dirty="0">
                <a:latin typeface="Raleway SemiBold" charset="0"/>
              </a:endParaRPr>
            </a:p>
          </p:txBody>
        </p:sp>
        <p:pic>
          <p:nvPicPr>
            <p:cNvPr id="2062" name="Picture 14" descr="https://hackr.io/blog/uploads/images/webstorm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7226" y="2464768"/>
              <a:ext cx="755054" cy="755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https://hackr.io/blog/uploads/images/visual-studio-code1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3651870"/>
              <a:ext cx="572663" cy="572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279952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F4CE256-0B27-4A7D-84AC-760AAAD406B6}" type="slidenum">
              <a:rPr lang="it-IT" altLang="en-US" sz="1400" smtClean="0"/>
              <a:pPr eaLnBrk="1" hangingPunct="1"/>
              <a:t>22</a:t>
            </a:fld>
            <a:endParaRPr lang="it-IT" altLang="en-US" sz="1400" smtClean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61" name="Rectangle 3"/>
          <p:cNvSpPr txBox="1">
            <a:spLocks noChangeAspect="1" noChangeArrowheads="1"/>
          </p:cNvSpPr>
          <p:nvPr/>
        </p:nvSpPr>
        <p:spPr bwMode="auto">
          <a:xfrm>
            <a:off x="394146" y="1275606"/>
            <a:ext cx="7418214" cy="273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23900" indent="-3683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sz="1800" b="1" dirty="0" smtClean="0">
                <a:latin typeface="Barlow Light" charset="0"/>
              </a:rPr>
              <a:t>V8 </a:t>
            </a:r>
            <a:r>
              <a:rPr lang="en-US" sz="1800" dirty="0">
                <a:latin typeface="Barlow Light" charset="0"/>
              </a:rPr>
              <a:t>open source JavaScript engine </a:t>
            </a:r>
            <a:r>
              <a:rPr lang="en-US" sz="1800" dirty="0" smtClean="0">
                <a:latin typeface="Barlow Light" charset="0"/>
              </a:rPr>
              <a:t>developed by </a:t>
            </a:r>
            <a:r>
              <a:rPr lang="en-US" sz="1800" dirty="0">
                <a:latin typeface="Barlow Light" charset="0"/>
              </a:rPr>
              <a:t>Google. </a:t>
            </a:r>
            <a:endParaRPr lang="et-EE" sz="1800" dirty="0">
              <a:latin typeface="Barlow Light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sz="1800" dirty="0" smtClean="0">
                <a:latin typeface="Barlow Light" charset="0"/>
              </a:rPr>
              <a:t>Written </a:t>
            </a:r>
            <a:r>
              <a:rPr lang="et-EE" sz="1800" dirty="0" smtClean="0">
                <a:latin typeface="Barlow Light" charset="0"/>
              </a:rPr>
              <a:t>in </a:t>
            </a:r>
            <a:r>
              <a:rPr lang="en-US" sz="1800" dirty="0">
                <a:latin typeface="Barlow Light" charset="0"/>
              </a:rPr>
              <a:t>C++ </a:t>
            </a:r>
            <a:r>
              <a:rPr lang="en-US" sz="1800" dirty="0" smtClean="0">
                <a:latin typeface="Barlow Light" charset="0"/>
              </a:rPr>
              <a:t>and used in </a:t>
            </a:r>
            <a:r>
              <a:rPr lang="en-US" sz="1800" dirty="0">
                <a:latin typeface="Barlow Light" charset="0"/>
              </a:rPr>
              <a:t>Google Chrome Browser </a:t>
            </a:r>
            <a:endParaRPr lang="et-EE" sz="1800" dirty="0">
              <a:latin typeface="Barlow Light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sz="1800" dirty="0" smtClean="0">
                <a:latin typeface="Barlow Light" charset="0"/>
              </a:rPr>
              <a:t>Could be used outside of browser as runtime for </a:t>
            </a:r>
            <a:r>
              <a:rPr lang="en-US" sz="1800" dirty="0" err="1" smtClean="0">
                <a:latin typeface="Barlow Light" charset="0"/>
              </a:rPr>
              <a:t>js</a:t>
            </a:r>
            <a:endParaRPr lang="et-EE" sz="1800" dirty="0">
              <a:latin typeface="Barlow Light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t-EE" altLang="en-US" sz="1800" dirty="0" smtClean="0">
                <a:latin typeface="Barlow Light" charset="0"/>
              </a:rPr>
              <a:t>Node</a:t>
            </a:r>
            <a:r>
              <a:rPr lang="en-US" altLang="en-US" sz="1800" dirty="0" smtClean="0">
                <a:latin typeface="Barlow Light" charset="0"/>
              </a:rPr>
              <a:t>.j</a:t>
            </a:r>
            <a:r>
              <a:rPr lang="et-EE" altLang="en-US" sz="1800" dirty="0" smtClean="0">
                <a:latin typeface="Barlow Light" charset="0"/>
              </a:rPr>
              <a:t>s </a:t>
            </a:r>
            <a:r>
              <a:rPr lang="en-US" altLang="en-US" sz="1800" dirty="0" smtClean="0">
                <a:latin typeface="Barlow Light" charset="0"/>
              </a:rPr>
              <a:t>created by</a:t>
            </a:r>
            <a:r>
              <a:rPr lang="et-EE" altLang="en-US" sz="1800" dirty="0" smtClean="0">
                <a:latin typeface="Barlow Light" charset="0"/>
              </a:rPr>
              <a:t> </a:t>
            </a:r>
            <a:r>
              <a:rPr lang="en-US" sz="1800" b="1" dirty="0">
                <a:latin typeface="Barlow Light" charset="0"/>
                <a:ea typeface="Verdana" pitchFamily="34" charset="0"/>
                <a:cs typeface="Verdana" pitchFamily="34" charset="0"/>
              </a:rPr>
              <a:t>Ryan Dahl</a:t>
            </a:r>
            <a:r>
              <a:rPr lang="en-US" sz="1800" dirty="0">
                <a:latin typeface="Barlow Light" charset="0"/>
                <a:ea typeface="Verdana" pitchFamily="34" charset="0"/>
                <a:cs typeface="Verdana" pitchFamily="34" charset="0"/>
              </a:rPr>
              <a:t> in </a:t>
            </a:r>
            <a:r>
              <a:rPr lang="en-US" sz="1800" dirty="0" smtClean="0">
                <a:latin typeface="Barlow Light" charset="0"/>
                <a:ea typeface="Verdana" pitchFamily="34" charset="0"/>
                <a:cs typeface="Verdana" pitchFamily="34" charset="0"/>
              </a:rPr>
              <a:t>2009 use V8 as </a:t>
            </a:r>
            <a:r>
              <a:rPr lang="en-US" sz="1800" dirty="0" err="1" smtClean="0">
                <a:latin typeface="Barlow Light" charset="0"/>
                <a:ea typeface="Verdana" pitchFamily="34" charset="0"/>
                <a:cs typeface="Verdana" pitchFamily="34" charset="0"/>
              </a:rPr>
              <a:t>js</a:t>
            </a:r>
            <a:r>
              <a:rPr lang="en-US" sz="1800" dirty="0" smtClean="0">
                <a:latin typeface="Barlow Light" charset="0"/>
                <a:ea typeface="Verdana" pitchFamily="34" charset="0"/>
                <a:cs typeface="Verdana" pitchFamily="34" charset="0"/>
              </a:rPr>
              <a:t> engine</a:t>
            </a:r>
            <a:endParaRPr lang="et-EE" sz="1800" dirty="0">
              <a:latin typeface="Barlow Light" charset="0"/>
              <a:ea typeface="Verdana" pitchFamily="34" charset="0"/>
              <a:cs typeface="Verdana" pitchFamily="34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t-EE" altLang="en-US" sz="1800" dirty="0">
                <a:latin typeface="Barlow Light" charset="0"/>
                <a:ea typeface="Verdana" pitchFamily="34" charset="0"/>
                <a:cs typeface="Verdana" pitchFamily="34" charset="0"/>
              </a:rPr>
              <a:t>Open Source </a:t>
            </a:r>
            <a:r>
              <a:rPr lang="en-US" altLang="en-US" sz="1800" dirty="0" smtClean="0">
                <a:latin typeface="Barlow Light" charset="0"/>
                <a:ea typeface="Verdana" pitchFamily="34" charset="0"/>
                <a:cs typeface="Verdana" pitchFamily="34" charset="0"/>
              </a:rPr>
              <a:t>and multiplatform </a:t>
            </a:r>
            <a:r>
              <a:rPr lang="et-EE" altLang="en-US" sz="1800" dirty="0" smtClean="0">
                <a:latin typeface="Barlow Light" charset="0"/>
                <a:ea typeface="Verdana" pitchFamily="34" charset="0"/>
                <a:cs typeface="Verdana" pitchFamily="34" charset="0"/>
              </a:rPr>
              <a:t>(Win</a:t>
            </a:r>
            <a:r>
              <a:rPr lang="et-EE" altLang="en-US" sz="1800" dirty="0">
                <a:latin typeface="Barlow Light" charset="0"/>
                <a:ea typeface="Verdana" pitchFamily="34" charset="0"/>
                <a:cs typeface="Verdana" pitchFamily="34" charset="0"/>
              </a:rPr>
              <a:t>, Mac e Linux)</a:t>
            </a:r>
            <a:endParaRPr lang="et-EE" altLang="en-US" sz="1800" dirty="0">
              <a:latin typeface="Barlow Light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et-EE" altLang="en-US" sz="1800" dirty="0">
              <a:latin typeface="Verdana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it-IT" altLang="en-US" sz="1800" dirty="0">
              <a:latin typeface="Verdana" pitchFamily="34" charset="0"/>
            </a:endParaRPr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Node.js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 new runtime engine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708411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F4CE256-0B27-4A7D-84AC-760AAAD406B6}" type="slidenum">
              <a:rPr lang="it-IT" altLang="en-US" sz="1400" smtClean="0"/>
              <a:pPr eaLnBrk="1" hangingPunct="1"/>
              <a:t>23</a:t>
            </a:fld>
            <a:endParaRPr lang="it-IT" altLang="en-US" sz="1400" smtClean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61" name="Rectangle 3"/>
          <p:cNvSpPr txBox="1">
            <a:spLocks noChangeAspect="1" noChangeArrowheads="1"/>
          </p:cNvSpPr>
          <p:nvPr/>
        </p:nvSpPr>
        <p:spPr bwMode="auto">
          <a:xfrm>
            <a:off x="394146" y="1275606"/>
            <a:ext cx="7418214" cy="273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23900" indent="-3683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sz="1800" dirty="0" smtClean="0">
                <a:latin typeface="Barlow Light" charset="0"/>
              </a:rPr>
              <a:t>Importing and exporting </a:t>
            </a:r>
            <a:r>
              <a:rPr lang="en-US" sz="1800" dirty="0" err="1" smtClean="0">
                <a:latin typeface="Barlow Light" charset="0"/>
              </a:rPr>
              <a:t>js</a:t>
            </a:r>
            <a:r>
              <a:rPr lang="en-US" sz="1800" dirty="0" smtClean="0">
                <a:latin typeface="Barlow Light" charset="0"/>
              </a:rPr>
              <a:t> libraries (NPM) </a:t>
            </a:r>
            <a:endParaRPr lang="et-EE" sz="1800" dirty="0">
              <a:latin typeface="Barlow Light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sz="1800" dirty="0" smtClean="0">
                <a:latin typeface="Barlow Light" charset="0"/>
              </a:rPr>
              <a:t>Server side in </a:t>
            </a:r>
            <a:r>
              <a:rPr lang="en-US" sz="1800" dirty="0" err="1" smtClean="0">
                <a:latin typeface="Barlow Light" charset="0"/>
              </a:rPr>
              <a:t>javascript</a:t>
            </a:r>
            <a:r>
              <a:rPr lang="en-US" sz="1800" dirty="0" smtClean="0">
                <a:latin typeface="Barlow Light" charset="0"/>
              </a:rPr>
              <a:t> (Node.js)</a:t>
            </a:r>
            <a:endParaRPr lang="et-EE" sz="1800" dirty="0">
              <a:latin typeface="Barlow Light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sz="1800" dirty="0" smtClean="0">
                <a:latin typeface="Barlow Light" charset="0"/>
              </a:rPr>
              <a:t>Web Storage (HTML 5)</a:t>
            </a:r>
            <a:endParaRPr lang="et-EE" sz="1800" dirty="0">
              <a:latin typeface="Barlow Light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altLang="en-US" sz="1800" dirty="0" smtClean="0">
                <a:latin typeface="Barlow Light" charset="0"/>
              </a:rPr>
              <a:t>SVG libraries to generate dynamic graphics (D3.js, Raphael, SVG.js)</a:t>
            </a:r>
            <a:endParaRPr lang="et-EE" sz="1800" dirty="0">
              <a:latin typeface="Barlow Light" charset="0"/>
              <a:ea typeface="Verdana" pitchFamily="34" charset="0"/>
              <a:cs typeface="Verdana" pitchFamily="34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altLang="en-US" sz="1800" dirty="0" smtClean="0">
                <a:latin typeface="Barlow Light" charset="0"/>
                <a:ea typeface="Verdana" pitchFamily="34" charset="0"/>
              </a:rPr>
              <a:t>Public data and web </a:t>
            </a:r>
            <a:r>
              <a:rPr lang="en-US" altLang="en-US" sz="1800" dirty="0" err="1" smtClean="0">
                <a:latin typeface="Barlow Light" charset="0"/>
                <a:ea typeface="Verdana" pitchFamily="34" charset="0"/>
              </a:rPr>
              <a:t>api</a:t>
            </a:r>
            <a:r>
              <a:rPr lang="en-US" altLang="en-US" sz="1800" dirty="0" smtClean="0">
                <a:latin typeface="Barlow Light" charset="0"/>
                <a:ea typeface="Verdana" pitchFamily="34" charset="0"/>
              </a:rPr>
              <a:t> (Google Map, Flickr, </a:t>
            </a:r>
            <a:r>
              <a:rPr lang="en-US" altLang="en-US" sz="1800" dirty="0" err="1" smtClean="0">
                <a:latin typeface="Barlow Light" charset="0"/>
                <a:ea typeface="Verdana" pitchFamily="34" charset="0"/>
              </a:rPr>
              <a:t>Youtube</a:t>
            </a:r>
            <a:r>
              <a:rPr lang="en-US" altLang="en-US" sz="1800" dirty="0" smtClean="0">
                <a:latin typeface="Barlow Light" charset="0"/>
                <a:ea typeface="Verdana" pitchFamily="34" charset="0"/>
              </a:rPr>
              <a:t>)</a:t>
            </a:r>
            <a:endParaRPr lang="et-EE" altLang="en-US" sz="1800" dirty="0">
              <a:latin typeface="Barlow Light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et-EE" altLang="en-US" sz="1800" dirty="0">
              <a:latin typeface="Verdana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it-IT" altLang="en-US" sz="1800" dirty="0">
              <a:latin typeface="Verdana" pitchFamily="34" charset="0"/>
            </a:endParaRPr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Node.js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New technical possibilities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327918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24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580111" y="1419622"/>
            <a:ext cx="2742029" cy="3514409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81000" y="1419622"/>
            <a:ext cx="3252294" cy="345638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13027" y="1440596"/>
            <a:ext cx="332286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Library Central Repository</a:t>
            </a:r>
            <a:endParaRPr lang="et-EE" altLang="en-US" sz="1400" b="1" dirty="0" smtClean="0">
              <a:latin typeface="Raleway SemiBold" charset="0"/>
            </a:endParaRPr>
          </a:p>
          <a:p>
            <a:pPr lvl="1"/>
            <a:endParaRPr lang="et-EE" altLang="en-US" sz="1600" dirty="0" smtClean="0"/>
          </a:p>
          <a:p>
            <a:pPr lvl="2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2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2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11" name="Rectangle 3"/>
          <p:cNvSpPr txBox="1">
            <a:spLocks noChangeAspect="1" noChangeArrowheads="1"/>
          </p:cNvSpPr>
          <p:nvPr/>
        </p:nvSpPr>
        <p:spPr>
          <a:xfrm>
            <a:off x="5508104" y="1427042"/>
            <a:ext cx="2520280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Developer Machine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cxnSp>
        <p:nvCxnSpPr>
          <p:cNvPr id="130" name="Straight Arrow Connector 129"/>
          <p:cNvCxnSpPr/>
          <p:nvPr/>
        </p:nvCxnSpPr>
        <p:spPr>
          <a:xfrm flipH="1">
            <a:off x="2892751" y="2253201"/>
            <a:ext cx="1603730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6284914" y="2086977"/>
            <a:ext cx="951382" cy="8473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63" name="TextBox 14362"/>
          <p:cNvSpPr txBox="1"/>
          <p:nvPr/>
        </p:nvSpPr>
        <p:spPr>
          <a:xfrm>
            <a:off x="6228185" y="1866429"/>
            <a:ext cx="1071811" cy="345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err="1">
                <a:latin typeface="Raleway SemiBold" charset="0"/>
              </a:rPr>
              <a:t>p</a:t>
            </a:r>
            <a:r>
              <a:rPr lang="en-US" sz="1050" b="1" dirty="0" err="1" smtClean="0">
                <a:latin typeface="Raleway SemiBold" charset="0"/>
              </a:rPr>
              <a:t>ackage.json</a:t>
            </a:r>
            <a:endParaRPr lang="en-US" sz="1050" b="1" dirty="0">
              <a:latin typeface="Raleway SemiBold" charset="0"/>
            </a:endParaRPr>
          </a:p>
        </p:txBody>
      </p:sp>
      <p:sp>
        <p:nvSpPr>
          <p:cNvPr id="52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Node.js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Dependency management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93122" y="2071919"/>
            <a:ext cx="870284" cy="362567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018571" y="2124361"/>
            <a:ext cx="79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Raleway SemiBold" charset="0"/>
              </a:rPr>
              <a:t>Library A</a:t>
            </a:r>
            <a:endParaRPr lang="en-US" sz="1100" b="1" dirty="0">
              <a:solidFill>
                <a:schemeClr val="bg1"/>
              </a:solidFill>
              <a:latin typeface="Raleway SemiBold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83568" y="2075845"/>
            <a:ext cx="870284" cy="362567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09017" y="2128287"/>
            <a:ext cx="79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Raleway SemiBold" charset="0"/>
              </a:rPr>
              <a:t>Library B</a:t>
            </a:r>
            <a:endParaRPr lang="en-US" sz="1100" b="1" dirty="0">
              <a:solidFill>
                <a:schemeClr val="bg1"/>
              </a:solidFill>
              <a:latin typeface="Raleway SemiBold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83568" y="2571750"/>
            <a:ext cx="870284" cy="362567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09017" y="2624192"/>
            <a:ext cx="79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Raleway SemiBold" charset="0"/>
              </a:rPr>
              <a:t>Library C</a:t>
            </a:r>
            <a:endParaRPr lang="en-US" sz="1100" b="1" dirty="0">
              <a:solidFill>
                <a:schemeClr val="bg1"/>
              </a:solidFill>
              <a:latin typeface="Raleway SemiBold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83568" y="3003798"/>
            <a:ext cx="870284" cy="362567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9017" y="3056240"/>
            <a:ext cx="79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Raleway SemiBold" charset="0"/>
              </a:rPr>
              <a:t>Library D</a:t>
            </a:r>
            <a:endParaRPr lang="en-US" sz="1100" b="1" dirty="0">
              <a:solidFill>
                <a:schemeClr val="bg1"/>
              </a:solidFill>
              <a:latin typeface="Raleway SemiBold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14814" y="3455412"/>
            <a:ext cx="870284" cy="362567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140263" y="3507854"/>
            <a:ext cx="79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Raleway SemiBold" charset="0"/>
              </a:rPr>
              <a:t>Library F</a:t>
            </a:r>
            <a:endParaRPr lang="en-US" sz="1100" b="1" dirty="0">
              <a:solidFill>
                <a:schemeClr val="bg1"/>
              </a:solidFill>
              <a:latin typeface="Raleway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121126" y="3932709"/>
            <a:ext cx="870284" cy="362567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146575" y="3985151"/>
            <a:ext cx="79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Raleway SemiBold" charset="0"/>
              </a:rPr>
              <a:t>Library G</a:t>
            </a:r>
            <a:endParaRPr lang="en-US" sz="1100" b="1" dirty="0">
              <a:solidFill>
                <a:schemeClr val="bg1"/>
              </a:solidFill>
              <a:latin typeface="Raleway SemiBold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114814" y="4399161"/>
            <a:ext cx="870284" cy="362567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140263" y="4451603"/>
            <a:ext cx="79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Raleway SemiBold" charset="0"/>
              </a:rPr>
              <a:t>Library H</a:t>
            </a:r>
            <a:endParaRPr lang="en-US" sz="1100" b="1" dirty="0">
              <a:solidFill>
                <a:schemeClr val="bg1"/>
              </a:solidFill>
              <a:latin typeface="Raleway SemiBold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61914" y="2176802"/>
            <a:ext cx="79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tx1"/>
                </a:solidFill>
                <a:latin typeface="Raleway SemiBold" charset="0"/>
              </a:rPr>
              <a:t>Library A</a:t>
            </a:r>
            <a:endParaRPr lang="en-US" sz="1100" b="1" dirty="0">
              <a:solidFill>
                <a:schemeClr val="tx1"/>
              </a:solidFill>
              <a:latin typeface="Raleway SemiBold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365399" y="2385971"/>
            <a:ext cx="79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tx1"/>
                </a:solidFill>
                <a:latin typeface="Raleway SemiBold" charset="0"/>
              </a:rPr>
              <a:t>Library G</a:t>
            </a:r>
            <a:endParaRPr lang="en-US" sz="1100" b="1" dirty="0">
              <a:solidFill>
                <a:schemeClr val="tx1"/>
              </a:solidFill>
              <a:latin typeface="Raleway SemiBold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68244" y="2598172"/>
            <a:ext cx="79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tx1"/>
                </a:solidFill>
                <a:latin typeface="Raleway SemiBold" charset="0"/>
              </a:rPr>
              <a:t>Library H</a:t>
            </a:r>
            <a:endParaRPr lang="en-US" sz="1100" b="1" dirty="0">
              <a:solidFill>
                <a:schemeClr val="tx1"/>
              </a:solidFill>
              <a:latin typeface="Raleway SemiBold" charset="0"/>
            </a:endParaRPr>
          </a:p>
        </p:txBody>
      </p:sp>
      <p:cxnSp>
        <p:nvCxnSpPr>
          <p:cNvPr id="46" name="Straight Arrow Connector 45"/>
          <p:cNvCxnSpPr>
            <a:stCxn id="80" idx="2"/>
          </p:cNvCxnSpPr>
          <p:nvPr/>
        </p:nvCxnSpPr>
        <p:spPr>
          <a:xfrm>
            <a:off x="6760605" y="2934317"/>
            <a:ext cx="6329" cy="3835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2991410" y="4113992"/>
            <a:ext cx="150507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2991410" y="4465589"/>
            <a:ext cx="150507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284914" y="3317850"/>
            <a:ext cx="951382" cy="32080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497479" y="3317850"/>
            <a:ext cx="685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  <a:latin typeface="Raleway SemiBold" charset="0"/>
              </a:rPr>
              <a:t>npm</a:t>
            </a:r>
            <a:endParaRPr lang="en-US" b="1" dirty="0">
              <a:solidFill>
                <a:schemeClr val="tx1"/>
              </a:solidFill>
              <a:latin typeface="Raleway SemiBold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4496481" y="2246960"/>
            <a:ext cx="0" cy="2218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5868145" y="4227934"/>
            <a:ext cx="2257100" cy="533795"/>
            <a:chOff x="5868145" y="4227934"/>
            <a:chExt cx="2257100" cy="533795"/>
          </a:xfrm>
        </p:grpSpPr>
        <p:sp>
          <p:nvSpPr>
            <p:cNvPr id="59" name="Rectangle 58"/>
            <p:cNvSpPr/>
            <p:nvPr/>
          </p:nvSpPr>
          <p:spPr>
            <a:xfrm>
              <a:off x="5868145" y="4246761"/>
              <a:ext cx="2257100" cy="5149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002286" y="4523645"/>
              <a:ext cx="365958" cy="181283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419164" y="4523645"/>
              <a:ext cx="365958" cy="181283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836042" y="4523645"/>
              <a:ext cx="365958" cy="181283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252920" y="4523645"/>
              <a:ext cx="365958" cy="181283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669800" y="4523645"/>
              <a:ext cx="365958" cy="181283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362326" y="4227934"/>
              <a:ext cx="15220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latin typeface="Raleway SemiBold" charset="0"/>
                </a:rPr>
                <a:t>/node__ modules</a:t>
              </a:r>
              <a:endParaRPr lang="en-US" sz="1050" b="1" dirty="0">
                <a:latin typeface="Raleway SemiBold" charset="0"/>
              </a:endParaRPr>
            </a:p>
          </p:txBody>
        </p:sp>
      </p:grpSp>
      <p:cxnSp>
        <p:nvCxnSpPr>
          <p:cNvPr id="81" name="Straight Connector 80"/>
          <p:cNvCxnSpPr>
            <a:endCxn id="61" idx="1"/>
          </p:cNvCxnSpPr>
          <p:nvPr/>
        </p:nvCxnSpPr>
        <p:spPr>
          <a:xfrm>
            <a:off x="4496481" y="3478255"/>
            <a:ext cx="17884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1" idx="2"/>
          </p:cNvCxnSpPr>
          <p:nvPr/>
        </p:nvCxnSpPr>
        <p:spPr>
          <a:xfrm>
            <a:off x="6760605" y="3638659"/>
            <a:ext cx="6329" cy="5554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1553064" y="2261375"/>
            <a:ext cx="28130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1547664" y="2715766"/>
            <a:ext cx="28130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1547664" y="3147814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 flipV="1">
            <a:off x="1828968" y="2261376"/>
            <a:ext cx="6728" cy="886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endCxn id="24" idx="2"/>
          </p:cNvCxnSpPr>
          <p:nvPr/>
        </p:nvCxnSpPr>
        <p:spPr>
          <a:xfrm flipV="1">
            <a:off x="2428264" y="2434486"/>
            <a:ext cx="0" cy="281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835696" y="2715765"/>
            <a:ext cx="59256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210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25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05328" y="1523779"/>
            <a:ext cx="8343136" cy="3514409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Node.js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Build Process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10776" y="1523779"/>
            <a:ext cx="1071811" cy="1067888"/>
            <a:chOff x="2540436" y="1886050"/>
            <a:chExt cx="1071811" cy="1067888"/>
          </a:xfrm>
        </p:grpSpPr>
        <p:sp>
          <p:nvSpPr>
            <p:cNvPr id="80" name="Rectangle 79"/>
            <p:cNvSpPr/>
            <p:nvPr/>
          </p:nvSpPr>
          <p:spPr>
            <a:xfrm>
              <a:off x="2597165" y="2106598"/>
              <a:ext cx="951382" cy="8473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63" name="TextBox 14362"/>
            <p:cNvSpPr txBox="1"/>
            <p:nvPr/>
          </p:nvSpPr>
          <p:spPr>
            <a:xfrm>
              <a:off x="2540436" y="1886050"/>
              <a:ext cx="1071811" cy="345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err="1">
                  <a:latin typeface="Raleway SemiBold" charset="0"/>
                </a:rPr>
                <a:t>p</a:t>
              </a:r>
              <a:r>
                <a:rPr lang="en-US" sz="1050" b="1" dirty="0" err="1" smtClean="0">
                  <a:latin typeface="Raleway SemiBold" charset="0"/>
                </a:rPr>
                <a:t>ackage.json</a:t>
              </a:r>
              <a:endParaRPr lang="en-US" sz="1050" b="1" dirty="0">
                <a:latin typeface="Raleway SemiBold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674165" y="2196423"/>
              <a:ext cx="7973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tx1"/>
                  </a:solidFill>
                  <a:latin typeface="Raleway SemiBold" charset="0"/>
                </a:rPr>
                <a:t>Library A</a:t>
              </a:r>
              <a:endParaRPr lang="en-US" sz="1100" b="1" dirty="0">
                <a:solidFill>
                  <a:schemeClr val="tx1"/>
                </a:solidFill>
                <a:latin typeface="Raleway SemiBold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677650" y="2405592"/>
              <a:ext cx="7973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tx1"/>
                  </a:solidFill>
                  <a:latin typeface="Raleway SemiBold" charset="0"/>
                </a:rPr>
                <a:t>Library G</a:t>
              </a:r>
              <a:endParaRPr lang="en-US" sz="1100" b="1" dirty="0">
                <a:solidFill>
                  <a:schemeClr val="tx1"/>
                </a:solidFill>
                <a:latin typeface="Raleway SemiBold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680495" y="2617793"/>
              <a:ext cx="7973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tx1"/>
                  </a:solidFill>
                  <a:latin typeface="Raleway SemiBold" charset="0"/>
                </a:rPr>
                <a:t>Library H</a:t>
              </a:r>
              <a:endParaRPr lang="en-US" sz="1100" b="1" dirty="0">
                <a:solidFill>
                  <a:schemeClr val="tx1"/>
                </a:solidFill>
                <a:latin typeface="Raleway SemiBold" charset="0"/>
              </a:endParaRPr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 flipV="1">
            <a:off x="2032108" y="2134558"/>
            <a:ext cx="982856" cy="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868145" y="3114342"/>
            <a:ext cx="2257100" cy="1647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648644" y="2875545"/>
            <a:ext cx="7790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Raleway SemiBold" charset="0"/>
              </a:rPr>
              <a:t>bundle</a:t>
            </a:r>
            <a:endParaRPr lang="en-US" sz="1050" b="1" dirty="0">
              <a:latin typeface="Raleway SemiBold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068827" y="3192893"/>
            <a:ext cx="393085" cy="621010"/>
            <a:chOff x="6732240" y="4083919"/>
            <a:chExt cx="393085" cy="621010"/>
          </a:xfrm>
        </p:grpSpPr>
        <p:sp>
          <p:nvSpPr>
            <p:cNvPr id="74" name="Rectangle 73"/>
            <p:cNvSpPr/>
            <p:nvPr/>
          </p:nvSpPr>
          <p:spPr>
            <a:xfrm>
              <a:off x="6732240" y="4083919"/>
              <a:ext cx="365958" cy="621010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732240" y="4371950"/>
              <a:ext cx="3930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solidFill>
                    <a:schemeClr val="bg1"/>
                  </a:solidFill>
                  <a:latin typeface="Raleway SemiBold" charset="0"/>
                </a:rPr>
                <a:t>js</a:t>
              </a:r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641872" y="4308864"/>
            <a:ext cx="481941" cy="357709"/>
            <a:chOff x="6088838" y="4243623"/>
            <a:chExt cx="481941" cy="357709"/>
          </a:xfrm>
        </p:grpSpPr>
        <p:sp>
          <p:nvSpPr>
            <p:cNvPr id="51" name="Rectangle 50"/>
            <p:cNvSpPr/>
            <p:nvPr/>
          </p:nvSpPr>
          <p:spPr>
            <a:xfrm>
              <a:off x="6088838" y="4243623"/>
              <a:ext cx="481941" cy="357709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088838" y="4293555"/>
              <a:ext cx="481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cxnSp>
        <p:nvCxnSpPr>
          <p:cNvPr id="84" name="Straight Arrow Connector 83"/>
          <p:cNvCxnSpPr/>
          <p:nvPr/>
        </p:nvCxnSpPr>
        <p:spPr>
          <a:xfrm>
            <a:off x="3167876" y="4447443"/>
            <a:ext cx="2693765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4048817" y="3470587"/>
            <a:ext cx="365958" cy="181283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4813152" y="3470587"/>
            <a:ext cx="365958" cy="181283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910776" y="4150322"/>
            <a:ext cx="2257100" cy="7256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936056" y="4093303"/>
            <a:ext cx="15220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Raleway SemiBold" charset="0"/>
              </a:rPr>
              <a:t>/assets</a:t>
            </a:r>
            <a:endParaRPr lang="en-US" sz="1050" b="1" dirty="0">
              <a:latin typeface="Raleway SemiBold" charset="0"/>
            </a:endParaRPr>
          </a:p>
        </p:txBody>
      </p:sp>
      <p:cxnSp>
        <p:nvCxnSpPr>
          <p:cNvPr id="93" name="Straight Arrow Connector 92"/>
          <p:cNvCxnSpPr>
            <a:stCxn id="99" idx="3"/>
          </p:cNvCxnSpPr>
          <p:nvPr/>
        </p:nvCxnSpPr>
        <p:spPr>
          <a:xfrm>
            <a:off x="3167876" y="3675225"/>
            <a:ext cx="270026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910776" y="3401094"/>
            <a:ext cx="2257100" cy="531615"/>
            <a:chOff x="5868145" y="4230114"/>
            <a:chExt cx="2257100" cy="531615"/>
          </a:xfrm>
        </p:grpSpPr>
        <p:sp>
          <p:nvSpPr>
            <p:cNvPr id="99" name="Rectangle 98"/>
            <p:cNvSpPr/>
            <p:nvPr/>
          </p:nvSpPr>
          <p:spPr>
            <a:xfrm>
              <a:off x="5868145" y="4246761"/>
              <a:ext cx="2257100" cy="5149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002286" y="4523645"/>
              <a:ext cx="365958" cy="181283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419164" y="4523645"/>
              <a:ext cx="365958" cy="181283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836042" y="4523645"/>
              <a:ext cx="365958" cy="181283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252920" y="4523645"/>
              <a:ext cx="365958" cy="181283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669800" y="4523645"/>
              <a:ext cx="365958" cy="181283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893425" y="4230114"/>
              <a:ext cx="15220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latin typeface="Raleway SemiBold" charset="0"/>
                </a:rPr>
                <a:t>/node__ modules</a:t>
              </a:r>
              <a:endParaRPr lang="en-US" sz="1050" b="1" dirty="0">
                <a:latin typeface="Raleway SemiBold" charset="0"/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2420538" y="4446289"/>
            <a:ext cx="481941" cy="357709"/>
            <a:chOff x="6088838" y="4243623"/>
            <a:chExt cx="481941" cy="357709"/>
          </a:xfrm>
        </p:grpSpPr>
        <p:sp>
          <p:nvSpPr>
            <p:cNvPr id="124" name="Rectangle 123"/>
            <p:cNvSpPr/>
            <p:nvPr/>
          </p:nvSpPr>
          <p:spPr>
            <a:xfrm>
              <a:off x="6088838" y="4243623"/>
              <a:ext cx="481941" cy="357709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088838" y="4293555"/>
              <a:ext cx="481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14344" name="Group 14343"/>
          <p:cNvGrpSpPr/>
          <p:nvPr/>
        </p:nvGrpSpPr>
        <p:grpSpPr>
          <a:xfrm>
            <a:off x="3089238" y="1754722"/>
            <a:ext cx="2857544" cy="817028"/>
            <a:chOff x="4662148" y="642789"/>
            <a:chExt cx="2857544" cy="817028"/>
          </a:xfrm>
        </p:grpSpPr>
        <p:sp>
          <p:nvSpPr>
            <p:cNvPr id="134" name="Rectangle 133"/>
            <p:cNvSpPr/>
            <p:nvPr/>
          </p:nvSpPr>
          <p:spPr>
            <a:xfrm>
              <a:off x="4662148" y="642789"/>
              <a:ext cx="2857544" cy="8170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996131" y="906416"/>
              <a:ext cx="951382" cy="320809"/>
              <a:chOff x="3805572" y="2359425"/>
              <a:chExt cx="951382" cy="320809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3805572" y="2359425"/>
                <a:ext cx="951382" cy="32080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818534" y="2359425"/>
                <a:ext cx="9384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1"/>
                    </a:solidFill>
                    <a:latin typeface="Raleway SemiBold" charset="0"/>
                  </a:rPr>
                  <a:t>n</a:t>
                </a:r>
                <a:r>
                  <a:rPr lang="en-US" b="1" dirty="0" smtClean="0">
                    <a:solidFill>
                      <a:schemeClr val="tx1"/>
                    </a:solidFill>
                    <a:latin typeface="Raleway SemiBold" charset="0"/>
                  </a:rPr>
                  <a:t>ode.js</a:t>
                </a:r>
                <a:endParaRPr lang="en-US" b="1" dirty="0">
                  <a:solidFill>
                    <a:schemeClr val="tx1"/>
                  </a:solidFill>
                  <a:latin typeface="Raleway SemiBold" charset="0"/>
                </a:endParaRP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6339245" y="906416"/>
              <a:ext cx="951382" cy="320809"/>
              <a:chOff x="3805572" y="2359425"/>
              <a:chExt cx="951382" cy="320809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3805572" y="2359425"/>
                <a:ext cx="951382" cy="32080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3818534" y="2359425"/>
                <a:ext cx="9384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tx1"/>
                    </a:solidFill>
                    <a:latin typeface="Raleway SemiBold" charset="0"/>
                  </a:rPr>
                  <a:t>bundler</a:t>
                </a:r>
                <a:endParaRPr lang="en-US" b="1" dirty="0">
                  <a:solidFill>
                    <a:schemeClr val="tx1"/>
                  </a:solidFill>
                  <a:latin typeface="Raleway SemiBold" charset="0"/>
                </a:endParaRPr>
              </a:p>
            </p:txBody>
          </p:sp>
        </p:grpSp>
        <p:sp>
          <p:nvSpPr>
            <p:cNvPr id="129" name="TextBox 128"/>
            <p:cNvSpPr txBox="1"/>
            <p:nvPr/>
          </p:nvSpPr>
          <p:spPr>
            <a:xfrm>
              <a:off x="5947513" y="773291"/>
              <a:ext cx="3895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latin typeface="Raleway SemiBold" charset="0"/>
                </a:rPr>
                <a:t>+</a:t>
              </a:r>
              <a:endParaRPr lang="en-US" sz="3600" b="1" dirty="0">
                <a:latin typeface="Raleway SemiBold" charset="0"/>
              </a:endParaRPr>
            </a:p>
          </p:txBody>
        </p:sp>
      </p:grpSp>
      <p:cxnSp>
        <p:nvCxnSpPr>
          <p:cNvPr id="136" name="Straight Arrow Connector 135"/>
          <p:cNvCxnSpPr>
            <a:endCxn id="107" idx="0"/>
          </p:cNvCxnSpPr>
          <p:nvPr/>
        </p:nvCxnSpPr>
        <p:spPr>
          <a:xfrm flipH="1">
            <a:off x="1697077" y="2870859"/>
            <a:ext cx="2" cy="5302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1697079" y="2868679"/>
            <a:ext cx="2820931" cy="21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34" idx="2"/>
          </p:cNvCxnSpPr>
          <p:nvPr/>
        </p:nvCxnSpPr>
        <p:spPr>
          <a:xfrm>
            <a:off x="4518010" y="2571750"/>
            <a:ext cx="0" cy="296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/>
          <p:cNvGrpSpPr/>
          <p:nvPr/>
        </p:nvGrpSpPr>
        <p:grpSpPr>
          <a:xfrm>
            <a:off x="1812434" y="4295536"/>
            <a:ext cx="498436" cy="508462"/>
            <a:chOff x="12374144" y="-1682272"/>
            <a:chExt cx="498436" cy="306344"/>
          </a:xfrm>
        </p:grpSpPr>
        <p:sp>
          <p:nvSpPr>
            <p:cNvPr id="161" name="Rectangle 160"/>
            <p:cNvSpPr/>
            <p:nvPr/>
          </p:nvSpPr>
          <p:spPr>
            <a:xfrm>
              <a:off x="12374144" y="-1682272"/>
              <a:ext cx="466676" cy="30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2374144" y="-1656059"/>
              <a:ext cx="49843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latin typeface="Raleway SemiBold" charset="0"/>
                </a:rPr>
                <a:t>html</a:t>
              </a:r>
              <a:endParaRPr lang="en-US" sz="1050" b="1" dirty="0">
                <a:latin typeface="Raleway SemiBold" charset="0"/>
              </a:endParaRP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6069310" y="4155454"/>
            <a:ext cx="498436" cy="508462"/>
            <a:chOff x="12374144" y="-1682272"/>
            <a:chExt cx="498436" cy="306344"/>
          </a:xfrm>
        </p:grpSpPr>
        <p:sp>
          <p:nvSpPr>
            <p:cNvPr id="164" name="Rectangle 163"/>
            <p:cNvSpPr/>
            <p:nvPr/>
          </p:nvSpPr>
          <p:spPr>
            <a:xfrm>
              <a:off x="12374144" y="-1682272"/>
              <a:ext cx="466676" cy="30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2374144" y="-1656059"/>
              <a:ext cx="49843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latin typeface="Raleway SemiBold" charset="0"/>
                </a:rPr>
                <a:t>html</a:t>
              </a:r>
              <a:endParaRPr lang="en-US" sz="1050" b="1" dirty="0">
                <a:latin typeface="Raleway SemiBold" charset="0"/>
              </a:endParaRP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1137675" y="4624427"/>
            <a:ext cx="155315" cy="178855"/>
            <a:chOff x="6088838" y="4243623"/>
            <a:chExt cx="481941" cy="357709"/>
          </a:xfrm>
        </p:grpSpPr>
        <p:sp>
          <p:nvSpPr>
            <p:cNvPr id="167" name="Rectangle 166"/>
            <p:cNvSpPr/>
            <p:nvPr/>
          </p:nvSpPr>
          <p:spPr>
            <a:xfrm>
              <a:off x="6088838" y="4243623"/>
              <a:ext cx="481941" cy="357709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6088838" y="4293555"/>
              <a:ext cx="481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1351565" y="4625143"/>
            <a:ext cx="155315" cy="178855"/>
            <a:chOff x="6088838" y="4243623"/>
            <a:chExt cx="481941" cy="357709"/>
          </a:xfrm>
        </p:grpSpPr>
        <p:sp>
          <p:nvSpPr>
            <p:cNvPr id="170" name="Rectangle 169"/>
            <p:cNvSpPr/>
            <p:nvPr/>
          </p:nvSpPr>
          <p:spPr>
            <a:xfrm>
              <a:off x="6088838" y="4243623"/>
              <a:ext cx="481941" cy="357709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088838" y="4293555"/>
              <a:ext cx="481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1536365" y="4618425"/>
            <a:ext cx="155315" cy="178855"/>
            <a:chOff x="6088838" y="4243623"/>
            <a:chExt cx="481941" cy="357709"/>
          </a:xfrm>
        </p:grpSpPr>
        <p:sp>
          <p:nvSpPr>
            <p:cNvPr id="173" name="Rectangle 172"/>
            <p:cNvSpPr/>
            <p:nvPr/>
          </p:nvSpPr>
          <p:spPr>
            <a:xfrm>
              <a:off x="6088838" y="4243623"/>
              <a:ext cx="481941" cy="357709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6088838" y="4293555"/>
              <a:ext cx="481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1137675" y="4382367"/>
            <a:ext cx="155315" cy="178855"/>
            <a:chOff x="6088838" y="4243623"/>
            <a:chExt cx="481941" cy="357709"/>
          </a:xfrm>
        </p:grpSpPr>
        <p:sp>
          <p:nvSpPr>
            <p:cNvPr id="176" name="Rectangle 175"/>
            <p:cNvSpPr/>
            <p:nvPr/>
          </p:nvSpPr>
          <p:spPr>
            <a:xfrm>
              <a:off x="6088838" y="4243623"/>
              <a:ext cx="481941" cy="357709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088838" y="4293555"/>
              <a:ext cx="481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1341949" y="4386118"/>
            <a:ext cx="155315" cy="178855"/>
            <a:chOff x="6088838" y="4243623"/>
            <a:chExt cx="481941" cy="357709"/>
          </a:xfrm>
        </p:grpSpPr>
        <p:sp>
          <p:nvSpPr>
            <p:cNvPr id="179" name="Rectangle 178"/>
            <p:cNvSpPr/>
            <p:nvPr/>
          </p:nvSpPr>
          <p:spPr>
            <a:xfrm>
              <a:off x="6088838" y="4243623"/>
              <a:ext cx="481941" cy="357709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088838" y="4293555"/>
              <a:ext cx="481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7248046" y="4457745"/>
            <a:ext cx="155315" cy="178855"/>
            <a:chOff x="6088838" y="4243623"/>
            <a:chExt cx="481941" cy="357709"/>
          </a:xfrm>
        </p:grpSpPr>
        <p:sp>
          <p:nvSpPr>
            <p:cNvPr id="182" name="Rectangle 181"/>
            <p:cNvSpPr/>
            <p:nvPr/>
          </p:nvSpPr>
          <p:spPr>
            <a:xfrm>
              <a:off x="6088838" y="4243623"/>
              <a:ext cx="481941" cy="357709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6088838" y="4293555"/>
              <a:ext cx="481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7461936" y="4458461"/>
            <a:ext cx="155315" cy="178855"/>
            <a:chOff x="6088838" y="4243623"/>
            <a:chExt cx="481941" cy="357709"/>
          </a:xfrm>
        </p:grpSpPr>
        <p:sp>
          <p:nvSpPr>
            <p:cNvPr id="185" name="Rectangle 184"/>
            <p:cNvSpPr/>
            <p:nvPr/>
          </p:nvSpPr>
          <p:spPr>
            <a:xfrm>
              <a:off x="6088838" y="4243623"/>
              <a:ext cx="481941" cy="357709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6088838" y="4293555"/>
              <a:ext cx="481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7646736" y="4451743"/>
            <a:ext cx="155315" cy="178855"/>
            <a:chOff x="6088838" y="4243623"/>
            <a:chExt cx="481941" cy="357709"/>
          </a:xfrm>
        </p:grpSpPr>
        <p:sp>
          <p:nvSpPr>
            <p:cNvPr id="188" name="Rectangle 187"/>
            <p:cNvSpPr/>
            <p:nvPr/>
          </p:nvSpPr>
          <p:spPr>
            <a:xfrm>
              <a:off x="6088838" y="4243623"/>
              <a:ext cx="481941" cy="357709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6088838" y="4293555"/>
              <a:ext cx="481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7248046" y="4215685"/>
            <a:ext cx="155315" cy="178855"/>
            <a:chOff x="6088838" y="4243623"/>
            <a:chExt cx="481941" cy="357709"/>
          </a:xfrm>
        </p:grpSpPr>
        <p:sp>
          <p:nvSpPr>
            <p:cNvPr id="191" name="Rectangle 190"/>
            <p:cNvSpPr/>
            <p:nvPr/>
          </p:nvSpPr>
          <p:spPr>
            <a:xfrm>
              <a:off x="6088838" y="4243623"/>
              <a:ext cx="481941" cy="357709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6088838" y="4293555"/>
              <a:ext cx="481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7452320" y="4219436"/>
            <a:ext cx="155315" cy="178855"/>
            <a:chOff x="6088838" y="4243623"/>
            <a:chExt cx="481941" cy="357709"/>
          </a:xfrm>
        </p:grpSpPr>
        <p:sp>
          <p:nvSpPr>
            <p:cNvPr id="194" name="Rectangle 193"/>
            <p:cNvSpPr/>
            <p:nvPr/>
          </p:nvSpPr>
          <p:spPr>
            <a:xfrm>
              <a:off x="6088838" y="4243623"/>
              <a:ext cx="481941" cy="357709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6088838" y="4293555"/>
              <a:ext cx="481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3847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26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580111" y="1419622"/>
            <a:ext cx="2742029" cy="2675060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3"/>
          <p:cNvSpPr txBox="1">
            <a:spLocks noChangeAspect="1" noChangeArrowheads="1"/>
          </p:cNvSpPr>
          <p:nvPr/>
        </p:nvSpPr>
        <p:spPr>
          <a:xfrm>
            <a:off x="5474961" y="1444168"/>
            <a:ext cx="2952328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Production Machine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14363" name="TextBox 14362"/>
          <p:cNvSpPr txBox="1"/>
          <p:nvPr/>
        </p:nvSpPr>
        <p:spPr>
          <a:xfrm>
            <a:off x="6228185" y="1866429"/>
            <a:ext cx="10718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Raleway SemiBold" charset="0"/>
              </a:rPr>
              <a:t>bundle</a:t>
            </a:r>
            <a:endParaRPr lang="en-US" sz="1050" b="1" dirty="0">
              <a:latin typeface="Raleway SemiBold" charset="0"/>
            </a:endParaRPr>
          </a:p>
        </p:txBody>
      </p:sp>
      <p:sp>
        <p:nvSpPr>
          <p:cNvPr id="52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Node.js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Application in production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cxnSp>
        <p:nvCxnSpPr>
          <p:cNvPr id="46" name="Straight Arrow Connector 45"/>
          <p:cNvCxnSpPr>
            <a:stCxn id="80" idx="2"/>
            <a:endCxn id="61" idx="0"/>
          </p:cNvCxnSpPr>
          <p:nvPr/>
        </p:nvCxnSpPr>
        <p:spPr>
          <a:xfrm>
            <a:off x="6927532" y="2934317"/>
            <a:ext cx="0" cy="3835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002285" y="3317850"/>
            <a:ext cx="1850493" cy="32080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368244" y="3317850"/>
            <a:ext cx="135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Raleway SemiBold" charset="0"/>
              </a:rPr>
              <a:t>Web server</a:t>
            </a:r>
            <a:endParaRPr lang="en-US" b="1" dirty="0">
              <a:solidFill>
                <a:schemeClr val="tx1"/>
              </a:solidFill>
              <a:latin typeface="Raleway SemiBold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002285" y="2086977"/>
            <a:ext cx="1850493" cy="847340"/>
            <a:chOff x="6002285" y="2086977"/>
            <a:chExt cx="1850493" cy="847340"/>
          </a:xfrm>
        </p:grpSpPr>
        <p:sp>
          <p:nvSpPr>
            <p:cNvPr id="80" name="Rectangle 79"/>
            <p:cNvSpPr/>
            <p:nvPr/>
          </p:nvSpPr>
          <p:spPr>
            <a:xfrm>
              <a:off x="6002285" y="2086977"/>
              <a:ext cx="1850493" cy="8473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340278" y="2173743"/>
              <a:ext cx="1065300" cy="673808"/>
              <a:chOff x="4574988" y="332284"/>
              <a:chExt cx="1065300" cy="673808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4574988" y="332284"/>
                <a:ext cx="393085" cy="673808"/>
                <a:chOff x="6732240" y="4083919"/>
                <a:chExt cx="393085" cy="621010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6732240" y="4083919"/>
                  <a:ext cx="365958" cy="621010"/>
                </a:xfrm>
                <a:prstGeom prst="rect">
                  <a:avLst/>
                </a:prstGeom>
                <a:solidFill>
                  <a:srgbClr val="01AF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6732240" y="4371950"/>
                  <a:ext cx="39308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err="1" smtClean="0">
                      <a:solidFill>
                        <a:schemeClr val="bg1"/>
                      </a:solidFill>
                      <a:latin typeface="Raleway SemiBold" charset="0"/>
                    </a:rPr>
                    <a:t>js</a:t>
                  </a:r>
                  <a:endParaRPr lang="en-US" b="1" dirty="0">
                    <a:solidFill>
                      <a:schemeClr val="bg1"/>
                    </a:solidFill>
                    <a:latin typeface="Raleway SemiBold" charset="0"/>
                  </a:endParaRPr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4980962" y="648383"/>
                <a:ext cx="481941" cy="357709"/>
                <a:chOff x="6088838" y="4243623"/>
                <a:chExt cx="481941" cy="357709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6088838" y="4243623"/>
                  <a:ext cx="481941" cy="357709"/>
                </a:xfrm>
                <a:prstGeom prst="rect">
                  <a:avLst/>
                </a:prstGeom>
                <a:solidFill>
                  <a:srgbClr val="435A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6088838" y="4293555"/>
                  <a:ext cx="481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err="1" smtClean="0">
                      <a:solidFill>
                        <a:schemeClr val="bg1"/>
                      </a:solidFill>
                      <a:latin typeface="Raleway SemiBold" charset="0"/>
                    </a:rPr>
                    <a:t>css</a:t>
                  </a:r>
                  <a:endParaRPr lang="en-US" b="1" dirty="0">
                    <a:solidFill>
                      <a:schemeClr val="bg1"/>
                    </a:solidFill>
                    <a:latin typeface="Raleway SemiBold" charset="0"/>
                  </a:endParaRPr>
                </a:p>
              </p:txBody>
            </p:sp>
          </p:grpSp>
          <p:grpSp>
            <p:nvGrpSpPr>
              <p:cNvPr id="64" name="Group 63"/>
              <p:cNvGrpSpPr/>
              <p:nvPr/>
            </p:nvGrpSpPr>
            <p:grpSpPr>
              <a:xfrm>
                <a:off x="4984943" y="339502"/>
                <a:ext cx="498436" cy="431850"/>
                <a:chOff x="12374144" y="-1682272"/>
                <a:chExt cx="498436" cy="306344"/>
              </a:xfrm>
            </p:grpSpPr>
            <p:sp>
              <p:nvSpPr>
                <p:cNvPr id="65" name="Rectangle 64"/>
                <p:cNvSpPr/>
                <p:nvPr/>
              </p:nvSpPr>
              <p:spPr>
                <a:xfrm>
                  <a:off x="12374144" y="-1682272"/>
                  <a:ext cx="466676" cy="30634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12374144" y="-1656059"/>
                  <a:ext cx="498436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b="1" dirty="0" smtClean="0">
                      <a:latin typeface="Raleway SemiBold" charset="0"/>
                    </a:rPr>
                    <a:t>html</a:t>
                  </a:r>
                  <a:endParaRPr lang="en-US" sz="1050" b="1" dirty="0">
                    <a:latin typeface="Raleway SemiBold" charset="0"/>
                  </a:endParaRPr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5476249" y="762775"/>
                <a:ext cx="164039" cy="243317"/>
                <a:chOff x="6088838" y="4243623"/>
                <a:chExt cx="481941" cy="357709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6088838" y="4243623"/>
                  <a:ext cx="481941" cy="357709"/>
                </a:xfrm>
                <a:prstGeom prst="rect">
                  <a:avLst/>
                </a:prstGeom>
                <a:solidFill>
                  <a:srgbClr val="435A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6088838" y="4293555"/>
                  <a:ext cx="481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b="1" dirty="0">
                    <a:solidFill>
                      <a:schemeClr val="bg1"/>
                    </a:solidFill>
                    <a:latin typeface="Raleway SemiBold" charset="0"/>
                  </a:endParaRPr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>
                <a:off x="5484973" y="339502"/>
                <a:ext cx="155315" cy="178855"/>
                <a:chOff x="6088838" y="4243623"/>
                <a:chExt cx="481941" cy="357709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6088838" y="4243623"/>
                  <a:ext cx="481941" cy="357709"/>
                </a:xfrm>
                <a:prstGeom prst="rect">
                  <a:avLst/>
                </a:prstGeom>
                <a:solidFill>
                  <a:srgbClr val="435A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6088838" y="4293555"/>
                  <a:ext cx="481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b="1" dirty="0">
                    <a:solidFill>
                      <a:schemeClr val="bg1"/>
                    </a:solidFill>
                    <a:latin typeface="Raleway SemiBold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5484973" y="558956"/>
                <a:ext cx="155315" cy="178855"/>
                <a:chOff x="6088838" y="4243623"/>
                <a:chExt cx="481941" cy="357709"/>
              </a:xfrm>
            </p:grpSpPr>
            <p:sp>
              <p:nvSpPr>
                <p:cNvPr id="86" name="Rectangle 85"/>
                <p:cNvSpPr/>
                <p:nvPr/>
              </p:nvSpPr>
              <p:spPr>
                <a:xfrm>
                  <a:off x="6088838" y="4243623"/>
                  <a:ext cx="481941" cy="357709"/>
                </a:xfrm>
                <a:prstGeom prst="rect">
                  <a:avLst/>
                </a:prstGeom>
                <a:solidFill>
                  <a:srgbClr val="435A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6088838" y="4293555"/>
                  <a:ext cx="481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b="1" dirty="0">
                    <a:solidFill>
                      <a:schemeClr val="bg1"/>
                    </a:solidFill>
                    <a:latin typeface="Raleway SemiBold" charset="0"/>
                  </a:endParaRPr>
                </a:p>
              </p:txBody>
            </p:sp>
          </p:grpSp>
        </p:grpSp>
      </p:grpSp>
      <p:cxnSp>
        <p:nvCxnSpPr>
          <p:cNvPr id="91" name="Straight Arrow Connector 90"/>
          <p:cNvCxnSpPr/>
          <p:nvPr/>
        </p:nvCxnSpPr>
        <p:spPr>
          <a:xfrm flipH="1" flipV="1">
            <a:off x="3635896" y="3471738"/>
            <a:ext cx="2304256" cy="65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1067883" y="2581667"/>
            <a:ext cx="2403594" cy="1513015"/>
            <a:chOff x="1043608" y="2282870"/>
            <a:chExt cx="2403594" cy="1513015"/>
          </a:xfrm>
        </p:grpSpPr>
        <p:sp>
          <p:nvSpPr>
            <p:cNvPr id="93" name="Rounded Rectangle 92"/>
            <p:cNvSpPr/>
            <p:nvPr/>
          </p:nvSpPr>
          <p:spPr>
            <a:xfrm>
              <a:off x="1043608" y="2282870"/>
              <a:ext cx="2403594" cy="1513015"/>
            </a:xfrm>
            <a:prstGeom prst="roundRect">
              <a:avLst>
                <a:gd name="adj" fmla="val 3280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3"/>
            <p:cNvSpPr txBox="1">
              <a:spLocks noChangeAspect="1" noChangeArrowheads="1"/>
            </p:cNvSpPr>
            <p:nvPr/>
          </p:nvSpPr>
          <p:spPr>
            <a:xfrm>
              <a:off x="1344434" y="2458834"/>
              <a:ext cx="2102768" cy="2670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▸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571500" lvl="1" indent="0" eaLnBrk="1" hangingPunct="1">
                <a:buNone/>
              </a:pPr>
              <a:r>
                <a:rPr lang="en-US" altLang="en-US" sz="1600" b="1" dirty="0" smtClean="0">
                  <a:latin typeface="Raleway SemiBold" charset="0"/>
                </a:rPr>
                <a:t>Browser</a:t>
              </a:r>
              <a:endParaRPr lang="et-EE" altLang="en-US" sz="1400" b="1" dirty="0" smtClean="0">
                <a:latin typeface="Raleway SemiBold" charset="0"/>
              </a:endParaRPr>
            </a:p>
            <a:p>
              <a:endParaRPr lang="et-EE" altLang="en-US" sz="1600" dirty="0" smtClean="0"/>
            </a:p>
            <a:p>
              <a:pPr lvl="1">
                <a:buFont typeface="Wingdings" pitchFamily="2" charset="2"/>
                <a:buChar char="§"/>
              </a:pPr>
              <a:endParaRPr lang="et-EE" altLang="en-US" sz="1800" dirty="0" smtClean="0"/>
            </a:p>
            <a:p>
              <a:pPr lvl="1">
                <a:buFont typeface="Wingdings" pitchFamily="2" charset="2"/>
                <a:buChar char="§"/>
              </a:pPr>
              <a:endParaRPr lang="et-EE" altLang="en-US" sz="1800" dirty="0" smtClean="0"/>
            </a:p>
            <a:p>
              <a:pPr lvl="1">
                <a:buFont typeface="Wingdings" pitchFamily="2" charset="2"/>
                <a:buChar char="§"/>
              </a:pPr>
              <a:endParaRPr lang="it-IT" altLang="en-US" sz="1800" dirty="0" smtClean="0"/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1344434" y="2847551"/>
              <a:ext cx="1850493" cy="847340"/>
              <a:chOff x="6002285" y="2086977"/>
              <a:chExt cx="1850493" cy="847340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6002285" y="2086977"/>
                <a:ext cx="1850493" cy="8473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2" name="Group 111"/>
              <p:cNvGrpSpPr/>
              <p:nvPr/>
            </p:nvGrpSpPr>
            <p:grpSpPr>
              <a:xfrm>
                <a:off x="6340278" y="2173743"/>
                <a:ext cx="1065300" cy="673808"/>
                <a:chOff x="4574988" y="332284"/>
                <a:chExt cx="1065300" cy="673808"/>
              </a:xfrm>
            </p:grpSpPr>
            <p:grpSp>
              <p:nvGrpSpPr>
                <p:cNvPr id="113" name="Group 112"/>
                <p:cNvGrpSpPr/>
                <p:nvPr/>
              </p:nvGrpSpPr>
              <p:grpSpPr>
                <a:xfrm>
                  <a:off x="4574988" y="332284"/>
                  <a:ext cx="393085" cy="673808"/>
                  <a:chOff x="6732240" y="4083919"/>
                  <a:chExt cx="393085" cy="621010"/>
                </a:xfrm>
              </p:grpSpPr>
              <p:sp>
                <p:nvSpPr>
                  <p:cNvPr id="129" name="Rectangle 128"/>
                  <p:cNvSpPr/>
                  <p:nvPr/>
                </p:nvSpPr>
                <p:spPr>
                  <a:xfrm>
                    <a:off x="6732240" y="4083919"/>
                    <a:ext cx="365958" cy="621010"/>
                  </a:xfrm>
                  <a:prstGeom prst="rect">
                    <a:avLst/>
                  </a:prstGeom>
                  <a:solidFill>
                    <a:srgbClr val="01AFE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TextBox 130"/>
                  <p:cNvSpPr txBox="1"/>
                  <p:nvPr/>
                </p:nvSpPr>
                <p:spPr>
                  <a:xfrm>
                    <a:off x="6732240" y="4371950"/>
                    <a:ext cx="39308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err="1" smtClean="0">
                        <a:solidFill>
                          <a:schemeClr val="bg1"/>
                        </a:solidFill>
                        <a:latin typeface="Raleway SemiBold" charset="0"/>
                      </a:rPr>
                      <a:t>js</a:t>
                    </a:r>
                    <a:endParaRPr lang="en-US" b="1" dirty="0">
                      <a:solidFill>
                        <a:schemeClr val="bg1"/>
                      </a:solidFill>
                      <a:latin typeface="Raleway SemiBold" charset="0"/>
                    </a:endParaRPr>
                  </a:p>
                </p:txBody>
              </p:sp>
            </p:grpSp>
            <p:grpSp>
              <p:nvGrpSpPr>
                <p:cNvPr id="114" name="Group 113"/>
                <p:cNvGrpSpPr/>
                <p:nvPr/>
              </p:nvGrpSpPr>
              <p:grpSpPr>
                <a:xfrm>
                  <a:off x="4980962" y="648383"/>
                  <a:ext cx="481941" cy="357709"/>
                  <a:chOff x="6088838" y="4243623"/>
                  <a:chExt cx="481941" cy="357709"/>
                </a:xfrm>
              </p:grpSpPr>
              <p:sp>
                <p:nvSpPr>
                  <p:cNvPr id="127" name="Rectangle 126"/>
                  <p:cNvSpPr/>
                  <p:nvPr/>
                </p:nvSpPr>
                <p:spPr>
                  <a:xfrm>
                    <a:off x="6088838" y="4243623"/>
                    <a:ext cx="481941" cy="357709"/>
                  </a:xfrm>
                  <a:prstGeom prst="rect">
                    <a:avLst/>
                  </a:prstGeom>
                  <a:solidFill>
                    <a:srgbClr val="435A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6088838" y="4293555"/>
                    <a:ext cx="481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err="1" smtClean="0">
                        <a:solidFill>
                          <a:schemeClr val="bg1"/>
                        </a:solidFill>
                        <a:latin typeface="Raleway SemiBold" charset="0"/>
                      </a:rPr>
                      <a:t>css</a:t>
                    </a:r>
                    <a:endParaRPr lang="en-US" b="1" dirty="0">
                      <a:solidFill>
                        <a:schemeClr val="bg1"/>
                      </a:solidFill>
                      <a:latin typeface="Raleway SemiBold" charset="0"/>
                    </a:endParaRPr>
                  </a:p>
                </p:txBody>
              </p:sp>
            </p:grpSp>
            <p:grpSp>
              <p:nvGrpSpPr>
                <p:cNvPr id="115" name="Group 114"/>
                <p:cNvGrpSpPr/>
                <p:nvPr/>
              </p:nvGrpSpPr>
              <p:grpSpPr>
                <a:xfrm>
                  <a:off x="4984943" y="339502"/>
                  <a:ext cx="498436" cy="431850"/>
                  <a:chOff x="12374144" y="-1682272"/>
                  <a:chExt cx="498436" cy="306344"/>
                </a:xfrm>
              </p:grpSpPr>
              <p:sp>
                <p:nvSpPr>
                  <p:cNvPr id="125" name="Rectangle 124"/>
                  <p:cNvSpPr/>
                  <p:nvPr/>
                </p:nvSpPr>
                <p:spPr>
                  <a:xfrm>
                    <a:off x="12374144" y="-1682272"/>
                    <a:ext cx="466676" cy="30634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" name="TextBox 125"/>
                  <p:cNvSpPr txBox="1"/>
                  <p:nvPr/>
                </p:nvSpPr>
                <p:spPr>
                  <a:xfrm>
                    <a:off x="12374144" y="-1656059"/>
                    <a:ext cx="498436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b="1" dirty="0" smtClean="0">
                        <a:latin typeface="Raleway SemiBold" charset="0"/>
                      </a:rPr>
                      <a:t>html</a:t>
                    </a:r>
                    <a:endParaRPr lang="en-US" sz="1050" b="1" dirty="0">
                      <a:latin typeface="Raleway SemiBold" charset="0"/>
                    </a:endParaRPr>
                  </a:p>
                </p:txBody>
              </p:sp>
            </p:grpSp>
            <p:grpSp>
              <p:nvGrpSpPr>
                <p:cNvPr id="116" name="Group 115"/>
                <p:cNvGrpSpPr/>
                <p:nvPr/>
              </p:nvGrpSpPr>
              <p:grpSpPr>
                <a:xfrm>
                  <a:off x="5476249" y="762775"/>
                  <a:ext cx="164039" cy="243317"/>
                  <a:chOff x="6088838" y="4243623"/>
                  <a:chExt cx="481941" cy="357709"/>
                </a:xfrm>
              </p:grpSpPr>
              <p:sp>
                <p:nvSpPr>
                  <p:cNvPr id="123" name="Rectangle 122"/>
                  <p:cNvSpPr/>
                  <p:nvPr/>
                </p:nvSpPr>
                <p:spPr>
                  <a:xfrm>
                    <a:off x="6088838" y="4243623"/>
                    <a:ext cx="481941" cy="357709"/>
                  </a:xfrm>
                  <a:prstGeom prst="rect">
                    <a:avLst/>
                  </a:prstGeom>
                  <a:solidFill>
                    <a:srgbClr val="435A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6088838" y="4293555"/>
                    <a:ext cx="481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n-US" b="1" dirty="0">
                      <a:solidFill>
                        <a:schemeClr val="bg1"/>
                      </a:solidFill>
                      <a:latin typeface="Raleway SemiBold" charset="0"/>
                    </a:endParaRPr>
                  </a:p>
                </p:txBody>
              </p:sp>
            </p:grpSp>
            <p:grpSp>
              <p:nvGrpSpPr>
                <p:cNvPr id="117" name="Group 116"/>
                <p:cNvGrpSpPr/>
                <p:nvPr/>
              </p:nvGrpSpPr>
              <p:grpSpPr>
                <a:xfrm>
                  <a:off x="5484973" y="339502"/>
                  <a:ext cx="155315" cy="178855"/>
                  <a:chOff x="6088838" y="4243623"/>
                  <a:chExt cx="481941" cy="357709"/>
                </a:xfrm>
              </p:grpSpPr>
              <p:sp>
                <p:nvSpPr>
                  <p:cNvPr id="121" name="Rectangle 120"/>
                  <p:cNvSpPr/>
                  <p:nvPr/>
                </p:nvSpPr>
                <p:spPr>
                  <a:xfrm>
                    <a:off x="6088838" y="4243623"/>
                    <a:ext cx="481941" cy="357709"/>
                  </a:xfrm>
                  <a:prstGeom prst="rect">
                    <a:avLst/>
                  </a:prstGeom>
                  <a:solidFill>
                    <a:srgbClr val="435A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6088838" y="4293555"/>
                    <a:ext cx="481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n-US" b="1" dirty="0">
                      <a:solidFill>
                        <a:schemeClr val="bg1"/>
                      </a:solidFill>
                      <a:latin typeface="Raleway SemiBold" charset="0"/>
                    </a:endParaRPr>
                  </a:p>
                </p:txBody>
              </p:sp>
            </p:grpSp>
            <p:grpSp>
              <p:nvGrpSpPr>
                <p:cNvPr id="118" name="Group 117"/>
                <p:cNvGrpSpPr/>
                <p:nvPr/>
              </p:nvGrpSpPr>
              <p:grpSpPr>
                <a:xfrm>
                  <a:off x="5484973" y="558956"/>
                  <a:ext cx="155315" cy="178855"/>
                  <a:chOff x="6088838" y="4243623"/>
                  <a:chExt cx="481941" cy="357709"/>
                </a:xfrm>
              </p:grpSpPr>
              <p:sp>
                <p:nvSpPr>
                  <p:cNvPr id="119" name="Rectangle 118"/>
                  <p:cNvSpPr/>
                  <p:nvPr/>
                </p:nvSpPr>
                <p:spPr>
                  <a:xfrm>
                    <a:off x="6088838" y="4243623"/>
                    <a:ext cx="481941" cy="357709"/>
                  </a:xfrm>
                  <a:prstGeom prst="rect">
                    <a:avLst/>
                  </a:prstGeom>
                  <a:solidFill>
                    <a:srgbClr val="435A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6088838" y="4293555"/>
                    <a:ext cx="481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n-US" b="1" dirty="0">
                      <a:solidFill>
                        <a:schemeClr val="bg1"/>
                      </a:solidFill>
                      <a:latin typeface="Raleway SemiBold" charset="0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7620158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8C9218E-4382-4259-AAC9-27B624A940CE}" type="slidenum">
              <a:rPr lang="it-IT" altLang="en-US" sz="1400" smtClean="0"/>
              <a:pPr eaLnBrk="1" hangingPunct="1"/>
              <a:t>27</a:t>
            </a:fld>
            <a:endParaRPr lang="it-IT" altLang="en-US" sz="1400" smtClean="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81" name="AutoShape 2" descr="AngularJS"/>
          <p:cNvSpPr>
            <a:spLocks noChangeAspect="1" noChangeArrowheads="1"/>
          </p:cNvSpPr>
          <p:nvPr/>
        </p:nvSpPr>
        <p:spPr bwMode="auto">
          <a:xfrm>
            <a:off x="161925" y="-114300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4583" name="Picture 5" descr="C:\Users\s.fiorenza\Desktop\PresentazioneJS\Slides\Browser\react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484" y="2093962"/>
            <a:ext cx="1979612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 descr="vue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041725"/>
            <a:ext cx="1652313" cy="16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Google Shape;1014;p22"/>
          <p:cNvSpPr txBox="1">
            <a:spLocks/>
          </p:cNvSpPr>
          <p:nvPr/>
        </p:nvSpPr>
        <p:spPr>
          <a:xfrm>
            <a:off x="381000" y="195486"/>
            <a:ext cx="5415136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Node.js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New </a:t>
            </a:r>
            <a:r>
              <a:rPr lang="en-US" sz="2400" dirty="0" err="1" smtClean="0">
                <a:solidFill>
                  <a:schemeClr val="lt1"/>
                </a:solidFill>
                <a:highlight>
                  <a:schemeClr val="accent2"/>
                </a:highlight>
              </a:rPr>
              <a:t>Javascript</a:t>
            </a: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Frameworks for SPA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pic>
        <p:nvPicPr>
          <p:cNvPr id="10245" name="Picture 5" descr="C:\Users\ADMIN\Downloads\pngwing.co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73" y="1825848"/>
            <a:ext cx="3165740" cy="189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5399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F4CE256-0B27-4A7D-84AC-760AAAD406B6}" type="slidenum">
              <a:rPr lang="it-IT" altLang="en-US" sz="1400" smtClean="0"/>
              <a:pPr eaLnBrk="1" hangingPunct="1"/>
              <a:t>28</a:t>
            </a:fld>
            <a:endParaRPr lang="it-IT" altLang="en-US" sz="1400" smtClean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61" name="Rectangle 3"/>
          <p:cNvSpPr txBox="1">
            <a:spLocks noChangeAspect="1" noChangeArrowheads="1"/>
          </p:cNvSpPr>
          <p:nvPr/>
        </p:nvSpPr>
        <p:spPr bwMode="auto">
          <a:xfrm>
            <a:off x="394146" y="1275606"/>
            <a:ext cx="7418214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23900" indent="-3683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sz="1800" dirty="0" smtClean="0">
                <a:latin typeface="Barlow Light" charset="0"/>
              </a:rPr>
              <a:t>Components (</a:t>
            </a:r>
            <a:r>
              <a:rPr lang="en-US" sz="1800" dirty="0" err="1" smtClean="0">
                <a:latin typeface="Barlow Light" charset="0"/>
              </a:rPr>
              <a:t>js</a:t>
            </a:r>
            <a:r>
              <a:rPr lang="en-US" sz="1800" dirty="0" smtClean="0">
                <a:latin typeface="Barlow Light" charset="0"/>
              </a:rPr>
              <a:t>, html, </a:t>
            </a:r>
            <a:r>
              <a:rPr lang="en-US" sz="1800" dirty="0" err="1" smtClean="0">
                <a:latin typeface="Barlow Light" charset="0"/>
              </a:rPr>
              <a:t>cssx</a:t>
            </a:r>
            <a:r>
              <a:rPr lang="en-US" sz="1800" dirty="0" smtClean="0">
                <a:latin typeface="Barlow Light" charset="0"/>
              </a:rPr>
              <a:t>) </a:t>
            </a:r>
            <a:endParaRPr lang="et-EE" sz="1800" dirty="0">
              <a:latin typeface="Barlow Light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sz="1800" dirty="0" smtClean="0">
                <a:latin typeface="Barlow Light" charset="0"/>
              </a:rPr>
              <a:t>Dependency management</a:t>
            </a:r>
            <a:endParaRPr lang="et-EE" sz="1800" dirty="0">
              <a:latin typeface="Barlow Light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sz="1800" dirty="0" smtClean="0">
                <a:latin typeface="Barlow Light" charset="0"/>
              </a:rPr>
              <a:t>Data bindings</a:t>
            </a:r>
            <a:endParaRPr lang="et-EE" sz="1800" dirty="0">
              <a:latin typeface="Barlow Light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altLang="en-US" sz="1800" dirty="0" smtClean="0">
                <a:latin typeface="Barlow Light" charset="0"/>
              </a:rPr>
              <a:t>State management</a:t>
            </a:r>
            <a:endParaRPr lang="et-EE" sz="1800" dirty="0">
              <a:latin typeface="Barlow Light" charset="0"/>
              <a:ea typeface="Verdana" pitchFamily="34" charset="0"/>
              <a:cs typeface="Verdana" pitchFamily="34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altLang="en-US" sz="1800" dirty="0" smtClean="0">
                <a:latin typeface="Barlow Light" charset="0"/>
                <a:ea typeface="Verdana" pitchFamily="34" charset="0"/>
              </a:rPr>
              <a:t>Template engine</a:t>
            </a:r>
            <a:endParaRPr lang="et-EE" altLang="en-US" sz="1800" dirty="0">
              <a:latin typeface="Barlow Light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altLang="en-US" sz="1800" dirty="0" smtClean="0">
                <a:latin typeface="Barlow Light" charset="0"/>
                <a:ea typeface="Verdana" pitchFamily="34" charset="0"/>
              </a:rPr>
              <a:t>DOM management </a:t>
            </a: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altLang="en-US" sz="1800" dirty="0" smtClean="0">
                <a:latin typeface="Barlow Light" charset="0"/>
                <a:ea typeface="Verdana" pitchFamily="34" charset="0"/>
              </a:rPr>
              <a:t>Support for Navigation and routing</a:t>
            </a:r>
            <a:endParaRPr lang="et-EE" altLang="en-US" sz="1800" dirty="0" smtClean="0">
              <a:latin typeface="Barlow Light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it-IT" altLang="en-US" sz="1800" dirty="0">
              <a:latin typeface="Verdana" pitchFamily="34" charset="0"/>
            </a:endParaRPr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Node.js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New Frameworks for SPA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05415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9A332F7-4958-4087-8B67-D2DE00CA3FC6}" type="slidenum">
              <a:rPr lang="it-IT" altLang="en-US" sz="1400" smtClean="0"/>
              <a:pPr eaLnBrk="1" hangingPunct="1"/>
              <a:t>29</a:t>
            </a:fld>
            <a:endParaRPr lang="it-IT" altLang="en-US" sz="1400" smtClean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05" name="AutoShape 2" descr="AngularJS"/>
          <p:cNvSpPr>
            <a:spLocks noChangeAspect="1" noChangeArrowheads="1"/>
          </p:cNvSpPr>
          <p:nvPr/>
        </p:nvSpPr>
        <p:spPr bwMode="auto">
          <a:xfrm>
            <a:off x="161925" y="-114300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56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96" y="3363838"/>
            <a:ext cx="1690365" cy="1267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783185"/>
            <a:ext cx="1625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57177"/>
            <a:ext cx="29146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330" y="3318581"/>
            <a:ext cx="2726668" cy="1533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1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1" y="3363838"/>
            <a:ext cx="2286000" cy="150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11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964" y="2377257"/>
            <a:ext cx="3076575" cy="835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Google Shape;1014;p22"/>
          <p:cNvSpPr txBox="1">
            <a:spLocks/>
          </p:cNvSpPr>
          <p:nvPr/>
        </p:nvSpPr>
        <p:spPr>
          <a:xfrm>
            <a:off x="381000" y="195486"/>
            <a:ext cx="4191000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Node.js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New </a:t>
            </a:r>
            <a:r>
              <a:rPr lang="en-US" sz="2400" dirty="0" err="1" smtClean="0">
                <a:solidFill>
                  <a:schemeClr val="lt1"/>
                </a:solidFill>
                <a:highlight>
                  <a:schemeClr val="accent2"/>
                </a:highlight>
              </a:rPr>
              <a:t>Javascript</a:t>
            </a: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Tools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18" y="1753171"/>
            <a:ext cx="1201523" cy="1179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2044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CE0CFE6-F638-4AA8-996A-9E8DD0D4196E}" type="slidenum">
              <a:rPr lang="it-IT" altLang="en-US" sz="1400" smtClean="0"/>
              <a:pPr eaLnBrk="1" hangingPunct="1"/>
              <a:t>3</a:t>
            </a:fld>
            <a:endParaRPr lang="it-IT" altLang="en-US" sz="1400" smtClean="0"/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err="1" smtClean="0">
                <a:solidFill>
                  <a:schemeClr val="lt1"/>
                </a:solidFill>
                <a:highlight>
                  <a:schemeClr val="accent1"/>
                </a:highlight>
              </a:rPr>
              <a:t>Javascript</a:t>
            </a:r>
            <a:endParaRPr lang="en-US" sz="24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Evolution in timeline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cxnSp>
        <p:nvCxnSpPr>
          <p:cNvPr id="6" name="Google Shape;179;p28"/>
          <p:cNvCxnSpPr/>
          <p:nvPr/>
        </p:nvCxnSpPr>
        <p:spPr>
          <a:xfrm flipH="1">
            <a:off x="323527" y="3144045"/>
            <a:ext cx="835292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179;p28"/>
          <p:cNvCxnSpPr/>
          <p:nvPr/>
        </p:nvCxnSpPr>
        <p:spPr>
          <a:xfrm>
            <a:off x="1133470" y="2886581"/>
            <a:ext cx="0" cy="25972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Rectangle 11"/>
          <p:cNvSpPr/>
          <p:nvPr/>
        </p:nvSpPr>
        <p:spPr>
          <a:xfrm>
            <a:off x="645195" y="3147814"/>
            <a:ext cx="9765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1995-1998</a:t>
            </a:r>
            <a:r>
              <a:rPr lang="en-US" b="1" dirty="0" smtClean="0"/>
              <a:t> </a:t>
            </a:r>
            <a:endParaRPr lang="en-US" b="1" dirty="0"/>
          </a:p>
        </p:txBody>
      </p:sp>
      <p:cxnSp>
        <p:nvCxnSpPr>
          <p:cNvPr id="28" name="Google Shape;179;p28"/>
          <p:cNvCxnSpPr/>
          <p:nvPr/>
        </p:nvCxnSpPr>
        <p:spPr>
          <a:xfrm>
            <a:off x="3233355" y="2912045"/>
            <a:ext cx="0" cy="22251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Rectangle 61"/>
          <p:cNvSpPr/>
          <p:nvPr/>
        </p:nvSpPr>
        <p:spPr>
          <a:xfrm>
            <a:off x="7020272" y="3219822"/>
            <a:ext cx="9893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2013-2020</a:t>
            </a:r>
            <a:endParaRPr lang="en-US" b="1" dirty="0"/>
          </a:p>
        </p:txBody>
      </p:sp>
      <p:sp>
        <p:nvSpPr>
          <p:cNvPr id="79" name="Rectangle 78"/>
          <p:cNvSpPr/>
          <p:nvPr/>
        </p:nvSpPr>
        <p:spPr>
          <a:xfrm>
            <a:off x="143214" y="2241913"/>
            <a:ext cx="1980513" cy="646331"/>
          </a:xfrm>
          <a:prstGeom prst="rect">
            <a:avLst/>
          </a:prstGeom>
          <a:ln w="6350">
            <a:solidFill>
              <a:srgbClr val="61C2DD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Barlow Light" charset="0"/>
              </a:rPr>
              <a:t>Script language</a:t>
            </a:r>
          </a:p>
          <a:p>
            <a:pPr algn="ctr"/>
            <a:r>
              <a:rPr lang="en-US" sz="1200" dirty="0" smtClean="0">
                <a:latin typeface="Barlow Light" charset="0"/>
              </a:rPr>
              <a:t>Standards war</a:t>
            </a:r>
          </a:p>
          <a:p>
            <a:pPr algn="ctr"/>
            <a:r>
              <a:rPr lang="en-US" sz="1200" dirty="0" smtClean="0">
                <a:latin typeface="Barlow Light" charset="0"/>
              </a:rPr>
              <a:t>DHTML</a:t>
            </a:r>
            <a:endParaRPr lang="en-US" sz="1200" dirty="0">
              <a:latin typeface="Barlow Light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497743" y="3178300"/>
            <a:ext cx="10246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1999-2009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59" name="Rectangle 58"/>
          <p:cNvSpPr/>
          <p:nvPr/>
        </p:nvSpPr>
        <p:spPr>
          <a:xfrm>
            <a:off x="2411760" y="2253377"/>
            <a:ext cx="1643189" cy="646331"/>
          </a:xfrm>
          <a:prstGeom prst="rect">
            <a:avLst/>
          </a:prstGeom>
          <a:ln w="6350">
            <a:solidFill>
              <a:srgbClr val="61C2DD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Barlow Light" charset="0"/>
              </a:rPr>
              <a:t>Ajax</a:t>
            </a:r>
          </a:p>
          <a:p>
            <a:pPr algn="ctr"/>
            <a:r>
              <a:rPr lang="en-US" sz="1200" dirty="0" smtClean="0">
                <a:latin typeface="Barlow Light" charset="0"/>
              </a:rPr>
              <a:t>RIA</a:t>
            </a:r>
          </a:p>
          <a:p>
            <a:pPr algn="ctr"/>
            <a:r>
              <a:rPr lang="en-US" sz="1200" dirty="0" err="1" smtClean="0">
                <a:latin typeface="Barlow Light" charset="0"/>
              </a:rPr>
              <a:t>Js</a:t>
            </a:r>
            <a:r>
              <a:rPr lang="en-US" sz="1200" dirty="0" smtClean="0">
                <a:latin typeface="Barlow Light" charset="0"/>
              </a:rPr>
              <a:t> Frameworks</a:t>
            </a:r>
            <a:endParaRPr lang="en-US" sz="1200" dirty="0">
              <a:latin typeface="Barlow Light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822140" y="3200077"/>
            <a:ext cx="10567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2009 - 2013</a:t>
            </a:r>
            <a:endParaRPr lang="en-US" b="1" dirty="0"/>
          </a:p>
        </p:txBody>
      </p:sp>
      <p:cxnSp>
        <p:nvCxnSpPr>
          <p:cNvPr id="64" name="Google Shape;179;p28"/>
          <p:cNvCxnSpPr/>
          <p:nvPr/>
        </p:nvCxnSpPr>
        <p:spPr>
          <a:xfrm>
            <a:off x="5321587" y="2924382"/>
            <a:ext cx="0" cy="22251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Rectangle 64"/>
          <p:cNvSpPr/>
          <p:nvPr/>
        </p:nvSpPr>
        <p:spPr>
          <a:xfrm>
            <a:off x="4499992" y="2265714"/>
            <a:ext cx="1643189" cy="646331"/>
          </a:xfrm>
          <a:prstGeom prst="rect">
            <a:avLst/>
          </a:prstGeom>
          <a:ln w="6350">
            <a:solidFill>
              <a:srgbClr val="61C2DD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Barlow Light" charset="0"/>
              </a:rPr>
              <a:t>Node.js</a:t>
            </a:r>
          </a:p>
          <a:p>
            <a:pPr algn="ctr"/>
            <a:r>
              <a:rPr lang="en-US" sz="1200" dirty="0" smtClean="0">
                <a:latin typeface="Barlow Light" charset="0"/>
              </a:rPr>
              <a:t>HTML5</a:t>
            </a:r>
          </a:p>
          <a:p>
            <a:pPr algn="ctr"/>
            <a:r>
              <a:rPr lang="en-US" sz="1200" dirty="0" smtClean="0">
                <a:latin typeface="Barlow Light" charset="0"/>
              </a:rPr>
              <a:t>SPA frameworks</a:t>
            </a:r>
            <a:endParaRPr lang="en-US" sz="1200" dirty="0">
              <a:latin typeface="Barlow Light" charset="0"/>
            </a:endParaRPr>
          </a:p>
        </p:txBody>
      </p:sp>
      <p:cxnSp>
        <p:nvCxnSpPr>
          <p:cNvPr id="66" name="Google Shape;179;p28"/>
          <p:cNvCxnSpPr/>
          <p:nvPr/>
        </p:nvCxnSpPr>
        <p:spPr>
          <a:xfrm>
            <a:off x="7481827" y="2924382"/>
            <a:ext cx="0" cy="22251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Rectangle 67"/>
          <p:cNvSpPr/>
          <p:nvPr/>
        </p:nvSpPr>
        <p:spPr>
          <a:xfrm>
            <a:off x="6660232" y="2067694"/>
            <a:ext cx="1643189" cy="830997"/>
          </a:xfrm>
          <a:prstGeom prst="rect">
            <a:avLst/>
          </a:prstGeom>
          <a:ln w="6350">
            <a:solidFill>
              <a:srgbClr val="61C2DD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Barlow Light" charset="0"/>
              </a:rPr>
              <a:t>Isomorphic Web App</a:t>
            </a:r>
          </a:p>
          <a:p>
            <a:pPr algn="ctr"/>
            <a:r>
              <a:rPr lang="en-US" sz="1200" dirty="0" smtClean="0">
                <a:latin typeface="Barlow Light" charset="0"/>
              </a:rPr>
              <a:t>Mobile frameworks</a:t>
            </a:r>
          </a:p>
          <a:p>
            <a:pPr algn="ctr"/>
            <a:r>
              <a:rPr lang="en-US" sz="1200" dirty="0" smtClean="0">
                <a:latin typeface="Barlow Light" charset="0"/>
              </a:rPr>
              <a:t>Desktop app </a:t>
            </a:r>
          </a:p>
          <a:p>
            <a:pPr algn="ctr"/>
            <a:r>
              <a:rPr lang="en-US" sz="1200" dirty="0" smtClean="0">
                <a:latin typeface="Barlow Light" charset="0"/>
              </a:rPr>
              <a:t>Hybrid app</a:t>
            </a:r>
            <a:endParaRPr lang="en-US" sz="1200" dirty="0">
              <a:latin typeface="Barlow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7035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F4CE256-0B27-4A7D-84AC-760AAAD406B6}" type="slidenum">
              <a:rPr lang="it-IT" altLang="en-US" sz="1400" smtClean="0"/>
              <a:pPr eaLnBrk="1" hangingPunct="1"/>
              <a:t>30</a:t>
            </a:fld>
            <a:endParaRPr lang="it-IT" altLang="en-US" sz="1400" smtClean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61" name="Rectangle 3"/>
          <p:cNvSpPr txBox="1">
            <a:spLocks noChangeAspect="1" noChangeArrowheads="1"/>
          </p:cNvSpPr>
          <p:nvPr/>
        </p:nvSpPr>
        <p:spPr bwMode="auto">
          <a:xfrm>
            <a:off x="394146" y="1275606"/>
            <a:ext cx="7418214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23900" indent="-3683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sz="1800" dirty="0" smtClean="0">
                <a:latin typeface="Barlow Light" charset="0"/>
              </a:rPr>
              <a:t>Code Quality (</a:t>
            </a:r>
            <a:r>
              <a:rPr lang="en-US" sz="1800" dirty="0" err="1" smtClean="0">
                <a:latin typeface="Barlow Light" charset="0"/>
              </a:rPr>
              <a:t>JsLint</a:t>
            </a:r>
            <a:r>
              <a:rPr lang="en-US" sz="1800" dirty="0" smtClean="0">
                <a:latin typeface="Barlow Light" charset="0"/>
              </a:rPr>
              <a:t>) </a:t>
            </a:r>
            <a:endParaRPr lang="et-EE" sz="1800" dirty="0">
              <a:latin typeface="Barlow Light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sz="1800" dirty="0" smtClean="0">
                <a:latin typeface="Barlow Light" charset="0"/>
              </a:rPr>
              <a:t>Preprocessor (</a:t>
            </a:r>
            <a:r>
              <a:rPr lang="en-US" sz="1800" dirty="0" err="1" smtClean="0">
                <a:latin typeface="Barlow Light" charset="0"/>
              </a:rPr>
              <a:t>Jsx</a:t>
            </a:r>
            <a:r>
              <a:rPr lang="en-US" sz="1800" dirty="0" smtClean="0">
                <a:latin typeface="Barlow Light" charset="0"/>
              </a:rPr>
              <a:t>, sass, less)</a:t>
            </a:r>
            <a:endParaRPr lang="et-EE" sz="1800" dirty="0">
              <a:latin typeface="Barlow Light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sz="1800" dirty="0" smtClean="0">
                <a:latin typeface="Barlow Light" charset="0"/>
              </a:rPr>
              <a:t>Tools and libraries for unit test (Mocha, Jest, </a:t>
            </a:r>
            <a:r>
              <a:rPr lang="en-US" sz="1800" dirty="0" err="1" smtClean="0">
                <a:latin typeface="Barlow Light" charset="0"/>
              </a:rPr>
              <a:t>Enzime</a:t>
            </a:r>
            <a:r>
              <a:rPr lang="en-US" sz="1800" dirty="0" smtClean="0">
                <a:latin typeface="Barlow Light" charset="0"/>
              </a:rPr>
              <a:t>)</a:t>
            </a:r>
            <a:endParaRPr lang="et-EE" sz="1800" dirty="0">
              <a:latin typeface="Barlow Light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altLang="en-US" sz="1800" dirty="0" smtClean="0">
                <a:latin typeface="Barlow Light" charset="0"/>
              </a:rPr>
              <a:t>Bundlers (</a:t>
            </a:r>
            <a:r>
              <a:rPr lang="en-US" altLang="en-US" sz="1800" dirty="0" err="1" smtClean="0">
                <a:latin typeface="Barlow Light" charset="0"/>
              </a:rPr>
              <a:t>Webpack</a:t>
            </a:r>
            <a:r>
              <a:rPr lang="en-US" altLang="en-US" sz="1800" dirty="0" smtClean="0">
                <a:latin typeface="Barlow Light" charset="0"/>
              </a:rPr>
              <a:t>, </a:t>
            </a:r>
            <a:r>
              <a:rPr lang="en-US" altLang="en-US" sz="1800" dirty="0" err="1" smtClean="0">
                <a:latin typeface="Barlow Light" charset="0"/>
              </a:rPr>
              <a:t>Browserify</a:t>
            </a:r>
            <a:r>
              <a:rPr lang="en-US" altLang="en-US" sz="1800" dirty="0" smtClean="0">
                <a:latin typeface="Barlow Light" charset="0"/>
              </a:rPr>
              <a:t>)</a:t>
            </a:r>
            <a:endParaRPr lang="et-EE" sz="1800" dirty="0">
              <a:latin typeface="Barlow Light" charset="0"/>
              <a:ea typeface="Verdana" pitchFamily="34" charset="0"/>
              <a:cs typeface="Verdana" pitchFamily="34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altLang="en-US" sz="1800" dirty="0" smtClean="0">
                <a:latin typeface="Barlow Light" charset="0"/>
                <a:ea typeface="Verdana" pitchFamily="34" charset="0"/>
              </a:rPr>
              <a:t>Task managers (Gulp, Grunt)</a:t>
            </a:r>
            <a:endParaRPr lang="et-EE" altLang="en-US" sz="1800" dirty="0">
              <a:latin typeface="Barlow Light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altLang="en-US" sz="1800" dirty="0" smtClean="0">
                <a:latin typeface="Barlow Light" charset="0"/>
                <a:ea typeface="Verdana" pitchFamily="34" charset="0"/>
              </a:rPr>
              <a:t>Dependency management (</a:t>
            </a:r>
            <a:r>
              <a:rPr lang="en-US" altLang="en-US" sz="1800" dirty="0" err="1" smtClean="0">
                <a:latin typeface="Barlow Light" charset="0"/>
                <a:ea typeface="Verdana" pitchFamily="34" charset="0"/>
              </a:rPr>
              <a:t>npm</a:t>
            </a:r>
            <a:r>
              <a:rPr lang="en-US" altLang="en-US" sz="1800" dirty="0" smtClean="0">
                <a:latin typeface="Barlow Light" charset="0"/>
                <a:ea typeface="Verdana" pitchFamily="34" charset="0"/>
              </a:rPr>
              <a:t>, yarn, bower)</a:t>
            </a: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altLang="en-US" sz="1800" dirty="0" smtClean="0">
                <a:latin typeface="Barlow Light" charset="0"/>
                <a:ea typeface="Verdana" pitchFamily="34" charset="0"/>
              </a:rPr>
              <a:t>Project setup (Yeoman) </a:t>
            </a:r>
            <a:endParaRPr lang="et-EE" altLang="en-US" sz="1800" dirty="0" smtClean="0">
              <a:latin typeface="Barlow Light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it-IT" altLang="en-US" sz="1800" dirty="0">
              <a:latin typeface="Verdana" pitchFamily="34" charset="0"/>
            </a:endParaRPr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Node.js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New Tools for </a:t>
            </a:r>
            <a:r>
              <a:rPr lang="en-US" sz="2400" dirty="0" err="1" smtClean="0">
                <a:solidFill>
                  <a:schemeClr val="lt1"/>
                </a:solidFill>
                <a:highlight>
                  <a:schemeClr val="accent2"/>
                </a:highlight>
              </a:rPr>
              <a:t>javascript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923815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9A332F7-4958-4087-8B67-D2DE00CA3FC6}" type="slidenum">
              <a:rPr lang="it-IT" altLang="en-US" sz="1400" smtClean="0"/>
              <a:pPr eaLnBrk="1" hangingPunct="1"/>
              <a:t>31</a:t>
            </a:fld>
            <a:endParaRPr lang="it-IT" altLang="en-US" sz="1400" smtClean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05" name="AutoShape 2" descr="AngularJS"/>
          <p:cNvSpPr>
            <a:spLocks noChangeAspect="1" noChangeArrowheads="1"/>
          </p:cNvSpPr>
          <p:nvPr/>
        </p:nvSpPr>
        <p:spPr bwMode="auto">
          <a:xfrm>
            <a:off x="161925" y="-114300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Google Shape;1014;p22"/>
          <p:cNvSpPr txBox="1">
            <a:spLocks/>
          </p:cNvSpPr>
          <p:nvPr/>
        </p:nvSpPr>
        <p:spPr>
          <a:xfrm>
            <a:off x="381000" y="195486"/>
            <a:ext cx="4191000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Node.js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New tech stack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pic>
        <p:nvPicPr>
          <p:cNvPr id="3" name="Picture 4" descr="hire react develop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9622"/>
            <a:ext cx="6552728" cy="252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335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9A332F7-4958-4087-8B67-D2DE00CA3FC6}" type="slidenum">
              <a:rPr lang="it-IT" altLang="en-US" sz="1400" smtClean="0"/>
              <a:pPr eaLnBrk="1" hangingPunct="1"/>
              <a:t>32</a:t>
            </a:fld>
            <a:endParaRPr lang="it-IT" altLang="en-US" sz="1400" smtClean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05" name="AutoShape 2" descr="AngularJS"/>
          <p:cNvSpPr>
            <a:spLocks noChangeAspect="1" noChangeArrowheads="1"/>
          </p:cNvSpPr>
          <p:nvPr/>
        </p:nvSpPr>
        <p:spPr bwMode="auto">
          <a:xfrm>
            <a:off x="161925" y="-114300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Google Shape;1014;p22"/>
          <p:cNvSpPr txBox="1">
            <a:spLocks/>
          </p:cNvSpPr>
          <p:nvPr/>
        </p:nvSpPr>
        <p:spPr>
          <a:xfrm>
            <a:off x="381000" y="195486"/>
            <a:ext cx="4191000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Node.js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New tech stack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781919"/>
            <a:ext cx="818197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31904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907704" y="1997400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Single Page Application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839516" y="3147814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 to architecture 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416972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34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7164288" y="1635646"/>
            <a:ext cx="1494074" cy="3140721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83568" y="1841020"/>
            <a:ext cx="4968552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2051720" y="1907828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11" name="Rectangle 3"/>
          <p:cNvSpPr txBox="1">
            <a:spLocks noChangeAspect="1" noChangeArrowheads="1"/>
          </p:cNvSpPr>
          <p:nvPr/>
        </p:nvSpPr>
        <p:spPr>
          <a:xfrm>
            <a:off x="6732238" y="1640770"/>
            <a:ext cx="1854115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Web Server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 flipH="1">
            <a:off x="5364088" y="3266409"/>
            <a:ext cx="187220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4186187" y="2783019"/>
            <a:ext cx="1099169" cy="483390"/>
            <a:chOff x="4186187" y="2278963"/>
            <a:chExt cx="1099169" cy="483390"/>
          </a:xfrm>
        </p:grpSpPr>
        <p:sp>
          <p:nvSpPr>
            <p:cNvPr id="6" name="Rectangle 5"/>
            <p:cNvSpPr/>
            <p:nvPr/>
          </p:nvSpPr>
          <p:spPr>
            <a:xfrm>
              <a:off x="4186187" y="2278963"/>
              <a:ext cx="1099169" cy="483390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402363" y="2350813"/>
              <a:ext cx="745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Raleway SemiBold" charset="0"/>
                </a:rPr>
                <a:t>HTML</a:t>
              </a:r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44821" y="2790166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6" name="Group 25"/>
          <p:cNvGrpSpPr>
            <a:grpSpLocks noChangeAspect="1"/>
          </p:cNvGrpSpPr>
          <p:nvPr/>
        </p:nvGrpSpPr>
        <p:grpSpPr>
          <a:xfrm>
            <a:off x="7318737" y="3337165"/>
            <a:ext cx="1209249" cy="386713"/>
            <a:chOff x="2107200" y="3651870"/>
            <a:chExt cx="3023123" cy="966783"/>
          </a:xfrm>
        </p:grpSpPr>
        <p:sp>
          <p:nvSpPr>
            <p:cNvPr id="113" name="Rectangle 112"/>
            <p:cNvSpPr/>
            <p:nvPr/>
          </p:nvSpPr>
          <p:spPr>
            <a:xfrm>
              <a:off x="2107200" y="3651870"/>
              <a:ext cx="3023123" cy="9667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3284686" y="4075302"/>
              <a:ext cx="697578" cy="373412"/>
              <a:chOff x="2092965" y="2542432"/>
              <a:chExt cx="697578" cy="373412"/>
            </a:xfrm>
          </p:grpSpPr>
          <p:sp>
            <p:nvSpPr>
              <p:cNvPr id="122" name="Rounded Rectangle 121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4227547" y="4075302"/>
              <a:ext cx="666815" cy="373412"/>
              <a:chOff x="1566407" y="4027640"/>
              <a:chExt cx="666815" cy="373412"/>
            </a:xfrm>
          </p:grpSpPr>
          <p:sp>
            <p:nvSpPr>
              <p:cNvPr id="120" name="Rounded Rectangle 119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2391216" y="4075302"/>
              <a:ext cx="675820" cy="373412"/>
              <a:chOff x="3174887" y="3713808"/>
              <a:chExt cx="675820" cy="373412"/>
            </a:xfrm>
          </p:grpSpPr>
          <p:sp>
            <p:nvSpPr>
              <p:cNvPr id="118" name="Rounded Rectangle 117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4186186" y="3305348"/>
            <a:ext cx="1099169" cy="483390"/>
            <a:chOff x="4186186" y="2801292"/>
            <a:chExt cx="1099169" cy="483390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2"/>
              <a:ext cx="745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129" name="Rectangle 128"/>
          <p:cNvSpPr>
            <a:spLocks noChangeAspect="1"/>
          </p:cNvSpPr>
          <p:nvPr/>
        </p:nvSpPr>
        <p:spPr>
          <a:xfrm>
            <a:off x="7744702" y="2886477"/>
            <a:ext cx="769418" cy="338373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>
            <a:spLocks noChangeAspect="1"/>
          </p:cNvSpPr>
          <p:nvPr/>
        </p:nvSpPr>
        <p:spPr>
          <a:xfrm>
            <a:off x="7318737" y="2886477"/>
            <a:ext cx="394024" cy="338373"/>
          </a:xfrm>
          <a:prstGeom prst="rect">
            <a:avLst/>
          </a:prstGeom>
          <a:solidFill>
            <a:srgbClr val="012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7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35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7908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3577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36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7908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1302402" y="3656998"/>
            <a:ext cx="638164" cy="539834"/>
            <a:chOff x="1690512" y="1419622"/>
            <a:chExt cx="3207992" cy="2713698"/>
          </a:xfrm>
        </p:grpSpPr>
        <p:sp>
          <p:nvSpPr>
            <p:cNvPr id="26" name="Oval 25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4236" y="285438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0" name="Oval 29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8549" y="2286437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1" name="Oval 30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219713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2" name="Oval 31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2064" y="347749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3" name="Oval 3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3592306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4" name="Oval 33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6684" y="2848285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5" name="Oval 34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0512" y="3078684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6" name="Oval 35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5642" y="3583413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37" name="Google Shape;341;p32"/>
            <p:cNvCxnSpPr>
              <a:stCxn id="30" idx="3"/>
              <a:endCxn id="35" idx="7"/>
            </p:cNvCxnSpPr>
            <p:nvPr/>
          </p:nvCxnSpPr>
          <p:spPr>
            <a:xfrm flipH="1">
              <a:off x="2156928" y="2748221"/>
              <a:ext cx="271645" cy="40969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341;p32"/>
            <p:cNvCxnSpPr>
              <a:stCxn id="26" idx="3"/>
              <a:endCxn id="36" idx="0"/>
            </p:cNvCxnSpPr>
            <p:nvPr/>
          </p:nvCxnSpPr>
          <p:spPr>
            <a:xfrm flipH="1">
              <a:off x="2818862" y="3316165"/>
              <a:ext cx="135398" cy="267248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341;p32"/>
            <p:cNvCxnSpPr>
              <a:stCxn id="26" idx="5"/>
              <a:endCxn id="33" idx="0"/>
            </p:cNvCxnSpPr>
            <p:nvPr/>
          </p:nvCxnSpPr>
          <p:spPr>
            <a:xfrm>
              <a:off x="3340652" y="3316165"/>
              <a:ext cx="119049" cy="276141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" name="Google Shape;341;p32"/>
            <p:cNvCxnSpPr>
              <a:stCxn id="31" idx="5"/>
              <a:endCxn id="34" idx="1"/>
            </p:cNvCxnSpPr>
            <p:nvPr/>
          </p:nvCxnSpPr>
          <p:spPr>
            <a:xfrm>
              <a:off x="3652897" y="2658915"/>
              <a:ext cx="223811" cy="2686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341;p32"/>
            <p:cNvCxnSpPr>
              <a:stCxn id="43" idx="5"/>
              <a:endCxn id="31" idx="0"/>
            </p:cNvCxnSpPr>
            <p:nvPr/>
          </p:nvCxnSpPr>
          <p:spPr>
            <a:xfrm>
              <a:off x="3307853" y="1881406"/>
              <a:ext cx="151848" cy="31572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341;p32"/>
            <p:cNvCxnSpPr>
              <a:stCxn id="26" idx="7"/>
              <a:endCxn id="31" idx="4"/>
            </p:cNvCxnSpPr>
            <p:nvPr/>
          </p:nvCxnSpPr>
          <p:spPr>
            <a:xfrm flipV="1">
              <a:off x="3340652" y="2738145"/>
              <a:ext cx="119049" cy="19546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" name="Oval 4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1437" y="1419622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44" name="Google Shape;341;p32"/>
            <p:cNvCxnSpPr>
              <a:stCxn id="43" idx="3"/>
            </p:cNvCxnSpPr>
            <p:nvPr/>
          </p:nvCxnSpPr>
          <p:spPr>
            <a:xfrm flipH="1">
              <a:off x="2716263" y="1881406"/>
              <a:ext cx="205198" cy="40851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" name="Google Shape;341;p32"/>
            <p:cNvCxnSpPr>
              <a:stCxn id="34" idx="5"/>
              <a:endCxn id="32" idx="1"/>
            </p:cNvCxnSpPr>
            <p:nvPr/>
          </p:nvCxnSpPr>
          <p:spPr>
            <a:xfrm>
              <a:off x="4263100" y="3310069"/>
              <a:ext cx="168988" cy="24665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3122438" y="3656998"/>
            <a:ext cx="532418" cy="456698"/>
            <a:chOff x="3517565" y="1871395"/>
            <a:chExt cx="2710619" cy="2325121"/>
          </a:xfrm>
        </p:grpSpPr>
        <p:sp>
          <p:nvSpPr>
            <p:cNvPr id="47" name="Oval 46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4231" y="3249298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49" name="Oval 48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95925" y="2630212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0" name="Oval 49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9461" y="2552035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1" name="Oval 50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9824" y="3672874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4972" y="3722907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3639" y="3122062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17565" y="3233077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55" name="Google Shape;341;p32"/>
            <p:cNvCxnSpPr>
              <a:stCxn id="49" idx="3"/>
              <a:endCxn id="54" idx="7"/>
            </p:cNvCxnSpPr>
            <p:nvPr/>
          </p:nvCxnSpPr>
          <p:spPr>
            <a:xfrm flipH="1">
              <a:off x="3925871" y="3034463"/>
              <a:ext cx="140108" cy="26797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341;p32"/>
            <p:cNvCxnSpPr>
              <a:stCxn id="50" idx="5"/>
              <a:endCxn id="53" idx="1"/>
            </p:cNvCxnSpPr>
            <p:nvPr/>
          </p:nvCxnSpPr>
          <p:spPr>
            <a:xfrm>
              <a:off x="5137765" y="2956285"/>
              <a:ext cx="195925" cy="23513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7" name="Google Shape;341;p32"/>
            <p:cNvCxnSpPr>
              <a:stCxn id="59" idx="5"/>
              <a:endCxn id="50" idx="0"/>
            </p:cNvCxnSpPr>
            <p:nvPr/>
          </p:nvCxnSpPr>
          <p:spPr>
            <a:xfrm>
              <a:off x="4835711" y="2275645"/>
              <a:ext cx="132928" cy="276388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341;p32"/>
            <p:cNvCxnSpPr>
              <a:stCxn id="47" idx="1"/>
              <a:endCxn id="49" idx="5"/>
            </p:cNvCxnSpPr>
            <p:nvPr/>
          </p:nvCxnSpPr>
          <p:spPr>
            <a:xfrm flipH="1" flipV="1">
              <a:off x="4404231" y="3034463"/>
              <a:ext cx="70054" cy="28419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7405" y="1871395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60" name="Google Shape;341;p32"/>
            <p:cNvCxnSpPr>
              <a:stCxn id="59" idx="3"/>
            </p:cNvCxnSpPr>
            <p:nvPr/>
          </p:nvCxnSpPr>
          <p:spPr>
            <a:xfrm flipH="1">
              <a:off x="4317824" y="2275645"/>
              <a:ext cx="179631" cy="35762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" name="Google Shape;341;p32"/>
            <p:cNvCxnSpPr>
              <a:stCxn id="53" idx="5"/>
              <a:endCxn id="51" idx="1"/>
            </p:cNvCxnSpPr>
            <p:nvPr/>
          </p:nvCxnSpPr>
          <p:spPr>
            <a:xfrm>
              <a:off x="5671936" y="3526318"/>
              <a:ext cx="147933" cy="21592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" name="Google Shape;341;p32"/>
            <p:cNvCxnSpPr>
              <a:stCxn id="53" idx="3"/>
              <a:endCxn id="52" idx="7"/>
            </p:cNvCxnSpPr>
            <p:nvPr/>
          </p:nvCxnSpPr>
          <p:spPr>
            <a:xfrm flipH="1">
              <a:off x="5193278" y="3526313"/>
              <a:ext cx="140415" cy="26595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3" name="Group 62"/>
          <p:cNvGrpSpPr>
            <a:grpSpLocks noChangeAspect="1"/>
          </p:cNvGrpSpPr>
          <p:nvPr/>
        </p:nvGrpSpPr>
        <p:grpSpPr>
          <a:xfrm>
            <a:off x="2030322" y="3654983"/>
            <a:ext cx="776112" cy="453620"/>
            <a:chOff x="3568303" y="2380365"/>
            <a:chExt cx="3046609" cy="1780673"/>
          </a:xfrm>
        </p:grpSpPr>
        <p:sp>
          <p:nvSpPr>
            <p:cNvPr id="64" name="Oval 63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8634" y="3291461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5" name="Oval 64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0933" y="2716803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8" name="Oval 67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1803" y="279500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9" name="Oval 68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8295" y="3643534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0" name="Oval 69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6689" y="373277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1" name="Oval 70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9736" y="320329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2" name="Oval 71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8303" y="323105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3" name="Oval 7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111" y="3748559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74" name="Google Shape;341;p32"/>
            <p:cNvCxnSpPr>
              <a:stCxn id="65" idx="3"/>
              <a:endCxn id="72" idx="7"/>
            </p:cNvCxnSpPr>
            <p:nvPr/>
          </p:nvCxnSpPr>
          <p:spPr>
            <a:xfrm flipH="1">
              <a:off x="3923908" y="3068876"/>
              <a:ext cx="198037" cy="22258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" name="Google Shape;341;p32"/>
            <p:cNvCxnSpPr>
              <a:stCxn id="64" idx="3"/>
              <a:endCxn id="73" idx="7"/>
            </p:cNvCxnSpPr>
            <p:nvPr/>
          </p:nvCxnSpPr>
          <p:spPr>
            <a:xfrm flipH="1">
              <a:off x="4944716" y="3643534"/>
              <a:ext cx="114930" cy="165431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" name="Google Shape;341;p32"/>
            <p:cNvCxnSpPr>
              <a:stCxn id="64" idx="5"/>
              <a:endCxn id="70" idx="1"/>
            </p:cNvCxnSpPr>
            <p:nvPr/>
          </p:nvCxnSpPr>
          <p:spPr>
            <a:xfrm>
              <a:off x="5354239" y="3643534"/>
              <a:ext cx="113462" cy="149644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" name="Google Shape;341;p32"/>
            <p:cNvCxnSpPr>
              <a:stCxn id="68" idx="5"/>
              <a:endCxn id="71" idx="1"/>
            </p:cNvCxnSpPr>
            <p:nvPr/>
          </p:nvCxnSpPr>
          <p:spPr>
            <a:xfrm>
              <a:off x="5727408" y="3147075"/>
              <a:ext cx="133340" cy="11662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341;p32"/>
            <p:cNvCxnSpPr>
              <a:stCxn id="85" idx="5"/>
              <a:endCxn id="68" idx="1"/>
            </p:cNvCxnSpPr>
            <p:nvPr/>
          </p:nvCxnSpPr>
          <p:spPr>
            <a:xfrm>
              <a:off x="5092012" y="2732438"/>
              <a:ext cx="340803" cy="12297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" name="Google Shape;341;p32"/>
            <p:cNvCxnSpPr>
              <a:stCxn id="64" idx="7"/>
              <a:endCxn id="68" idx="3"/>
            </p:cNvCxnSpPr>
            <p:nvPr/>
          </p:nvCxnSpPr>
          <p:spPr>
            <a:xfrm flipV="1">
              <a:off x="5354239" y="3147075"/>
              <a:ext cx="78576" cy="20479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5" name="Oval 84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6407" y="238036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86" name="Google Shape;341;p32"/>
            <p:cNvCxnSpPr>
              <a:stCxn id="85" idx="3"/>
              <a:endCxn id="65" idx="6"/>
            </p:cNvCxnSpPr>
            <p:nvPr/>
          </p:nvCxnSpPr>
          <p:spPr>
            <a:xfrm flipH="1">
              <a:off x="4477550" y="2732438"/>
              <a:ext cx="319869" cy="19060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" name="Google Shape;341;p32"/>
            <p:cNvCxnSpPr>
              <a:stCxn id="71" idx="5"/>
              <a:endCxn id="69" idx="1"/>
            </p:cNvCxnSpPr>
            <p:nvPr/>
          </p:nvCxnSpPr>
          <p:spPr>
            <a:xfrm>
              <a:off x="6155341" y="3555365"/>
              <a:ext cx="103966" cy="14857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8" name="Oval 87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7407" y="334912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89" name="Google Shape;341;p32"/>
            <p:cNvCxnSpPr>
              <a:stCxn id="65" idx="4"/>
              <a:endCxn id="88" idx="0"/>
            </p:cNvCxnSpPr>
            <p:nvPr/>
          </p:nvCxnSpPr>
          <p:spPr>
            <a:xfrm>
              <a:off x="4269242" y="3129282"/>
              <a:ext cx="6474" cy="21984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91" name="Straight Connector 90"/>
          <p:cNvCxnSpPr/>
          <p:nvPr/>
        </p:nvCxnSpPr>
        <p:spPr>
          <a:xfrm>
            <a:off x="2381112" y="2936546"/>
            <a:ext cx="0" cy="387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1593785" y="3324044"/>
            <a:ext cx="17497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593785" y="3324044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381112" y="3324044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3343575" y="3318699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120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37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7908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1302402" y="3656998"/>
            <a:ext cx="638164" cy="539834"/>
            <a:chOff x="1690512" y="1419622"/>
            <a:chExt cx="3207992" cy="2713698"/>
          </a:xfrm>
        </p:grpSpPr>
        <p:sp>
          <p:nvSpPr>
            <p:cNvPr id="26" name="Oval 25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4236" y="2854381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0" name="Oval 29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8549" y="2286437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1" name="Oval 30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2197131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2" name="Oval 31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2064" y="3477491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3" name="Oval 3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3592306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4" name="Oval 33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6684" y="2848285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5" name="Oval 34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0512" y="3078684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6" name="Oval 35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5642" y="3583413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37" name="Google Shape;341;p32"/>
            <p:cNvCxnSpPr>
              <a:stCxn id="30" idx="3"/>
              <a:endCxn id="35" idx="7"/>
            </p:cNvCxnSpPr>
            <p:nvPr/>
          </p:nvCxnSpPr>
          <p:spPr>
            <a:xfrm flipH="1">
              <a:off x="2156928" y="2748221"/>
              <a:ext cx="271645" cy="409693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341;p32"/>
            <p:cNvCxnSpPr>
              <a:stCxn id="26" idx="3"/>
              <a:endCxn id="36" idx="0"/>
            </p:cNvCxnSpPr>
            <p:nvPr/>
          </p:nvCxnSpPr>
          <p:spPr>
            <a:xfrm flipH="1">
              <a:off x="2818862" y="3316165"/>
              <a:ext cx="135398" cy="267248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341;p32"/>
            <p:cNvCxnSpPr>
              <a:stCxn id="26" idx="5"/>
              <a:endCxn id="33" idx="0"/>
            </p:cNvCxnSpPr>
            <p:nvPr/>
          </p:nvCxnSpPr>
          <p:spPr>
            <a:xfrm>
              <a:off x="3340652" y="3316165"/>
              <a:ext cx="119049" cy="276141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" name="Google Shape;341;p32"/>
            <p:cNvCxnSpPr>
              <a:stCxn id="31" idx="5"/>
              <a:endCxn id="34" idx="1"/>
            </p:cNvCxnSpPr>
            <p:nvPr/>
          </p:nvCxnSpPr>
          <p:spPr>
            <a:xfrm>
              <a:off x="3652897" y="2658915"/>
              <a:ext cx="223811" cy="268600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341;p32"/>
            <p:cNvCxnSpPr>
              <a:stCxn id="43" idx="5"/>
              <a:endCxn id="31" idx="0"/>
            </p:cNvCxnSpPr>
            <p:nvPr/>
          </p:nvCxnSpPr>
          <p:spPr>
            <a:xfrm>
              <a:off x="3307853" y="1881406"/>
              <a:ext cx="151848" cy="315725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341;p32"/>
            <p:cNvCxnSpPr>
              <a:stCxn id="26" idx="7"/>
              <a:endCxn id="31" idx="4"/>
            </p:cNvCxnSpPr>
            <p:nvPr/>
          </p:nvCxnSpPr>
          <p:spPr>
            <a:xfrm flipV="1">
              <a:off x="3340652" y="2738145"/>
              <a:ext cx="119049" cy="195466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" name="Oval 4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1437" y="1419622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44" name="Google Shape;341;p32"/>
            <p:cNvCxnSpPr>
              <a:stCxn id="43" idx="3"/>
            </p:cNvCxnSpPr>
            <p:nvPr/>
          </p:nvCxnSpPr>
          <p:spPr>
            <a:xfrm flipH="1">
              <a:off x="2716263" y="1881406"/>
              <a:ext cx="205198" cy="408516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" name="Google Shape;341;p32"/>
            <p:cNvCxnSpPr>
              <a:stCxn id="34" idx="5"/>
              <a:endCxn id="32" idx="1"/>
            </p:cNvCxnSpPr>
            <p:nvPr/>
          </p:nvCxnSpPr>
          <p:spPr>
            <a:xfrm>
              <a:off x="4263100" y="3310069"/>
              <a:ext cx="168988" cy="246652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3122438" y="3656998"/>
            <a:ext cx="532418" cy="456698"/>
            <a:chOff x="3517565" y="1871395"/>
            <a:chExt cx="2710619" cy="2325121"/>
          </a:xfrm>
        </p:grpSpPr>
        <p:sp>
          <p:nvSpPr>
            <p:cNvPr id="47" name="Oval 46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4231" y="3249298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49" name="Oval 48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95925" y="2630212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0" name="Oval 49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9461" y="2552035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1" name="Oval 50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9824" y="3672874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4972" y="3722907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3639" y="3122062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17565" y="3233077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55" name="Google Shape;341;p32"/>
            <p:cNvCxnSpPr>
              <a:stCxn id="49" idx="3"/>
              <a:endCxn id="54" idx="7"/>
            </p:cNvCxnSpPr>
            <p:nvPr/>
          </p:nvCxnSpPr>
          <p:spPr>
            <a:xfrm flipH="1">
              <a:off x="3925871" y="3034463"/>
              <a:ext cx="140108" cy="26797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341;p32"/>
            <p:cNvCxnSpPr>
              <a:stCxn id="50" idx="5"/>
              <a:endCxn id="53" idx="1"/>
            </p:cNvCxnSpPr>
            <p:nvPr/>
          </p:nvCxnSpPr>
          <p:spPr>
            <a:xfrm>
              <a:off x="5137765" y="2956285"/>
              <a:ext cx="195925" cy="23513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7" name="Google Shape;341;p32"/>
            <p:cNvCxnSpPr>
              <a:stCxn id="59" idx="5"/>
              <a:endCxn id="50" idx="0"/>
            </p:cNvCxnSpPr>
            <p:nvPr/>
          </p:nvCxnSpPr>
          <p:spPr>
            <a:xfrm>
              <a:off x="4835711" y="2275645"/>
              <a:ext cx="132928" cy="276388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341;p32"/>
            <p:cNvCxnSpPr>
              <a:stCxn id="47" idx="1"/>
              <a:endCxn id="49" idx="5"/>
            </p:cNvCxnSpPr>
            <p:nvPr/>
          </p:nvCxnSpPr>
          <p:spPr>
            <a:xfrm flipH="1" flipV="1">
              <a:off x="4404231" y="3034463"/>
              <a:ext cx="70054" cy="28419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7405" y="1871395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60" name="Google Shape;341;p32"/>
            <p:cNvCxnSpPr>
              <a:stCxn id="59" idx="3"/>
            </p:cNvCxnSpPr>
            <p:nvPr/>
          </p:nvCxnSpPr>
          <p:spPr>
            <a:xfrm flipH="1">
              <a:off x="4317824" y="2275645"/>
              <a:ext cx="179631" cy="35762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" name="Google Shape;341;p32"/>
            <p:cNvCxnSpPr>
              <a:stCxn id="53" idx="5"/>
              <a:endCxn id="51" idx="1"/>
            </p:cNvCxnSpPr>
            <p:nvPr/>
          </p:nvCxnSpPr>
          <p:spPr>
            <a:xfrm>
              <a:off x="5671936" y="3526318"/>
              <a:ext cx="147933" cy="21592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" name="Google Shape;341;p32"/>
            <p:cNvCxnSpPr>
              <a:stCxn id="53" idx="3"/>
              <a:endCxn id="52" idx="7"/>
            </p:cNvCxnSpPr>
            <p:nvPr/>
          </p:nvCxnSpPr>
          <p:spPr>
            <a:xfrm flipH="1">
              <a:off x="5193278" y="3526313"/>
              <a:ext cx="140415" cy="26595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3" name="Group 62"/>
          <p:cNvGrpSpPr>
            <a:grpSpLocks noChangeAspect="1"/>
          </p:cNvGrpSpPr>
          <p:nvPr/>
        </p:nvGrpSpPr>
        <p:grpSpPr>
          <a:xfrm>
            <a:off x="2030322" y="3654983"/>
            <a:ext cx="776112" cy="453620"/>
            <a:chOff x="3568303" y="2380365"/>
            <a:chExt cx="3046609" cy="1780673"/>
          </a:xfrm>
        </p:grpSpPr>
        <p:sp>
          <p:nvSpPr>
            <p:cNvPr id="64" name="Oval 63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8634" y="3291461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5" name="Oval 64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0933" y="2716803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8" name="Oval 67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1803" y="279500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9" name="Oval 68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8295" y="3643534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0" name="Oval 69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6689" y="373277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1" name="Oval 70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9736" y="320329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2" name="Oval 71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8303" y="323105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3" name="Oval 7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111" y="3748559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74" name="Google Shape;341;p32"/>
            <p:cNvCxnSpPr>
              <a:stCxn id="65" idx="3"/>
              <a:endCxn id="72" idx="7"/>
            </p:cNvCxnSpPr>
            <p:nvPr/>
          </p:nvCxnSpPr>
          <p:spPr>
            <a:xfrm flipH="1">
              <a:off x="3923908" y="3068876"/>
              <a:ext cx="198037" cy="22258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" name="Google Shape;341;p32"/>
            <p:cNvCxnSpPr>
              <a:stCxn id="64" idx="3"/>
              <a:endCxn id="73" idx="7"/>
            </p:cNvCxnSpPr>
            <p:nvPr/>
          </p:nvCxnSpPr>
          <p:spPr>
            <a:xfrm flipH="1">
              <a:off x="4944716" y="3643534"/>
              <a:ext cx="114930" cy="165431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" name="Google Shape;341;p32"/>
            <p:cNvCxnSpPr>
              <a:stCxn id="64" idx="5"/>
              <a:endCxn id="70" idx="1"/>
            </p:cNvCxnSpPr>
            <p:nvPr/>
          </p:nvCxnSpPr>
          <p:spPr>
            <a:xfrm>
              <a:off x="5354239" y="3643534"/>
              <a:ext cx="113462" cy="149644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" name="Google Shape;341;p32"/>
            <p:cNvCxnSpPr>
              <a:stCxn id="68" idx="5"/>
              <a:endCxn id="71" idx="1"/>
            </p:cNvCxnSpPr>
            <p:nvPr/>
          </p:nvCxnSpPr>
          <p:spPr>
            <a:xfrm>
              <a:off x="5727408" y="3147075"/>
              <a:ext cx="133340" cy="11662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341;p32"/>
            <p:cNvCxnSpPr>
              <a:stCxn id="85" idx="5"/>
              <a:endCxn id="68" idx="1"/>
            </p:cNvCxnSpPr>
            <p:nvPr/>
          </p:nvCxnSpPr>
          <p:spPr>
            <a:xfrm>
              <a:off x="5092012" y="2732438"/>
              <a:ext cx="340803" cy="12297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" name="Google Shape;341;p32"/>
            <p:cNvCxnSpPr>
              <a:stCxn id="64" idx="7"/>
              <a:endCxn id="68" idx="3"/>
            </p:cNvCxnSpPr>
            <p:nvPr/>
          </p:nvCxnSpPr>
          <p:spPr>
            <a:xfrm flipV="1">
              <a:off x="5354239" y="3147075"/>
              <a:ext cx="78576" cy="20479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5" name="Oval 84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6407" y="238036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86" name="Google Shape;341;p32"/>
            <p:cNvCxnSpPr>
              <a:stCxn id="85" idx="3"/>
              <a:endCxn id="65" idx="6"/>
            </p:cNvCxnSpPr>
            <p:nvPr/>
          </p:nvCxnSpPr>
          <p:spPr>
            <a:xfrm flipH="1">
              <a:off x="4477550" y="2732438"/>
              <a:ext cx="319869" cy="19060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" name="Google Shape;341;p32"/>
            <p:cNvCxnSpPr>
              <a:stCxn id="71" idx="5"/>
              <a:endCxn id="69" idx="1"/>
            </p:cNvCxnSpPr>
            <p:nvPr/>
          </p:nvCxnSpPr>
          <p:spPr>
            <a:xfrm>
              <a:off x="6155341" y="3555365"/>
              <a:ext cx="103966" cy="14857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8" name="Oval 87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7407" y="334912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89" name="Google Shape;341;p32"/>
            <p:cNvCxnSpPr>
              <a:stCxn id="65" idx="4"/>
              <a:endCxn id="88" idx="0"/>
            </p:cNvCxnSpPr>
            <p:nvPr/>
          </p:nvCxnSpPr>
          <p:spPr>
            <a:xfrm>
              <a:off x="4269242" y="3129282"/>
              <a:ext cx="6474" cy="21984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91" name="Straight Connector 90"/>
          <p:cNvCxnSpPr/>
          <p:nvPr/>
        </p:nvCxnSpPr>
        <p:spPr>
          <a:xfrm>
            <a:off x="2381112" y="2936546"/>
            <a:ext cx="0" cy="387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1593785" y="3324044"/>
            <a:ext cx="17497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593785" y="3324044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381112" y="3324044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3343575" y="3318699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717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38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7908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1302402" y="3656998"/>
            <a:ext cx="638164" cy="539834"/>
            <a:chOff x="1690512" y="1419622"/>
            <a:chExt cx="3207992" cy="2713698"/>
          </a:xfrm>
        </p:grpSpPr>
        <p:sp>
          <p:nvSpPr>
            <p:cNvPr id="26" name="Oval 25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4236" y="2854381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0" name="Oval 29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8549" y="2286437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1" name="Oval 30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2197131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2" name="Oval 31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2064" y="3477491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3" name="Oval 3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3592306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4" name="Oval 33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6684" y="2848285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5" name="Oval 34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0512" y="3078684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6" name="Oval 35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5642" y="3583413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37" name="Google Shape;341;p32"/>
            <p:cNvCxnSpPr>
              <a:stCxn id="30" idx="3"/>
              <a:endCxn id="35" idx="7"/>
            </p:cNvCxnSpPr>
            <p:nvPr/>
          </p:nvCxnSpPr>
          <p:spPr>
            <a:xfrm flipH="1">
              <a:off x="2156928" y="2748221"/>
              <a:ext cx="271645" cy="409693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341;p32"/>
            <p:cNvCxnSpPr>
              <a:stCxn id="26" idx="3"/>
              <a:endCxn id="36" idx="0"/>
            </p:cNvCxnSpPr>
            <p:nvPr/>
          </p:nvCxnSpPr>
          <p:spPr>
            <a:xfrm flipH="1">
              <a:off x="2818862" y="3316165"/>
              <a:ext cx="135398" cy="267248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341;p32"/>
            <p:cNvCxnSpPr>
              <a:stCxn id="26" idx="5"/>
              <a:endCxn id="33" idx="0"/>
            </p:cNvCxnSpPr>
            <p:nvPr/>
          </p:nvCxnSpPr>
          <p:spPr>
            <a:xfrm>
              <a:off x="3340652" y="3316165"/>
              <a:ext cx="119049" cy="276141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" name="Google Shape;341;p32"/>
            <p:cNvCxnSpPr>
              <a:stCxn id="31" idx="5"/>
              <a:endCxn id="34" idx="1"/>
            </p:cNvCxnSpPr>
            <p:nvPr/>
          </p:nvCxnSpPr>
          <p:spPr>
            <a:xfrm>
              <a:off x="3652897" y="2658915"/>
              <a:ext cx="223811" cy="268600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341;p32"/>
            <p:cNvCxnSpPr>
              <a:stCxn id="43" idx="5"/>
              <a:endCxn id="31" idx="0"/>
            </p:cNvCxnSpPr>
            <p:nvPr/>
          </p:nvCxnSpPr>
          <p:spPr>
            <a:xfrm>
              <a:off x="3307853" y="1881406"/>
              <a:ext cx="151848" cy="315725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341;p32"/>
            <p:cNvCxnSpPr>
              <a:stCxn id="26" idx="7"/>
              <a:endCxn id="31" idx="4"/>
            </p:cNvCxnSpPr>
            <p:nvPr/>
          </p:nvCxnSpPr>
          <p:spPr>
            <a:xfrm flipV="1">
              <a:off x="3340652" y="2738145"/>
              <a:ext cx="119049" cy="195466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" name="Oval 4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1437" y="1419622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44" name="Google Shape;341;p32"/>
            <p:cNvCxnSpPr>
              <a:stCxn id="43" idx="3"/>
            </p:cNvCxnSpPr>
            <p:nvPr/>
          </p:nvCxnSpPr>
          <p:spPr>
            <a:xfrm flipH="1">
              <a:off x="2716263" y="1881406"/>
              <a:ext cx="205198" cy="408516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" name="Google Shape;341;p32"/>
            <p:cNvCxnSpPr>
              <a:stCxn id="34" idx="5"/>
              <a:endCxn id="32" idx="1"/>
            </p:cNvCxnSpPr>
            <p:nvPr/>
          </p:nvCxnSpPr>
          <p:spPr>
            <a:xfrm>
              <a:off x="4263100" y="3310069"/>
              <a:ext cx="168988" cy="246652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3122438" y="3656998"/>
            <a:ext cx="532418" cy="456698"/>
            <a:chOff x="3517565" y="1871395"/>
            <a:chExt cx="2710619" cy="2325121"/>
          </a:xfrm>
        </p:grpSpPr>
        <p:sp>
          <p:nvSpPr>
            <p:cNvPr id="47" name="Oval 46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4231" y="3249298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49" name="Oval 48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95925" y="2630212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0" name="Oval 49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9461" y="2552035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1" name="Oval 50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9824" y="3672874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4972" y="3722907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3639" y="3122062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17565" y="3233077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55" name="Google Shape;341;p32"/>
            <p:cNvCxnSpPr>
              <a:stCxn id="49" idx="3"/>
              <a:endCxn id="54" idx="7"/>
            </p:cNvCxnSpPr>
            <p:nvPr/>
          </p:nvCxnSpPr>
          <p:spPr>
            <a:xfrm flipH="1">
              <a:off x="3925871" y="3034463"/>
              <a:ext cx="140108" cy="26797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341;p32"/>
            <p:cNvCxnSpPr>
              <a:stCxn id="50" idx="5"/>
              <a:endCxn id="53" idx="1"/>
            </p:cNvCxnSpPr>
            <p:nvPr/>
          </p:nvCxnSpPr>
          <p:spPr>
            <a:xfrm>
              <a:off x="5137765" y="2956285"/>
              <a:ext cx="195925" cy="23513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7" name="Google Shape;341;p32"/>
            <p:cNvCxnSpPr>
              <a:stCxn id="59" idx="5"/>
              <a:endCxn id="50" idx="0"/>
            </p:cNvCxnSpPr>
            <p:nvPr/>
          </p:nvCxnSpPr>
          <p:spPr>
            <a:xfrm>
              <a:off x="4835711" y="2275645"/>
              <a:ext cx="132928" cy="276388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341;p32"/>
            <p:cNvCxnSpPr>
              <a:stCxn id="47" idx="1"/>
              <a:endCxn id="49" idx="5"/>
            </p:cNvCxnSpPr>
            <p:nvPr/>
          </p:nvCxnSpPr>
          <p:spPr>
            <a:xfrm flipH="1" flipV="1">
              <a:off x="4404231" y="3034463"/>
              <a:ext cx="70054" cy="28419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7405" y="1871395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60" name="Google Shape;341;p32"/>
            <p:cNvCxnSpPr>
              <a:stCxn id="59" idx="3"/>
            </p:cNvCxnSpPr>
            <p:nvPr/>
          </p:nvCxnSpPr>
          <p:spPr>
            <a:xfrm flipH="1">
              <a:off x="4317824" y="2275645"/>
              <a:ext cx="179631" cy="35762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" name="Google Shape;341;p32"/>
            <p:cNvCxnSpPr>
              <a:stCxn id="53" idx="5"/>
              <a:endCxn id="51" idx="1"/>
            </p:cNvCxnSpPr>
            <p:nvPr/>
          </p:nvCxnSpPr>
          <p:spPr>
            <a:xfrm>
              <a:off x="5671936" y="3526318"/>
              <a:ext cx="147933" cy="21592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" name="Google Shape;341;p32"/>
            <p:cNvCxnSpPr>
              <a:stCxn id="53" idx="3"/>
              <a:endCxn id="52" idx="7"/>
            </p:cNvCxnSpPr>
            <p:nvPr/>
          </p:nvCxnSpPr>
          <p:spPr>
            <a:xfrm flipH="1">
              <a:off x="5193278" y="3526313"/>
              <a:ext cx="140415" cy="26595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3" name="Group 62"/>
          <p:cNvGrpSpPr>
            <a:grpSpLocks noChangeAspect="1"/>
          </p:cNvGrpSpPr>
          <p:nvPr/>
        </p:nvGrpSpPr>
        <p:grpSpPr>
          <a:xfrm>
            <a:off x="2030322" y="3654983"/>
            <a:ext cx="776112" cy="453620"/>
            <a:chOff x="3568303" y="2380365"/>
            <a:chExt cx="3046609" cy="1780673"/>
          </a:xfrm>
        </p:grpSpPr>
        <p:sp>
          <p:nvSpPr>
            <p:cNvPr id="64" name="Oval 63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8634" y="3291461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5" name="Oval 64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0933" y="2716803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8" name="Oval 67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1803" y="279500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9" name="Oval 68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8295" y="3643534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0" name="Oval 69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6689" y="373277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1" name="Oval 70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9736" y="320329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2" name="Oval 71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8303" y="323105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3" name="Oval 7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111" y="3748559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74" name="Google Shape;341;p32"/>
            <p:cNvCxnSpPr>
              <a:stCxn id="65" idx="3"/>
              <a:endCxn id="72" idx="7"/>
            </p:cNvCxnSpPr>
            <p:nvPr/>
          </p:nvCxnSpPr>
          <p:spPr>
            <a:xfrm flipH="1">
              <a:off x="3923908" y="3068876"/>
              <a:ext cx="198037" cy="22258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" name="Google Shape;341;p32"/>
            <p:cNvCxnSpPr>
              <a:stCxn id="64" idx="3"/>
              <a:endCxn id="73" idx="7"/>
            </p:cNvCxnSpPr>
            <p:nvPr/>
          </p:nvCxnSpPr>
          <p:spPr>
            <a:xfrm flipH="1">
              <a:off x="4944716" y="3643534"/>
              <a:ext cx="114930" cy="165431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" name="Google Shape;341;p32"/>
            <p:cNvCxnSpPr>
              <a:stCxn id="64" idx="5"/>
              <a:endCxn id="70" idx="1"/>
            </p:cNvCxnSpPr>
            <p:nvPr/>
          </p:nvCxnSpPr>
          <p:spPr>
            <a:xfrm>
              <a:off x="5354239" y="3643534"/>
              <a:ext cx="113462" cy="149644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" name="Google Shape;341;p32"/>
            <p:cNvCxnSpPr>
              <a:stCxn id="68" idx="5"/>
              <a:endCxn id="71" idx="1"/>
            </p:cNvCxnSpPr>
            <p:nvPr/>
          </p:nvCxnSpPr>
          <p:spPr>
            <a:xfrm>
              <a:off x="5727408" y="3147075"/>
              <a:ext cx="133340" cy="11662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341;p32"/>
            <p:cNvCxnSpPr>
              <a:stCxn id="85" idx="5"/>
              <a:endCxn id="68" idx="1"/>
            </p:cNvCxnSpPr>
            <p:nvPr/>
          </p:nvCxnSpPr>
          <p:spPr>
            <a:xfrm>
              <a:off x="5092012" y="2732438"/>
              <a:ext cx="340803" cy="12297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" name="Google Shape;341;p32"/>
            <p:cNvCxnSpPr>
              <a:stCxn id="64" idx="7"/>
              <a:endCxn id="68" idx="3"/>
            </p:cNvCxnSpPr>
            <p:nvPr/>
          </p:nvCxnSpPr>
          <p:spPr>
            <a:xfrm flipV="1">
              <a:off x="5354239" y="3147075"/>
              <a:ext cx="78576" cy="20479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5" name="Oval 84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6407" y="238036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86" name="Google Shape;341;p32"/>
            <p:cNvCxnSpPr>
              <a:stCxn id="85" idx="3"/>
              <a:endCxn id="65" idx="6"/>
            </p:cNvCxnSpPr>
            <p:nvPr/>
          </p:nvCxnSpPr>
          <p:spPr>
            <a:xfrm flipH="1">
              <a:off x="4477550" y="2732438"/>
              <a:ext cx="319869" cy="19060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" name="Google Shape;341;p32"/>
            <p:cNvCxnSpPr>
              <a:stCxn id="71" idx="5"/>
              <a:endCxn id="69" idx="1"/>
            </p:cNvCxnSpPr>
            <p:nvPr/>
          </p:nvCxnSpPr>
          <p:spPr>
            <a:xfrm>
              <a:off x="6155341" y="3555365"/>
              <a:ext cx="103966" cy="14857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8" name="Oval 87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7407" y="334912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89" name="Google Shape;341;p32"/>
            <p:cNvCxnSpPr>
              <a:stCxn id="65" idx="4"/>
              <a:endCxn id="88" idx="0"/>
            </p:cNvCxnSpPr>
            <p:nvPr/>
          </p:nvCxnSpPr>
          <p:spPr>
            <a:xfrm>
              <a:off x="4269242" y="3129282"/>
              <a:ext cx="6474" cy="21984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91" name="Straight Connector 90"/>
          <p:cNvCxnSpPr/>
          <p:nvPr/>
        </p:nvCxnSpPr>
        <p:spPr>
          <a:xfrm>
            <a:off x="2381112" y="2936546"/>
            <a:ext cx="0" cy="387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1593785" y="3324044"/>
            <a:ext cx="17497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593785" y="3324044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381112" y="3324044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3343575" y="3318699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  <p:grpSp>
        <p:nvGrpSpPr>
          <p:cNvPr id="90" name="Group 89"/>
          <p:cNvGrpSpPr>
            <a:grpSpLocks noChangeAspect="1"/>
          </p:cNvGrpSpPr>
          <p:nvPr/>
        </p:nvGrpSpPr>
        <p:grpSpPr>
          <a:xfrm>
            <a:off x="6221342" y="3130718"/>
            <a:ext cx="638164" cy="539834"/>
            <a:chOff x="1690512" y="1419622"/>
            <a:chExt cx="3207992" cy="2713698"/>
          </a:xfrm>
        </p:grpSpPr>
        <p:sp>
          <p:nvSpPr>
            <p:cNvPr id="92" name="Oval 91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4236" y="285438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3" name="Oval 9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8549" y="2286437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4" name="Oval 93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219713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5" name="Oval 94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2064" y="347749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7" name="Oval 96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3592306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8" name="Oval 97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6684" y="2848285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9" name="Oval 98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0512" y="3078684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101" name="Oval 100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5642" y="3583413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102" name="Google Shape;341;p32"/>
            <p:cNvCxnSpPr>
              <a:stCxn id="93" idx="3"/>
              <a:endCxn id="99" idx="7"/>
            </p:cNvCxnSpPr>
            <p:nvPr/>
          </p:nvCxnSpPr>
          <p:spPr>
            <a:xfrm flipH="1">
              <a:off x="2156928" y="2748221"/>
              <a:ext cx="271645" cy="40969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" name="Google Shape;341;p32"/>
            <p:cNvCxnSpPr>
              <a:stCxn id="92" idx="3"/>
              <a:endCxn id="101" idx="0"/>
            </p:cNvCxnSpPr>
            <p:nvPr/>
          </p:nvCxnSpPr>
          <p:spPr>
            <a:xfrm flipH="1">
              <a:off x="2818862" y="3316165"/>
              <a:ext cx="135398" cy="267248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" name="Google Shape;341;p32"/>
            <p:cNvCxnSpPr>
              <a:stCxn id="92" idx="5"/>
              <a:endCxn id="97" idx="0"/>
            </p:cNvCxnSpPr>
            <p:nvPr/>
          </p:nvCxnSpPr>
          <p:spPr>
            <a:xfrm>
              <a:off x="3340652" y="3316165"/>
              <a:ext cx="119049" cy="276141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" name="Google Shape;341;p32"/>
            <p:cNvCxnSpPr>
              <a:stCxn id="94" idx="5"/>
              <a:endCxn id="98" idx="1"/>
            </p:cNvCxnSpPr>
            <p:nvPr/>
          </p:nvCxnSpPr>
          <p:spPr>
            <a:xfrm>
              <a:off x="3652897" y="2658915"/>
              <a:ext cx="223811" cy="2686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" name="Google Shape;341;p32"/>
            <p:cNvCxnSpPr>
              <a:stCxn id="113" idx="5"/>
              <a:endCxn id="94" idx="0"/>
            </p:cNvCxnSpPr>
            <p:nvPr/>
          </p:nvCxnSpPr>
          <p:spPr>
            <a:xfrm>
              <a:off x="3307853" y="1881406"/>
              <a:ext cx="151848" cy="31572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2" name="Google Shape;341;p32"/>
            <p:cNvCxnSpPr>
              <a:stCxn id="92" idx="7"/>
              <a:endCxn id="94" idx="4"/>
            </p:cNvCxnSpPr>
            <p:nvPr/>
          </p:nvCxnSpPr>
          <p:spPr>
            <a:xfrm flipV="1">
              <a:off x="3340652" y="2738145"/>
              <a:ext cx="119049" cy="19546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3" name="Oval 11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1437" y="1419622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114" name="Google Shape;341;p32"/>
            <p:cNvCxnSpPr>
              <a:stCxn id="113" idx="3"/>
            </p:cNvCxnSpPr>
            <p:nvPr/>
          </p:nvCxnSpPr>
          <p:spPr>
            <a:xfrm flipH="1">
              <a:off x="2716263" y="1881406"/>
              <a:ext cx="205198" cy="40851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5" name="Google Shape;341;p32"/>
            <p:cNvCxnSpPr>
              <a:stCxn id="98" idx="5"/>
              <a:endCxn id="95" idx="1"/>
            </p:cNvCxnSpPr>
            <p:nvPr/>
          </p:nvCxnSpPr>
          <p:spPr>
            <a:xfrm>
              <a:off x="4263100" y="3310069"/>
              <a:ext cx="168988" cy="24665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17" name="Google Shape;341;p32"/>
          <p:cNvCxnSpPr>
            <a:stCxn id="108" idx="5"/>
            <a:endCxn id="113" idx="0"/>
          </p:cNvCxnSpPr>
          <p:nvPr/>
        </p:nvCxnSpPr>
        <p:spPr>
          <a:xfrm>
            <a:off x="6472584" y="3022786"/>
            <a:ext cx="32063" cy="10793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913594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39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7908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1302402" y="3656998"/>
            <a:ext cx="638164" cy="539834"/>
            <a:chOff x="1690512" y="1419622"/>
            <a:chExt cx="3207992" cy="2713698"/>
          </a:xfrm>
        </p:grpSpPr>
        <p:sp>
          <p:nvSpPr>
            <p:cNvPr id="26" name="Oval 25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4236" y="285438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0" name="Oval 29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8549" y="2286437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1" name="Oval 30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219713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2" name="Oval 31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2064" y="347749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3" name="Oval 3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3592306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4" name="Oval 33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6684" y="2848285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5" name="Oval 34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0512" y="3078684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6" name="Oval 35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5642" y="3583413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37" name="Google Shape;341;p32"/>
            <p:cNvCxnSpPr>
              <a:stCxn id="30" idx="3"/>
              <a:endCxn id="35" idx="7"/>
            </p:cNvCxnSpPr>
            <p:nvPr/>
          </p:nvCxnSpPr>
          <p:spPr>
            <a:xfrm flipH="1">
              <a:off x="2156928" y="2748221"/>
              <a:ext cx="271645" cy="40969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341;p32"/>
            <p:cNvCxnSpPr>
              <a:stCxn id="26" idx="3"/>
              <a:endCxn id="36" idx="0"/>
            </p:cNvCxnSpPr>
            <p:nvPr/>
          </p:nvCxnSpPr>
          <p:spPr>
            <a:xfrm flipH="1">
              <a:off x="2818862" y="3316165"/>
              <a:ext cx="135398" cy="267248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341;p32"/>
            <p:cNvCxnSpPr>
              <a:stCxn id="26" idx="5"/>
              <a:endCxn id="33" idx="0"/>
            </p:cNvCxnSpPr>
            <p:nvPr/>
          </p:nvCxnSpPr>
          <p:spPr>
            <a:xfrm>
              <a:off x="3340652" y="3316165"/>
              <a:ext cx="119049" cy="276141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" name="Google Shape;341;p32"/>
            <p:cNvCxnSpPr>
              <a:stCxn id="31" idx="5"/>
              <a:endCxn id="34" idx="1"/>
            </p:cNvCxnSpPr>
            <p:nvPr/>
          </p:nvCxnSpPr>
          <p:spPr>
            <a:xfrm>
              <a:off x="3652897" y="2658915"/>
              <a:ext cx="223811" cy="2686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341;p32"/>
            <p:cNvCxnSpPr>
              <a:stCxn id="43" idx="5"/>
              <a:endCxn id="31" idx="0"/>
            </p:cNvCxnSpPr>
            <p:nvPr/>
          </p:nvCxnSpPr>
          <p:spPr>
            <a:xfrm>
              <a:off x="3307853" y="1881406"/>
              <a:ext cx="151848" cy="31572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341;p32"/>
            <p:cNvCxnSpPr>
              <a:stCxn id="26" idx="7"/>
              <a:endCxn id="31" idx="4"/>
            </p:cNvCxnSpPr>
            <p:nvPr/>
          </p:nvCxnSpPr>
          <p:spPr>
            <a:xfrm flipV="1">
              <a:off x="3340652" y="2738145"/>
              <a:ext cx="119049" cy="19546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" name="Oval 4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1437" y="1419622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44" name="Google Shape;341;p32"/>
            <p:cNvCxnSpPr>
              <a:stCxn id="43" idx="3"/>
            </p:cNvCxnSpPr>
            <p:nvPr/>
          </p:nvCxnSpPr>
          <p:spPr>
            <a:xfrm flipH="1">
              <a:off x="2716263" y="1881406"/>
              <a:ext cx="205198" cy="40851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" name="Google Shape;341;p32"/>
            <p:cNvCxnSpPr>
              <a:stCxn id="34" idx="5"/>
              <a:endCxn id="32" idx="1"/>
            </p:cNvCxnSpPr>
            <p:nvPr/>
          </p:nvCxnSpPr>
          <p:spPr>
            <a:xfrm>
              <a:off x="4263100" y="3310069"/>
              <a:ext cx="168988" cy="24665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3122438" y="3656998"/>
            <a:ext cx="532418" cy="456698"/>
            <a:chOff x="3517565" y="1871395"/>
            <a:chExt cx="2710619" cy="2325121"/>
          </a:xfrm>
        </p:grpSpPr>
        <p:sp>
          <p:nvSpPr>
            <p:cNvPr id="47" name="Oval 46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4231" y="3249298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49" name="Oval 48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95925" y="2630212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0" name="Oval 49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9461" y="2552035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1" name="Oval 50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9824" y="3672874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4972" y="3722907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3639" y="3122062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17565" y="3233077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55" name="Google Shape;341;p32"/>
            <p:cNvCxnSpPr>
              <a:stCxn id="49" idx="3"/>
              <a:endCxn id="54" idx="7"/>
            </p:cNvCxnSpPr>
            <p:nvPr/>
          </p:nvCxnSpPr>
          <p:spPr>
            <a:xfrm flipH="1">
              <a:off x="3925871" y="3034463"/>
              <a:ext cx="140108" cy="26797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341;p32"/>
            <p:cNvCxnSpPr>
              <a:stCxn id="50" idx="5"/>
              <a:endCxn id="53" idx="1"/>
            </p:cNvCxnSpPr>
            <p:nvPr/>
          </p:nvCxnSpPr>
          <p:spPr>
            <a:xfrm>
              <a:off x="5137765" y="2956285"/>
              <a:ext cx="195925" cy="23513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7" name="Google Shape;341;p32"/>
            <p:cNvCxnSpPr>
              <a:stCxn id="59" idx="5"/>
              <a:endCxn id="50" idx="0"/>
            </p:cNvCxnSpPr>
            <p:nvPr/>
          </p:nvCxnSpPr>
          <p:spPr>
            <a:xfrm>
              <a:off x="4835711" y="2275645"/>
              <a:ext cx="132928" cy="276388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341;p32"/>
            <p:cNvCxnSpPr>
              <a:stCxn id="47" idx="1"/>
              <a:endCxn id="49" idx="5"/>
            </p:cNvCxnSpPr>
            <p:nvPr/>
          </p:nvCxnSpPr>
          <p:spPr>
            <a:xfrm flipH="1" flipV="1">
              <a:off x="4404231" y="3034463"/>
              <a:ext cx="70054" cy="28419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7405" y="1871395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60" name="Google Shape;341;p32"/>
            <p:cNvCxnSpPr>
              <a:stCxn id="59" idx="3"/>
            </p:cNvCxnSpPr>
            <p:nvPr/>
          </p:nvCxnSpPr>
          <p:spPr>
            <a:xfrm flipH="1">
              <a:off x="4317824" y="2275645"/>
              <a:ext cx="179631" cy="35762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" name="Google Shape;341;p32"/>
            <p:cNvCxnSpPr>
              <a:stCxn id="53" idx="5"/>
              <a:endCxn id="51" idx="1"/>
            </p:cNvCxnSpPr>
            <p:nvPr/>
          </p:nvCxnSpPr>
          <p:spPr>
            <a:xfrm>
              <a:off x="5671936" y="3526318"/>
              <a:ext cx="147933" cy="21592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" name="Google Shape;341;p32"/>
            <p:cNvCxnSpPr>
              <a:stCxn id="53" idx="3"/>
              <a:endCxn id="52" idx="7"/>
            </p:cNvCxnSpPr>
            <p:nvPr/>
          </p:nvCxnSpPr>
          <p:spPr>
            <a:xfrm flipH="1">
              <a:off x="5193278" y="3526313"/>
              <a:ext cx="140415" cy="26595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3" name="Group 62"/>
          <p:cNvGrpSpPr>
            <a:grpSpLocks noChangeAspect="1"/>
          </p:cNvGrpSpPr>
          <p:nvPr/>
        </p:nvGrpSpPr>
        <p:grpSpPr>
          <a:xfrm>
            <a:off x="2030322" y="3654983"/>
            <a:ext cx="776112" cy="453620"/>
            <a:chOff x="3568303" y="2380365"/>
            <a:chExt cx="3046609" cy="1780673"/>
          </a:xfrm>
        </p:grpSpPr>
        <p:sp>
          <p:nvSpPr>
            <p:cNvPr id="64" name="Oval 63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8634" y="3291461"/>
              <a:ext cx="416617" cy="412479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5" name="Oval 64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0933" y="2716803"/>
              <a:ext cx="416617" cy="412479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8" name="Oval 67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1803" y="2795002"/>
              <a:ext cx="416617" cy="412479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9" name="Oval 68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8295" y="3643534"/>
              <a:ext cx="416617" cy="412479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0" name="Oval 69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6689" y="3732772"/>
              <a:ext cx="416617" cy="412479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1" name="Oval 70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9736" y="3203292"/>
              <a:ext cx="416617" cy="412479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2" name="Oval 71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8303" y="3231055"/>
              <a:ext cx="416617" cy="412479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3" name="Oval 7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111" y="3748559"/>
              <a:ext cx="416617" cy="412479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74" name="Google Shape;341;p32"/>
            <p:cNvCxnSpPr>
              <a:stCxn id="65" idx="3"/>
              <a:endCxn id="72" idx="7"/>
            </p:cNvCxnSpPr>
            <p:nvPr/>
          </p:nvCxnSpPr>
          <p:spPr>
            <a:xfrm flipH="1">
              <a:off x="3923908" y="3068876"/>
              <a:ext cx="198037" cy="222585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" name="Google Shape;341;p32"/>
            <p:cNvCxnSpPr>
              <a:stCxn id="64" idx="3"/>
              <a:endCxn id="73" idx="7"/>
            </p:cNvCxnSpPr>
            <p:nvPr/>
          </p:nvCxnSpPr>
          <p:spPr>
            <a:xfrm flipH="1">
              <a:off x="4944716" y="3643534"/>
              <a:ext cx="114930" cy="165431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" name="Google Shape;341;p32"/>
            <p:cNvCxnSpPr>
              <a:stCxn id="64" idx="5"/>
              <a:endCxn id="70" idx="1"/>
            </p:cNvCxnSpPr>
            <p:nvPr/>
          </p:nvCxnSpPr>
          <p:spPr>
            <a:xfrm>
              <a:off x="5354239" y="3643534"/>
              <a:ext cx="113462" cy="149644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" name="Google Shape;341;p32"/>
            <p:cNvCxnSpPr>
              <a:stCxn id="68" idx="5"/>
              <a:endCxn id="71" idx="1"/>
            </p:cNvCxnSpPr>
            <p:nvPr/>
          </p:nvCxnSpPr>
          <p:spPr>
            <a:xfrm>
              <a:off x="5727408" y="3147075"/>
              <a:ext cx="133340" cy="116623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341;p32"/>
            <p:cNvCxnSpPr>
              <a:stCxn id="85" idx="5"/>
              <a:endCxn id="68" idx="1"/>
            </p:cNvCxnSpPr>
            <p:nvPr/>
          </p:nvCxnSpPr>
          <p:spPr>
            <a:xfrm>
              <a:off x="5092012" y="2732438"/>
              <a:ext cx="340803" cy="122970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" name="Google Shape;341;p32"/>
            <p:cNvCxnSpPr>
              <a:stCxn id="64" idx="7"/>
              <a:endCxn id="68" idx="3"/>
            </p:cNvCxnSpPr>
            <p:nvPr/>
          </p:nvCxnSpPr>
          <p:spPr>
            <a:xfrm flipV="1">
              <a:off x="5354239" y="3147075"/>
              <a:ext cx="78576" cy="204792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5" name="Oval 84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6407" y="2380365"/>
              <a:ext cx="416617" cy="412479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86" name="Google Shape;341;p32"/>
            <p:cNvCxnSpPr>
              <a:stCxn id="85" idx="3"/>
              <a:endCxn id="65" idx="6"/>
            </p:cNvCxnSpPr>
            <p:nvPr/>
          </p:nvCxnSpPr>
          <p:spPr>
            <a:xfrm flipH="1">
              <a:off x="4477550" y="2732438"/>
              <a:ext cx="319869" cy="190605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" name="Google Shape;341;p32"/>
            <p:cNvCxnSpPr>
              <a:stCxn id="71" idx="5"/>
              <a:endCxn id="69" idx="1"/>
            </p:cNvCxnSpPr>
            <p:nvPr/>
          </p:nvCxnSpPr>
          <p:spPr>
            <a:xfrm>
              <a:off x="6155341" y="3555365"/>
              <a:ext cx="103966" cy="148575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8" name="Oval 87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7407" y="3349125"/>
              <a:ext cx="416617" cy="412479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89" name="Google Shape;341;p32"/>
            <p:cNvCxnSpPr>
              <a:stCxn id="65" idx="4"/>
              <a:endCxn id="88" idx="0"/>
            </p:cNvCxnSpPr>
            <p:nvPr/>
          </p:nvCxnSpPr>
          <p:spPr>
            <a:xfrm>
              <a:off x="4269242" y="3129282"/>
              <a:ext cx="6474" cy="219843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91" name="Straight Connector 90"/>
          <p:cNvCxnSpPr/>
          <p:nvPr/>
        </p:nvCxnSpPr>
        <p:spPr>
          <a:xfrm>
            <a:off x="2381112" y="2936546"/>
            <a:ext cx="0" cy="387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1593785" y="3324044"/>
            <a:ext cx="17497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593785" y="3324044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381112" y="3324044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3343575" y="3318699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325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CE0CFE6-F638-4AA8-996A-9E8DD0D4196E}" type="slidenum">
              <a:rPr lang="it-IT" altLang="en-US" sz="1400" smtClean="0"/>
              <a:pPr eaLnBrk="1" hangingPunct="1"/>
              <a:t>4</a:t>
            </a:fld>
            <a:endParaRPr lang="it-IT" altLang="en-US" sz="1400" smtClean="0"/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err="1" smtClean="0">
                <a:solidFill>
                  <a:schemeClr val="lt1"/>
                </a:solidFill>
                <a:highlight>
                  <a:schemeClr val="accent1"/>
                </a:highlight>
              </a:rPr>
              <a:t>Javascript</a:t>
            </a:r>
            <a:endParaRPr lang="en-US" sz="24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Evolution in timeline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cxnSp>
        <p:nvCxnSpPr>
          <p:cNvPr id="6" name="Google Shape;179;p28"/>
          <p:cNvCxnSpPr/>
          <p:nvPr/>
        </p:nvCxnSpPr>
        <p:spPr>
          <a:xfrm flipH="1">
            <a:off x="323527" y="3144045"/>
            <a:ext cx="835292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179;p28"/>
          <p:cNvCxnSpPr/>
          <p:nvPr/>
        </p:nvCxnSpPr>
        <p:spPr>
          <a:xfrm>
            <a:off x="324310" y="2491031"/>
            <a:ext cx="0" cy="64807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Rectangle 7"/>
          <p:cNvSpPr/>
          <p:nvPr/>
        </p:nvSpPr>
        <p:spPr>
          <a:xfrm>
            <a:off x="92365" y="1811630"/>
            <a:ext cx="931936" cy="679401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3530" y="1811630"/>
            <a:ext cx="8807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Barlow Light" charset="0"/>
              </a:rPr>
              <a:t>Brendan </a:t>
            </a:r>
            <a:r>
              <a:rPr lang="en-US" sz="1200" dirty="0" err="1">
                <a:latin typeface="Barlow Light" charset="0"/>
              </a:rPr>
              <a:t>Eich</a:t>
            </a:r>
            <a:r>
              <a:rPr lang="en-US" sz="1200" dirty="0">
                <a:latin typeface="Barlow Light" charset="0"/>
              </a:rPr>
              <a:t> from </a:t>
            </a:r>
            <a:r>
              <a:rPr lang="en-US" sz="1200" dirty="0" smtClean="0">
                <a:latin typeface="Barlow Light" charset="0"/>
              </a:rPr>
              <a:t>Netscape</a:t>
            </a:r>
            <a:endParaRPr lang="en-US" sz="1200" dirty="0">
              <a:latin typeface="Barlow Light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205" y="3126845"/>
            <a:ext cx="5741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Barlow Light" charset="0"/>
              </a:rPr>
              <a:t>1995</a:t>
            </a:r>
            <a:r>
              <a:rPr lang="en-US" b="1" dirty="0"/>
              <a:t> </a:t>
            </a:r>
          </a:p>
        </p:txBody>
      </p:sp>
      <p:cxnSp>
        <p:nvCxnSpPr>
          <p:cNvPr id="15" name="Google Shape;179;p28"/>
          <p:cNvCxnSpPr/>
          <p:nvPr/>
        </p:nvCxnSpPr>
        <p:spPr>
          <a:xfrm>
            <a:off x="971600" y="3139103"/>
            <a:ext cx="0" cy="64807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Rectangle 15"/>
          <p:cNvSpPr/>
          <p:nvPr/>
        </p:nvSpPr>
        <p:spPr>
          <a:xfrm>
            <a:off x="179512" y="3787175"/>
            <a:ext cx="1650965" cy="1071409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9512" y="3815047"/>
            <a:ext cx="16895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Barlow Light" charset="0"/>
              </a:rPr>
              <a:t>JavaScript 1.1 </a:t>
            </a:r>
            <a:r>
              <a:rPr lang="en-US" sz="1200" dirty="0">
                <a:latin typeface="Barlow Light" charset="0"/>
              </a:rPr>
              <a:t>in Netscape Navigator 3.0 (Aug), </a:t>
            </a:r>
            <a:r>
              <a:rPr lang="en-US" sz="1200" dirty="0" smtClean="0">
                <a:latin typeface="Barlow Light" charset="0"/>
              </a:rPr>
              <a:t/>
            </a:r>
            <a:br>
              <a:rPr lang="en-US" sz="1200" dirty="0" smtClean="0">
                <a:latin typeface="Barlow Light" charset="0"/>
              </a:rPr>
            </a:br>
            <a:r>
              <a:rPr lang="en-US" sz="1200" b="1" dirty="0" err="1" smtClean="0">
                <a:latin typeface="Barlow Light" charset="0"/>
              </a:rPr>
              <a:t>JScript</a:t>
            </a:r>
            <a:r>
              <a:rPr lang="en-US" sz="1200" b="1" dirty="0" smtClean="0">
                <a:latin typeface="Barlow Light" charset="0"/>
              </a:rPr>
              <a:t> </a:t>
            </a:r>
            <a:r>
              <a:rPr lang="en-US" sz="1200" b="1" dirty="0">
                <a:latin typeface="Barlow Light" charset="0"/>
              </a:rPr>
              <a:t>1.0</a:t>
            </a:r>
            <a:r>
              <a:rPr lang="et-EE" sz="1200" b="1" dirty="0">
                <a:latin typeface="Barlow Light" charset="0"/>
              </a:rPr>
              <a:t> </a:t>
            </a:r>
            <a:r>
              <a:rPr lang="en-US" sz="1200" dirty="0">
                <a:latin typeface="Barlow Light" charset="0"/>
              </a:rPr>
              <a:t>in Internet Explorer 3.0 (Aug).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3568" y="2888073"/>
            <a:ext cx="570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1996</a:t>
            </a:r>
            <a:r>
              <a:rPr lang="en-US" b="1" dirty="0" smtClean="0"/>
              <a:t> </a:t>
            </a:r>
            <a:endParaRPr lang="en-US" b="1" dirty="0"/>
          </a:p>
        </p:txBody>
      </p:sp>
      <p:cxnSp>
        <p:nvCxnSpPr>
          <p:cNvPr id="19" name="Google Shape;179;p28"/>
          <p:cNvCxnSpPr/>
          <p:nvPr/>
        </p:nvCxnSpPr>
        <p:spPr>
          <a:xfrm>
            <a:off x="1775863" y="2832714"/>
            <a:ext cx="1" cy="31133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Rectangle 19"/>
          <p:cNvSpPr/>
          <p:nvPr/>
        </p:nvSpPr>
        <p:spPr>
          <a:xfrm>
            <a:off x="1187624" y="2308316"/>
            <a:ext cx="1224136" cy="531463"/>
          </a:xfrm>
          <a:prstGeom prst="rect">
            <a:avLst/>
          </a:prstGeom>
          <a:noFill/>
          <a:ln w="952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87624" y="2330897"/>
            <a:ext cx="1224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Barlow Light" charset="0"/>
              </a:rPr>
              <a:t>ECMA Script 1.0</a:t>
            </a:r>
            <a:br>
              <a:rPr lang="en-US" sz="1200" dirty="0" smtClean="0">
                <a:latin typeface="Barlow Light" charset="0"/>
              </a:rPr>
            </a:br>
            <a:r>
              <a:rPr lang="en-US" sz="1200" dirty="0" smtClean="0">
                <a:latin typeface="Barlow Light" charset="0"/>
              </a:rPr>
              <a:t>Standard</a:t>
            </a:r>
            <a:endParaRPr lang="en-US" sz="1200" dirty="0">
              <a:latin typeface="Barlow Light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04367" y="3075806"/>
            <a:ext cx="562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1997</a:t>
            </a:r>
            <a:r>
              <a:rPr lang="en-US" b="1" dirty="0" smtClean="0"/>
              <a:t> </a:t>
            </a:r>
            <a:endParaRPr lang="en-US" b="1" dirty="0"/>
          </a:p>
        </p:txBody>
      </p:sp>
      <p:cxnSp>
        <p:nvCxnSpPr>
          <p:cNvPr id="24" name="Google Shape;179;p28"/>
          <p:cNvCxnSpPr/>
          <p:nvPr/>
        </p:nvCxnSpPr>
        <p:spPr>
          <a:xfrm>
            <a:off x="2563559" y="3144045"/>
            <a:ext cx="0" cy="32403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Rectangle 25"/>
          <p:cNvSpPr/>
          <p:nvPr/>
        </p:nvSpPr>
        <p:spPr>
          <a:xfrm>
            <a:off x="2333139" y="2912045"/>
            <a:ext cx="570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1998</a:t>
            </a:r>
            <a:r>
              <a:rPr lang="en-US" b="1" dirty="0" smtClean="0"/>
              <a:t> </a:t>
            </a:r>
            <a:endParaRPr lang="en-US" b="1" dirty="0"/>
          </a:p>
        </p:txBody>
      </p:sp>
      <p:cxnSp>
        <p:nvCxnSpPr>
          <p:cNvPr id="28" name="Google Shape;179;p28"/>
          <p:cNvCxnSpPr/>
          <p:nvPr/>
        </p:nvCxnSpPr>
        <p:spPr>
          <a:xfrm>
            <a:off x="3141477" y="2792562"/>
            <a:ext cx="0" cy="34074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Rectangle 29"/>
          <p:cNvSpPr/>
          <p:nvPr/>
        </p:nvSpPr>
        <p:spPr>
          <a:xfrm>
            <a:off x="2869981" y="3065064"/>
            <a:ext cx="570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1999</a:t>
            </a:r>
            <a:r>
              <a:rPr lang="en-US" b="1" dirty="0" smtClean="0"/>
              <a:t> </a:t>
            </a:r>
            <a:endParaRPr lang="en-US" b="1" dirty="0"/>
          </a:p>
        </p:txBody>
      </p:sp>
      <p:cxnSp>
        <p:nvCxnSpPr>
          <p:cNvPr id="32" name="Google Shape;179;p28"/>
          <p:cNvCxnSpPr/>
          <p:nvPr/>
        </p:nvCxnSpPr>
        <p:spPr>
          <a:xfrm>
            <a:off x="3946644" y="3144045"/>
            <a:ext cx="1" cy="23953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Rectangle 33"/>
          <p:cNvSpPr/>
          <p:nvPr/>
        </p:nvSpPr>
        <p:spPr>
          <a:xfrm>
            <a:off x="3706120" y="2912045"/>
            <a:ext cx="5774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2004</a:t>
            </a:r>
            <a:endParaRPr lang="en-US" b="1" dirty="0"/>
          </a:p>
        </p:txBody>
      </p:sp>
      <p:cxnSp>
        <p:nvCxnSpPr>
          <p:cNvPr id="36" name="Google Shape;179;p28"/>
          <p:cNvCxnSpPr>
            <a:stCxn id="37" idx="2"/>
          </p:cNvCxnSpPr>
          <p:nvPr/>
        </p:nvCxnSpPr>
        <p:spPr>
          <a:xfrm>
            <a:off x="4492715" y="2067694"/>
            <a:ext cx="0" cy="107479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Rectangle 36"/>
          <p:cNvSpPr/>
          <p:nvPr/>
        </p:nvSpPr>
        <p:spPr>
          <a:xfrm>
            <a:off x="3880647" y="1347614"/>
            <a:ext cx="1224136" cy="720080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221219" y="3074248"/>
            <a:ext cx="5693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2005</a:t>
            </a:r>
            <a:endParaRPr lang="en-US" b="1" dirty="0"/>
          </a:p>
        </p:txBody>
      </p:sp>
      <p:sp>
        <p:nvSpPr>
          <p:cNvPr id="39" name="Rectangle 38"/>
          <p:cNvSpPr/>
          <p:nvPr/>
        </p:nvSpPr>
        <p:spPr>
          <a:xfrm>
            <a:off x="3779912" y="1388528"/>
            <a:ext cx="13955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err="1" smtClean="0">
                <a:latin typeface="Barlow Light" charset="0"/>
              </a:rPr>
              <a:t>XmlHttpRequest</a:t>
            </a:r>
            <a:r>
              <a:rPr lang="en-US" sz="1200" dirty="0" smtClean="0">
                <a:latin typeface="Barlow Light" charset="0"/>
              </a:rPr>
              <a:t/>
            </a:r>
            <a:br>
              <a:rPr lang="en-US" sz="1200" dirty="0" smtClean="0">
                <a:latin typeface="Barlow Light" charset="0"/>
              </a:rPr>
            </a:br>
            <a:r>
              <a:rPr lang="en-US" sz="1200" dirty="0" smtClean="0">
                <a:latin typeface="Barlow Light" charset="0"/>
              </a:rPr>
              <a:t>standard</a:t>
            </a:r>
          </a:p>
          <a:p>
            <a:pPr algn="ctr"/>
            <a:r>
              <a:rPr lang="en-US" sz="1200" dirty="0" smtClean="0">
                <a:latin typeface="Barlow Light" charset="0"/>
              </a:rPr>
              <a:t>component</a:t>
            </a:r>
            <a:endParaRPr lang="en-US" sz="1200" dirty="0">
              <a:latin typeface="Barlow Light" charset="0"/>
            </a:endParaRPr>
          </a:p>
        </p:txBody>
      </p:sp>
      <p:cxnSp>
        <p:nvCxnSpPr>
          <p:cNvPr id="40" name="Google Shape;179;p28"/>
          <p:cNvCxnSpPr>
            <a:stCxn id="82" idx="2"/>
          </p:cNvCxnSpPr>
          <p:nvPr/>
        </p:nvCxnSpPr>
        <p:spPr>
          <a:xfrm flipH="1">
            <a:off x="5329100" y="2738570"/>
            <a:ext cx="1" cy="39821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Rectangle 41"/>
          <p:cNvSpPr/>
          <p:nvPr/>
        </p:nvSpPr>
        <p:spPr>
          <a:xfrm>
            <a:off x="5020404" y="3097035"/>
            <a:ext cx="6046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20 09</a:t>
            </a:r>
            <a:endParaRPr lang="en-US" b="1" dirty="0"/>
          </a:p>
        </p:txBody>
      </p:sp>
      <p:cxnSp>
        <p:nvCxnSpPr>
          <p:cNvPr id="44" name="Google Shape;179;p28"/>
          <p:cNvCxnSpPr/>
          <p:nvPr/>
        </p:nvCxnSpPr>
        <p:spPr>
          <a:xfrm>
            <a:off x="6531387" y="2825230"/>
            <a:ext cx="0" cy="32258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Rectangle 45"/>
          <p:cNvSpPr/>
          <p:nvPr/>
        </p:nvSpPr>
        <p:spPr>
          <a:xfrm>
            <a:off x="6271730" y="3075806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2015</a:t>
            </a:r>
            <a:endParaRPr lang="en-US" b="1" dirty="0"/>
          </a:p>
        </p:txBody>
      </p:sp>
      <p:sp>
        <p:nvSpPr>
          <p:cNvPr id="51" name="Rectangle 50"/>
          <p:cNvSpPr/>
          <p:nvPr/>
        </p:nvSpPr>
        <p:spPr>
          <a:xfrm>
            <a:off x="6876256" y="2912045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2016</a:t>
            </a:r>
            <a:endParaRPr lang="en-US" b="1" dirty="0"/>
          </a:p>
        </p:txBody>
      </p:sp>
      <p:sp>
        <p:nvSpPr>
          <p:cNvPr id="62" name="Rectangle 61"/>
          <p:cNvSpPr/>
          <p:nvPr/>
        </p:nvSpPr>
        <p:spPr>
          <a:xfrm>
            <a:off x="8159187" y="2892083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2018</a:t>
            </a:r>
            <a:endParaRPr lang="en-US" b="1" dirty="0"/>
          </a:p>
        </p:txBody>
      </p:sp>
      <p:sp>
        <p:nvSpPr>
          <p:cNvPr id="67" name="Rectangle 66"/>
          <p:cNvSpPr/>
          <p:nvPr/>
        </p:nvSpPr>
        <p:spPr>
          <a:xfrm>
            <a:off x="7493949" y="3075806"/>
            <a:ext cx="5245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2017</a:t>
            </a:r>
            <a:endParaRPr lang="en-US" b="1" dirty="0"/>
          </a:p>
        </p:txBody>
      </p:sp>
      <p:cxnSp>
        <p:nvCxnSpPr>
          <p:cNvPr id="75" name="Google Shape;179;p28"/>
          <p:cNvCxnSpPr/>
          <p:nvPr/>
        </p:nvCxnSpPr>
        <p:spPr>
          <a:xfrm>
            <a:off x="7208863" y="3147814"/>
            <a:ext cx="0" cy="22473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Rectangle 77"/>
          <p:cNvSpPr/>
          <p:nvPr/>
        </p:nvSpPr>
        <p:spPr>
          <a:xfrm>
            <a:off x="2832457" y="2445596"/>
            <a:ext cx="646037" cy="346966"/>
          </a:xfrm>
          <a:prstGeom prst="rect">
            <a:avLst/>
          </a:prstGeom>
          <a:noFill/>
          <a:ln w="952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919363" y="2474222"/>
            <a:ext cx="518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Barlow Light" charset="0"/>
              </a:rPr>
              <a:t>ES 3</a:t>
            </a:r>
            <a:endParaRPr lang="en-US" sz="1200" dirty="0">
              <a:latin typeface="Barlow Light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637931" y="3378208"/>
            <a:ext cx="646037" cy="346966"/>
          </a:xfrm>
          <a:prstGeom prst="rect">
            <a:avLst/>
          </a:prstGeom>
          <a:noFill/>
          <a:ln w="952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3724837" y="3406834"/>
            <a:ext cx="518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Barlow Light" charset="0"/>
              </a:rPr>
              <a:t>ES 4</a:t>
            </a:r>
            <a:endParaRPr lang="en-US" sz="1200" dirty="0">
              <a:latin typeface="Barlow Light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006082" y="2391604"/>
            <a:ext cx="646037" cy="346966"/>
          </a:xfrm>
          <a:prstGeom prst="rect">
            <a:avLst/>
          </a:prstGeom>
          <a:noFill/>
          <a:ln w="952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069689" y="2435547"/>
            <a:ext cx="518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Barlow Light" charset="0"/>
              </a:rPr>
              <a:t>ES 5</a:t>
            </a:r>
            <a:endParaRPr lang="en-US" sz="1200" dirty="0">
              <a:latin typeface="Barlow Light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901328" y="3371850"/>
            <a:ext cx="646037" cy="346966"/>
          </a:xfrm>
          <a:prstGeom prst="rect">
            <a:avLst/>
          </a:prstGeom>
          <a:noFill/>
          <a:ln w="952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975125" y="3413199"/>
            <a:ext cx="518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Barlow Light" charset="0"/>
              </a:rPr>
              <a:t>ES 7</a:t>
            </a:r>
            <a:endParaRPr lang="en-US" sz="1200" dirty="0">
              <a:latin typeface="Barlow Light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269779" y="3481550"/>
            <a:ext cx="646037" cy="346966"/>
          </a:xfrm>
          <a:prstGeom prst="rect">
            <a:avLst/>
          </a:prstGeom>
          <a:noFill/>
          <a:ln w="952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324984" y="3510176"/>
            <a:ext cx="518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Barlow Light" charset="0"/>
              </a:rPr>
              <a:t>ES 2</a:t>
            </a:r>
            <a:endParaRPr lang="en-US" sz="1200" dirty="0">
              <a:latin typeface="Barlow Light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213286" y="2499742"/>
            <a:ext cx="646037" cy="346966"/>
          </a:xfrm>
          <a:prstGeom prst="rect">
            <a:avLst/>
          </a:prstGeom>
          <a:noFill/>
          <a:ln w="952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300192" y="2600062"/>
            <a:ext cx="518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Barlow Light" charset="0"/>
              </a:rPr>
              <a:t>ES 6</a:t>
            </a:r>
            <a:endParaRPr lang="en-US" sz="1200" dirty="0">
              <a:latin typeface="Barlow Light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454355" y="2565079"/>
            <a:ext cx="646037" cy="346966"/>
          </a:xfrm>
          <a:prstGeom prst="rect">
            <a:avLst/>
          </a:prstGeom>
          <a:noFill/>
          <a:ln w="952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7541261" y="2593705"/>
            <a:ext cx="518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Barlow Light" charset="0"/>
              </a:rPr>
              <a:t>ES 8</a:t>
            </a:r>
            <a:endParaRPr lang="en-US" sz="1200" dirty="0">
              <a:latin typeface="Barlow Light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102427" y="3371850"/>
            <a:ext cx="646037" cy="346966"/>
          </a:xfrm>
          <a:prstGeom prst="rect">
            <a:avLst/>
          </a:prstGeom>
          <a:noFill/>
          <a:ln w="952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8172881" y="3413191"/>
            <a:ext cx="518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Barlow Light" charset="0"/>
              </a:rPr>
              <a:t>ES 9</a:t>
            </a:r>
            <a:endParaRPr lang="en-US" sz="1200" dirty="0">
              <a:latin typeface="Barlow Light" charset="0"/>
            </a:endParaRPr>
          </a:p>
        </p:txBody>
      </p:sp>
      <p:cxnSp>
        <p:nvCxnSpPr>
          <p:cNvPr id="94" name="Google Shape;179;p28"/>
          <p:cNvCxnSpPr/>
          <p:nvPr/>
        </p:nvCxnSpPr>
        <p:spPr>
          <a:xfrm>
            <a:off x="7794716" y="2912045"/>
            <a:ext cx="0" cy="22473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179;p28"/>
          <p:cNvCxnSpPr/>
          <p:nvPr/>
        </p:nvCxnSpPr>
        <p:spPr>
          <a:xfrm>
            <a:off x="8428833" y="3147115"/>
            <a:ext cx="0" cy="22473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179;p28"/>
          <p:cNvCxnSpPr/>
          <p:nvPr/>
        </p:nvCxnSpPr>
        <p:spPr>
          <a:xfrm>
            <a:off x="5329101" y="3117636"/>
            <a:ext cx="0" cy="107479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" name="Rectangle 96"/>
          <p:cNvSpPr/>
          <p:nvPr/>
        </p:nvSpPr>
        <p:spPr>
          <a:xfrm>
            <a:off x="4910498" y="4222607"/>
            <a:ext cx="837201" cy="367596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4960502" y="4281309"/>
            <a:ext cx="7371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Barlow Light" charset="0"/>
              </a:rPr>
              <a:t>Node.js</a:t>
            </a:r>
            <a:endParaRPr lang="en-US" sz="1200" dirty="0">
              <a:latin typeface="Barlow Light" charset="0"/>
            </a:endParaRPr>
          </a:p>
        </p:txBody>
      </p:sp>
      <p:cxnSp>
        <p:nvCxnSpPr>
          <p:cNvPr id="99" name="Google Shape;179;p28"/>
          <p:cNvCxnSpPr>
            <a:stCxn id="106" idx="2"/>
          </p:cNvCxnSpPr>
          <p:nvPr/>
        </p:nvCxnSpPr>
        <p:spPr>
          <a:xfrm>
            <a:off x="5998713" y="2034859"/>
            <a:ext cx="0" cy="111295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Rectangle 105"/>
          <p:cNvSpPr/>
          <p:nvPr/>
        </p:nvSpPr>
        <p:spPr>
          <a:xfrm>
            <a:off x="5580112" y="1667263"/>
            <a:ext cx="837201" cy="367596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5580112" y="1707654"/>
            <a:ext cx="8358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Barlow Light" charset="0"/>
              </a:rPr>
              <a:t>Electron</a:t>
            </a:r>
            <a:endParaRPr lang="en-US" sz="1200" dirty="0">
              <a:latin typeface="Barlow Light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5724128" y="3075806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2013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875524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40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7908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1302402" y="3656998"/>
            <a:ext cx="638164" cy="539834"/>
            <a:chOff x="1690512" y="1419622"/>
            <a:chExt cx="3207992" cy="2713698"/>
          </a:xfrm>
        </p:grpSpPr>
        <p:sp>
          <p:nvSpPr>
            <p:cNvPr id="26" name="Oval 25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4236" y="285438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0" name="Oval 29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8549" y="2286437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1" name="Oval 30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219713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2" name="Oval 31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2064" y="347749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3" name="Oval 3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3592306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4" name="Oval 33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6684" y="2848285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5" name="Oval 34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0512" y="3078684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6" name="Oval 35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5642" y="3583413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37" name="Google Shape;341;p32"/>
            <p:cNvCxnSpPr>
              <a:stCxn id="30" idx="3"/>
              <a:endCxn id="35" idx="7"/>
            </p:cNvCxnSpPr>
            <p:nvPr/>
          </p:nvCxnSpPr>
          <p:spPr>
            <a:xfrm flipH="1">
              <a:off x="2156928" y="2748221"/>
              <a:ext cx="271645" cy="40969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341;p32"/>
            <p:cNvCxnSpPr>
              <a:stCxn id="26" idx="3"/>
              <a:endCxn id="36" idx="0"/>
            </p:cNvCxnSpPr>
            <p:nvPr/>
          </p:nvCxnSpPr>
          <p:spPr>
            <a:xfrm flipH="1">
              <a:off x="2818862" y="3316165"/>
              <a:ext cx="135398" cy="267248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341;p32"/>
            <p:cNvCxnSpPr>
              <a:stCxn id="26" idx="5"/>
              <a:endCxn id="33" idx="0"/>
            </p:cNvCxnSpPr>
            <p:nvPr/>
          </p:nvCxnSpPr>
          <p:spPr>
            <a:xfrm>
              <a:off x="3340652" y="3316165"/>
              <a:ext cx="119049" cy="276141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" name="Google Shape;341;p32"/>
            <p:cNvCxnSpPr>
              <a:stCxn id="31" idx="5"/>
              <a:endCxn id="34" idx="1"/>
            </p:cNvCxnSpPr>
            <p:nvPr/>
          </p:nvCxnSpPr>
          <p:spPr>
            <a:xfrm>
              <a:off x="3652897" y="2658915"/>
              <a:ext cx="223811" cy="2686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341;p32"/>
            <p:cNvCxnSpPr>
              <a:stCxn id="43" idx="5"/>
              <a:endCxn id="31" idx="0"/>
            </p:cNvCxnSpPr>
            <p:nvPr/>
          </p:nvCxnSpPr>
          <p:spPr>
            <a:xfrm>
              <a:off x="3307853" y="1881406"/>
              <a:ext cx="151848" cy="31572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341;p32"/>
            <p:cNvCxnSpPr>
              <a:stCxn id="26" idx="7"/>
              <a:endCxn id="31" idx="4"/>
            </p:cNvCxnSpPr>
            <p:nvPr/>
          </p:nvCxnSpPr>
          <p:spPr>
            <a:xfrm flipV="1">
              <a:off x="3340652" y="2738145"/>
              <a:ext cx="119049" cy="19546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" name="Oval 4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1437" y="1419622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44" name="Google Shape;341;p32"/>
            <p:cNvCxnSpPr>
              <a:stCxn id="43" idx="3"/>
            </p:cNvCxnSpPr>
            <p:nvPr/>
          </p:nvCxnSpPr>
          <p:spPr>
            <a:xfrm flipH="1">
              <a:off x="2716263" y="1881406"/>
              <a:ext cx="205198" cy="40851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" name="Google Shape;341;p32"/>
            <p:cNvCxnSpPr>
              <a:stCxn id="34" idx="5"/>
              <a:endCxn id="32" idx="1"/>
            </p:cNvCxnSpPr>
            <p:nvPr/>
          </p:nvCxnSpPr>
          <p:spPr>
            <a:xfrm>
              <a:off x="4263100" y="3310069"/>
              <a:ext cx="168988" cy="24665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3122438" y="3656998"/>
            <a:ext cx="532418" cy="456698"/>
            <a:chOff x="3517565" y="1871395"/>
            <a:chExt cx="2710619" cy="2325121"/>
          </a:xfrm>
        </p:grpSpPr>
        <p:sp>
          <p:nvSpPr>
            <p:cNvPr id="47" name="Oval 46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4231" y="3249298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49" name="Oval 48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95925" y="2630212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0" name="Oval 49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9461" y="2552035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1" name="Oval 50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9824" y="3672874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4972" y="3722907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3639" y="3122062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17565" y="3233077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55" name="Google Shape;341;p32"/>
            <p:cNvCxnSpPr>
              <a:stCxn id="49" idx="3"/>
              <a:endCxn id="54" idx="7"/>
            </p:cNvCxnSpPr>
            <p:nvPr/>
          </p:nvCxnSpPr>
          <p:spPr>
            <a:xfrm flipH="1">
              <a:off x="3925871" y="3034463"/>
              <a:ext cx="140108" cy="26797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341;p32"/>
            <p:cNvCxnSpPr>
              <a:stCxn id="50" idx="5"/>
              <a:endCxn id="53" idx="1"/>
            </p:cNvCxnSpPr>
            <p:nvPr/>
          </p:nvCxnSpPr>
          <p:spPr>
            <a:xfrm>
              <a:off x="5137765" y="2956285"/>
              <a:ext cx="195925" cy="23513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7" name="Google Shape;341;p32"/>
            <p:cNvCxnSpPr>
              <a:stCxn id="59" idx="5"/>
              <a:endCxn id="50" idx="0"/>
            </p:cNvCxnSpPr>
            <p:nvPr/>
          </p:nvCxnSpPr>
          <p:spPr>
            <a:xfrm>
              <a:off x="4835711" y="2275645"/>
              <a:ext cx="132928" cy="276388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341;p32"/>
            <p:cNvCxnSpPr>
              <a:stCxn id="47" idx="1"/>
              <a:endCxn id="49" idx="5"/>
            </p:cNvCxnSpPr>
            <p:nvPr/>
          </p:nvCxnSpPr>
          <p:spPr>
            <a:xfrm flipH="1" flipV="1">
              <a:off x="4404231" y="3034463"/>
              <a:ext cx="70054" cy="28419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7405" y="1871395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60" name="Google Shape;341;p32"/>
            <p:cNvCxnSpPr>
              <a:stCxn id="59" idx="3"/>
            </p:cNvCxnSpPr>
            <p:nvPr/>
          </p:nvCxnSpPr>
          <p:spPr>
            <a:xfrm flipH="1">
              <a:off x="4317824" y="2275645"/>
              <a:ext cx="179631" cy="35762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" name="Google Shape;341;p32"/>
            <p:cNvCxnSpPr>
              <a:stCxn id="53" idx="5"/>
              <a:endCxn id="51" idx="1"/>
            </p:cNvCxnSpPr>
            <p:nvPr/>
          </p:nvCxnSpPr>
          <p:spPr>
            <a:xfrm>
              <a:off x="5671936" y="3526318"/>
              <a:ext cx="147933" cy="21592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" name="Google Shape;341;p32"/>
            <p:cNvCxnSpPr>
              <a:stCxn id="53" idx="3"/>
              <a:endCxn id="52" idx="7"/>
            </p:cNvCxnSpPr>
            <p:nvPr/>
          </p:nvCxnSpPr>
          <p:spPr>
            <a:xfrm flipH="1">
              <a:off x="5193278" y="3526313"/>
              <a:ext cx="140415" cy="26595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3" name="Group 62"/>
          <p:cNvGrpSpPr>
            <a:grpSpLocks noChangeAspect="1"/>
          </p:cNvGrpSpPr>
          <p:nvPr/>
        </p:nvGrpSpPr>
        <p:grpSpPr>
          <a:xfrm>
            <a:off x="2030322" y="3654983"/>
            <a:ext cx="776112" cy="453620"/>
            <a:chOff x="3568303" y="2380365"/>
            <a:chExt cx="3046609" cy="1780673"/>
          </a:xfrm>
        </p:grpSpPr>
        <p:sp>
          <p:nvSpPr>
            <p:cNvPr id="64" name="Oval 63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8634" y="3291461"/>
              <a:ext cx="416617" cy="412479"/>
            </a:xfrm>
            <a:prstGeom prst="ellipse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5" name="Oval 64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0933" y="2716803"/>
              <a:ext cx="416617" cy="412479"/>
            </a:xfrm>
            <a:prstGeom prst="ellipse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8" name="Oval 67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1803" y="279500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9" name="Oval 68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8295" y="3643534"/>
              <a:ext cx="416617" cy="412479"/>
            </a:xfrm>
            <a:prstGeom prst="ellipse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0" name="Oval 69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6689" y="373277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1" name="Oval 70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9736" y="320329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2" name="Oval 71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8303" y="323105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3" name="Oval 7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111" y="3748559"/>
              <a:ext cx="416617" cy="412479"/>
            </a:xfrm>
            <a:prstGeom prst="ellipse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74" name="Google Shape;341;p32"/>
            <p:cNvCxnSpPr>
              <a:stCxn id="65" idx="3"/>
              <a:endCxn id="72" idx="7"/>
            </p:cNvCxnSpPr>
            <p:nvPr/>
          </p:nvCxnSpPr>
          <p:spPr>
            <a:xfrm flipH="1">
              <a:off x="3923908" y="3068876"/>
              <a:ext cx="198037" cy="222585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" name="Google Shape;341;p32"/>
            <p:cNvCxnSpPr>
              <a:stCxn id="64" idx="3"/>
              <a:endCxn id="73" idx="7"/>
            </p:cNvCxnSpPr>
            <p:nvPr/>
          </p:nvCxnSpPr>
          <p:spPr>
            <a:xfrm flipH="1">
              <a:off x="4944716" y="3643534"/>
              <a:ext cx="114930" cy="165431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" name="Google Shape;341;p32"/>
            <p:cNvCxnSpPr>
              <a:stCxn id="64" idx="5"/>
              <a:endCxn id="70" idx="1"/>
            </p:cNvCxnSpPr>
            <p:nvPr/>
          </p:nvCxnSpPr>
          <p:spPr>
            <a:xfrm>
              <a:off x="5354239" y="3643534"/>
              <a:ext cx="113462" cy="149644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" name="Google Shape;341;p32"/>
            <p:cNvCxnSpPr>
              <a:stCxn id="68" idx="5"/>
              <a:endCxn id="71" idx="1"/>
            </p:cNvCxnSpPr>
            <p:nvPr/>
          </p:nvCxnSpPr>
          <p:spPr>
            <a:xfrm>
              <a:off x="5727408" y="3147075"/>
              <a:ext cx="133340" cy="116623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341;p32"/>
            <p:cNvCxnSpPr>
              <a:stCxn id="85" idx="5"/>
              <a:endCxn id="68" idx="1"/>
            </p:cNvCxnSpPr>
            <p:nvPr/>
          </p:nvCxnSpPr>
          <p:spPr>
            <a:xfrm>
              <a:off x="5092012" y="2732438"/>
              <a:ext cx="340803" cy="12297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" name="Google Shape;341;p32"/>
            <p:cNvCxnSpPr>
              <a:stCxn id="64" idx="7"/>
              <a:endCxn id="68" idx="3"/>
            </p:cNvCxnSpPr>
            <p:nvPr/>
          </p:nvCxnSpPr>
          <p:spPr>
            <a:xfrm flipV="1">
              <a:off x="5354239" y="3147075"/>
              <a:ext cx="78576" cy="204792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5" name="Oval 84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6407" y="238036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86" name="Google Shape;341;p32"/>
            <p:cNvCxnSpPr>
              <a:stCxn id="85" idx="3"/>
              <a:endCxn id="65" idx="6"/>
            </p:cNvCxnSpPr>
            <p:nvPr/>
          </p:nvCxnSpPr>
          <p:spPr>
            <a:xfrm flipH="1">
              <a:off x="4477550" y="2732438"/>
              <a:ext cx="319869" cy="190605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" name="Google Shape;341;p32"/>
            <p:cNvCxnSpPr>
              <a:stCxn id="71" idx="5"/>
              <a:endCxn id="69" idx="1"/>
            </p:cNvCxnSpPr>
            <p:nvPr/>
          </p:nvCxnSpPr>
          <p:spPr>
            <a:xfrm>
              <a:off x="6155341" y="3555365"/>
              <a:ext cx="103966" cy="148575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8" name="Oval 87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7407" y="334912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89" name="Google Shape;341;p32"/>
            <p:cNvCxnSpPr>
              <a:stCxn id="65" idx="4"/>
              <a:endCxn id="88" idx="0"/>
            </p:cNvCxnSpPr>
            <p:nvPr/>
          </p:nvCxnSpPr>
          <p:spPr>
            <a:xfrm>
              <a:off x="4269242" y="3129282"/>
              <a:ext cx="6474" cy="219843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91" name="Straight Connector 90"/>
          <p:cNvCxnSpPr/>
          <p:nvPr/>
        </p:nvCxnSpPr>
        <p:spPr>
          <a:xfrm>
            <a:off x="2381112" y="2936546"/>
            <a:ext cx="0" cy="387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1593785" y="3324044"/>
            <a:ext cx="17497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593785" y="3324044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381112" y="3324044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3343575" y="3318699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  <p:grpSp>
        <p:nvGrpSpPr>
          <p:cNvPr id="90" name="Group 89"/>
          <p:cNvGrpSpPr>
            <a:grpSpLocks noChangeAspect="1"/>
          </p:cNvGrpSpPr>
          <p:nvPr/>
        </p:nvGrpSpPr>
        <p:grpSpPr>
          <a:xfrm>
            <a:off x="6156176" y="3132107"/>
            <a:ext cx="776112" cy="453620"/>
            <a:chOff x="3568303" y="2380365"/>
            <a:chExt cx="3046609" cy="1780673"/>
          </a:xfrm>
        </p:grpSpPr>
        <p:sp>
          <p:nvSpPr>
            <p:cNvPr id="92" name="Oval 91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8634" y="3291461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3" name="Oval 9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0933" y="2716803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4" name="Oval 93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1803" y="279500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5" name="Oval 94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8295" y="3643534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7" name="Oval 96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6689" y="373277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8" name="Oval 97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9736" y="320329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9" name="Oval 98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8303" y="323105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101" name="Oval 100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111" y="3748559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102" name="Google Shape;341;p32"/>
            <p:cNvCxnSpPr>
              <a:stCxn id="93" idx="3"/>
              <a:endCxn id="99" idx="7"/>
            </p:cNvCxnSpPr>
            <p:nvPr/>
          </p:nvCxnSpPr>
          <p:spPr>
            <a:xfrm flipH="1">
              <a:off x="3923908" y="3068876"/>
              <a:ext cx="198037" cy="22258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" name="Google Shape;341;p32"/>
            <p:cNvCxnSpPr>
              <a:stCxn id="92" idx="3"/>
              <a:endCxn id="101" idx="7"/>
            </p:cNvCxnSpPr>
            <p:nvPr/>
          </p:nvCxnSpPr>
          <p:spPr>
            <a:xfrm flipH="1">
              <a:off x="4944716" y="3643534"/>
              <a:ext cx="114930" cy="165431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" name="Google Shape;341;p32"/>
            <p:cNvCxnSpPr>
              <a:stCxn id="92" idx="5"/>
              <a:endCxn id="97" idx="1"/>
            </p:cNvCxnSpPr>
            <p:nvPr/>
          </p:nvCxnSpPr>
          <p:spPr>
            <a:xfrm>
              <a:off x="5354239" y="3643534"/>
              <a:ext cx="113462" cy="149644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" name="Google Shape;341;p32"/>
            <p:cNvCxnSpPr>
              <a:stCxn id="94" idx="5"/>
              <a:endCxn id="98" idx="1"/>
            </p:cNvCxnSpPr>
            <p:nvPr/>
          </p:nvCxnSpPr>
          <p:spPr>
            <a:xfrm>
              <a:off x="5727408" y="3147075"/>
              <a:ext cx="133340" cy="11662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" name="Google Shape;341;p32"/>
            <p:cNvCxnSpPr>
              <a:stCxn id="113" idx="5"/>
              <a:endCxn id="94" idx="1"/>
            </p:cNvCxnSpPr>
            <p:nvPr/>
          </p:nvCxnSpPr>
          <p:spPr>
            <a:xfrm>
              <a:off x="5092012" y="2732438"/>
              <a:ext cx="340803" cy="12297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2" name="Google Shape;341;p32"/>
            <p:cNvCxnSpPr>
              <a:stCxn id="92" idx="7"/>
              <a:endCxn id="94" idx="3"/>
            </p:cNvCxnSpPr>
            <p:nvPr/>
          </p:nvCxnSpPr>
          <p:spPr>
            <a:xfrm flipV="1">
              <a:off x="5354239" y="3147075"/>
              <a:ext cx="78576" cy="20479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3" name="Oval 11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6407" y="238036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114" name="Google Shape;341;p32"/>
            <p:cNvCxnSpPr>
              <a:stCxn id="113" idx="3"/>
              <a:endCxn id="93" idx="6"/>
            </p:cNvCxnSpPr>
            <p:nvPr/>
          </p:nvCxnSpPr>
          <p:spPr>
            <a:xfrm flipH="1">
              <a:off x="4477550" y="2732438"/>
              <a:ext cx="319869" cy="19060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5" name="Google Shape;341;p32"/>
            <p:cNvCxnSpPr>
              <a:stCxn id="98" idx="5"/>
              <a:endCxn id="95" idx="1"/>
            </p:cNvCxnSpPr>
            <p:nvPr/>
          </p:nvCxnSpPr>
          <p:spPr>
            <a:xfrm>
              <a:off x="6155341" y="3555365"/>
              <a:ext cx="103966" cy="14857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7" name="Oval 116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7407" y="334912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120" name="Google Shape;341;p32"/>
            <p:cNvCxnSpPr>
              <a:stCxn id="93" idx="4"/>
              <a:endCxn id="117" idx="0"/>
            </p:cNvCxnSpPr>
            <p:nvPr/>
          </p:nvCxnSpPr>
          <p:spPr>
            <a:xfrm>
              <a:off x="4269242" y="3129282"/>
              <a:ext cx="6474" cy="21984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21" name="Google Shape;341;p32"/>
          <p:cNvCxnSpPr>
            <a:stCxn id="108" idx="5"/>
            <a:endCxn id="113" idx="0"/>
          </p:cNvCxnSpPr>
          <p:nvPr/>
        </p:nvCxnSpPr>
        <p:spPr>
          <a:xfrm>
            <a:off x="6472584" y="3022786"/>
            <a:ext cx="34228" cy="10932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3155475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41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3680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801342" y="3222012"/>
            <a:ext cx="2947813" cy="52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8" name="Straight Connector 67"/>
          <p:cNvCxnSpPr>
            <a:stCxn id="66" idx="2"/>
            <a:endCxn id="2051" idx="2"/>
          </p:cNvCxnSpPr>
          <p:nvPr/>
        </p:nvCxnSpPr>
        <p:spPr>
          <a:xfrm>
            <a:off x="3274582" y="2936546"/>
            <a:ext cx="667" cy="285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549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42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3680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801342" y="3222012"/>
            <a:ext cx="2947813" cy="52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8" name="Straight Connector 67"/>
          <p:cNvCxnSpPr>
            <a:stCxn id="66" idx="2"/>
            <a:endCxn id="2051" idx="2"/>
          </p:cNvCxnSpPr>
          <p:nvPr/>
        </p:nvCxnSpPr>
        <p:spPr>
          <a:xfrm>
            <a:off x="3274582" y="2936546"/>
            <a:ext cx="667" cy="285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48" name="Group 14347"/>
          <p:cNvGrpSpPr/>
          <p:nvPr/>
        </p:nvGrpSpPr>
        <p:grpSpPr>
          <a:xfrm>
            <a:off x="1745849" y="3748945"/>
            <a:ext cx="666815" cy="498734"/>
            <a:chOff x="1755845" y="3748945"/>
            <a:chExt cx="666815" cy="498734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079257" y="3748945"/>
              <a:ext cx="0" cy="3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1755845" y="3939902"/>
              <a:ext cx="6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435A72"/>
                  </a:solidFill>
                  <a:latin typeface="Barlow Light" charset="0"/>
                </a:rPr>
                <a:t>Page </a:t>
              </a:r>
              <a:endParaRPr lang="en-US" b="1" dirty="0">
                <a:solidFill>
                  <a:srgbClr val="435A72"/>
                </a:solidFill>
                <a:latin typeface="Barlow Light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801342" y="3222012"/>
            <a:ext cx="538410" cy="52693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80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43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3680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801342" y="3222012"/>
            <a:ext cx="2947813" cy="52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8" name="Straight Connector 67"/>
          <p:cNvCxnSpPr>
            <a:stCxn id="66" idx="2"/>
            <a:endCxn id="2051" idx="2"/>
          </p:cNvCxnSpPr>
          <p:nvPr/>
        </p:nvCxnSpPr>
        <p:spPr>
          <a:xfrm>
            <a:off x="3274582" y="2936546"/>
            <a:ext cx="667" cy="285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48" name="Group 14347"/>
          <p:cNvGrpSpPr/>
          <p:nvPr/>
        </p:nvGrpSpPr>
        <p:grpSpPr>
          <a:xfrm>
            <a:off x="1745849" y="3748945"/>
            <a:ext cx="666815" cy="498734"/>
            <a:chOff x="1755845" y="3748945"/>
            <a:chExt cx="666815" cy="498734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079257" y="3748945"/>
              <a:ext cx="0" cy="3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1755845" y="3939902"/>
              <a:ext cx="6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435A72"/>
                  </a:solidFill>
                  <a:latin typeface="Barlow Light" charset="0"/>
                </a:rPr>
                <a:t>Page </a:t>
              </a:r>
              <a:endParaRPr lang="en-US" b="1" dirty="0">
                <a:solidFill>
                  <a:srgbClr val="435A72"/>
                </a:solidFill>
                <a:latin typeface="Barlow Light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527037" y="3745497"/>
            <a:ext cx="666815" cy="498734"/>
            <a:chOff x="1755845" y="3748945"/>
            <a:chExt cx="666815" cy="498734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2079257" y="3748945"/>
              <a:ext cx="0" cy="3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1755845" y="3939902"/>
              <a:ext cx="6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435A72"/>
                  </a:solidFill>
                  <a:latin typeface="Barlow Light" charset="0"/>
                </a:rPr>
                <a:t>Page </a:t>
              </a:r>
              <a:endParaRPr lang="en-US" b="1" dirty="0">
                <a:solidFill>
                  <a:srgbClr val="435A72"/>
                </a:solidFill>
                <a:latin typeface="Barlow Light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527037" y="3222012"/>
            <a:ext cx="530732" cy="52348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80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44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3680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801342" y="3222012"/>
            <a:ext cx="2947813" cy="52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8" name="Straight Connector 67"/>
          <p:cNvCxnSpPr>
            <a:stCxn id="66" idx="2"/>
            <a:endCxn id="2051" idx="2"/>
          </p:cNvCxnSpPr>
          <p:nvPr/>
        </p:nvCxnSpPr>
        <p:spPr>
          <a:xfrm>
            <a:off x="3274582" y="2936546"/>
            <a:ext cx="667" cy="285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48" name="Group 14347"/>
          <p:cNvGrpSpPr/>
          <p:nvPr/>
        </p:nvGrpSpPr>
        <p:grpSpPr>
          <a:xfrm>
            <a:off x="1745849" y="3748945"/>
            <a:ext cx="666815" cy="498734"/>
            <a:chOff x="1755845" y="3748945"/>
            <a:chExt cx="666815" cy="498734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079257" y="3748945"/>
              <a:ext cx="0" cy="3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1755845" y="3939902"/>
              <a:ext cx="6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435A72"/>
                  </a:solidFill>
                  <a:latin typeface="Barlow Light" charset="0"/>
                </a:rPr>
                <a:t>Page </a:t>
              </a:r>
              <a:endParaRPr lang="en-US" b="1" dirty="0">
                <a:solidFill>
                  <a:srgbClr val="435A72"/>
                </a:solidFill>
                <a:latin typeface="Barlow Light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527037" y="3745497"/>
            <a:ext cx="666815" cy="498734"/>
            <a:chOff x="1755845" y="3748945"/>
            <a:chExt cx="666815" cy="498734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2079257" y="3748945"/>
              <a:ext cx="0" cy="3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1755845" y="3939902"/>
              <a:ext cx="6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435A72"/>
                  </a:solidFill>
                  <a:latin typeface="Barlow Light" charset="0"/>
                </a:rPr>
                <a:t>Page </a:t>
              </a:r>
              <a:endParaRPr lang="en-US" b="1" dirty="0">
                <a:solidFill>
                  <a:srgbClr val="435A72"/>
                </a:solidFill>
                <a:latin typeface="Barlow Light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083734" y="3748945"/>
            <a:ext cx="666815" cy="498734"/>
            <a:chOff x="1755845" y="3748945"/>
            <a:chExt cx="666815" cy="498734"/>
          </a:xfrm>
        </p:grpSpPr>
        <p:cxnSp>
          <p:nvCxnSpPr>
            <p:cNvPr id="89" name="Straight Connector 88"/>
            <p:cNvCxnSpPr/>
            <p:nvPr/>
          </p:nvCxnSpPr>
          <p:spPr>
            <a:xfrm>
              <a:off x="2079257" y="3748945"/>
              <a:ext cx="0" cy="3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755845" y="3939902"/>
              <a:ext cx="6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435A72"/>
                  </a:solidFill>
                  <a:latin typeface="Barlow Light" charset="0"/>
                </a:rPr>
                <a:t>Page </a:t>
              </a:r>
              <a:endParaRPr lang="en-US" b="1" dirty="0">
                <a:solidFill>
                  <a:srgbClr val="435A72"/>
                </a:solidFill>
                <a:latin typeface="Barlow Light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287882" y="3745497"/>
            <a:ext cx="666815" cy="498734"/>
            <a:chOff x="1755845" y="3748945"/>
            <a:chExt cx="666815" cy="498734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2079257" y="3748945"/>
              <a:ext cx="0" cy="3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755845" y="3939902"/>
              <a:ext cx="6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435A72"/>
                  </a:solidFill>
                  <a:latin typeface="Barlow Light" charset="0"/>
                </a:rPr>
                <a:t>Page </a:t>
              </a:r>
              <a:endParaRPr lang="en-US" b="1" dirty="0">
                <a:solidFill>
                  <a:srgbClr val="435A72"/>
                </a:solidFill>
                <a:latin typeface="Barlow Light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491880" y="3211842"/>
            <a:ext cx="536573" cy="27363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37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45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3680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801342" y="3222012"/>
            <a:ext cx="2947813" cy="52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8" name="Straight Connector 67"/>
          <p:cNvCxnSpPr>
            <a:stCxn id="66" idx="2"/>
            <a:endCxn id="2051" idx="2"/>
          </p:cNvCxnSpPr>
          <p:nvPr/>
        </p:nvCxnSpPr>
        <p:spPr>
          <a:xfrm>
            <a:off x="3274582" y="2936546"/>
            <a:ext cx="667" cy="285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48" name="Group 14347"/>
          <p:cNvGrpSpPr/>
          <p:nvPr/>
        </p:nvGrpSpPr>
        <p:grpSpPr>
          <a:xfrm>
            <a:off x="1745849" y="3748945"/>
            <a:ext cx="666815" cy="498734"/>
            <a:chOff x="1755845" y="3748945"/>
            <a:chExt cx="666815" cy="498734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079257" y="3748945"/>
              <a:ext cx="0" cy="3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1755845" y="3939902"/>
              <a:ext cx="6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435A72"/>
                  </a:solidFill>
                  <a:latin typeface="Barlow Light" charset="0"/>
                </a:rPr>
                <a:t>Page </a:t>
              </a:r>
              <a:endParaRPr lang="en-US" b="1" dirty="0">
                <a:solidFill>
                  <a:srgbClr val="435A72"/>
                </a:solidFill>
                <a:latin typeface="Barlow Light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527037" y="3745497"/>
            <a:ext cx="666815" cy="498734"/>
            <a:chOff x="1755845" y="3748945"/>
            <a:chExt cx="666815" cy="498734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2079257" y="3748945"/>
              <a:ext cx="0" cy="3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1755845" y="3939902"/>
              <a:ext cx="6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435A72"/>
                  </a:solidFill>
                  <a:latin typeface="Barlow Light" charset="0"/>
                </a:rPr>
                <a:t>Page </a:t>
              </a:r>
              <a:endParaRPr lang="en-US" b="1" dirty="0">
                <a:solidFill>
                  <a:srgbClr val="435A72"/>
                </a:solidFill>
                <a:latin typeface="Barlow Light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083734" y="3748945"/>
            <a:ext cx="666815" cy="498734"/>
            <a:chOff x="1755845" y="3748945"/>
            <a:chExt cx="666815" cy="498734"/>
          </a:xfrm>
        </p:grpSpPr>
        <p:cxnSp>
          <p:nvCxnSpPr>
            <p:cNvPr id="89" name="Straight Connector 88"/>
            <p:cNvCxnSpPr/>
            <p:nvPr/>
          </p:nvCxnSpPr>
          <p:spPr>
            <a:xfrm>
              <a:off x="2079257" y="3748945"/>
              <a:ext cx="0" cy="3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755845" y="3939902"/>
              <a:ext cx="6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435A72"/>
                  </a:solidFill>
                  <a:latin typeface="Barlow Light" charset="0"/>
                </a:rPr>
                <a:t>Page </a:t>
              </a:r>
              <a:endParaRPr lang="en-US" b="1" dirty="0">
                <a:solidFill>
                  <a:srgbClr val="435A72"/>
                </a:solidFill>
                <a:latin typeface="Barlow Light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287882" y="3745497"/>
            <a:ext cx="666815" cy="498734"/>
            <a:chOff x="1755845" y="3748945"/>
            <a:chExt cx="666815" cy="498734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2079257" y="3748945"/>
              <a:ext cx="0" cy="3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755845" y="3939902"/>
              <a:ext cx="6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435A72"/>
                  </a:solidFill>
                  <a:latin typeface="Barlow Light" charset="0"/>
                </a:rPr>
                <a:t>Page </a:t>
              </a:r>
              <a:endParaRPr lang="en-US" b="1" dirty="0">
                <a:solidFill>
                  <a:srgbClr val="435A72"/>
                </a:solidFill>
                <a:latin typeface="Barlow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2480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46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3680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301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022" y="3381920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535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055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Straight Connector 50"/>
          <p:cNvCxnSpPr/>
          <p:nvPr/>
        </p:nvCxnSpPr>
        <p:spPr>
          <a:xfrm>
            <a:off x="4217442" y="2930681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763688" y="3147814"/>
            <a:ext cx="3744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192275" y="3158111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355309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491880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699792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907704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713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47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3680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301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022" y="3381920"/>
            <a:ext cx="777811" cy="413966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535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055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Straight Connector 50"/>
          <p:cNvCxnSpPr/>
          <p:nvPr/>
        </p:nvCxnSpPr>
        <p:spPr>
          <a:xfrm>
            <a:off x="4217442" y="2930681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763688" y="3147814"/>
            <a:ext cx="3744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192275" y="3158111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355309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491880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699792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907704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305344" y="3795886"/>
            <a:ext cx="871255" cy="1024880"/>
            <a:chOff x="3305344" y="3795886"/>
            <a:chExt cx="871255" cy="1024880"/>
          </a:xfrm>
        </p:grpSpPr>
        <p:pic>
          <p:nvPicPr>
            <p:cNvPr id="49" name="Picture 4" descr="https://lh3.googleusercontent.com/5vbteqaIUeZe2i622-FCmOrRJ3SnFKNimZT9fvHh-xsJjs54TcAxZIuoy7l-Z7R0eAxnDYY6zOEzI9NTmEwAte0pqbyfetASbAW87a3KxPAbHtp7fynrbVAyp6TW_EYN_4Oh0x9LlM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5344" y="451596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0" name="Straight Arrow Connector 49"/>
            <p:cNvCxnSpPr/>
            <p:nvPr/>
          </p:nvCxnSpPr>
          <p:spPr>
            <a:xfrm flipV="1">
              <a:off x="3429794" y="3795886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3491880" y="4526999"/>
              <a:ext cx="6847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Raleway SemiBold" charset="0"/>
                </a:rPr>
                <a:t>e</a:t>
              </a:r>
              <a:r>
                <a:rPr lang="en-US" sz="1200" b="1" dirty="0" smtClean="0">
                  <a:latin typeface="Raleway SemiBold" charset="0"/>
                </a:rPr>
                <a:t>vent</a:t>
              </a:r>
              <a:endParaRPr lang="en-US" b="1" dirty="0">
                <a:latin typeface="Raleway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9905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48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3680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301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022" y="3381920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535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055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378469"/>
            <a:ext cx="777811" cy="413966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Straight Connector 50"/>
          <p:cNvCxnSpPr/>
          <p:nvPr/>
        </p:nvCxnSpPr>
        <p:spPr>
          <a:xfrm>
            <a:off x="4217442" y="2930681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763688" y="3147814"/>
            <a:ext cx="3744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192275" y="3158111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355309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491880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699792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907704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619672" y="3779118"/>
            <a:ext cx="871255" cy="1024880"/>
            <a:chOff x="3305344" y="3795886"/>
            <a:chExt cx="871255" cy="1024880"/>
          </a:xfrm>
        </p:grpSpPr>
        <p:pic>
          <p:nvPicPr>
            <p:cNvPr id="49" name="Picture 4" descr="https://lh3.googleusercontent.com/5vbteqaIUeZe2i622-FCmOrRJ3SnFKNimZT9fvHh-xsJjs54TcAxZIuoy7l-Z7R0eAxnDYY6zOEzI9NTmEwAte0pqbyfetASbAW87a3KxPAbHtp7fynrbVAyp6TW_EYN_4Oh0x9LlM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5344" y="451596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0" name="Straight Arrow Connector 49"/>
            <p:cNvCxnSpPr/>
            <p:nvPr/>
          </p:nvCxnSpPr>
          <p:spPr>
            <a:xfrm flipV="1">
              <a:off x="3429794" y="3795886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3491880" y="4526999"/>
              <a:ext cx="6847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Raleway SemiBold" charset="0"/>
                </a:rPr>
                <a:t>e</a:t>
              </a:r>
              <a:r>
                <a:rPr lang="en-US" sz="1200" b="1" dirty="0" smtClean="0">
                  <a:latin typeface="Raleway SemiBold" charset="0"/>
                </a:rPr>
                <a:t>vent</a:t>
              </a:r>
              <a:endParaRPr lang="en-US" b="1" dirty="0">
                <a:latin typeface="Raleway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3713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49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3680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301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022" y="3381920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535" y="3378469"/>
            <a:ext cx="777811" cy="413966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055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378469"/>
            <a:ext cx="777811" cy="413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Straight Connector 50"/>
          <p:cNvCxnSpPr/>
          <p:nvPr/>
        </p:nvCxnSpPr>
        <p:spPr>
          <a:xfrm>
            <a:off x="4217442" y="2930681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763688" y="3147814"/>
            <a:ext cx="3744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192275" y="3158111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355309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491880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699792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907704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176310" y="3787572"/>
            <a:ext cx="871255" cy="1024880"/>
            <a:chOff x="3305344" y="3795886"/>
            <a:chExt cx="871255" cy="1024880"/>
          </a:xfrm>
        </p:grpSpPr>
        <p:pic>
          <p:nvPicPr>
            <p:cNvPr id="49" name="Picture 4" descr="https://lh3.googleusercontent.com/5vbteqaIUeZe2i622-FCmOrRJ3SnFKNimZT9fvHh-xsJjs54TcAxZIuoy7l-Z7R0eAxnDYY6zOEzI9NTmEwAte0pqbyfetASbAW87a3KxPAbHtp7fynrbVAyp6TW_EYN_4Oh0x9LlM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5344" y="451596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0" name="Straight Arrow Connector 49"/>
            <p:cNvCxnSpPr/>
            <p:nvPr/>
          </p:nvCxnSpPr>
          <p:spPr>
            <a:xfrm flipV="1">
              <a:off x="3429794" y="3795886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3491880" y="4526999"/>
              <a:ext cx="6847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Raleway SemiBold" charset="0"/>
                </a:rPr>
                <a:t>e</a:t>
              </a:r>
              <a:r>
                <a:rPr lang="en-US" sz="1200" b="1" dirty="0" smtClean="0">
                  <a:latin typeface="Raleway SemiBold" charset="0"/>
                </a:rPr>
                <a:t>vent</a:t>
              </a:r>
              <a:endParaRPr lang="en-US" b="1" dirty="0">
                <a:latin typeface="Raleway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0311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Browser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115616" y="3147814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Javascript Runtime in Browsers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170470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50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3680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301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022" y="3381920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535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055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378469"/>
            <a:ext cx="777811" cy="413966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Straight Connector 50"/>
          <p:cNvCxnSpPr/>
          <p:nvPr/>
        </p:nvCxnSpPr>
        <p:spPr>
          <a:xfrm>
            <a:off x="4217442" y="2930681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763688" y="3147814"/>
            <a:ext cx="3744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192275" y="3158111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355309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491880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699792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907704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619672" y="3779118"/>
            <a:ext cx="871255" cy="1024880"/>
            <a:chOff x="3305344" y="3795886"/>
            <a:chExt cx="871255" cy="1024880"/>
          </a:xfrm>
        </p:grpSpPr>
        <p:pic>
          <p:nvPicPr>
            <p:cNvPr id="49" name="Picture 4" descr="https://lh3.googleusercontent.com/5vbteqaIUeZe2i622-FCmOrRJ3SnFKNimZT9fvHh-xsJjs54TcAxZIuoy7l-Z7R0eAxnDYY6zOEzI9NTmEwAte0pqbyfetASbAW87a3KxPAbHtp7fynrbVAyp6TW_EYN_4Oh0x9LlM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5344" y="451596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0" name="Straight Arrow Connector 49"/>
            <p:cNvCxnSpPr/>
            <p:nvPr/>
          </p:nvCxnSpPr>
          <p:spPr>
            <a:xfrm flipV="1">
              <a:off x="3429794" y="3795886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3491880" y="4526999"/>
              <a:ext cx="6847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Raleway SemiBold" charset="0"/>
                </a:rPr>
                <a:t>e</a:t>
              </a:r>
              <a:r>
                <a:rPr lang="en-US" sz="1200" b="1" dirty="0" smtClean="0">
                  <a:latin typeface="Raleway SemiBold" charset="0"/>
                </a:rPr>
                <a:t>vent</a:t>
              </a:r>
              <a:endParaRPr lang="en-US" b="1" dirty="0">
                <a:latin typeface="Raleway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0311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51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580111" y="1419622"/>
            <a:ext cx="2742029" cy="3514409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87006" y="1419622"/>
            <a:ext cx="3024336" cy="345638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1115616" y="1347614"/>
            <a:ext cx="2102768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11" name="Rectangle 3"/>
          <p:cNvSpPr txBox="1">
            <a:spLocks noChangeAspect="1" noChangeArrowheads="1"/>
          </p:cNvSpPr>
          <p:nvPr/>
        </p:nvSpPr>
        <p:spPr>
          <a:xfrm>
            <a:off x="6084168" y="1347614"/>
            <a:ext cx="1330926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Server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3160388" y="3125224"/>
            <a:ext cx="255619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>
            <a:off x="3160388" y="3251308"/>
            <a:ext cx="261419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5879078" y="2905697"/>
            <a:ext cx="2166245" cy="476416"/>
            <a:chOff x="5879078" y="2905697"/>
            <a:chExt cx="2166245" cy="476416"/>
          </a:xfrm>
        </p:grpSpPr>
        <p:sp>
          <p:nvSpPr>
            <p:cNvPr id="80" name="Rectangle 79"/>
            <p:cNvSpPr/>
            <p:nvPr/>
          </p:nvSpPr>
          <p:spPr>
            <a:xfrm>
              <a:off x="5879078" y="2905697"/>
              <a:ext cx="2144093" cy="4764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s://lh5.googleusercontent.com/AmlE_3xlyfNBYopEWd_18Bmv2bhd_-2lR4QeieXjn3o5D4IRDkaWE-v643Z9B7ndOQVPKSyEqOKs5QVuBFbbkj8s1T-soKdS6nzmkBLlwEmAOqt37YN4VzKMLlKI9E-TjumW9RLiTV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2160" y="3001766"/>
              <a:ext cx="256678" cy="256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63" name="TextBox 14362"/>
            <p:cNvSpPr txBox="1"/>
            <p:nvPr/>
          </p:nvSpPr>
          <p:spPr>
            <a:xfrm>
              <a:off x="6284837" y="2984053"/>
              <a:ext cx="17604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Raleway SemiBold" charset="0"/>
                </a:rPr>
                <a:t>Backend System</a:t>
              </a:r>
              <a:endParaRPr lang="en-US" b="1" dirty="0">
                <a:latin typeface="Raleway SemiBold" charset="0"/>
              </a:endParaRPr>
            </a:p>
          </p:txBody>
        </p:sp>
      </p:grpSp>
      <p:sp>
        <p:nvSpPr>
          <p:cNvPr id="52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SPA: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115616" y="2067694"/>
            <a:ext cx="1982398" cy="2016224"/>
            <a:chOff x="1115616" y="2283718"/>
            <a:chExt cx="1982398" cy="2016224"/>
          </a:xfrm>
        </p:grpSpPr>
        <p:sp>
          <p:nvSpPr>
            <p:cNvPr id="8" name="Rectangle 7"/>
            <p:cNvSpPr/>
            <p:nvPr/>
          </p:nvSpPr>
          <p:spPr>
            <a:xfrm>
              <a:off x="1115616" y="2283718"/>
              <a:ext cx="1915390" cy="20162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31640" y="2805321"/>
              <a:ext cx="1491142" cy="362567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737209" y="2860111"/>
              <a:ext cx="9789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UI layer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342728" y="3286049"/>
              <a:ext cx="1480054" cy="362567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452918" y="3336527"/>
              <a:ext cx="16450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Application Layer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331640" y="3793359"/>
              <a:ext cx="1480054" cy="362567"/>
            </a:xfrm>
            <a:prstGeom prst="rect">
              <a:avLst/>
            </a:prstGeom>
            <a:solidFill>
              <a:srgbClr val="61C2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593193" y="3843837"/>
              <a:ext cx="9811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Data Layer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619672" y="2283718"/>
              <a:ext cx="108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Raleway SemiBold" charset="0"/>
                </a:rPr>
                <a:t>Frontend</a:t>
              </a:r>
              <a:endParaRPr lang="en-US" b="1" dirty="0">
                <a:latin typeface="Raleway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6392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835696" y="2577300"/>
            <a:ext cx="5112568" cy="115767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Javascript </a:t>
            </a:r>
            <a:br>
              <a:rPr lang="en" dirty="0" smtClean="0"/>
            </a:br>
            <a:r>
              <a:rPr lang="en" dirty="0" smtClean="0"/>
              <a:t>and beyond</a:t>
            </a:r>
            <a:br>
              <a:rPr lang="en" dirty="0" smtClean="0"/>
            </a:b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839516" y="3147814"/>
            <a:ext cx="4028628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Javascript is a full-fledged language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5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188848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971600" y="1851670"/>
            <a:ext cx="7904782" cy="16562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2800" dirty="0" smtClean="0"/>
              <a:t>is </a:t>
            </a:r>
            <a:r>
              <a:rPr lang="en-US" sz="2800" dirty="0"/>
              <a:t>a programming language </a:t>
            </a:r>
            <a:r>
              <a:rPr lang="en-US" sz="2800" dirty="0" smtClean="0"/>
              <a:t>designed  </a:t>
            </a:r>
          </a:p>
          <a:p>
            <a:pPr marL="0" lvl="0" indent="0">
              <a:buNone/>
            </a:pPr>
            <a:r>
              <a:rPr lang="en-US" sz="2800" dirty="0" smtClean="0"/>
              <a:t>to </a:t>
            </a:r>
            <a:r>
              <a:rPr lang="en-US" sz="2800" dirty="0"/>
              <a:t>be used for writing software </a:t>
            </a:r>
            <a:endParaRPr lang="en-US" sz="2800" dirty="0" smtClean="0"/>
          </a:p>
          <a:p>
            <a:pPr marL="0" lvl="0" indent="0">
              <a:buNone/>
            </a:pPr>
            <a:r>
              <a:rPr lang="en-US" sz="2800" dirty="0" smtClean="0"/>
              <a:t>in </a:t>
            </a:r>
            <a:r>
              <a:rPr lang="en-US" sz="2800" dirty="0"/>
              <a:t>the widest variety of application domains.</a:t>
            </a:r>
            <a:endParaRPr sz="2800"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  <p:sp>
        <p:nvSpPr>
          <p:cNvPr id="77" name="Google Shape;518;p16"/>
          <p:cNvSpPr txBox="1">
            <a:spLocks/>
          </p:cNvSpPr>
          <p:nvPr/>
        </p:nvSpPr>
        <p:spPr>
          <a:xfrm>
            <a:off x="971600" y="987574"/>
            <a:ext cx="7056784" cy="648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▸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2800" dirty="0" smtClean="0">
                <a:latin typeface="Raleway SemiBold" charset="0"/>
              </a:rPr>
              <a:t>General purpose programming language</a:t>
            </a:r>
            <a:endParaRPr lang="en-US" sz="2800" dirty="0">
              <a:latin typeface="Raleway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8924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369157" y="1411680"/>
            <a:ext cx="7795508" cy="601478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54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411760" y="2838129"/>
            <a:ext cx="1728192" cy="2018256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87772" y="2859782"/>
            <a:ext cx="1591940" cy="2018256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-432320" y="2905697"/>
            <a:ext cx="2612380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algn="ctr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Web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11" name="Rectangle 3"/>
          <p:cNvSpPr txBox="1">
            <a:spLocks noChangeAspect="1" noChangeArrowheads="1"/>
          </p:cNvSpPr>
          <p:nvPr/>
        </p:nvSpPr>
        <p:spPr>
          <a:xfrm>
            <a:off x="3229483" y="1396541"/>
            <a:ext cx="1330926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Server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80" name="Rectangle 79"/>
          <p:cNvSpPr/>
          <p:nvPr/>
        </p:nvSpPr>
        <p:spPr>
          <a:xfrm>
            <a:off x="572815" y="3579862"/>
            <a:ext cx="1221853" cy="4044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Software 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Devices and domains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24" name="Rectangle 3"/>
          <p:cNvSpPr txBox="1">
            <a:spLocks noChangeAspect="1" noChangeArrowheads="1"/>
          </p:cNvSpPr>
          <p:nvPr/>
        </p:nvSpPr>
        <p:spPr>
          <a:xfrm>
            <a:off x="2301823" y="2905697"/>
            <a:ext cx="1948066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Desktop </a:t>
            </a:r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4355976" y="2838129"/>
            <a:ext cx="1728192" cy="2018256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3"/>
          <p:cNvSpPr txBox="1">
            <a:spLocks noChangeAspect="1" noChangeArrowheads="1"/>
          </p:cNvSpPr>
          <p:nvPr/>
        </p:nvSpPr>
        <p:spPr>
          <a:xfrm>
            <a:off x="4283968" y="2905697"/>
            <a:ext cx="1278097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Mobile</a:t>
            </a:r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27" name="Rounded Rectangle 26"/>
          <p:cNvSpPr/>
          <p:nvPr/>
        </p:nvSpPr>
        <p:spPr>
          <a:xfrm>
            <a:off x="6440541" y="2838129"/>
            <a:ext cx="1728192" cy="2018256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3"/>
          <p:cNvSpPr txBox="1">
            <a:spLocks noChangeAspect="1" noChangeArrowheads="1"/>
          </p:cNvSpPr>
          <p:nvPr/>
        </p:nvSpPr>
        <p:spPr>
          <a:xfrm>
            <a:off x="6621507" y="2903787"/>
            <a:ext cx="1301901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IOT</a:t>
            </a:r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708294" y="3628177"/>
            <a:ext cx="950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Raleway SemiBold" charset="0"/>
              </a:rPr>
              <a:t>Browser</a:t>
            </a:r>
            <a:endParaRPr lang="en-US" b="1" dirty="0">
              <a:latin typeface="Raleway SemiBold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27784" y="3626638"/>
            <a:ext cx="1331007" cy="3560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835270" y="3651870"/>
            <a:ext cx="123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Raleway SemiBold" charset="0"/>
              </a:rPr>
              <a:t>Native UI</a:t>
            </a:r>
            <a:endParaRPr lang="en-US" b="1" dirty="0">
              <a:latin typeface="Raleway SemiBold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627784" y="4083918"/>
            <a:ext cx="1331007" cy="4044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664929" y="4133732"/>
            <a:ext cx="1372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Raleway SemiBold" charset="0"/>
              </a:rPr>
              <a:t>System calls</a:t>
            </a:r>
            <a:endParaRPr lang="en-US" b="1" dirty="0">
              <a:latin typeface="Raleway SemiBold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545675" y="3601406"/>
            <a:ext cx="1331007" cy="3560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716016" y="3626638"/>
            <a:ext cx="123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Raleway SemiBold" charset="0"/>
              </a:rPr>
              <a:t>Native UI</a:t>
            </a:r>
            <a:endParaRPr lang="en-US" b="1" dirty="0">
              <a:latin typeface="Raleway SemiBold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545675" y="4058686"/>
            <a:ext cx="1331007" cy="4044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545675" y="4108500"/>
            <a:ext cx="1372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Raleway SemiBold" charset="0"/>
              </a:rPr>
              <a:t>System calls</a:t>
            </a:r>
            <a:endParaRPr lang="en-US" b="1" dirty="0">
              <a:latin typeface="Raleway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677133" y="4302391"/>
            <a:ext cx="1331007" cy="3560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027210" y="4352205"/>
            <a:ext cx="630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Raleway SemiBold" charset="0"/>
              </a:rPr>
              <a:t>LUA</a:t>
            </a:r>
            <a:endParaRPr lang="en-US" b="1" dirty="0">
              <a:latin typeface="Raleway SemiBold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688880" y="3871840"/>
            <a:ext cx="1331007" cy="3560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007808" y="3903294"/>
            <a:ext cx="804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Raleway SemiBold" charset="0"/>
              </a:rPr>
              <a:t>C/C++</a:t>
            </a:r>
            <a:endParaRPr lang="en-US" b="1" dirty="0">
              <a:latin typeface="Raleway SemiBold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688880" y="3401815"/>
            <a:ext cx="1331007" cy="3560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038956" y="3451629"/>
            <a:ext cx="773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Raleway SemiBold" charset="0"/>
              </a:rPr>
              <a:t>MQTT</a:t>
            </a:r>
            <a:endParaRPr lang="en-US" b="1" dirty="0">
              <a:latin typeface="Raleway SemiBold" charset="0"/>
            </a:endParaRPr>
          </a:p>
        </p:txBody>
      </p:sp>
      <p:pic>
        <p:nvPicPr>
          <p:cNvPr id="47" name="Picture 7" descr="https://lh4.googleusercontent.com/PGd99PUQwyopn4ko5z5k7JpeiNivxWrO292iK4ecfkP-DAy-U5qH-KlAKfZloSLhq2SSoPL3AeaOofFpH3ULydLMQ7GLbDnHSV85XiVyx2HHuMt8tNGGV8uzUHdibqsuLdjOLskukO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70382" y="2195090"/>
            <a:ext cx="426720" cy="42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7" descr="https://lh4.googleusercontent.com/PGd99PUQwyopn4ko5z5k7JpeiNivxWrO292iK4ecfkP-DAy-U5qH-KlAKfZloSLhq2SSoPL3AeaOofFpH3ULydLMQ7GLbDnHSV85XiVyx2HHuMt8tNGGV8uzUHdibqsuLdjOLskukO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079927" y="2195090"/>
            <a:ext cx="426720" cy="42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7" descr="https://lh4.googleusercontent.com/PGd99PUQwyopn4ko5z5k7JpeiNivxWrO292iK4ecfkP-DAy-U5qH-KlAKfZloSLhq2SSoPL3AeaOofFpH3ULydLMQ7GLbDnHSV85XiVyx2HHuMt8tNGGV8uzUHdibqsuLdjOLskukO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018418" y="2195090"/>
            <a:ext cx="426720" cy="42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7" descr="https://lh4.googleusercontent.com/PGd99PUQwyopn4ko5z5k7JpeiNivxWrO292iK4ecfkP-DAy-U5qH-KlAKfZloSLhq2SSoPL3AeaOofFpH3ULydLMQ7GLbDnHSV85XiVyx2HHuMt8tNGGV8uzUHdibqsuLdjOLskukO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059097" y="2195090"/>
            <a:ext cx="426720" cy="42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714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55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411760" y="2139702"/>
            <a:ext cx="1728192" cy="2716683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87772" y="2139702"/>
            <a:ext cx="1591940" cy="2738336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-396552" y="2211710"/>
            <a:ext cx="2612380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algn="ctr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Native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80" name="Rectangle 79"/>
          <p:cNvSpPr/>
          <p:nvPr/>
        </p:nvSpPr>
        <p:spPr>
          <a:xfrm>
            <a:off x="2692785" y="2842940"/>
            <a:ext cx="1221853" cy="10969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err="1" smtClean="0">
                <a:solidFill>
                  <a:schemeClr val="lt1"/>
                </a:solidFill>
                <a:highlight>
                  <a:schemeClr val="accent1"/>
                </a:highlight>
              </a:rPr>
              <a:t>javascript</a:t>
            </a:r>
            <a:endParaRPr lang="en-US" sz="24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Mobile Development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24" name="Rectangle 3"/>
          <p:cNvSpPr txBox="1">
            <a:spLocks noChangeAspect="1" noChangeArrowheads="1"/>
          </p:cNvSpPr>
          <p:nvPr/>
        </p:nvSpPr>
        <p:spPr>
          <a:xfrm>
            <a:off x="2218866" y="2211710"/>
            <a:ext cx="1948066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Web App</a:t>
            </a:r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4355976" y="2139702"/>
            <a:ext cx="1728192" cy="2716683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440541" y="2139702"/>
            <a:ext cx="1728192" cy="2716683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3"/>
          <p:cNvSpPr txBox="1">
            <a:spLocks noChangeAspect="1" noChangeArrowheads="1"/>
          </p:cNvSpPr>
          <p:nvPr/>
        </p:nvSpPr>
        <p:spPr>
          <a:xfrm>
            <a:off x="6440541" y="2209194"/>
            <a:ext cx="1440160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Bridge</a:t>
            </a:r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2875584" y="2883427"/>
            <a:ext cx="950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Raleway SemiBold" charset="0"/>
              </a:rPr>
              <a:t>Browser</a:t>
            </a:r>
            <a:endParaRPr lang="en-US" b="1" dirty="0">
              <a:latin typeface="Raleway SemiBold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18238" y="2890397"/>
            <a:ext cx="1331007" cy="356094"/>
            <a:chOff x="518238" y="2890397"/>
            <a:chExt cx="1331007" cy="356094"/>
          </a:xfrm>
        </p:grpSpPr>
        <p:sp>
          <p:nvSpPr>
            <p:cNvPr id="30" name="Rectangle 29"/>
            <p:cNvSpPr/>
            <p:nvPr/>
          </p:nvSpPr>
          <p:spPr>
            <a:xfrm>
              <a:off x="518238" y="2890397"/>
              <a:ext cx="1331007" cy="3560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7405" y="2905697"/>
              <a:ext cx="12326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Raleway SemiBold" charset="0"/>
                </a:rPr>
                <a:t>Native UI</a:t>
              </a:r>
              <a:endParaRPr lang="en-US" b="1" dirty="0">
                <a:latin typeface="Raleway SemiBold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18238" y="3347677"/>
            <a:ext cx="1373745" cy="404408"/>
            <a:chOff x="518238" y="3347677"/>
            <a:chExt cx="1373745" cy="404408"/>
          </a:xfrm>
        </p:grpSpPr>
        <p:sp>
          <p:nvSpPr>
            <p:cNvPr id="32" name="Rectangle 31"/>
            <p:cNvSpPr/>
            <p:nvPr/>
          </p:nvSpPr>
          <p:spPr>
            <a:xfrm>
              <a:off x="518238" y="3347677"/>
              <a:ext cx="1331007" cy="404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9776" y="3395992"/>
              <a:ext cx="1372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Raleway SemiBold" charset="0"/>
                </a:rPr>
                <a:t>System calls</a:t>
              </a:r>
              <a:endParaRPr lang="en-US" b="1" dirty="0">
                <a:latin typeface="Raleway SemiBold" charset="0"/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6591099" y="3819236"/>
            <a:ext cx="1331007" cy="3560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"/>
          <p:cNvSpPr txBox="1">
            <a:spLocks noChangeAspect="1" noChangeArrowheads="1"/>
          </p:cNvSpPr>
          <p:nvPr/>
        </p:nvSpPr>
        <p:spPr>
          <a:xfrm>
            <a:off x="4283968" y="2232684"/>
            <a:ext cx="129667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Hybrid</a:t>
            </a: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Rectangle 47"/>
          <p:cNvSpPr/>
          <p:nvPr/>
        </p:nvSpPr>
        <p:spPr>
          <a:xfrm>
            <a:off x="4537067" y="2773203"/>
            <a:ext cx="1366009" cy="14378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685307" y="3212622"/>
            <a:ext cx="1089669" cy="362567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740676" y="3263100"/>
            <a:ext cx="978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>
                <a:solidFill>
                  <a:schemeClr val="bg1"/>
                </a:solidFill>
                <a:latin typeface="Raleway SemiBold" charset="0"/>
              </a:rPr>
              <a:t>Js</a:t>
            </a:r>
            <a:r>
              <a:rPr lang="en-US" sz="1100" b="1" dirty="0" smtClean="0">
                <a:solidFill>
                  <a:schemeClr val="bg1"/>
                </a:solidFill>
                <a:latin typeface="Raleway SemiBold" charset="0"/>
              </a:rPr>
              <a:t> Code</a:t>
            </a:r>
            <a:endParaRPr lang="en-US" sz="1100" b="1" dirty="0">
              <a:solidFill>
                <a:schemeClr val="bg1"/>
              </a:solidFill>
              <a:latin typeface="Raleway SemiBold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682652" y="3709354"/>
            <a:ext cx="1092324" cy="362567"/>
          </a:xfrm>
          <a:prstGeom prst="rect">
            <a:avLst/>
          </a:prstGeom>
          <a:solidFill>
            <a:srgbClr val="435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753376" y="3759832"/>
            <a:ext cx="9662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>
                <a:solidFill>
                  <a:schemeClr val="bg1"/>
                </a:solidFill>
                <a:latin typeface="Raleway SemiBold" charset="0"/>
              </a:rPr>
              <a:t>WebView</a:t>
            </a:r>
            <a:endParaRPr lang="en-US" sz="1100" b="1" dirty="0">
              <a:solidFill>
                <a:schemeClr val="bg1"/>
              </a:solidFill>
              <a:latin typeface="Raleway SemiBold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664878" y="2798356"/>
            <a:ext cx="1203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Raleway SemiBold" charset="0"/>
              </a:rPr>
              <a:t>Native App</a:t>
            </a:r>
            <a:endParaRPr lang="en-US" b="1" dirty="0">
              <a:latin typeface="Raleway SemiBold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6591099" y="4350706"/>
            <a:ext cx="1417041" cy="404408"/>
            <a:chOff x="518238" y="3347677"/>
            <a:chExt cx="1373745" cy="404408"/>
          </a:xfrm>
        </p:grpSpPr>
        <p:sp>
          <p:nvSpPr>
            <p:cNvPr id="61" name="Rectangle 60"/>
            <p:cNvSpPr/>
            <p:nvPr/>
          </p:nvSpPr>
          <p:spPr>
            <a:xfrm>
              <a:off x="518238" y="3347677"/>
              <a:ext cx="1331007" cy="404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19776" y="3395992"/>
              <a:ext cx="1372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Raleway SemiBold" charset="0"/>
                </a:rPr>
                <a:t>System calls</a:t>
              </a:r>
              <a:endParaRPr lang="en-US" b="1" dirty="0">
                <a:latin typeface="Raleway SemiBold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745900" y="2756361"/>
            <a:ext cx="949028" cy="362567"/>
            <a:chOff x="4169262" y="908808"/>
            <a:chExt cx="1089669" cy="362567"/>
          </a:xfrm>
        </p:grpSpPr>
        <p:sp>
          <p:nvSpPr>
            <p:cNvPr id="64" name="Rectangle 63"/>
            <p:cNvSpPr/>
            <p:nvPr/>
          </p:nvSpPr>
          <p:spPr>
            <a:xfrm>
              <a:off x="4169262" y="908808"/>
              <a:ext cx="1089669" cy="362567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24631" y="959286"/>
              <a:ext cx="9789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err="1" smtClean="0">
                  <a:solidFill>
                    <a:schemeClr val="bg1"/>
                  </a:solidFill>
                  <a:latin typeface="Raleway SemiBold" charset="0"/>
                </a:rPr>
                <a:t>Js</a:t>
              </a:r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 Code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537067" y="4300902"/>
            <a:ext cx="1417041" cy="404408"/>
            <a:chOff x="518238" y="3347677"/>
            <a:chExt cx="1373745" cy="404408"/>
          </a:xfrm>
        </p:grpSpPr>
        <p:sp>
          <p:nvSpPr>
            <p:cNvPr id="67" name="Rectangle 66"/>
            <p:cNvSpPr/>
            <p:nvPr/>
          </p:nvSpPr>
          <p:spPr>
            <a:xfrm>
              <a:off x="518238" y="3347677"/>
              <a:ext cx="1331007" cy="404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19776" y="3395992"/>
              <a:ext cx="1372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Raleway SemiBold" charset="0"/>
                </a:rPr>
                <a:t>System calls</a:t>
              </a:r>
              <a:endParaRPr lang="en-US" b="1" dirty="0">
                <a:latin typeface="Raleway SemiBold" charset="0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6825451" y="3843394"/>
            <a:ext cx="876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Raleway SemiBold" charset="0"/>
              </a:rPr>
              <a:t>Bridge</a:t>
            </a:r>
            <a:endParaRPr lang="en-US" b="1" dirty="0">
              <a:latin typeface="Raleway SemiBold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2829197" y="3316759"/>
            <a:ext cx="949028" cy="362567"/>
            <a:chOff x="4169262" y="908808"/>
            <a:chExt cx="1089669" cy="362567"/>
          </a:xfrm>
        </p:grpSpPr>
        <p:sp>
          <p:nvSpPr>
            <p:cNvPr id="72" name="Rectangle 71"/>
            <p:cNvSpPr/>
            <p:nvPr/>
          </p:nvSpPr>
          <p:spPr>
            <a:xfrm>
              <a:off x="4169262" y="908808"/>
              <a:ext cx="1089669" cy="362567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24631" y="959286"/>
              <a:ext cx="9789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err="1" smtClean="0">
                  <a:solidFill>
                    <a:schemeClr val="bg1"/>
                  </a:solidFill>
                  <a:latin typeface="Raleway SemiBold" charset="0"/>
                </a:rPr>
                <a:t>Js</a:t>
              </a:r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 Code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74" name="Rectangle 73"/>
          <p:cNvSpPr/>
          <p:nvPr/>
        </p:nvSpPr>
        <p:spPr>
          <a:xfrm>
            <a:off x="6612074" y="3367784"/>
            <a:ext cx="1331007" cy="3560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6755896" y="3395992"/>
            <a:ext cx="1124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Raleway SemiBold" charset="0"/>
              </a:rPr>
              <a:t>Js</a:t>
            </a:r>
            <a:r>
              <a:rPr lang="en-US" b="1" dirty="0" smtClean="0">
                <a:latin typeface="Raleway SemiBold" charset="0"/>
              </a:rPr>
              <a:t> Engine</a:t>
            </a:r>
            <a:endParaRPr lang="en-US" b="1" dirty="0">
              <a:latin typeface="Raleway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6232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56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411760" y="2139702"/>
            <a:ext cx="1728192" cy="2716683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87772" y="2139702"/>
            <a:ext cx="1591940" cy="2738336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-396552" y="2211710"/>
            <a:ext cx="2612380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algn="ctr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Native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80" name="Rectangle 79"/>
          <p:cNvSpPr/>
          <p:nvPr/>
        </p:nvSpPr>
        <p:spPr>
          <a:xfrm>
            <a:off x="2692785" y="2842940"/>
            <a:ext cx="1221853" cy="10969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err="1" smtClean="0">
                <a:solidFill>
                  <a:schemeClr val="lt1"/>
                </a:solidFill>
                <a:highlight>
                  <a:schemeClr val="accent1"/>
                </a:highlight>
              </a:rPr>
              <a:t>javascript</a:t>
            </a:r>
            <a:endParaRPr lang="en-US" sz="24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Mobile Development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24" name="Rectangle 3"/>
          <p:cNvSpPr txBox="1">
            <a:spLocks noChangeAspect="1" noChangeArrowheads="1"/>
          </p:cNvSpPr>
          <p:nvPr/>
        </p:nvSpPr>
        <p:spPr>
          <a:xfrm>
            <a:off x="2218866" y="2211710"/>
            <a:ext cx="1948066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Web App</a:t>
            </a:r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4355976" y="2139702"/>
            <a:ext cx="1728192" cy="2716683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440541" y="2139702"/>
            <a:ext cx="1728192" cy="2716683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3"/>
          <p:cNvSpPr txBox="1">
            <a:spLocks noChangeAspect="1" noChangeArrowheads="1"/>
          </p:cNvSpPr>
          <p:nvPr/>
        </p:nvSpPr>
        <p:spPr>
          <a:xfrm>
            <a:off x="6440541" y="2209194"/>
            <a:ext cx="1440160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Bridge</a:t>
            </a:r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2875584" y="2883427"/>
            <a:ext cx="950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Raleway SemiBold" charset="0"/>
              </a:rPr>
              <a:t>Browser</a:t>
            </a:r>
            <a:endParaRPr lang="en-US" b="1" dirty="0">
              <a:latin typeface="Raleway SemiBold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18238" y="2890397"/>
            <a:ext cx="1331007" cy="356094"/>
            <a:chOff x="518238" y="2890397"/>
            <a:chExt cx="1331007" cy="356094"/>
          </a:xfrm>
        </p:grpSpPr>
        <p:sp>
          <p:nvSpPr>
            <p:cNvPr id="30" name="Rectangle 29"/>
            <p:cNvSpPr/>
            <p:nvPr/>
          </p:nvSpPr>
          <p:spPr>
            <a:xfrm>
              <a:off x="518238" y="2890397"/>
              <a:ext cx="1331007" cy="3560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7405" y="2905697"/>
              <a:ext cx="12326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Raleway SemiBold" charset="0"/>
                </a:rPr>
                <a:t>Native UI</a:t>
              </a:r>
              <a:endParaRPr lang="en-US" b="1" dirty="0">
                <a:latin typeface="Raleway SemiBold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18238" y="3347677"/>
            <a:ext cx="1373745" cy="404408"/>
            <a:chOff x="518238" y="3347677"/>
            <a:chExt cx="1373745" cy="404408"/>
          </a:xfrm>
        </p:grpSpPr>
        <p:sp>
          <p:nvSpPr>
            <p:cNvPr id="32" name="Rectangle 31"/>
            <p:cNvSpPr/>
            <p:nvPr/>
          </p:nvSpPr>
          <p:spPr>
            <a:xfrm>
              <a:off x="518238" y="3347677"/>
              <a:ext cx="1331007" cy="404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9776" y="3395992"/>
              <a:ext cx="1372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Raleway SemiBold" charset="0"/>
                </a:rPr>
                <a:t>System calls</a:t>
              </a:r>
              <a:endParaRPr lang="en-US" b="1" dirty="0">
                <a:latin typeface="Raleway SemiBold" charset="0"/>
              </a:endParaRPr>
            </a:p>
          </p:txBody>
        </p:sp>
      </p:grpSp>
      <p:sp>
        <p:nvSpPr>
          <p:cNvPr id="45" name="Rectangle 3"/>
          <p:cNvSpPr txBox="1">
            <a:spLocks noChangeAspect="1" noChangeArrowheads="1"/>
          </p:cNvSpPr>
          <p:nvPr/>
        </p:nvSpPr>
        <p:spPr>
          <a:xfrm>
            <a:off x="4283968" y="2232684"/>
            <a:ext cx="129667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Hybrid</a:t>
            </a: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6588224" y="3363838"/>
            <a:ext cx="1331007" cy="356094"/>
            <a:chOff x="6591099" y="3819236"/>
            <a:chExt cx="1331007" cy="356094"/>
          </a:xfrm>
        </p:grpSpPr>
        <p:sp>
          <p:nvSpPr>
            <p:cNvPr id="38" name="Rectangle 37"/>
            <p:cNvSpPr/>
            <p:nvPr/>
          </p:nvSpPr>
          <p:spPr>
            <a:xfrm>
              <a:off x="6591099" y="3819236"/>
              <a:ext cx="1331007" cy="3560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825451" y="3848149"/>
              <a:ext cx="876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Raleway SemiBold" charset="0"/>
                </a:rPr>
                <a:t>Flutter</a:t>
              </a:r>
              <a:endParaRPr lang="en-US" b="1" dirty="0">
                <a:latin typeface="Raleway SemiBold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829197" y="3316759"/>
            <a:ext cx="949028" cy="362567"/>
            <a:chOff x="4169262" y="908808"/>
            <a:chExt cx="1089669" cy="362567"/>
          </a:xfrm>
        </p:grpSpPr>
        <p:sp>
          <p:nvSpPr>
            <p:cNvPr id="72" name="Rectangle 71"/>
            <p:cNvSpPr/>
            <p:nvPr/>
          </p:nvSpPr>
          <p:spPr>
            <a:xfrm>
              <a:off x="4169262" y="908808"/>
              <a:ext cx="1089669" cy="362567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24631" y="959286"/>
              <a:ext cx="9789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err="1" smtClean="0">
                  <a:solidFill>
                    <a:schemeClr val="bg1"/>
                  </a:solidFill>
                  <a:latin typeface="Raleway SemiBold" charset="0"/>
                </a:rPr>
                <a:t>Js</a:t>
              </a:r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 Code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590677" y="2913784"/>
            <a:ext cx="1412837" cy="356094"/>
            <a:chOff x="6590677" y="2913784"/>
            <a:chExt cx="1412837" cy="356094"/>
          </a:xfrm>
        </p:grpSpPr>
        <p:sp>
          <p:nvSpPr>
            <p:cNvPr id="74" name="Rectangle 73"/>
            <p:cNvSpPr/>
            <p:nvPr/>
          </p:nvSpPr>
          <p:spPr>
            <a:xfrm>
              <a:off x="6590677" y="2913784"/>
              <a:ext cx="1331007" cy="3560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590677" y="2924419"/>
              <a:ext cx="14128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Raleway SemiBold" charset="0"/>
                </a:rPr>
                <a:t>React Native</a:t>
              </a:r>
              <a:endParaRPr lang="en-US" b="1" dirty="0">
                <a:latin typeface="Raleway SemiBold" charset="0"/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4614546" y="3373473"/>
            <a:ext cx="1221853" cy="3580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860032" y="3406237"/>
            <a:ext cx="950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Raleway SemiBold" charset="0"/>
              </a:rPr>
              <a:t>Ionic</a:t>
            </a:r>
            <a:endParaRPr lang="en-US" b="1" dirty="0">
              <a:latin typeface="Raleway SemiBold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614546" y="3944836"/>
            <a:ext cx="1221853" cy="3580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860032" y="3977600"/>
            <a:ext cx="950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Raleway SemiBold" charset="0"/>
              </a:rPr>
              <a:t>Meteor</a:t>
            </a:r>
            <a:endParaRPr lang="en-US" b="1" dirty="0">
              <a:latin typeface="Raleway SemiBold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51107" y="2825695"/>
            <a:ext cx="1185291" cy="362567"/>
            <a:chOff x="4789318" y="1347614"/>
            <a:chExt cx="1092324" cy="362567"/>
          </a:xfrm>
        </p:grpSpPr>
        <p:sp>
          <p:nvSpPr>
            <p:cNvPr id="58" name="Rectangle 57"/>
            <p:cNvSpPr/>
            <p:nvPr/>
          </p:nvSpPr>
          <p:spPr>
            <a:xfrm>
              <a:off x="4789318" y="1347614"/>
              <a:ext cx="1092324" cy="362567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75138" y="1375008"/>
              <a:ext cx="9508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Raleway SemiBold" charset="0"/>
                </a:rPr>
                <a:t>Cordova</a:t>
              </a:r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62529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57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245365" y="2139702"/>
            <a:ext cx="1591940" cy="2738336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467544" y="2178320"/>
            <a:ext cx="2612380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algn="ctr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Native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52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err="1" smtClean="0">
                <a:solidFill>
                  <a:schemeClr val="lt1"/>
                </a:solidFill>
                <a:highlight>
                  <a:schemeClr val="accent1"/>
                </a:highlight>
              </a:rPr>
              <a:t>javascript</a:t>
            </a:r>
            <a:endParaRPr lang="en-US" sz="24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Desktop Development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413369" y="2138587"/>
            <a:ext cx="1728192" cy="2716683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5580112" y="2161355"/>
            <a:ext cx="1728192" cy="2716683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3"/>
          <p:cNvSpPr txBox="1">
            <a:spLocks noChangeAspect="1" noChangeArrowheads="1"/>
          </p:cNvSpPr>
          <p:nvPr/>
        </p:nvSpPr>
        <p:spPr>
          <a:xfrm>
            <a:off x="5473810" y="2211710"/>
            <a:ext cx="1511222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Bridge</a:t>
            </a:r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375831" y="2890397"/>
            <a:ext cx="1331007" cy="356094"/>
            <a:chOff x="518238" y="2890397"/>
            <a:chExt cx="1331007" cy="356094"/>
          </a:xfrm>
        </p:grpSpPr>
        <p:sp>
          <p:nvSpPr>
            <p:cNvPr id="30" name="Rectangle 29"/>
            <p:cNvSpPr/>
            <p:nvPr/>
          </p:nvSpPr>
          <p:spPr>
            <a:xfrm>
              <a:off x="518238" y="2890397"/>
              <a:ext cx="1331007" cy="3560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7405" y="2905697"/>
              <a:ext cx="12326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Raleway SemiBold" charset="0"/>
                </a:rPr>
                <a:t>Native UI</a:t>
              </a:r>
              <a:endParaRPr lang="en-US" b="1" dirty="0">
                <a:latin typeface="Raleway SemiBold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375831" y="3347677"/>
            <a:ext cx="1373745" cy="404408"/>
            <a:chOff x="518238" y="3347677"/>
            <a:chExt cx="1373745" cy="404408"/>
          </a:xfrm>
        </p:grpSpPr>
        <p:sp>
          <p:nvSpPr>
            <p:cNvPr id="32" name="Rectangle 31"/>
            <p:cNvSpPr/>
            <p:nvPr/>
          </p:nvSpPr>
          <p:spPr>
            <a:xfrm>
              <a:off x="518238" y="3347677"/>
              <a:ext cx="1331007" cy="404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9776" y="3395992"/>
              <a:ext cx="1372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Raleway SemiBold" charset="0"/>
                </a:rPr>
                <a:t>System calls</a:t>
              </a:r>
              <a:endParaRPr lang="en-US" b="1" dirty="0">
                <a:latin typeface="Raleway SemiBold" charset="0"/>
              </a:endParaRPr>
            </a:p>
          </p:txBody>
        </p:sp>
      </p:grpSp>
      <p:sp>
        <p:nvSpPr>
          <p:cNvPr id="45" name="Rectangle 3"/>
          <p:cNvSpPr txBox="1">
            <a:spLocks noChangeAspect="1" noChangeArrowheads="1"/>
          </p:cNvSpPr>
          <p:nvPr/>
        </p:nvSpPr>
        <p:spPr>
          <a:xfrm>
            <a:off x="3341361" y="2231569"/>
            <a:ext cx="129667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Hybrid</a:t>
            </a: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5772201" y="2980459"/>
            <a:ext cx="1331007" cy="356094"/>
            <a:chOff x="6590677" y="2913784"/>
            <a:chExt cx="1331007" cy="356094"/>
          </a:xfrm>
        </p:grpSpPr>
        <p:sp>
          <p:nvSpPr>
            <p:cNvPr id="74" name="Rectangle 73"/>
            <p:cNvSpPr/>
            <p:nvPr/>
          </p:nvSpPr>
          <p:spPr>
            <a:xfrm>
              <a:off x="6590677" y="2913784"/>
              <a:ext cx="1331007" cy="3560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909819" y="2924419"/>
              <a:ext cx="789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Raleway SemiBold" charset="0"/>
                </a:rPr>
                <a:t>Proton</a:t>
              </a:r>
              <a:endParaRPr lang="en-US" b="1" dirty="0">
                <a:latin typeface="Raleway SemiBold" charset="0"/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671939" y="3653907"/>
            <a:ext cx="1221853" cy="3580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838149" y="3686671"/>
            <a:ext cx="950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Raleway SemiBold" charset="0"/>
              </a:rPr>
              <a:t>Electron</a:t>
            </a:r>
            <a:endParaRPr lang="en-US" b="1" dirty="0">
              <a:latin typeface="Raleway SemiBold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671939" y="4229971"/>
            <a:ext cx="1221853" cy="3580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902633" y="4227934"/>
            <a:ext cx="950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Raleway SemiBold" charset="0"/>
              </a:rPr>
              <a:t>Meteor</a:t>
            </a:r>
            <a:endParaRPr lang="en-US" b="1" dirty="0">
              <a:latin typeface="Raleway SemiBold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692105" y="2868793"/>
            <a:ext cx="1185291" cy="579427"/>
            <a:chOff x="4651107" y="2825695"/>
            <a:chExt cx="1185291" cy="579427"/>
          </a:xfrm>
        </p:grpSpPr>
        <p:sp>
          <p:nvSpPr>
            <p:cNvPr id="37" name="Rectangle 36"/>
            <p:cNvSpPr/>
            <p:nvPr/>
          </p:nvSpPr>
          <p:spPr>
            <a:xfrm>
              <a:off x="4651107" y="2825695"/>
              <a:ext cx="1185291" cy="579427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727838" y="2856835"/>
              <a:ext cx="11085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Raleway SemiBold" charset="0"/>
                </a:rPr>
                <a:t>Chromium</a:t>
              </a:r>
            </a:p>
            <a:p>
              <a:r>
                <a:rPr lang="en-US" b="1" dirty="0" smtClean="0">
                  <a:solidFill>
                    <a:schemeClr val="bg1"/>
                  </a:solidFill>
                  <a:latin typeface="Raleway SemiBold" charset="0"/>
                </a:rPr>
                <a:t>+ Node.js</a:t>
              </a:r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99348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58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err="1" smtClean="0">
                <a:solidFill>
                  <a:schemeClr val="lt1"/>
                </a:solidFill>
                <a:highlight>
                  <a:schemeClr val="accent1"/>
                </a:highlight>
              </a:rPr>
              <a:t>javascript</a:t>
            </a:r>
            <a:endParaRPr lang="en-US" sz="24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Many new frameworks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pic>
        <p:nvPicPr>
          <p:cNvPr id="29" name="Picture 2" descr="Proton Native is one of the JavaScript frameworks for desktop app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35646"/>
            <a:ext cx="1800200" cy="73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491630"/>
            <a:ext cx="2592288" cy="811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15" descr="Image for pos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987574"/>
            <a:ext cx="1636441" cy="163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7" descr="NW.js is one of the JavaScript frameworks for desktop apps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803726"/>
            <a:ext cx="2961859" cy="123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1" descr="https://encrypted-tbn0.gstatic.com/images?q=tbn%3AANd9GcRU9v6r5Xy2HkpDqStvqHSO9DV-ArbDvc26Mlg3GgOLwUSuZsiUcvmo9IJlSFSMZOZCzP1tbl3jSN2yRvabArqSHIXjUuJAGgAhAPFHR_U&amp;usqp=CAU&amp;ec=4572530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648473"/>
            <a:ext cx="1671639" cy="68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79776"/>
            <a:ext cx="25527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765501"/>
            <a:ext cx="152400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96802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59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err="1" smtClean="0">
                <a:solidFill>
                  <a:schemeClr val="lt1"/>
                </a:solidFill>
                <a:highlight>
                  <a:schemeClr val="accent1"/>
                </a:highlight>
              </a:rPr>
              <a:t>javascript</a:t>
            </a:r>
            <a:endParaRPr lang="en-US" sz="24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Many more to come….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26322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Introduction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Browser runtime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pic>
        <p:nvPicPr>
          <p:cNvPr id="54" name="Picture 3" descr="C:\Users\s.fiorenza\Desktop\PresentazioneJS\Slides\layout-ti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25138"/>
            <a:ext cx="6423751" cy="3613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74412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528" y="1419622"/>
            <a:ext cx="8295456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&lt;!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DOCTYPE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meta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charset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"utf-8"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meta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name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"viewport"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content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"width=device-width, initial-scale=1, shrink-to-fit=no"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404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/>
              </a:rPr>
            </a:br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class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"app"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“warning”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There is no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em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download link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em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on this page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.</a:t>
            </a:r>
            <a:br>
              <a:rPr lang="en-US" sz="1600" dirty="0" smtClean="0">
                <a:solidFill>
                  <a:srgbClr val="D4D4D4"/>
                </a:solidFill>
                <a:latin typeface="Consolas"/>
              </a:rPr>
            </a:b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Introduction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Browser runtime: html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864670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6696" y="1711453"/>
            <a:ext cx="8295456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7BA7D"/>
                </a:solidFill>
                <a:latin typeface="Consolas"/>
              </a:rPr>
              <a:t>.warning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{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color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red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; }</a:t>
            </a:r>
          </a:p>
        </p:txBody>
      </p:sp>
      <p:sp>
        <p:nvSpPr>
          <p:cNvPr id="8" name="Rectangle 7"/>
          <p:cNvSpPr/>
          <p:nvPr/>
        </p:nvSpPr>
        <p:spPr>
          <a:xfrm>
            <a:off x="251520" y="1372899"/>
            <a:ext cx="64875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Raleway SemiBold" charset="0"/>
              </a:rPr>
              <a:t>Css</a:t>
            </a:r>
            <a:r>
              <a:rPr lang="en-US" sz="1600" dirty="0" smtClean="0">
                <a:latin typeface="Raleway SemiBold" charset="0"/>
              </a:rPr>
              <a:t> to define styles to apply to selected elements from html page</a:t>
            </a:r>
            <a:endParaRPr lang="en-US" sz="1600" dirty="0">
              <a:latin typeface="Raleway SemiBold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3528" y="2694280"/>
            <a:ext cx="8295456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script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type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"text/</a:t>
            </a:r>
            <a:r>
              <a:rPr lang="en-US" sz="1600" dirty="0" err="1">
                <a:solidFill>
                  <a:srgbClr val="CE9178"/>
                </a:solidFill>
                <a:latin typeface="Consolas"/>
              </a:rPr>
              <a:t>javascript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</a:t>
            </a:r>
            <a:r>
              <a:rPr lang="en-US" sz="1600" dirty="0" err="1">
                <a:solidFill>
                  <a:srgbClr val="D4D4D4"/>
                </a:solidFill>
                <a:latin typeface="Consolas"/>
              </a:rPr>
              <a:t>window.alert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D4D4D4"/>
                </a:solidFill>
                <a:latin typeface="Consolas"/>
              </a:rPr>
              <a:t>document.getElementsByClassName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(“warning”)[0].</a:t>
            </a:r>
            <a:r>
              <a:rPr lang="en-US" sz="1600" dirty="0" err="1">
                <a:solidFill>
                  <a:srgbClr val="D4D4D4"/>
                </a:solidFill>
                <a:latin typeface="Consolas"/>
              </a:rPr>
              <a:t>innerHTML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script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3976" y="2355726"/>
            <a:ext cx="64875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Raleway SemiBold" charset="0"/>
              </a:rPr>
              <a:t>Javascript</a:t>
            </a:r>
            <a:r>
              <a:rPr lang="en-US" sz="1600" dirty="0" smtClean="0">
                <a:latin typeface="Raleway SemiBold" charset="0"/>
              </a:rPr>
              <a:t> to apply some logic on selected html elements</a:t>
            </a:r>
            <a:endParaRPr lang="en-US" sz="1600" dirty="0">
              <a:latin typeface="Raleway SemiBold" charset="0"/>
            </a:endParaRPr>
          </a:p>
        </p:txBody>
      </p:sp>
      <p:sp>
        <p:nvSpPr>
          <p:cNvPr id="11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Introduction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Browser runtime: </a:t>
            </a:r>
            <a:r>
              <a:rPr lang="en-US" sz="2400" dirty="0" err="1" smtClean="0">
                <a:solidFill>
                  <a:schemeClr val="lt1"/>
                </a:solidFill>
                <a:highlight>
                  <a:schemeClr val="accent2"/>
                </a:highlight>
              </a:rPr>
              <a:t>css</a:t>
            </a: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and </a:t>
            </a:r>
            <a:r>
              <a:rPr lang="en-US" sz="2400" dirty="0" err="1" smtClean="0">
                <a:solidFill>
                  <a:schemeClr val="lt1"/>
                </a:solidFill>
                <a:highlight>
                  <a:schemeClr val="accent2"/>
                </a:highlight>
              </a:rPr>
              <a:t>javascript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114490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251520" y="151464"/>
            <a:ext cx="1527173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Browser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DOM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764336" y="987574"/>
            <a:ext cx="1584176" cy="307777"/>
            <a:chOff x="3203848" y="1413759"/>
            <a:chExt cx="1584176" cy="307777"/>
          </a:xfrm>
        </p:grpSpPr>
        <p:sp>
          <p:nvSpPr>
            <p:cNvPr id="11" name="Rounded Rectangle 10"/>
            <p:cNvSpPr/>
            <p:nvPr/>
          </p:nvSpPr>
          <p:spPr>
            <a:xfrm>
              <a:off x="3203848" y="1419622"/>
              <a:ext cx="1584176" cy="288032"/>
            </a:xfrm>
            <a:prstGeom prst="round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347864" y="1413759"/>
              <a:ext cx="1296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arlow Light" charset="0"/>
                </a:rPr>
                <a:t>html</a:t>
              </a:r>
              <a:r>
                <a:rPr lang="en-US" b="1" dirty="0">
                  <a:solidFill>
                    <a:schemeClr val="bg1"/>
                  </a:solidFill>
                  <a:latin typeface="Barlow Light" charset="0"/>
                </a:rPr>
                <a:t>: </a:t>
              </a:r>
              <a:r>
                <a:rPr lang="en-US" b="1" dirty="0" smtClean="0">
                  <a:solidFill>
                    <a:schemeClr val="bg1"/>
                  </a:solidFill>
                  <a:latin typeface="Barlow Light" charset="0"/>
                </a:rPr>
                <a:t>element</a:t>
              </a:r>
              <a:endParaRPr lang="en-US" b="1" dirty="0">
                <a:solidFill>
                  <a:schemeClr val="bg1"/>
                </a:solidFill>
                <a:latin typeface="Barlow Light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382448" y="1852475"/>
            <a:ext cx="1753850" cy="289509"/>
            <a:chOff x="1331640" y="2112856"/>
            <a:chExt cx="1568414" cy="289509"/>
          </a:xfrm>
        </p:grpSpPr>
        <p:sp>
          <p:nvSpPr>
            <p:cNvPr id="12" name="Rounded Rectangle 11"/>
            <p:cNvSpPr/>
            <p:nvPr/>
          </p:nvSpPr>
          <p:spPr>
            <a:xfrm>
              <a:off x="1331640" y="2114333"/>
              <a:ext cx="1447428" cy="288032"/>
            </a:xfrm>
            <a:prstGeom prst="round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Barlow Light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85991" y="2112856"/>
              <a:ext cx="14140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Barlow Light" charset="0"/>
                </a:rPr>
                <a:t>body: element</a:t>
              </a:r>
              <a:endParaRPr lang="en-US" sz="1200" b="1" dirty="0">
                <a:solidFill>
                  <a:schemeClr val="bg1"/>
                </a:solidFill>
                <a:latin typeface="Barlow Light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380520" y="2480734"/>
            <a:ext cx="1773712" cy="288032"/>
            <a:chOff x="4267592" y="2139702"/>
            <a:chExt cx="1240512" cy="288032"/>
          </a:xfrm>
        </p:grpSpPr>
        <p:sp>
          <p:nvSpPr>
            <p:cNvPr id="14" name="Rounded Rectangle 13"/>
            <p:cNvSpPr/>
            <p:nvPr/>
          </p:nvSpPr>
          <p:spPr>
            <a:xfrm>
              <a:off x="4267592" y="2139702"/>
              <a:ext cx="1240512" cy="288032"/>
            </a:xfrm>
            <a:prstGeom prst="round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Barlow Light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11608" y="2144872"/>
              <a:ext cx="1024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Barlow Light" charset="0"/>
                </a:rPr>
                <a:t>p</a:t>
              </a:r>
              <a:r>
                <a:rPr lang="en-US" sz="1200" b="1" dirty="0" smtClean="0">
                  <a:solidFill>
                    <a:schemeClr val="bg1"/>
                  </a:solidFill>
                  <a:latin typeface="Barlow Light" charset="0"/>
                </a:rPr>
                <a:t>: element</a:t>
              </a:r>
              <a:endParaRPr lang="en-US" sz="1200" b="1" dirty="0">
                <a:solidFill>
                  <a:schemeClr val="bg1"/>
                </a:solidFill>
                <a:latin typeface="Barlow Light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512783" y="1844079"/>
            <a:ext cx="1586991" cy="297905"/>
            <a:chOff x="2018126" y="2092522"/>
            <a:chExt cx="1617769" cy="297905"/>
          </a:xfrm>
        </p:grpSpPr>
        <p:sp>
          <p:nvSpPr>
            <p:cNvPr id="20" name="Rounded Rectangle 19"/>
            <p:cNvSpPr/>
            <p:nvPr/>
          </p:nvSpPr>
          <p:spPr>
            <a:xfrm>
              <a:off x="2018126" y="2102395"/>
              <a:ext cx="1617769" cy="288032"/>
            </a:xfrm>
            <a:prstGeom prst="round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Barlow Light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43107" y="2092522"/>
              <a:ext cx="13909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Barlow Light" charset="0"/>
                </a:rPr>
                <a:t>head: element</a:t>
              </a:r>
              <a:endParaRPr lang="en-US" sz="1200" b="1" dirty="0">
                <a:solidFill>
                  <a:schemeClr val="bg1"/>
                </a:solidFill>
                <a:latin typeface="Barlow Light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207146" y="2745546"/>
            <a:ext cx="1436862" cy="305389"/>
            <a:chOff x="2018126" y="2102395"/>
            <a:chExt cx="1617769" cy="305389"/>
          </a:xfrm>
        </p:grpSpPr>
        <p:sp>
          <p:nvSpPr>
            <p:cNvPr id="25" name="Rounded Rectangle 24"/>
            <p:cNvSpPr/>
            <p:nvPr/>
          </p:nvSpPr>
          <p:spPr>
            <a:xfrm>
              <a:off x="2018126" y="2102395"/>
              <a:ext cx="1617769" cy="288032"/>
            </a:xfrm>
            <a:prstGeom prst="round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Barlow Light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43107" y="2130785"/>
              <a:ext cx="1492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Barlow Light" charset="0"/>
                </a:rPr>
                <a:t>title: element</a:t>
              </a:r>
              <a:endParaRPr lang="en-US" sz="1200" b="1" dirty="0">
                <a:solidFill>
                  <a:schemeClr val="bg1"/>
                </a:solidFill>
                <a:latin typeface="Barlow Light" charset="0"/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6345349" y="3778423"/>
            <a:ext cx="1322995" cy="288032"/>
          </a:xfrm>
          <a:prstGeom prst="roundRect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Barlow Light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23484" y="3778423"/>
            <a:ext cx="1293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chemeClr val="bg1"/>
                </a:solidFill>
                <a:latin typeface="Barlow Light" charset="0"/>
              </a:rPr>
              <a:t>em</a:t>
            </a:r>
            <a:r>
              <a:rPr lang="en-US" sz="1200" b="1" dirty="0" smtClean="0">
                <a:solidFill>
                  <a:schemeClr val="bg1"/>
                </a:solidFill>
                <a:latin typeface="Barlow Light" charset="0"/>
              </a:rPr>
              <a:t>: element</a:t>
            </a:r>
            <a:endParaRPr lang="en-US" sz="1200" b="1" dirty="0">
              <a:solidFill>
                <a:schemeClr val="bg1"/>
              </a:solidFill>
              <a:latin typeface="Barlow Light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5380520" y="3768550"/>
            <a:ext cx="760759" cy="291396"/>
            <a:chOff x="1540396" y="2640394"/>
            <a:chExt cx="1152128" cy="291396"/>
          </a:xfrm>
        </p:grpSpPr>
        <p:sp>
          <p:nvSpPr>
            <p:cNvPr id="41" name="Rounded Rectangle 40"/>
            <p:cNvSpPr/>
            <p:nvPr/>
          </p:nvSpPr>
          <p:spPr>
            <a:xfrm>
              <a:off x="1540396" y="2643758"/>
              <a:ext cx="1152128" cy="288032"/>
            </a:xfrm>
            <a:prstGeom prst="roundRect">
              <a:avLst/>
            </a:prstGeom>
            <a:solidFill>
              <a:schemeClr val="accent5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Barlow Light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691680" y="2640394"/>
              <a:ext cx="8981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Barlow Light" charset="0"/>
                </a:rPr>
                <a:t>text</a:t>
              </a:r>
              <a:endParaRPr lang="en-US" sz="1200" b="1" dirty="0">
                <a:solidFill>
                  <a:schemeClr val="bg1"/>
                </a:solidFill>
                <a:latin typeface="Barlow Light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755918" y="4330357"/>
            <a:ext cx="760759" cy="291396"/>
            <a:chOff x="1540396" y="2640394"/>
            <a:chExt cx="1152128" cy="291396"/>
          </a:xfrm>
        </p:grpSpPr>
        <p:sp>
          <p:nvSpPr>
            <p:cNvPr id="44" name="Rounded Rectangle 43"/>
            <p:cNvSpPr/>
            <p:nvPr/>
          </p:nvSpPr>
          <p:spPr>
            <a:xfrm>
              <a:off x="1540396" y="2643758"/>
              <a:ext cx="1152128" cy="288032"/>
            </a:xfrm>
            <a:prstGeom prst="roundRect">
              <a:avLst/>
            </a:prstGeom>
            <a:solidFill>
              <a:schemeClr val="accent5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Barlow Light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91680" y="2640394"/>
              <a:ext cx="8981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Barlow Light" charset="0"/>
                </a:rPr>
                <a:t>text</a:t>
              </a:r>
              <a:endParaRPr lang="en-US" sz="1200" b="1" dirty="0">
                <a:solidFill>
                  <a:schemeClr val="bg1"/>
                </a:solidFill>
                <a:latin typeface="Barlow Light" charset="0"/>
              </a:endParaRPr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3242846" y="2151856"/>
            <a:ext cx="0" cy="251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225860" y="2151856"/>
            <a:ext cx="0" cy="312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242846" y="1556480"/>
            <a:ext cx="0" cy="285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760899" y="3266821"/>
            <a:ext cx="1" cy="494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154235" y="3266821"/>
            <a:ext cx="0" cy="494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7152340" y="4059946"/>
            <a:ext cx="1896" cy="2704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3242846" y="1556480"/>
            <a:ext cx="2948882" cy="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6191728" y="1557170"/>
            <a:ext cx="0" cy="296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3523209" y="3522622"/>
            <a:ext cx="760759" cy="291396"/>
            <a:chOff x="1540396" y="2640394"/>
            <a:chExt cx="1152128" cy="291396"/>
          </a:xfrm>
        </p:grpSpPr>
        <p:sp>
          <p:nvSpPr>
            <p:cNvPr id="93" name="Rounded Rectangle 92"/>
            <p:cNvSpPr/>
            <p:nvPr/>
          </p:nvSpPr>
          <p:spPr>
            <a:xfrm>
              <a:off x="1540396" y="2643758"/>
              <a:ext cx="1152128" cy="288032"/>
            </a:xfrm>
            <a:prstGeom prst="roundRect">
              <a:avLst/>
            </a:prstGeom>
            <a:solidFill>
              <a:schemeClr val="accent5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Barlow Light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691680" y="2640394"/>
              <a:ext cx="8981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Barlow Light" charset="0"/>
                </a:rPr>
                <a:t>text</a:t>
              </a:r>
              <a:endParaRPr lang="en-US" sz="1200" b="1" dirty="0">
                <a:solidFill>
                  <a:schemeClr val="bg1"/>
                </a:solidFill>
                <a:latin typeface="Barlow Light" charset="0"/>
              </a:endParaRPr>
            </a:p>
          </p:txBody>
        </p:sp>
      </p:grpSp>
      <p:cxnSp>
        <p:nvCxnSpPr>
          <p:cNvPr id="95" name="Straight Connector 94"/>
          <p:cNvCxnSpPr/>
          <p:nvPr/>
        </p:nvCxnSpPr>
        <p:spPr>
          <a:xfrm flipH="1">
            <a:off x="3919631" y="3033578"/>
            <a:ext cx="5946" cy="489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1403648" y="2735673"/>
            <a:ext cx="1436862" cy="297905"/>
            <a:chOff x="2018126" y="2092522"/>
            <a:chExt cx="1617769" cy="297905"/>
          </a:xfrm>
        </p:grpSpPr>
        <p:sp>
          <p:nvSpPr>
            <p:cNvPr id="99" name="Rounded Rectangle 98"/>
            <p:cNvSpPr/>
            <p:nvPr/>
          </p:nvSpPr>
          <p:spPr>
            <a:xfrm>
              <a:off x="2018126" y="2102395"/>
              <a:ext cx="1617769" cy="288032"/>
            </a:xfrm>
            <a:prstGeom prst="round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Barlow Light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143107" y="2092522"/>
              <a:ext cx="1492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Barlow Light" charset="0"/>
                </a:rPr>
                <a:t>meta: element</a:t>
              </a:r>
              <a:endParaRPr lang="en-US" sz="1200" b="1" dirty="0">
                <a:solidFill>
                  <a:schemeClr val="bg1"/>
                </a:solidFill>
                <a:latin typeface="Barlow Light" charset="0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2155057" y="3522622"/>
            <a:ext cx="760759" cy="291396"/>
            <a:chOff x="1540396" y="2640394"/>
            <a:chExt cx="1152128" cy="291396"/>
          </a:xfrm>
        </p:grpSpPr>
        <p:sp>
          <p:nvSpPr>
            <p:cNvPr id="102" name="Rounded Rectangle 101"/>
            <p:cNvSpPr/>
            <p:nvPr/>
          </p:nvSpPr>
          <p:spPr>
            <a:xfrm>
              <a:off x="1540396" y="2643758"/>
              <a:ext cx="1152128" cy="288032"/>
            </a:xfrm>
            <a:prstGeom prst="roundRect">
              <a:avLst/>
            </a:prstGeom>
            <a:solidFill>
              <a:schemeClr val="accent5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Barlow Light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691680" y="2640394"/>
              <a:ext cx="8981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Barlow Light" charset="0"/>
                </a:rPr>
                <a:t>text</a:t>
              </a:r>
              <a:endParaRPr lang="en-US" sz="1200" b="1" dirty="0">
                <a:solidFill>
                  <a:schemeClr val="bg1"/>
                </a:solidFill>
                <a:latin typeface="Barlow Light" charset="0"/>
              </a:endParaRPr>
            </a:p>
          </p:txBody>
        </p:sp>
      </p:grpSp>
      <p:cxnSp>
        <p:nvCxnSpPr>
          <p:cNvPr id="104" name="Straight Connector 103"/>
          <p:cNvCxnSpPr/>
          <p:nvPr/>
        </p:nvCxnSpPr>
        <p:spPr>
          <a:xfrm flipH="1">
            <a:off x="2101727" y="3033577"/>
            <a:ext cx="1661" cy="2332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5760900" y="3266821"/>
            <a:ext cx="13933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6225860" y="2768766"/>
            <a:ext cx="0" cy="498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2103388" y="2402863"/>
            <a:ext cx="18221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3923697" y="2402863"/>
            <a:ext cx="0" cy="3426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2101727" y="2402863"/>
            <a:ext cx="0" cy="312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>
            <a:off x="1621333" y="3266821"/>
            <a:ext cx="915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2535437" y="3266821"/>
            <a:ext cx="0" cy="259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539552" y="3522622"/>
            <a:ext cx="1460501" cy="28803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 Light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07965" y="3543693"/>
            <a:ext cx="1569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>
                <a:solidFill>
                  <a:schemeClr val="bg1"/>
                </a:solidFill>
                <a:latin typeface="Barlow Light" charset="0"/>
              </a:rPr>
              <a:t>charset:attribute</a:t>
            </a:r>
            <a:endParaRPr lang="en-US" sz="1100" b="1" dirty="0">
              <a:solidFill>
                <a:schemeClr val="bg1"/>
              </a:solidFill>
              <a:latin typeface="Barlow Light" charset="0"/>
            </a:endParaRPr>
          </a:p>
        </p:txBody>
      </p:sp>
      <p:cxnSp>
        <p:nvCxnSpPr>
          <p:cNvPr id="145" name="Straight Connector 144"/>
          <p:cNvCxnSpPr/>
          <p:nvPr/>
        </p:nvCxnSpPr>
        <p:spPr>
          <a:xfrm flipH="1">
            <a:off x="1619672" y="3266821"/>
            <a:ext cx="1660" cy="251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4557873" y="1281469"/>
            <a:ext cx="1" cy="275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4715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3982</TotalTime>
  <Words>1338</Words>
  <Application>Microsoft Office PowerPoint</Application>
  <PresentationFormat>On-screen Show (16:9)</PresentationFormat>
  <Paragraphs>767</Paragraphs>
  <Slides>59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Barlow</vt:lpstr>
      <vt:lpstr>Raleway</vt:lpstr>
      <vt:lpstr>Barlow Light</vt:lpstr>
      <vt:lpstr>Verdana</vt:lpstr>
      <vt:lpstr>Consolas</vt:lpstr>
      <vt:lpstr>Arial</vt:lpstr>
      <vt:lpstr>Wingdings</vt:lpstr>
      <vt:lpstr>Raleway SemiBold</vt:lpstr>
      <vt:lpstr>Gaoler template</vt:lpstr>
      <vt:lpstr>PowerPoint Presentation</vt:lpstr>
      <vt:lpstr>Javascript Agenda</vt:lpstr>
      <vt:lpstr>PowerPoint Presentation</vt:lpstr>
      <vt:lpstr>PowerPoint Presentation</vt:lpstr>
      <vt:lpstr>Browser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Web 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Node.js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Single Page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Javascript  and beyond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ADMIN</dc:creator>
  <cp:lastModifiedBy>Fiorenza, Stefano / Kuehne + Nagel / TLL GI-TT</cp:lastModifiedBy>
  <cp:revision>280</cp:revision>
  <dcterms:modified xsi:type="dcterms:W3CDTF">2020-11-13T11:59:29Z</dcterms:modified>
</cp:coreProperties>
</file>