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8"/>
  </p:notesMasterIdLst>
  <p:sldIdLst>
    <p:sldId id="256" r:id="rId2"/>
    <p:sldId id="360" r:id="rId3"/>
    <p:sldId id="352" r:id="rId4"/>
    <p:sldId id="366" r:id="rId5"/>
    <p:sldId id="361" r:id="rId6"/>
    <p:sldId id="362" r:id="rId7"/>
    <p:sldId id="367" r:id="rId8"/>
    <p:sldId id="363" r:id="rId9"/>
    <p:sldId id="368" r:id="rId10"/>
    <p:sldId id="364" r:id="rId11"/>
    <p:sldId id="369" r:id="rId12"/>
    <p:sldId id="370" r:id="rId13"/>
    <p:sldId id="365" r:id="rId14"/>
    <p:sldId id="371" r:id="rId15"/>
    <p:sldId id="372" r:id="rId16"/>
    <p:sldId id="373" r:id="rId17"/>
  </p:sldIdLst>
  <p:sldSz cx="9144000" cy="5143500" type="screen16x9"/>
  <p:notesSz cx="6858000" cy="9144000"/>
  <p:embeddedFontLst>
    <p:embeddedFont>
      <p:font typeface="Raleway SemiBold" charset="0"/>
      <p:regular r:id="rId19"/>
      <p:bold r:id="rId20"/>
      <p:italic r:id="rId21"/>
      <p:boldItalic r:id="rId22"/>
    </p:embeddedFont>
    <p:embeddedFont>
      <p:font typeface="Barlow Light" charset="0"/>
      <p:regular r:id="rId23"/>
      <p:bold r:id="rId24"/>
      <p:italic r:id="rId25"/>
      <p:boldItalic r:id="rId26"/>
    </p:embeddedFont>
    <p:embeddedFont>
      <p:font typeface="Calibri"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AFE2"/>
    <a:srgbClr val="3EB1D5"/>
    <a:srgbClr val="435A72"/>
    <a:srgbClr val="C5C7C9"/>
    <a:srgbClr val="01224B"/>
    <a:srgbClr val="0E414A"/>
    <a:srgbClr val="61C2DD"/>
    <a:srgbClr val="3BA4FF"/>
    <a:srgbClr val="87D8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CA79B213-A7B1-4D54-87E7-7F15D3F6DC19}">
  <a:tblStyle styleId="{CA79B213-A7B1-4D54-87E7-7F15D3F6DC1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164" d="100"/>
          <a:sy n="164" d="100"/>
        </p:scale>
        <p:origin x="-114" y="-288"/>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101" d="100"/>
          <a:sy n="101" d="100"/>
        </p:scale>
        <p:origin x="-357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2675161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29499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68D2766-C49B-4C1A-9FEE-6F146754B02B}" type="slidenum">
              <a:rPr lang="en-US" smtClean="0"/>
              <a:t>10</a:t>
            </a:fld>
            <a:endParaRPr lang="en-US"/>
          </a:p>
        </p:txBody>
      </p:sp>
    </p:spTree>
    <p:extLst>
      <p:ext uri="{BB962C8B-B14F-4D97-AF65-F5344CB8AC3E}">
        <p14:creationId xmlns:p14="http://schemas.microsoft.com/office/powerpoint/2010/main" val="11176302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68D2766-C49B-4C1A-9FEE-6F146754B02B}" type="slidenum">
              <a:rPr lang="en-US" smtClean="0"/>
              <a:t>11</a:t>
            </a:fld>
            <a:endParaRPr lang="en-US"/>
          </a:p>
        </p:txBody>
      </p:sp>
    </p:spTree>
    <p:extLst>
      <p:ext uri="{BB962C8B-B14F-4D97-AF65-F5344CB8AC3E}">
        <p14:creationId xmlns:p14="http://schemas.microsoft.com/office/powerpoint/2010/main" val="17010558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68D2766-C49B-4C1A-9FEE-6F146754B02B}" type="slidenum">
              <a:rPr lang="en-US" smtClean="0"/>
              <a:t>12</a:t>
            </a:fld>
            <a:endParaRPr lang="en-US"/>
          </a:p>
        </p:txBody>
      </p:sp>
    </p:spTree>
    <p:extLst>
      <p:ext uri="{BB962C8B-B14F-4D97-AF65-F5344CB8AC3E}">
        <p14:creationId xmlns:p14="http://schemas.microsoft.com/office/powerpoint/2010/main" val="18690280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68D2766-C49B-4C1A-9FEE-6F146754B02B}" type="slidenum">
              <a:rPr lang="en-US" smtClean="0"/>
              <a:t>13</a:t>
            </a:fld>
            <a:endParaRPr lang="en-US"/>
          </a:p>
        </p:txBody>
      </p:sp>
    </p:spTree>
    <p:extLst>
      <p:ext uri="{BB962C8B-B14F-4D97-AF65-F5344CB8AC3E}">
        <p14:creationId xmlns:p14="http://schemas.microsoft.com/office/powerpoint/2010/main" val="29356115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68D2766-C49B-4C1A-9FEE-6F146754B02B}" type="slidenum">
              <a:rPr lang="en-US" smtClean="0"/>
              <a:t>14</a:t>
            </a:fld>
            <a:endParaRPr lang="en-US"/>
          </a:p>
        </p:txBody>
      </p:sp>
    </p:spTree>
    <p:extLst>
      <p:ext uri="{BB962C8B-B14F-4D97-AF65-F5344CB8AC3E}">
        <p14:creationId xmlns:p14="http://schemas.microsoft.com/office/powerpoint/2010/main" val="29356115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68D2766-C49B-4C1A-9FEE-6F146754B02B}" type="slidenum">
              <a:rPr lang="en-US" smtClean="0"/>
              <a:t>15</a:t>
            </a:fld>
            <a:endParaRPr lang="en-US"/>
          </a:p>
        </p:txBody>
      </p:sp>
    </p:spTree>
    <p:extLst>
      <p:ext uri="{BB962C8B-B14F-4D97-AF65-F5344CB8AC3E}">
        <p14:creationId xmlns:p14="http://schemas.microsoft.com/office/powerpoint/2010/main" val="29356115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68D2766-C49B-4C1A-9FEE-6F146754B02B}" type="slidenum">
              <a:rPr lang="en-US" smtClean="0"/>
              <a:t>16</a:t>
            </a:fld>
            <a:endParaRPr lang="en-US"/>
          </a:p>
        </p:txBody>
      </p:sp>
    </p:spTree>
    <p:extLst>
      <p:ext uri="{BB962C8B-B14F-4D97-AF65-F5344CB8AC3E}">
        <p14:creationId xmlns:p14="http://schemas.microsoft.com/office/powerpoint/2010/main" val="2935611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3" name="Google Shape;114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9270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68D2766-C49B-4C1A-9FEE-6F146754B02B}" type="slidenum">
              <a:rPr lang="en-US" smtClean="0"/>
              <a:t>3</a:t>
            </a:fld>
            <a:endParaRPr lang="en-US"/>
          </a:p>
        </p:txBody>
      </p:sp>
    </p:spTree>
    <p:extLst>
      <p:ext uri="{BB962C8B-B14F-4D97-AF65-F5344CB8AC3E}">
        <p14:creationId xmlns:p14="http://schemas.microsoft.com/office/powerpoint/2010/main" val="14070013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68D2766-C49B-4C1A-9FEE-6F146754B02B}" type="slidenum">
              <a:rPr lang="en-US" smtClean="0"/>
              <a:t>4</a:t>
            </a:fld>
            <a:endParaRPr lang="en-US"/>
          </a:p>
        </p:txBody>
      </p:sp>
    </p:spTree>
    <p:extLst>
      <p:ext uri="{BB962C8B-B14F-4D97-AF65-F5344CB8AC3E}">
        <p14:creationId xmlns:p14="http://schemas.microsoft.com/office/powerpoint/2010/main" val="2694506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68D2766-C49B-4C1A-9FEE-6F146754B02B}" type="slidenum">
              <a:rPr lang="en-US" smtClean="0"/>
              <a:t>5</a:t>
            </a:fld>
            <a:endParaRPr lang="en-US"/>
          </a:p>
        </p:txBody>
      </p:sp>
    </p:spTree>
    <p:extLst>
      <p:ext uri="{BB962C8B-B14F-4D97-AF65-F5344CB8AC3E}">
        <p14:creationId xmlns:p14="http://schemas.microsoft.com/office/powerpoint/2010/main" val="10287466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68D2766-C49B-4C1A-9FEE-6F146754B02B}" type="slidenum">
              <a:rPr lang="en-US" smtClean="0"/>
              <a:t>6</a:t>
            </a:fld>
            <a:endParaRPr lang="en-US"/>
          </a:p>
        </p:txBody>
      </p:sp>
    </p:spTree>
    <p:extLst>
      <p:ext uri="{BB962C8B-B14F-4D97-AF65-F5344CB8AC3E}">
        <p14:creationId xmlns:p14="http://schemas.microsoft.com/office/powerpoint/2010/main" val="2380633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68D2766-C49B-4C1A-9FEE-6F146754B02B}" type="slidenum">
              <a:rPr lang="en-US" smtClean="0"/>
              <a:t>7</a:t>
            </a:fld>
            <a:endParaRPr lang="en-US"/>
          </a:p>
        </p:txBody>
      </p:sp>
    </p:spTree>
    <p:extLst>
      <p:ext uri="{BB962C8B-B14F-4D97-AF65-F5344CB8AC3E}">
        <p14:creationId xmlns:p14="http://schemas.microsoft.com/office/powerpoint/2010/main" val="18946424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68D2766-C49B-4C1A-9FEE-6F146754B02B}" type="slidenum">
              <a:rPr lang="en-US" smtClean="0"/>
              <a:t>8</a:t>
            </a:fld>
            <a:endParaRPr lang="en-US"/>
          </a:p>
        </p:txBody>
      </p:sp>
    </p:spTree>
    <p:extLst>
      <p:ext uri="{BB962C8B-B14F-4D97-AF65-F5344CB8AC3E}">
        <p14:creationId xmlns:p14="http://schemas.microsoft.com/office/powerpoint/2010/main" val="41335183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68D2766-C49B-4C1A-9FEE-6F146754B02B}" type="slidenum">
              <a:rPr lang="en-US" smtClean="0"/>
              <a:t>9</a:t>
            </a:fld>
            <a:endParaRPr lang="en-US"/>
          </a:p>
        </p:txBody>
      </p:sp>
    </p:spTree>
    <p:extLst>
      <p:ext uri="{BB962C8B-B14F-4D97-AF65-F5344CB8AC3E}">
        <p14:creationId xmlns:p14="http://schemas.microsoft.com/office/powerpoint/2010/main" val="4118685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cSld name="Title Only">
    <p:bg>
      <p:bgPr>
        <a:gradFill>
          <a:gsLst>
            <a:gs pos="0">
              <a:srgbClr val="EFEDEE"/>
            </a:gs>
            <a:gs pos="53000">
              <a:srgbClr val="F1EFF0"/>
            </a:gs>
            <a:gs pos="77000">
              <a:srgbClr val="EFEDEE"/>
            </a:gs>
            <a:gs pos="100000">
              <a:srgbClr val="EFEBEC"/>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79748"/>
            <a:ext cx="7886700" cy="554292"/>
          </a:xfrm>
        </p:spPr>
        <p:txBody>
          <a:bodyPr>
            <a:normAutofit/>
          </a:bodyPr>
          <a:lstStyle>
            <a:lvl1pPr>
              <a:defRPr sz="3600"/>
            </a:lvl1pPr>
          </a:lstStyle>
          <a:p>
            <a:r>
              <a:rPr lang="en-US" dirty="0"/>
              <a:t>Click to edit Master title style</a:t>
            </a:r>
          </a:p>
        </p:txBody>
      </p:sp>
      <p:grpSp>
        <p:nvGrpSpPr>
          <p:cNvPr id="3" name="Group 2">
            <a:extLst>
              <a:ext uri="{FF2B5EF4-FFF2-40B4-BE49-F238E27FC236}">
                <a16:creationId xmlns:a16="http://schemas.microsoft.com/office/drawing/2014/main" xmlns="" id="{AEDF2B47-7C58-458B-A014-B081B81A8D06}"/>
              </a:ext>
            </a:extLst>
          </p:cNvPr>
          <p:cNvGrpSpPr/>
          <p:nvPr userDrawn="1"/>
        </p:nvGrpSpPr>
        <p:grpSpPr>
          <a:xfrm>
            <a:off x="9433982" y="1"/>
            <a:ext cx="1647523" cy="1362074"/>
            <a:chOff x="12554553" y="1"/>
            <a:chExt cx="1647523" cy="1816099"/>
          </a:xfrm>
        </p:grpSpPr>
        <p:sp>
          <p:nvSpPr>
            <p:cNvPr id="4" name="Rectangle: Folded Corner 3">
              <a:extLst>
                <a:ext uri="{FF2B5EF4-FFF2-40B4-BE49-F238E27FC236}">
                  <a16:creationId xmlns:a16="http://schemas.microsoft.com/office/drawing/2014/main" xmlns="" id="{C7ACA455-4437-4416-A6F0-33D534A6AE9F}"/>
                </a:ext>
              </a:extLst>
            </p:cNvPr>
            <p:cNvSpPr/>
            <p:nvPr userDrawn="1"/>
          </p:nvSpPr>
          <p:spPr>
            <a:xfrm>
              <a:off x="12554553" y="1"/>
              <a:ext cx="1644047" cy="1816099"/>
            </a:xfrm>
            <a:prstGeom prst="foldedCorner">
              <a:avLst/>
            </a:prstGeom>
            <a:ln>
              <a:noFill/>
            </a:ln>
            <a:effectLst>
              <a:outerShdw blurRad="101600" dist="635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Ins="0" rtlCol="0" anchor="t"/>
            <a:lstStyle/>
            <a:p>
              <a:r>
                <a:rPr lang="en-US" sz="1400">
                  <a:solidFill>
                    <a:schemeClr val="accent2">
                      <a:lumMod val="50000"/>
                    </a:schemeClr>
                  </a:solidFill>
                </a:rPr>
                <a:t>To insert your own icons*:</a:t>
              </a:r>
            </a:p>
            <a:p>
              <a:endParaRPr lang="en-US" sz="1400">
                <a:solidFill>
                  <a:schemeClr val="accent2">
                    <a:lumMod val="50000"/>
                  </a:schemeClr>
                </a:solidFill>
              </a:endParaRPr>
            </a:p>
            <a:p>
              <a:r>
                <a:rPr lang="en-US" sz="1400" b="1">
                  <a:solidFill>
                    <a:schemeClr val="accent2">
                      <a:lumMod val="50000"/>
                    </a:schemeClr>
                  </a:solidFill>
                </a:rPr>
                <a:t>Insert</a:t>
              </a:r>
              <a:r>
                <a:rPr lang="en-US" sz="1400">
                  <a:solidFill>
                    <a:schemeClr val="accent2">
                      <a:lumMod val="50000"/>
                    </a:schemeClr>
                  </a:solidFill>
                </a:rPr>
                <a:t> &gt;&gt; </a:t>
              </a:r>
              <a:r>
                <a:rPr lang="en-US" sz="1400" b="1">
                  <a:solidFill>
                    <a:schemeClr val="accent2">
                      <a:lumMod val="50000"/>
                    </a:schemeClr>
                  </a:solidFill>
                </a:rPr>
                <a:t>Icons</a:t>
              </a:r>
            </a:p>
            <a:p>
              <a:endParaRPr lang="en-US" sz="1400">
                <a:solidFill>
                  <a:schemeClr val="accent2">
                    <a:lumMod val="50000"/>
                  </a:schemeClr>
                </a:solidFill>
              </a:endParaRPr>
            </a:p>
            <a:p>
              <a:r>
                <a:rPr lang="en-US" sz="1200" i="1">
                  <a:solidFill>
                    <a:schemeClr val="accent2">
                      <a:lumMod val="50000"/>
                    </a:schemeClr>
                  </a:solidFill>
                </a:rPr>
                <a:t>(*Only available to Office 365 subscribers)</a:t>
              </a:r>
            </a:p>
          </p:txBody>
        </p:sp>
        <p:pic>
          <p:nvPicPr>
            <p:cNvPr id="5" name="Picture 4">
              <a:extLst>
                <a:ext uri="{FF2B5EF4-FFF2-40B4-BE49-F238E27FC236}">
                  <a16:creationId xmlns:a16="http://schemas.microsoft.com/office/drawing/2014/main" xmlns="" id="{7180DD64-6AC6-41B8-826F-6BE55763C657}"/>
                </a:ext>
              </a:extLst>
            </p:cNvPr>
            <p:cNvPicPr>
              <a:picLocks noChangeAspect="1"/>
            </p:cNvPicPr>
            <p:nvPr userDrawn="1"/>
          </p:nvPicPr>
          <p:blipFill>
            <a:blip r:embed="rId2"/>
            <a:stretch>
              <a:fillRect/>
            </a:stretch>
          </p:blipFill>
          <p:spPr>
            <a:xfrm>
              <a:off x="13802026" y="424090"/>
              <a:ext cx="400050" cy="657225"/>
            </a:xfrm>
            <a:prstGeom prst="rect">
              <a:avLst/>
            </a:prstGeom>
          </p:spPr>
        </p:pic>
      </p:grpSp>
    </p:spTree>
    <p:extLst>
      <p:ext uri="{BB962C8B-B14F-4D97-AF65-F5344CB8AC3E}">
        <p14:creationId xmlns:p14="http://schemas.microsoft.com/office/powerpoint/2010/main" val="302664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dark">
  <p:cSld name="Blank dark">
    <p:bg>
      <p:bgPr>
        <a:gradFill>
          <a:gsLst>
            <a:gs pos="0">
              <a:schemeClr val="accent1"/>
            </a:gs>
            <a:gs pos="50000">
              <a:schemeClr val="accent1"/>
            </a:gs>
            <a:gs pos="100000">
              <a:schemeClr val="accent2"/>
            </a:gs>
          </a:gsLst>
          <a:lin ang="16200038" scaled="0"/>
        </a:gradFill>
        <a:effectLst/>
      </p:bgPr>
    </p:bg>
    <p:spTree>
      <p:nvGrpSpPr>
        <p:cNvPr id="1" name="Shape 56"/>
        <p:cNvGrpSpPr/>
        <p:nvPr/>
      </p:nvGrpSpPr>
      <p:grpSpPr>
        <a:xfrm>
          <a:off x="0" y="0"/>
          <a:ext cx="0" cy="0"/>
          <a:chOff x="0" y="0"/>
          <a:chExt cx="0" cy="0"/>
        </a:xfrm>
      </p:grpSpPr>
      <p:sp>
        <p:nvSpPr>
          <p:cNvPr id="57" name="Google Shape;57;p11"/>
          <p:cNvSpPr/>
          <p:nvPr/>
        </p:nvSpPr>
        <p:spPr>
          <a:xfrm flipH="1">
            <a:off x="8686800" y="4674850"/>
            <a:ext cx="468600" cy="468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1"/>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32343052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w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1pPr>
            <a:lvl2pPr lvl="1">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2pPr>
            <a:lvl3pPr lvl="2">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3pPr>
            <a:lvl4pPr lvl="3">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4pPr>
            <a:lvl5pPr lvl="4">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5pPr>
            <a:lvl6pPr lvl="5">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6pPr>
            <a:lvl7pPr lvl="6">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7pPr>
            <a:lvl8pPr lvl="7">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8pPr>
            <a:lvl9pPr lvl="8">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pic>
        <p:nvPicPr>
          <p:cNvPr id="5" name="Picture 35" descr="kn_both_pos_anke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211889" y="267494"/>
            <a:ext cx="536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dk2" tx2="lt2" accent1="accent1" accent2="accent2" accent3="accent3" accent4="accent4" accent5="accent5" accent6="accent6" hlink="hlink" folHlink="folHlink"/>
  <p:sldLayoutIdLst>
    <p:sldLayoutId id="2147483648" r:id="rId1"/>
    <p:sldLayoutId id="2147483660" r:id="rId2"/>
    <p:sldLayoutId id="2147483663"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tuleturg.ee/et"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apilist.fun/" TargetMode="External"/><Relationship Id="rId3" Type="http://schemas.openxmlformats.org/officeDocument/2006/relationships/hyperlink" Target="https://www.programmableweb.com/" TargetMode="External"/><Relationship Id="rId7" Type="http://schemas.openxmlformats.org/officeDocument/2006/relationships/hyperlink" Target="http://apis.io/" TargetMode="External"/><Relationship Id="rId12" Type="http://schemas.openxmlformats.org/officeDocument/2006/relationships/hyperlink" Target="https://sdks.io/?"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apis.guru/browse-apis/" TargetMode="External"/><Relationship Id="rId11" Type="http://schemas.openxmlformats.org/officeDocument/2006/relationships/hyperlink" Target="https://developers.google.com/apis-explorer/#p/" TargetMode="External"/><Relationship Id="rId5" Type="http://schemas.openxmlformats.org/officeDocument/2006/relationships/hyperlink" Target="https://public-apis.io/" TargetMode="External"/><Relationship Id="rId10" Type="http://schemas.openxmlformats.org/officeDocument/2006/relationships/hyperlink" Target="https://apiharmony-open.mybluemix.net/public" TargetMode="External"/><Relationship Id="rId4" Type="http://schemas.openxmlformats.org/officeDocument/2006/relationships/hyperlink" Target="https://rapidapi.com/" TargetMode="External"/><Relationship Id="rId9" Type="http://schemas.openxmlformats.org/officeDocument/2006/relationships/hyperlink" Target="https://explore.postman.com/"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algorithmia.com/algorithms" TargetMode="External"/><Relationship Id="rId3" Type="http://schemas.openxmlformats.org/officeDocument/2006/relationships/hyperlink" Target="https://datacatalog.worldbank.org/search" TargetMode="External"/><Relationship Id="rId7" Type="http://schemas.openxmlformats.org/officeDocument/2006/relationships/hyperlink" Target="https://avaandmed.tallinn.ee/eng/"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data.europa.eu/euodp/en/data/" TargetMode="External"/><Relationship Id="rId5" Type="http://schemas.openxmlformats.org/officeDocument/2006/relationships/hyperlink" Target="https://www.producthunt.com/" TargetMode="External"/><Relationship Id="rId4" Type="http://schemas.openxmlformats.org/officeDocument/2006/relationships/hyperlink" Target="https://opendata.riik.ee/en/andmehulgad/"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www.producthunt.com/" TargetMode="External"/><Relationship Id="rId7" Type="http://schemas.openxmlformats.org/officeDocument/2006/relationships/hyperlink" Target="http://garage48.org/"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startupestonia.ee/startup-database" TargetMode="External"/><Relationship Id="rId5" Type="http://schemas.openxmlformats.org/officeDocument/2006/relationships/hyperlink" Target="https://algorithmia.com/algorithms" TargetMode="External"/><Relationship Id="rId4" Type="http://schemas.openxmlformats.org/officeDocument/2006/relationships/hyperlink" Target="https://dzone.com/articles/a-software-developers-guide-to-side-project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339" name="Picture 35" descr="kn_both_pos_ank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1889" y="267494"/>
            <a:ext cx="536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Google Shape;338;p12"/>
          <p:cNvSpPr txBox="1">
            <a:spLocks/>
          </p:cNvSpPr>
          <p:nvPr/>
        </p:nvSpPr>
        <p:spPr>
          <a:xfrm>
            <a:off x="1697632" y="2283718"/>
            <a:ext cx="5322640" cy="772269"/>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9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9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9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9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9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9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9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9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r>
              <a:rPr lang="et-EE" dirty="0" smtClean="0"/>
              <a:t/>
            </a:r>
            <a:br>
              <a:rPr lang="et-EE" dirty="0" smtClean="0"/>
            </a:br>
            <a:r>
              <a:rPr lang="et-EE" sz="4400" dirty="0" err="1" smtClean="0"/>
              <a:t>Portfolio</a:t>
            </a:r>
            <a:r>
              <a:rPr lang="et-EE" sz="4400" dirty="0" smtClean="0"/>
              <a:t> </a:t>
            </a:r>
            <a:r>
              <a:rPr lang="en-US" sz="4400" dirty="0" smtClean="0"/>
              <a:t>Project</a:t>
            </a:r>
            <a:endParaRPr lang="et-EE" sz="4400" dirty="0"/>
          </a:p>
        </p:txBody>
      </p:sp>
      <p:sp>
        <p:nvSpPr>
          <p:cNvPr id="5" name="Google Shape;1014;p22"/>
          <p:cNvSpPr txBox="1">
            <a:spLocks/>
          </p:cNvSpPr>
          <p:nvPr/>
        </p:nvSpPr>
        <p:spPr>
          <a:xfrm>
            <a:off x="467544" y="210444"/>
            <a:ext cx="5556965" cy="10131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nSpc>
                <a:spcPct val="115000"/>
              </a:lnSpc>
            </a:pPr>
            <a:r>
              <a:rPr lang="en-US" sz="3600" dirty="0" smtClean="0">
                <a:solidFill>
                  <a:schemeClr val="lt1"/>
                </a:solidFill>
                <a:highlight>
                  <a:schemeClr val="accent1"/>
                </a:highlight>
              </a:rPr>
              <a:t>KNITS</a:t>
            </a:r>
            <a:endParaRPr lang="en-US" sz="3000" dirty="0" smtClean="0">
              <a:solidFill>
                <a:schemeClr val="lt1"/>
              </a:solidFill>
              <a:highlight>
                <a:schemeClr val="accent1"/>
              </a:highlight>
            </a:endParaRPr>
          </a:p>
          <a:p>
            <a:pPr>
              <a:lnSpc>
                <a:spcPct val="115000"/>
              </a:lnSpc>
            </a:pPr>
            <a:r>
              <a:rPr lang="en-US" sz="2000" b="1" dirty="0" smtClean="0">
                <a:solidFill>
                  <a:schemeClr val="lt1"/>
                </a:solidFill>
                <a:highlight>
                  <a:schemeClr val="accent2"/>
                </a:highlight>
              </a:rPr>
              <a:t>K</a:t>
            </a:r>
            <a:r>
              <a:rPr lang="en-US" sz="2000" dirty="0" smtClean="0">
                <a:solidFill>
                  <a:schemeClr val="lt1"/>
                </a:solidFill>
                <a:highlight>
                  <a:schemeClr val="accent2"/>
                </a:highlight>
              </a:rPr>
              <a:t>uehne </a:t>
            </a:r>
            <a:r>
              <a:rPr lang="en-US" sz="2000" b="1" dirty="0" smtClean="0">
                <a:solidFill>
                  <a:schemeClr val="lt1"/>
                </a:solidFill>
                <a:highlight>
                  <a:schemeClr val="accent2"/>
                </a:highlight>
              </a:rPr>
              <a:t>N</a:t>
            </a:r>
            <a:r>
              <a:rPr lang="en-US" sz="2000" dirty="0" smtClean="0">
                <a:solidFill>
                  <a:schemeClr val="lt1"/>
                </a:solidFill>
                <a:highlight>
                  <a:schemeClr val="accent2"/>
                </a:highlight>
              </a:rPr>
              <a:t>agel </a:t>
            </a:r>
            <a:r>
              <a:rPr lang="en-US" sz="2000" b="1" dirty="0" smtClean="0">
                <a:solidFill>
                  <a:schemeClr val="lt1"/>
                </a:solidFill>
                <a:highlight>
                  <a:schemeClr val="accent2"/>
                </a:highlight>
              </a:rPr>
              <a:t>I</a:t>
            </a:r>
            <a:r>
              <a:rPr lang="en-US" sz="2000" dirty="0" smtClean="0">
                <a:solidFill>
                  <a:schemeClr val="lt1"/>
                </a:solidFill>
                <a:highlight>
                  <a:schemeClr val="accent2"/>
                </a:highlight>
              </a:rPr>
              <a:t>nformation </a:t>
            </a:r>
            <a:r>
              <a:rPr lang="en-US" sz="2000" b="1" dirty="0" smtClean="0">
                <a:solidFill>
                  <a:schemeClr val="lt1"/>
                </a:solidFill>
                <a:highlight>
                  <a:schemeClr val="accent2"/>
                </a:highlight>
              </a:rPr>
              <a:t>T</a:t>
            </a:r>
            <a:r>
              <a:rPr lang="en-US" sz="2000" dirty="0" smtClean="0">
                <a:solidFill>
                  <a:schemeClr val="lt1"/>
                </a:solidFill>
                <a:highlight>
                  <a:schemeClr val="accent2"/>
                </a:highlight>
              </a:rPr>
              <a:t>echnology </a:t>
            </a:r>
            <a:r>
              <a:rPr lang="en-US" sz="2000" b="1" dirty="0" smtClean="0">
                <a:solidFill>
                  <a:schemeClr val="lt1"/>
                </a:solidFill>
                <a:highlight>
                  <a:schemeClr val="accent2"/>
                </a:highlight>
              </a:rPr>
              <a:t>S</a:t>
            </a:r>
            <a:r>
              <a:rPr lang="en-US" sz="2000" dirty="0" smtClean="0">
                <a:solidFill>
                  <a:schemeClr val="lt1"/>
                </a:solidFill>
                <a:highlight>
                  <a:schemeClr val="accent2"/>
                </a:highlight>
              </a:rPr>
              <a:t>chool</a:t>
            </a:r>
            <a:endParaRPr lang="en-US" sz="2000" dirty="0">
              <a:solidFill>
                <a:schemeClr val="lt1"/>
              </a:solidFill>
              <a:highlight>
                <a:schemeClr val="accent2"/>
              </a:highligh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Google Shape;1014;p22"/>
          <p:cNvSpPr txBox="1">
            <a:spLocks noGrp="1"/>
          </p:cNvSpPr>
          <p:nvPr>
            <p:ph type="title" idx="4294967295"/>
          </p:nvPr>
        </p:nvSpPr>
        <p:spPr>
          <a:xfrm>
            <a:off x="251520" y="136947"/>
            <a:ext cx="3351049" cy="10131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None/>
            </a:pPr>
            <a:r>
              <a:rPr lang="et-EE" sz="3000" b="0" dirty="0" smtClean="0">
                <a:solidFill>
                  <a:schemeClr val="lt1"/>
                </a:solidFill>
                <a:highlight>
                  <a:schemeClr val="accent1"/>
                </a:highlight>
              </a:rPr>
              <a:t>Portfolio Project</a:t>
            </a:r>
            <a:endParaRPr sz="3000" b="0" dirty="0">
              <a:solidFill>
                <a:schemeClr val="lt1"/>
              </a:solidFill>
              <a:highlight>
                <a:schemeClr val="accent1"/>
              </a:highlight>
            </a:endParaRPr>
          </a:p>
          <a:p>
            <a:pPr lvl="0">
              <a:lnSpc>
                <a:spcPct val="115000"/>
              </a:lnSpc>
            </a:pPr>
            <a:r>
              <a:rPr lang="en-US" sz="2000" dirty="0" smtClean="0">
                <a:solidFill>
                  <a:schemeClr val="lt1"/>
                </a:solidFill>
                <a:highlight>
                  <a:schemeClr val="accent2"/>
                </a:highlight>
              </a:rPr>
              <a:t>Simulators - Game</a:t>
            </a:r>
            <a:endParaRPr sz="2000" dirty="0">
              <a:solidFill>
                <a:schemeClr val="lt1"/>
              </a:solidFill>
              <a:highlight>
                <a:schemeClr val="accent2"/>
              </a:highlight>
            </a:endParaRPr>
          </a:p>
        </p:txBody>
      </p:sp>
      <p:sp>
        <p:nvSpPr>
          <p:cNvPr id="40" name="Google Shape;1997;p32"/>
          <p:cNvSpPr txBox="1">
            <a:spLocks/>
          </p:cNvSpPr>
          <p:nvPr/>
        </p:nvSpPr>
        <p:spPr>
          <a:xfrm>
            <a:off x="899592" y="2235829"/>
            <a:ext cx="7255688"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rgbClr val="01AFE2"/>
                </a:solidFill>
                <a:latin typeface="Raleway SemiBold"/>
                <a:ea typeface="Raleway SemiBold"/>
                <a:cs typeface="Raleway SemiBold"/>
                <a:sym typeface="Raleway SemiBold"/>
              </a:rPr>
              <a:t>How the availability of data is empowering better decision</a:t>
            </a:r>
            <a:r>
              <a:rPr lang="en-US" sz="1800" b="1" dirty="0" smtClean="0">
                <a:solidFill>
                  <a:srgbClr val="01AFE2"/>
                </a:solidFill>
                <a:latin typeface="Raleway SemiBold"/>
                <a:ea typeface="Raleway SemiBold"/>
                <a:cs typeface="Raleway SemiBold"/>
                <a:sym typeface="Raleway SemiBold"/>
              </a:rPr>
              <a:t>?</a:t>
            </a:r>
            <a:endParaRPr lang="en-US" sz="2800" b="1" dirty="0" smtClean="0">
              <a:solidFill>
                <a:srgbClr val="01AFE2"/>
              </a:solidFill>
              <a:latin typeface="Raleway SemiBold"/>
              <a:ea typeface="Raleway SemiBold"/>
              <a:cs typeface="Raleway SemiBold"/>
              <a:sym typeface="Raleway SemiBold"/>
            </a:endParaRPr>
          </a:p>
        </p:txBody>
      </p:sp>
      <p:sp>
        <p:nvSpPr>
          <p:cNvPr id="18" name="Google Shape;1997;p32"/>
          <p:cNvSpPr txBox="1">
            <a:spLocks/>
          </p:cNvSpPr>
          <p:nvPr/>
        </p:nvSpPr>
        <p:spPr>
          <a:xfrm>
            <a:off x="936954" y="3121571"/>
            <a:ext cx="6941918" cy="330234"/>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rgbClr val="01AFE2"/>
                </a:solidFill>
                <a:latin typeface="Raleway SemiBold"/>
                <a:ea typeface="Raleway SemiBold"/>
                <a:cs typeface="Raleway SemiBold"/>
                <a:sym typeface="Raleway SemiBold"/>
              </a:rPr>
              <a:t>What are the possible decisions what management could take to react to actions of customers and suppliers? </a:t>
            </a:r>
            <a:endParaRPr lang="en-US" sz="2800" dirty="0" smtClean="0">
              <a:solidFill>
                <a:srgbClr val="01AFE2"/>
              </a:solidFill>
              <a:latin typeface="Raleway SemiBold"/>
              <a:ea typeface="Raleway SemiBold"/>
              <a:cs typeface="Raleway SemiBold"/>
              <a:sym typeface="Raleway SemiBold"/>
            </a:endParaRPr>
          </a:p>
        </p:txBody>
      </p:sp>
      <p:sp>
        <p:nvSpPr>
          <p:cNvPr id="19" name="Google Shape;1997;p32"/>
          <p:cNvSpPr txBox="1">
            <a:spLocks/>
          </p:cNvSpPr>
          <p:nvPr/>
        </p:nvSpPr>
        <p:spPr>
          <a:xfrm>
            <a:off x="952716" y="4034935"/>
            <a:ext cx="7471712" cy="381590"/>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rgbClr val="01AFE2"/>
                </a:solidFill>
                <a:latin typeface="Raleway SemiBold"/>
                <a:ea typeface="Raleway SemiBold"/>
                <a:cs typeface="Raleway SemiBold"/>
                <a:sym typeface="Raleway SemiBold"/>
              </a:rPr>
              <a:t>How customers and suppliers could react to management actions?</a:t>
            </a:r>
          </a:p>
        </p:txBody>
      </p:sp>
      <p:sp>
        <p:nvSpPr>
          <p:cNvPr id="20" name="Google Shape;1997;p32"/>
          <p:cNvSpPr txBox="1">
            <a:spLocks/>
          </p:cNvSpPr>
          <p:nvPr/>
        </p:nvSpPr>
        <p:spPr>
          <a:xfrm>
            <a:off x="1060728" y="4083918"/>
            <a:ext cx="7152468"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endParaRPr lang="en-US" sz="2400" dirty="0" smtClean="0">
              <a:solidFill>
                <a:srgbClr val="01AFE2"/>
              </a:solidFill>
              <a:latin typeface="Raleway SemiBold"/>
              <a:ea typeface="Raleway SemiBold"/>
              <a:cs typeface="Raleway SemiBold"/>
              <a:sym typeface="Raleway SemiBold"/>
            </a:endParaRPr>
          </a:p>
        </p:txBody>
      </p:sp>
      <p:sp>
        <p:nvSpPr>
          <p:cNvPr id="7" name="Google Shape;1997;p32"/>
          <p:cNvSpPr txBox="1">
            <a:spLocks/>
          </p:cNvSpPr>
          <p:nvPr/>
        </p:nvSpPr>
        <p:spPr>
          <a:xfrm>
            <a:off x="899592" y="1502143"/>
            <a:ext cx="7471712" cy="381590"/>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rgbClr val="01AFE2"/>
                </a:solidFill>
                <a:latin typeface="Raleway SemiBold"/>
                <a:ea typeface="Raleway SemiBold"/>
                <a:cs typeface="Raleway SemiBold"/>
                <a:sym typeface="Raleway SemiBold"/>
              </a:rPr>
              <a:t>What are data and processes of this business? </a:t>
            </a:r>
            <a:endParaRPr lang="en-US" sz="2800" dirty="0" smtClean="0">
              <a:solidFill>
                <a:srgbClr val="01AFE2"/>
              </a:solidFill>
              <a:latin typeface="Raleway SemiBold"/>
              <a:ea typeface="Raleway SemiBold"/>
              <a:cs typeface="Raleway SemiBold"/>
              <a:sym typeface="Raleway SemiBold"/>
            </a:endParaRPr>
          </a:p>
        </p:txBody>
      </p:sp>
    </p:spTree>
    <p:extLst>
      <p:ext uri="{BB962C8B-B14F-4D97-AF65-F5344CB8AC3E}">
        <p14:creationId xmlns:p14="http://schemas.microsoft.com/office/powerpoint/2010/main" val="24517918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Google Shape;1014;p22"/>
          <p:cNvSpPr txBox="1">
            <a:spLocks noGrp="1"/>
          </p:cNvSpPr>
          <p:nvPr>
            <p:ph type="title" idx="4294967295"/>
          </p:nvPr>
        </p:nvSpPr>
        <p:spPr>
          <a:xfrm>
            <a:off x="251520" y="136947"/>
            <a:ext cx="3351049" cy="10131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None/>
            </a:pPr>
            <a:r>
              <a:rPr lang="et-EE" sz="3000" b="0" dirty="0" smtClean="0">
                <a:solidFill>
                  <a:schemeClr val="lt1"/>
                </a:solidFill>
                <a:highlight>
                  <a:schemeClr val="accent1"/>
                </a:highlight>
              </a:rPr>
              <a:t>Portfolio Project</a:t>
            </a:r>
            <a:endParaRPr sz="3000" b="0" dirty="0">
              <a:solidFill>
                <a:schemeClr val="lt1"/>
              </a:solidFill>
              <a:highlight>
                <a:schemeClr val="accent1"/>
              </a:highlight>
            </a:endParaRPr>
          </a:p>
          <a:p>
            <a:pPr lvl="0">
              <a:lnSpc>
                <a:spcPct val="115000"/>
              </a:lnSpc>
            </a:pPr>
            <a:r>
              <a:rPr lang="en-US" sz="2000" dirty="0" smtClean="0">
                <a:solidFill>
                  <a:schemeClr val="lt1"/>
                </a:solidFill>
                <a:highlight>
                  <a:schemeClr val="accent2"/>
                </a:highlight>
              </a:rPr>
              <a:t>Simulators - Game</a:t>
            </a:r>
            <a:endParaRPr sz="2000" dirty="0">
              <a:solidFill>
                <a:schemeClr val="lt1"/>
              </a:solidFill>
              <a:highlight>
                <a:schemeClr val="accent2"/>
              </a:highlight>
            </a:endParaRPr>
          </a:p>
        </p:txBody>
      </p:sp>
      <p:sp>
        <p:nvSpPr>
          <p:cNvPr id="7" name="Google Shape;1997;p32"/>
          <p:cNvSpPr txBox="1">
            <a:spLocks/>
          </p:cNvSpPr>
          <p:nvPr/>
        </p:nvSpPr>
        <p:spPr>
          <a:xfrm>
            <a:off x="251520" y="1702034"/>
            <a:ext cx="7471712" cy="381590"/>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600" dirty="0" smtClean="0">
                <a:solidFill>
                  <a:srgbClr val="01AFE2"/>
                </a:solidFill>
                <a:latin typeface="Raleway SemiBold"/>
                <a:ea typeface="Raleway SemiBold"/>
                <a:cs typeface="Raleway SemiBold"/>
                <a:sym typeface="Raleway SemiBold"/>
              </a:rPr>
              <a:t>Reproduce a business model as a game.</a:t>
            </a:r>
            <a:br>
              <a:rPr lang="en-US" sz="1600" dirty="0" smtClean="0">
                <a:solidFill>
                  <a:srgbClr val="01AFE2"/>
                </a:solidFill>
                <a:latin typeface="Raleway SemiBold"/>
                <a:ea typeface="Raleway SemiBold"/>
                <a:cs typeface="Raleway SemiBold"/>
                <a:sym typeface="Raleway SemiBold"/>
              </a:rPr>
            </a:br>
            <a:r>
              <a:rPr lang="en-US" sz="1600" dirty="0" smtClean="0">
                <a:solidFill>
                  <a:srgbClr val="01AFE2"/>
                </a:solidFill>
                <a:latin typeface="Raleway SemiBold"/>
                <a:ea typeface="Raleway SemiBold"/>
                <a:cs typeface="Raleway SemiBold"/>
                <a:sym typeface="Raleway SemiBold"/>
              </a:rPr>
              <a:t>What are the agents? What are their goals? How can they achieve their goals? What are the events they react to?</a:t>
            </a:r>
          </a:p>
        </p:txBody>
      </p:sp>
      <p:sp>
        <p:nvSpPr>
          <p:cNvPr id="8" name="Google Shape;1997;p32"/>
          <p:cNvSpPr txBox="1">
            <a:spLocks/>
          </p:cNvSpPr>
          <p:nvPr/>
        </p:nvSpPr>
        <p:spPr>
          <a:xfrm>
            <a:off x="179512" y="1059582"/>
            <a:ext cx="2302995"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t-EE" b="1" dirty="0">
                <a:solidFill>
                  <a:srgbClr val="435A72"/>
                </a:solidFill>
                <a:latin typeface="Raleway SemiBold"/>
                <a:ea typeface="Raleway SemiBold"/>
                <a:cs typeface="Raleway SemiBold"/>
                <a:sym typeface="Raleway SemiBold"/>
              </a:rPr>
              <a:t> </a:t>
            </a:r>
            <a:r>
              <a:rPr lang="en-US" b="1" dirty="0" smtClean="0">
                <a:solidFill>
                  <a:srgbClr val="435A72"/>
                </a:solidFill>
                <a:latin typeface="Raleway SemiBold"/>
                <a:ea typeface="Raleway SemiBold"/>
                <a:cs typeface="Raleway SemiBold"/>
                <a:sym typeface="Raleway SemiBold"/>
              </a:rPr>
              <a:t>Some examples</a:t>
            </a:r>
          </a:p>
        </p:txBody>
      </p:sp>
      <p:sp>
        <p:nvSpPr>
          <p:cNvPr id="9" name="Google Shape;1997;p32"/>
          <p:cNvSpPr txBox="1">
            <a:spLocks/>
          </p:cNvSpPr>
          <p:nvPr/>
        </p:nvSpPr>
        <p:spPr>
          <a:xfrm>
            <a:off x="251520" y="3507854"/>
            <a:ext cx="7471712" cy="381590"/>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endParaRPr lang="en-US" dirty="0" smtClean="0">
              <a:solidFill>
                <a:srgbClr val="01AFE2"/>
              </a:solidFill>
              <a:latin typeface="Raleway SemiBold"/>
              <a:ea typeface="Raleway SemiBold"/>
              <a:cs typeface="Raleway SemiBold"/>
              <a:sym typeface="Raleway SemiBold"/>
            </a:endParaRPr>
          </a:p>
          <a:p>
            <a:pPr marL="0" indent="0">
              <a:buNone/>
            </a:pPr>
            <a:r>
              <a:rPr lang="en-US" sz="1600" dirty="0" smtClean="0">
                <a:solidFill>
                  <a:srgbClr val="01AFE2"/>
                </a:solidFill>
                <a:latin typeface="Raleway SemiBold"/>
                <a:ea typeface="Raleway SemiBold"/>
                <a:cs typeface="Raleway SemiBold"/>
                <a:sym typeface="Raleway SemiBold"/>
              </a:rPr>
              <a:t>Example: </a:t>
            </a:r>
            <a:r>
              <a:rPr lang="en-US" sz="1600" dirty="0">
                <a:hlinkClick r:id="rId3"/>
              </a:rPr>
              <a:t>https://tuleturg.ee/et</a:t>
            </a:r>
            <a:endParaRPr lang="en-US" sz="1600" dirty="0" smtClean="0">
              <a:solidFill>
                <a:srgbClr val="01AFE2"/>
              </a:solidFill>
              <a:latin typeface="Raleway SemiBold"/>
              <a:ea typeface="Raleway SemiBold"/>
              <a:cs typeface="Raleway SemiBold"/>
              <a:sym typeface="Raleway SemiBold"/>
            </a:endParaRPr>
          </a:p>
          <a:p>
            <a:pPr marL="0" indent="0">
              <a:buFont typeface="Barlow Light"/>
              <a:buNone/>
            </a:pPr>
            <a:r>
              <a:rPr lang="en-US" sz="1600" dirty="0" smtClean="0">
                <a:solidFill>
                  <a:srgbClr val="01AFE2"/>
                </a:solidFill>
                <a:latin typeface="Raleway SemiBold"/>
                <a:ea typeface="Raleway SemiBold"/>
                <a:cs typeface="Raleway SemiBold"/>
                <a:sym typeface="Raleway SemiBold"/>
              </a:rPr>
              <a:t>Business of wood for heating.</a:t>
            </a:r>
            <a:br>
              <a:rPr lang="en-US" sz="1600" dirty="0" smtClean="0">
                <a:solidFill>
                  <a:srgbClr val="01AFE2"/>
                </a:solidFill>
                <a:latin typeface="Raleway SemiBold"/>
                <a:ea typeface="Raleway SemiBold"/>
                <a:cs typeface="Raleway SemiBold"/>
                <a:sym typeface="Raleway SemiBold"/>
              </a:rPr>
            </a:br>
            <a:r>
              <a:rPr lang="en-US" sz="1600" dirty="0" smtClean="0">
                <a:solidFill>
                  <a:srgbClr val="01AFE2"/>
                </a:solidFill>
                <a:latin typeface="Raleway SemiBold"/>
                <a:ea typeface="Raleway SemiBold"/>
                <a:cs typeface="Raleway SemiBold"/>
                <a:sym typeface="Raleway SemiBold"/>
              </a:rPr>
              <a:t>Different moment and ways to mine wood from forest. </a:t>
            </a:r>
            <a:br>
              <a:rPr lang="en-US" sz="1600" dirty="0" smtClean="0">
                <a:solidFill>
                  <a:srgbClr val="01AFE2"/>
                </a:solidFill>
                <a:latin typeface="Raleway SemiBold"/>
                <a:ea typeface="Raleway SemiBold"/>
                <a:cs typeface="Raleway SemiBold"/>
                <a:sym typeface="Raleway SemiBold"/>
              </a:rPr>
            </a:br>
            <a:r>
              <a:rPr lang="en-US" sz="1600" dirty="0" smtClean="0">
                <a:solidFill>
                  <a:srgbClr val="01AFE2"/>
                </a:solidFill>
                <a:latin typeface="Raleway SemiBold"/>
                <a:ea typeface="Raleway SemiBold"/>
                <a:cs typeface="Raleway SemiBold"/>
                <a:sym typeface="Raleway SemiBold"/>
              </a:rPr>
              <a:t>Different wood products and qualities. (Dry, Semi Dry, Wet, Bricks, Logs, Type of tree, Energy for each type)</a:t>
            </a:r>
            <a:br>
              <a:rPr lang="en-US" sz="1600" dirty="0" smtClean="0">
                <a:solidFill>
                  <a:srgbClr val="01AFE2"/>
                </a:solidFill>
                <a:latin typeface="Raleway SemiBold"/>
                <a:ea typeface="Raleway SemiBold"/>
                <a:cs typeface="Raleway SemiBold"/>
                <a:sym typeface="Raleway SemiBold"/>
              </a:rPr>
            </a:br>
            <a:r>
              <a:rPr lang="en-US" sz="1600" dirty="0" smtClean="0">
                <a:solidFill>
                  <a:srgbClr val="01AFE2"/>
                </a:solidFill>
                <a:latin typeface="Raleway SemiBold"/>
                <a:ea typeface="Raleway SemiBold"/>
                <a:cs typeface="Raleway SemiBold"/>
                <a:sym typeface="Raleway SemiBold"/>
              </a:rPr>
              <a:t>Customers react to changes in quality and price. </a:t>
            </a:r>
            <a:br>
              <a:rPr lang="en-US" sz="1600" dirty="0" smtClean="0">
                <a:solidFill>
                  <a:srgbClr val="01AFE2"/>
                </a:solidFill>
                <a:latin typeface="Raleway SemiBold"/>
                <a:ea typeface="Raleway SemiBold"/>
                <a:cs typeface="Raleway SemiBold"/>
                <a:sym typeface="Raleway SemiBold"/>
              </a:rPr>
            </a:br>
            <a:r>
              <a:rPr lang="en-US" sz="1600" dirty="0" smtClean="0">
                <a:solidFill>
                  <a:srgbClr val="01AFE2"/>
                </a:solidFill>
                <a:latin typeface="Raleway SemiBold"/>
                <a:ea typeface="Raleway SemiBold"/>
                <a:cs typeface="Raleway SemiBold"/>
                <a:sym typeface="Raleway SemiBold"/>
              </a:rPr>
              <a:t>They probably value different wood in summer and winter.</a:t>
            </a:r>
          </a:p>
        </p:txBody>
      </p:sp>
    </p:spTree>
    <p:extLst>
      <p:ext uri="{BB962C8B-B14F-4D97-AF65-F5344CB8AC3E}">
        <p14:creationId xmlns:p14="http://schemas.microsoft.com/office/powerpoint/2010/main" val="35896495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Google Shape;1014;p22"/>
          <p:cNvSpPr txBox="1">
            <a:spLocks noGrp="1"/>
          </p:cNvSpPr>
          <p:nvPr>
            <p:ph type="title" idx="4294967295"/>
          </p:nvPr>
        </p:nvSpPr>
        <p:spPr>
          <a:xfrm>
            <a:off x="251520" y="136947"/>
            <a:ext cx="6840760" cy="10131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None/>
            </a:pPr>
            <a:r>
              <a:rPr lang="et-EE" sz="3000" b="0" dirty="0" smtClean="0">
                <a:solidFill>
                  <a:schemeClr val="lt1"/>
                </a:solidFill>
                <a:highlight>
                  <a:schemeClr val="accent1"/>
                </a:highlight>
              </a:rPr>
              <a:t>Portfolio Project</a:t>
            </a:r>
            <a:endParaRPr sz="3000" b="0" dirty="0">
              <a:solidFill>
                <a:schemeClr val="lt1"/>
              </a:solidFill>
              <a:highlight>
                <a:schemeClr val="accent1"/>
              </a:highlight>
            </a:endParaRPr>
          </a:p>
          <a:p>
            <a:pPr lvl="0">
              <a:lnSpc>
                <a:spcPct val="115000"/>
              </a:lnSpc>
            </a:pPr>
            <a:r>
              <a:rPr lang="en-US" sz="2000" dirty="0" smtClean="0">
                <a:solidFill>
                  <a:schemeClr val="lt1"/>
                </a:solidFill>
                <a:highlight>
                  <a:schemeClr val="accent2"/>
                </a:highlight>
              </a:rPr>
              <a:t>Simulators or Emulators in Logistics and Supply Chain</a:t>
            </a:r>
            <a:endParaRPr sz="2000" dirty="0">
              <a:solidFill>
                <a:schemeClr val="lt1"/>
              </a:solidFill>
              <a:highlight>
                <a:schemeClr val="accent2"/>
              </a:highlight>
            </a:endParaRPr>
          </a:p>
        </p:txBody>
      </p:sp>
      <p:sp>
        <p:nvSpPr>
          <p:cNvPr id="8" name="Google Shape;1997;p32"/>
          <p:cNvSpPr txBox="1">
            <a:spLocks/>
          </p:cNvSpPr>
          <p:nvPr/>
        </p:nvSpPr>
        <p:spPr>
          <a:xfrm>
            <a:off x="179512" y="1167520"/>
            <a:ext cx="6696744"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t-EE" b="1" dirty="0">
                <a:solidFill>
                  <a:srgbClr val="435A72"/>
                </a:solidFill>
                <a:latin typeface="Raleway SemiBold"/>
                <a:ea typeface="Raleway SemiBold"/>
                <a:cs typeface="Raleway SemiBold"/>
                <a:sym typeface="Raleway SemiBold"/>
              </a:rPr>
              <a:t> </a:t>
            </a:r>
            <a:r>
              <a:rPr lang="en-US" b="1" dirty="0" smtClean="0">
                <a:solidFill>
                  <a:srgbClr val="435A72"/>
                </a:solidFill>
                <a:latin typeface="Raleway SemiBold"/>
                <a:ea typeface="Raleway SemiBold"/>
                <a:cs typeface="Raleway SemiBold"/>
                <a:sym typeface="Raleway SemiBold"/>
              </a:rPr>
              <a:t>Some Products from Oracle Fusion for Supply Chain</a:t>
            </a:r>
          </a:p>
        </p:txBody>
      </p:sp>
      <p:sp>
        <p:nvSpPr>
          <p:cNvPr id="2" name="Rectangle 1"/>
          <p:cNvSpPr/>
          <p:nvPr/>
        </p:nvSpPr>
        <p:spPr>
          <a:xfrm>
            <a:off x="2286000" y="2094697"/>
            <a:ext cx="4572000" cy="307777"/>
          </a:xfrm>
          <a:prstGeom prst="rect">
            <a:avLst/>
          </a:prstGeom>
        </p:spPr>
        <p:txBody>
          <a:bodyPr>
            <a:spAutoFit/>
          </a:bodyPr>
          <a:lstStyle/>
          <a:p>
            <a:r>
              <a:rPr lang="en-US" dirty="0"/>
              <a:t>	</a:t>
            </a:r>
          </a:p>
        </p:txBody>
      </p:sp>
      <p:sp>
        <p:nvSpPr>
          <p:cNvPr id="10" name="Google Shape;1997;p32"/>
          <p:cNvSpPr txBox="1">
            <a:spLocks/>
          </p:cNvSpPr>
          <p:nvPr/>
        </p:nvSpPr>
        <p:spPr>
          <a:xfrm>
            <a:off x="251520" y="2947944"/>
            <a:ext cx="8568952"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b="1" dirty="0" smtClean="0">
                <a:solidFill>
                  <a:srgbClr val="01AFE2"/>
                </a:solidFill>
                <a:latin typeface="Raleway SemiBold"/>
                <a:ea typeface="Raleway SemiBold"/>
                <a:cs typeface="Raleway SemiBold"/>
                <a:sym typeface="Raleway SemiBold"/>
              </a:rPr>
              <a:t>Products and User manuals:</a:t>
            </a:r>
          </a:p>
          <a:p>
            <a:pPr marL="0" indent="0">
              <a:buNone/>
            </a:pPr>
            <a:r>
              <a:rPr lang="en-US" sz="1600" dirty="0">
                <a:solidFill>
                  <a:srgbClr val="01AFE2"/>
                </a:solidFill>
                <a:latin typeface="Raleway SemiBold"/>
                <a:ea typeface="Raleway SemiBold"/>
                <a:cs typeface="Raleway SemiBold"/>
                <a:sym typeface="Raleway SemiBold"/>
              </a:rPr>
              <a:t>https://</a:t>
            </a:r>
            <a:r>
              <a:rPr lang="en-US" sz="1600" dirty="0" smtClean="0">
                <a:solidFill>
                  <a:srgbClr val="01AFE2"/>
                </a:solidFill>
                <a:latin typeface="Raleway SemiBold"/>
                <a:ea typeface="Raleway SemiBold"/>
                <a:cs typeface="Raleway SemiBold"/>
                <a:sym typeface="Raleway SemiBold"/>
              </a:rPr>
              <a:t>www.oracle.com/applications/supply-chain-management</a:t>
            </a:r>
          </a:p>
          <a:p>
            <a:pPr marL="0" indent="0">
              <a:buNone/>
            </a:pPr>
            <a:r>
              <a:rPr lang="en-US" sz="1600" dirty="0" smtClean="0">
                <a:solidFill>
                  <a:srgbClr val="01AFE2"/>
                </a:solidFill>
                <a:latin typeface="Raleway SemiBold"/>
                <a:ea typeface="Raleway SemiBold"/>
                <a:cs typeface="Raleway SemiBold"/>
                <a:sym typeface="Raleway SemiBold"/>
              </a:rPr>
              <a:t>https</a:t>
            </a:r>
            <a:r>
              <a:rPr lang="en-US" sz="1600" dirty="0">
                <a:solidFill>
                  <a:srgbClr val="01AFE2"/>
                </a:solidFill>
                <a:latin typeface="Raleway SemiBold"/>
                <a:ea typeface="Raleway SemiBold"/>
                <a:cs typeface="Raleway SemiBold"/>
                <a:sym typeface="Raleway SemiBold"/>
              </a:rPr>
              <a:t>://</a:t>
            </a:r>
            <a:r>
              <a:rPr lang="en-US" sz="1600" dirty="0" smtClean="0">
                <a:solidFill>
                  <a:srgbClr val="01AFE2"/>
                </a:solidFill>
                <a:latin typeface="Raleway SemiBold"/>
                <a:ea typeface="Raleway SemiBold"/>
                <a:cs typeface="Raleway SemiBold"/>
                <a:sym typeface="Raleway SemiBold"/>
              </a:rPr>
              <a:t>docs.oracle.com/en/cloud/saas/supply-chain-management/20c/books.html</a:t>
            </a:r>
          </a:p>
          <a:p>
            <a:pPr marL="0" indent="0">
              <a:buFont typeface="Barlow Light"/>
              <a:buNone/>
            </a:pPr>
            <a:endParaRPr lang="en-US" sz="3000" b="1" dirty="0">
              <a:solidFill>
                <a:srgbClr val="01AFE2"/>
              </a:solidFill>
              <a:latin typeface="Raleway SemiBold"/>
              <a:ea typeface="Raleway SemiBold"/>
              <a:cs typeface="Raleway SemiBold"/>
              <a:sym typeface="Raleway SemiBold"/>
            </a:endParaRPr>
          </a:p>
          <a:p>
            <a:pPr marL="0" indent="0">
              <a:buFont typeface="Barlow Light"/>
              <a:buNone/>
            </a:pPr>
            <a:endParaRPr lang="en-US" sz="3000" b="1" dirty="0" smtClean="0">
              <a:solidFill>
                <a:srgbClr val="01AFE2"/>
              </a:solidFill>
              <a:latin typeface="Raleway SemiBold"/>
              <a:ea typeface="Raleway SemiBold"/>
              <a:cs typeface="Raleway SemiBold"/>
              <a:sym typeface="Raleway SemiBold"/>
            </a:endParaRPr>
          </a:p>
          <a:p>
            <a:pPr marL="0" indent="0">
              <a:buFont typeface="Barlow Light"/>
              <a:buNone/>
            </a:pPr>
            <a:endParaRPr lang="en-US" sz="3000" b="1" dirty="0" smtClean="0">
              <a:solidFill>
                <a:srgbClr val="01AFE2"/>
              </a:solidFill>
              <a:latin typeface="Raleway SemiBold"/>
              <a:ea typeface="Raleway SemiBold"/>
              <a:cs typeface="Raleway SemiBold"/>
              <a:sym typeface="Raleway SemiBold"/>
            </a:endParaRPr>
          </a:p>
        </p:txBody>
      </p:sp>
    </p:spTree>
    <p:extLst>
      <p:ext uri="{BB962C8B-B14F-4D97-AF65-F5344CB8AC3E}">
        <p14:creationId xmlns:p14="http://schemas.microsoft.com/office/powerpoint/2010/main" val="39683070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Google Shape;1014;p22"/>
          <p:cNvSpPr txBox="1">
            <a:spLocks noGrp="1"/>
          </p:cNvSpPr>
          <p:nvPr>
            <p:ph type="title" idx="4294967295"/>
          </p:nvPr>
        </p:nvSpPr>
        <p:spPr>
          <a:xfrm>
            <a:off x="251520" y="136947"/>
            <a:ext cx="5832648" cy="10131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None/>
            </a:pPr>
            <a:r>
              <a:rPr lang="et-EE" sz="3000" b="0" dirty="0" smtClean="0">
                <a:solidFill>
                  <a:schemeClr val="lt1"/>
                </a:solidFill>
                <a:highlight>
                  <a:schemeClr val="accent1"/>
                </a:highlight>
              </a:rPr>
              <a:t>Portfolio Project</a:t>
            </a:r>
            <a:endParaRPr sz="3000" b="0" dirty="0">
              <a:solidFill>
                <a:schemeClr val="lt1"/>
              </a:solidFill>
              <a:highlight>
                <a:schemeClr val="accent1"/>
              </a:highlight>
            </a:endParaRPr>
          </a:p>
          <a:p>
            <a:pPr lvl="0">
              <a:lnSpc>
                <a:spcPct val="115000"/>
              </a:lnSpc>
            </a:pPr>
            <a:r>
              <a:rPr lang="en-US" sz="2000" dirty="0" smtClean="0">
                <a:solidFill>
                  <a:schemeClr val="lt1"/>
                </a:solidFill>
                <a:highlight>
                  <a:schemeClr val="accent2"/>
                </a:highlight>
              </a:rPr>
              <a:t>Innovation – Areas of our main interest</a:t>
            </a:r>
            <a:endParaRPr sz="2000" dirty="0">
              <a:solidFill>
                <a:schemeClr val="lt1"/>
              </a:solidFill>
              <a:highlight>
                <a:schemeClr val="accent2"/>
              </a:highlight>
            </a:endParaRPr>
          </a:p>
        </p:txBody>
      </p:sp>
      <p:sp>
        <p:nvSpPr>
          <p:cNvPr id="40" name="Google Shape;1997;p32"/>
          <p:cNvSpPr txBox="1">
            <a:spLocks/>
          </p:cNvSpPr>
          <p:nvPr/>
        </p:nvSpPr>
        <p:spPr>
          <a:xfrm>
            <a:off x="916712" y="1995686"/>
            <a:ext cx="7255688"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dirty="0" smtClean="0">
                <a:solidFill>
                  <a:srgbClr val="01AFE2"/>
                </a:solidFill>
                <a:latin typeface="Raleway SemiBold"/>
                <a:ea typeface="Raleway SemiBold"/>
                <a:cs typeface="Raleway SemiBold"/>
                <a:sym typeface="Raleway SemiBold"/>
              </a:rPr>
              <a:t>Green Energy</a:t>
            </a:r>
            <a:endParaRPr lang="en-US" sz="3000" b="1" dirty="0" smtClean="0">
              <a:solidFill>
                <a:srgbClr val="01AFE2"/>
              </a:solidFill>
              <a:latin typeface="Raleway SemiBold"/>
              <a:ea typeface="Raleway SemiBold"/>
              <a:cs typeface="Raleway SemiBold"/>
              <a:sym typeface="Raleway SemiBold"/>
            </a:endParaRPr>
          </a:p>
        </p:txBody>
      </p:sp>
      <p:sp>
        <p:nvSpPr>
          <p:cNvPr id="19" name="Google Shape;1997;p32"/>
          <p:cNvSpPr txBox="1">
            <a:spLocks/>
          </p:cNvSpPr>
          <p:nvPr/>
        </p:nvSpPr>
        <p:spPr>
          <a:xfrm>
            <a:off x="884318" y="3126264"/>
            <a:ext cx="7471712" cy="381590"/>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dirty="0" smtClean="0">
                <a:solidFill>
                  <a:srgbClr val="01AFE2"/>
                </a:solidFill>
                <a:latin typeface="Raleway SemiBold"/>
                <a:ea typeface="Raleway SemiBold"/>
                <a:cs typeface="Raleway SemiBold"/>
                <a:sym typeface="Raleway SemiBold"/>
              </a:rPr>
              <a:t>Automation in Supply Chain</a:t>
            </a:r>
            <a:endParaRPr lang="en-US" sz="3000" dirty="0" smtClean="0">
              <a:solidFill>
                <a:srgbClr val="01AFE2"/>
              </a:solidFill>
              <a:latin typeface="Raleway SemiBold"/>
              <a:ea typeface="Raleway SemiBold"/>
              <a:cs typeface="Raleway SemiBold"/>
              <a:sym typeface="Raleway SemiBold"/>
            </a:endParaRPr>
          </a:p>
        </p:txBody>
      </p:sp>
      <p:sp>
        <p:nvSpPr>
          <p:cNvPr id="7" name="Google Shape;1997;p32"/>
          <p:cNvSpPr txBox="1">
            <a:spLocks/>
          </p:cNvSpPr>
          <p:nvPr/>
        </p:nvSpPr>
        <p:spPr>
          <a:xfrm>
            <a:off x="870800" y="1448876"/>
            <a:ext cx="7471712" cy="381590"/>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dirty="0" smtClean="0">
                <a:solidFill>
                  <a:srgbClr val="01AFE2"/>
                </a:solidFill>
                <a:latin typeface="Raleway SemiBold"/>
                <a:ea typeface="Raleway SemiBold"/>
                <a:cs typeface="Raleway SemiBold"/>
                <a:sym typeface="Raleway SemiBold"/>
              </a:rPr>
              <a:t>Circular economy</a:t>
            </a:r>
            <a:endParaRPr lang="en-US" sz="3000" dirty="0" smtClean="0">
              <a:solidFill>
                <a:srgbClr val="01AFE2"/>
              </a:solidFill>
              <a:latin typeface="Raleway SemiBold"/>
              <a:ea typeface="Raleway SemiBold"/>
              <a:cs typeface="Raleway SemiBold"/>
              <a:sym typeface="Raleway SemiBold"/>
            </a:endParaRPr>
          </a:p>
        </p:txBody>
      </p:sp>
      <p:sp>
        <p:nvSpPr>
          <p:cNvPr id="9" name="Google Shape;1997;p32"/>
          <p:cNvSpPr txBox="1">
            <a:spLocks/>
          </p:cNvSpPr>
          <p:nvPr/>
        </p:nvSpPr>
        <p:spPr>
          <a:xfrm>
            <a:off x="884318" y="2571750"/>
            <a:ext cx="7255688"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dirty="0" smtClean="0">
                <a:solidFill>
                  <a:srgbClr val="01AFE2"/>
                </a:solidFill>
                <a:latin typeface="Raleway SemiBold"/>
                <a:ea typeface="Raleway SemiBold"/>
                <a:cs typeface="Raleway SemiBold"/>
                <a:sym typeface="Raleway SemiBold"/>
              </a:rPr>
              <a:t>Smart Cities</a:t>
            </a:r>
            <a:endParaRPr lang="en-US" sz="3000" b="1" dirty="0" smtClean="0">
              <a:solidFill>
                <a:srgbClr val="01AFE2"/>
              </a:solidFill>
              <a:latin typeface="Raleway SemiBold"/>
              <a:ea typeface="Raleway SemiBold"/>
              <a:cs typeface="Raleway SemiBold"/>
              <a:sym typeface="Raleway SemiBold"/>
            </a:endParaRPr>
          </a:p>
        </p:txBody>
      </p:sp>
      <p:sp>
        <p:nvSpPr>
          <p:cNvPr id="10" name="Google Shape;1997;p32"/>
          <p:cNvSpPr txBox="1">
            <a:spLocks/>
          </p:cNvSpPr>
          <p:nvPr/>
        </p:nvSpPr>
        <p:spPr>
          <a:xfrm>
            <a:off x="844704" y="3654410"/>
            <a:ext cx="7471712" cy="381590"/>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dirty="0" smtClean="0">
                <a:solidFill>
                  <a:srgbClr val="01AFE2"/>
                </a:solidFill>
                <a:latin typeface="Raleway SemiBold"/>
                <a:ea typeface="Raleway SemiBold"/>
                <a:cs typeface="Raleway SemiBold"/>
                <a:sym typeface="Raleway SemiBold"/>
              </a:rPr>
              <a:t>JIT Supply Chain management</a:t>
            </a:r>
            <a:endParaRPr lang="en-US" sz="3000" dirty="0" smtClean="0">
              <a:solidFill>
                <a:srgbClr val="01AFE2"/>
              </a:solidFill>
              <a:latin typeface="Raleway SemiBold"/>
              <a:ea typeface="Raleway SemiBold"/>
              <a:cs typeface="Raleway SemiBold"/>
              <a:sym typeface="Raleway SemiBold"/>
            </a:endParaRPr>
          </a:p>
        </p:txBody>
      </p:sp>
      <p:sp>
        <p:nvSpPr>
          <p:cNvPr id="11" name="Google Shape;1997;p32"/>
          <p:cNvSpPr txBox="1">
            <a:spLocks/>
          </p:cNvSpPr>
          <p:nvPr/>
        </p:nvSpPr>
        <p:spPr>
          <a:xfrm>
            <a:off x="827584" y="4155926"/>
            <a:ext cx="7471712" cy="381590"/>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dirty="0" smtClean="0">
                <a:solidFill>
                  <a:srgbClr val="01AFE2"/>
                </a:solidFill>
                <a:latin typeface="Raleway SemiBold"/>
                <a:ea typeface="Raleway SemiBold"/>
                <a:cs typeface="Raleway SemiBold"/>
                <a:sym typeface="Raleway SemiBold"/>
              </a:rPr>
              <a:t>Green Supply Chain</a:t>
            </a:r>
            <a:endParaRPr lang="en-US" sz="3000" dirty="0" smtClean="0">
              <a:solidFill>
                <a:srgbClr val="01AFE2"/>
              </a:solidFill>
              <a:latin typeface="Raleway SemiBold"/>
              <a:ea typeface="Raleway SemiBold"/>
              <a:cs typeface="Raleway SemiBold"/>
              <a:sym typeface="Raleway SemiBold"/>
            </a:endParaRPr>
          </a:p>
        </p:txBody>
      </p:sp>
    </p:spTree>
    <p:extLst>
      <p:ext uri="{BB962C8B-B14F-4D97-AF65-F5344CB8AC3E}">
        <p14:creationId xmlns:p14="http://schemas.microsoft.com/office/powerpoint/2010/main" val="26624065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Google Shape;1014;p22"/>
          <p:cNvSpPr txBox="1">
            <a:spLocks noGrp="1"/>
          </p:cNvSpPr>
          <p:nvPr>
            <p:ph type="title" idx="4294967295"/>
          </p:nvPr>
        </p:nvSpPr>
        <p:spPr>
          <a:xfrm>
            <a:off x="251520" y="136947"/>
            <a:ext cx="5832648" cy="10131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None/>
            </a:pPr>
            <a:r>
              <a:rPr lang="et-EE" sz="3000" b="0" dirty="0" smtClean="0">
                <a:solidFill>
                  <a:schemeClr val="lt1"/>
                </a:solidFill>
                <a:highlight>
                  <a:schemeClr val="accent1"/>
                </a:highlight>
              </a:rPr>
              <a:t>Portfolio Project</a:t>
            </a:r>
            <a:endParaRPr sz="3000" b="0" dirty="0">
              <a:solidFill>
                <a:schemeClr val="lt1"/>
              </a:solidFill>
              <a:highlight>
                <a:schemeClr val="accent1"/>
              </a:highlight>
            </a:endParaRPr>
          </a:p>
          <a:p>
            <a:pPr lvl="0">
              <a:lnSpc>
                <a:spcPct val="115000"/>
              </a:lnSpc>
            </a:pPr>
            <a:r>
              <a:rPr lang="en-US" sz="2000" dirty="0" smtClean="0">
                <a:solidFill>
                  <a:schemeClr val="lt1"/>
                </a:solidFill>
                <a:highlight>
                  <a:schemeClr val="accent2"/>
                </a:highlight>
              </a:rPr>
              <a:t>Open data – Some resources for </a:t>
            </a:r>
            <a:r>
              <a:rPr lang="en-US" sz="2000" dirty="0" err="1" smtClean="0">
                <a:solidFill>
                  <a:schemeClr val="lt1"/>
                </a:solidFill>
                <a:highlight>
                  <a:schemeClr val="accent2"/>
                </a:highlight>
              </a:rPr>
              <a:t>api</a:t>
            </a:r>
            <a:endParaRPr sz="2000" dirty="0">
              <a:solidFill>
                <a:schemeClr val="lt1"/>
              </a:solidFill>
              <a:highlight>
                <a:schemeClr val="accent2"/>
              </a:highlight>
            </a:endParaRPr>
          </a:p>
        </p:txBody>
      </p:sp>
      <p:sp>
        <p:nvSpPr>
          <p:cNvPr id="7" name="Google Shape;1997;p32"/>
          <p:cNvSpPr txBox="1">
            <a:spLocks/>
          </p:cNvSpPr>
          <p:nvPr/>
        </p:nvSpPr>
        <p:spPr>
          <a:xfrm>
            <a:off x="251520" y="1059582"/>
            <a:ext cx="7471712" cy="3960440"/>
          </a:xfrm>
          <a:prstGeom prst="rect">
            <a:avLst/>
          </a:prstGeom>
          <a:noFill/>
          <a:ln w="9525">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dirty="0" smtClean="0">
                <a:solidFill>
                  <a:srgbClr val="01AFE2"/>
                </a:solidFill>
                <a:latin typeface="Raleway SemiBold"/>
                <a:ea typeface="Raleway SemiBold"/>
                <a:cs typeface="Raleway SemiBold"/>
                <a:sym typeface="Raleway SemiBold"/>
              </a:rPr>
              <a:t>Some links to </a:t>
            </a:r>
            <a:r>
              <a:rPr lang="en-US" dirty="0" err="1" smtClean="0">
                <a:solidFill>
                  <a:srgbClr val="01AFE2"/>
                </a:solidFill>
                <a:latin typeface="Raleway SemiBold"/>
                <a:ea typeface="Raleway SemiBold"/>
                <a:cs typeface="Raleway SemiBold"/>
                <a:sym typeface="Raleway SemiBold"/>
              </a:rPr>
              <a:t>api</a:t>
            </a:r>
            <a:r>
              <a:rPr lang="en-US" dirty="0" smtClean="0">
                <a:solidFill>
                  <a:srgbClr val="01AFE2"/>
                </a:solidFill>
                <a:latin typeface="Raleway SemiBold"/>
                <a:ea typeface="Raleway SemiBold"/>
                <a:cs typeface="Raleway SemiBold"/>
                <a:sym typeface="Raleway SemiBold"/>
              </a:rPr>
              <a:t>:</a:t>
            </a:r>
          </a:p>
          <a:p>
            <a:pPr marL="0" indent="0">
              <a:buNone/>
            </a:pPr>
            <a:r>
              <a:rPr lang="en-US" sz="1600" dirty="0" smtClean="0">
                <a:hlinkClick r:id="rId3"/>
              </a:rPr>
              <a:t>https</a:t>
            </a:r>
            <a:r>
              <a:rPr lang="en-US" sz="1600" dirty="0">
                <a:hlinkClick r:id="rId3"/>
              </a:rPr>
              <a:t>://www.programmableweb.com/</a:t>
            </a:r>
            <a:endParaRPr lang="en-US" sz="1600" dirty="0" smtClean="0">
              <a:hlinkClick r:id="rId4"/>
            </a:endParaRPr>
          </a:p>
          <a:p>
            <a:pPr marL="0" indent="0">
              <a:buNone/>
            </a:pPr>
            <a:r>
              <a:rPr lang="en-US" sz="1600" dirty="0" smtClean="0">
                <a:hlinkClick r:id="rId4"/>
              </a:rPr>
              <a:t>https</a:t>
            </a:r>
            <a:r>
              <a:rPr lang="en-US" sz="1600" dirty="0">
                <a:hlinkClick r:id="rId4"/>
              </a:rPr>
              <a:t>://rapidapi.com</a:t>
            </a:r>
            <a:r>
              <a:rPr lang="en-US" sz="1600" dirty="0" smtClean="0">
                <a:hlinkClick r:id="rId4"/>
              </a:rPr>
              <a:t>/</a:t>
            </a:r>
            <a:endParaRPr lang="en-US" sz="1600" dirty="0" smtClean="0"/>
          </a:p>
          <a:p>
            <a:pPr marL="0" indent="0">
              <a:buNone/>
            </a:pPr>
            <a:r>
              <a:rPr lang="en-US" sz="1600" dirty="0">
                <a:hlinkClick r:id="rId5"/>
              </a:rPr>
              <a:t>https://public-apis.io/</a:t>
            </a:r>
            <a:endParaRPr lang="en-US" sz="1600" dirty="0" smtClean="0"/>
          </a:p>
          <a:p>
            <a:pPr marL="0" indent="0">
              <a:buNone/>
            </a:pPr>
            <a:r>
              <a:rPr lang="en-US" sz="1600" dirty="0">
                <a:hlinkClick r:id="rId6"/>
              </a:rPr>
              <a:t>https://apis.guru/browse-apis</a:t>
            </a:r>
            <a:r>
              <a:rPr lang="en-US" sz="1600" dirty="0" smtClean="0">
                <a:hlinkClick r:id="rId6"/>
              </a:rPr>
              <a:t>/</a:t>
            </a:r>
            <a:endParaRPr lang="en-US" sz="1600" dirty="0" smtClean="0"/>
          </a:p>
          <a:p>
            <a:pPr marL="0" indent="0">
              <a:buNone/>
            </a:pPr>
            <a:r>
              <a:rPr lang="en-US" sz="1600" dirty="0">
                <a:hlinkClick r:id="rId7"/>
              </a:rPr>
              <a:t>http://apis.io</a:t>
            </a:r>
            <a:r>
              <a:rPr lang="en-US" sz="1600" dirty="0" smtClean="0">
                <a:hlinkClick r:id="rId7"/>
              </a:rPr>
              <a:t>/</a:t>
            </a:r>
            <a:endParaRPr lang="en-US" sz="1600" dirty="0" smtClean="0"/>
          </a:p>
          <a:p>
            <a:pPr marL="0" indent="0">
              <a:buNone/>
            </a:pPr>
            <a:r>
              <a:rPr lang="en-US" sz="1600" dirty="0">
                <a:hlinkClick r:id="rId8"/>
              </a:rPr>
              <a:t>https://apilist.fun/</a:t>
            </a:r>
            <a:endParaRPr lang="en-US" sz="1600" dirty="0" smtClean="0"/>
          </a:p>
          <a:p>
            <a:pPr marL="0" indent="0">
              <a:buNone/>
            </a:pPr>
            <a:r>
              <a:rPr lang="en-US" sz="1600" dirty="0">
                <a:hlinkClick r:id="rId9"/>
              </a:rPr>
              <a:t>https://explore.postman.com</a:t>
            </a:r>
            <a:r>
              <a:rPr lang="en-US" sz="1600" dirty="0" smtClean="0">
                <a:hlinkClick r:id="rId9"/>
              </a:rPr>
              <a:t>/</a:t>
            </a:r>
            <a:endParaRPr lang="en-US" sz="1600" dirty="0" smtClean="0"/>
          </a:p>
          <a:p>
            <a:pPr marL="0" indent="0">
              <a:buNone/>
            </a:pPr>
            <a:r>
              <a:rPr lang="en-US" sz="1600" dirty="0">
                <a:hlinkClick r:id="rId10"/>
              </a:rPr>
              <a:t>https://</a:t>
            </a:r>
            <a:r>
              <a:rPr lang="en-US" sz="1600" dirty="0" smtClean="0">
                <a:hlinkClick r:id="rId10"/>
              </a:rPr>
              <a:t>apiharmony-open.mybluemix.net/public</a:t>
            </a:r>
            <a:endParaRPr lang="en-US" sz="1600" dirty="0" smtClean="0"/>
          </a:p>
          <a:p>
            <a:pPr marL="0" indent="0">
              <a:buNone/>
            </a:pPr>
            <a:r>
              <a:rPr lang="en-US" sz="1600" dirty="0">
                <a:hlinkClick r:id="rId11"/>
              </a:rPr>
              <a:t>https://developers.google.com/apis-explorer/#p</a:t>
            </a:r>
            <a:r>
              <a:rPr lang="en-US" sz="1600" dirty="0" smtClean="0">
                <a:hlinkClick r:id="rId11"/>
              </a:rPr>
              <a:t>/</a:t>
            </a:r>
            <a:endParaRPr lang="en-US" sz="1600" dirty="0" smtClean="0"/>
          </a:p>
          <a:p>
            <a:pPr marL="0" indent="0">
              <a:buNone/>
            </a:pPr>
            <a:r>
              <a:rPr lang="en-US" sz="1600" dirty="0">
                <a:hlinkClick r:id="rId12"/>
              </a:rPr>
              <a:t>https://sdks.io</a:t>
            </a:r>
            <a:r>
              <a:rPr lang="en-US" sz="1600" dirty="0" smtClean="0">
                <a:hlinkClick r:id="rId12"/>
              </a:rPr>
              <a:t>/?</a:t>
            </a:r>
            <a:endParaRPr lang="en-US" sz="1600" dirty="0" smtClean="0"/>
          </a:p>
          <a:p>
            <a:pPr marL="0" indent="0">
              <a:buNone/>
            </a:pPr>
            <a:endParaRPr lang="en-US" sz="1600" dirty="0"/>
          </a:p>
          <a:p>
            <a:pPr marL="0" indent="0">
              <a:buNone/>
            </a:pPr>
            <a:endParaRPr lang="en-US" sz="1600" dirty="0" smtClean="0">
              <a:solidFill>
                <a:srgbClr val="01AFE2"/>
              </a:solidFill>
              <a:latin typeface="Raleway SemiBold"/>
              <a:ea typeface="Raleway SemiBold"/>
              <a:cs typeface="Raleway SemiBold"/>
              <a:sym typeface="Raleway SemiBold"/>
            </a:endParaRPr>
          </a:p>
        </p:txBody>
      </p:sp>
    </p:spTree>
    <p:extLst>
      <p:ext uri="{BB962C8B-B14F-4D97-AF65-F5344CB8AC3E}">
        <p14:creationId xmlns:p14="http://schemas.microsoft.com/office/powerpoint/2010/main" val="14826323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Google Shape;1014;p22"/>
          <p:cNvSpPr txBox="1">
            <a:spLocks noGrp="1"/>
          </p:cNvSpPr>
          <p:nvPr>
            <p:ph type="title" idx="4294967295"/>
          </p:nvPr>
        </p:nvSpPr>
        <p:spPr>
          <a:xfrm>
            <a:off x="251520" y="136947"/>
            <a:ext cx="5832648" cy="10131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None/>
            </a:pPr>
            <a:r>
              <a:rPr lang="et-EE" sz="3000" b="0" dirty="0" smtClean="0">
                <a:solidFill>
                  <a:schemeClr val="lt1"/>
                </a:solidFill>
                <a:highlight>
                  <a:schemeClr val="accent1"/>
                </a:highlight>
              </a:rPr>
              <a:t>Portfolio Project</a:t>
            </a:r>
            <a:endParaRPr sz="3000" b="0" dirty="0">
              <a:solidFill>
                <a:schemeClr val="lt1"/>
              </a:solidFill>
              <a:highlight>
                <a:schemeClr val="accent1"/>
              </a:highlight>
            </a:endParaRPr>
          </a:p>
          <a:p>
            <a:pPr lvl="0">
              <a:lnSpc>
                <a:spcPct val="115000"/>
              </a:lnSpc>
            </a:pPr>
            <a:r>
              <a:rPr lang="en-US" sz="2000" dirty="0" smtClean="0">
                <a:solidFill>
                  <a:schemeClr val="lt1"/>
                </a:solidFill>
                <a:highlight>
                  <a:schemeClr val="accent2"/>
                </a:highlight>
              </a:rPr>
              <a:t>Some Additional resources</a:t>
            </a:r>
            <a:endParaRPr sz="2000" dirty="0">
              <a:solidFill>
                <a:schemeClr val="lt1"/>
              </a:solidFill>
              <a:highlight>
                <a:schemeClr val="accent2"/>
              </a:highlight>
            </a:endParaRPr>
          </a:p>
        </p:txBody>
      </p:sp>
      <p:sp>
        <p:nvSpPr>
          <p:cNvPr id="7" name="Google Shape;1997;p32"/>
          <p:cNvSpPr txBox="1">
            <a:spLocks/>
          </p:cNvSpPr>
          <p:nvPr/>
        </p:nvSpPr>
        <p:spPr>
          <a:xfrm>
            <a:off x="280101" y="1203598"/>
            <a:ext cx="7471712" cy="3744416"/>
          </a:xfrm>
          <a:prstGeom prst="rect">
            <a:avLst/>
          </a:prstGeom>
          <a:noFill/>
          <a:ln w="9525">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None/>
            </a:pPr>
            <a:r>
              <a:rPr lang="en-US" sz="1600" dirty="0" smtClean="0">
                <a:solidFill>
                  <a:srgbClr val="01AFE2"/>
                </a:solidFill>
                <a:latin typeface="Raleway SemiBold"/>
                <a:ea typeface="Raleway SemiBold"/>
                <a:cs typeface="Raleway SemiBold"/>
                <a:sym typeface="Raleway SemiBold"/>
              </a:rPr>
              <a:t>World Open </a:t>
            </a:r>
            <a:r>
              <a:rPr lang="en-US" sz="1600" dirty="0">
                <a:solidFill>
                  <a:srgbClr val="01AFE2"/>
                </a:solidFill>
                <a:latin typeface="Raleway SemiBold"/>
                <a:ea typeface="Raleway SemiBold"/>
                <a:cs typeface="Raleway SemiBold"/>
                <a:sym typeface="Raleway SemiBold"/>
              </a:rPr>
              <a:t>Data</a:t>
            </a:r>
            <a:r>
              <a:rPr lang="en-US" sz="1600" dirty="0" smtClean="0">
                <a:solidFill>
                  <a:srgbClr val="01AFE2"/>
                </a:solidFill>
                <a:latin typeface="Raleway SemiBold"/>
                <a:ea typeface="Raleway SemiBold"/>
                <a:cs typeface="Raleway SemiBold"/>
                <a:sym typeface="Raleway SemiBold"/>
              </a:rPr>
              <a:t>:</a:t>
            </a:r>
            <a:br>
              <a:rPr lang="en-US" sz="1600" dirty="0" smtClean="0">
                <a:solidFill>
                  <a:srgbClr val="01AFE2"/>
                </a:solidFill>
                <a:latin typeface="Raleway SemiBold"/>
                <a:ea typeface="Raleway SemiBold"/>
                <a:cs typeface="Raleway SemiBold"/>
                <a:sym typeface="Raleway SemiBold"/>
              </a:rPr>
            </a:br>
            <a:r>
              <a:rPr lang="en-US" sz="1600" dirty="0">
                <a:hlinkClick r:id="rId3"/>
              </a:rPr>
              <a:t>https://datacatalog.worldbank.org/search</a:t>
            </a:r>
            <a:endParaRPr lang="en-US" sz="1600" dirty="0">
              <a:hlinkClick r:id="rId4"/>
            </a:endParaRPr>
          </a:p>
          <a:p>
            <a:pPr marL="0" indent="0">
              <a:buNone/>
            </a:pPr>
            <a:endParaRPr lang="en-US" sz="1600" dirty="0" smtClean="0">
              <a:hlinkClick r:id="rId5"/>
            </a:endParaRPr>
          </a:p>
          <a:p>
            <a:pPr marL="0" indent="0">
              <a:buNone/>
            </a:pPr>
            <a:r>
              <a:rPr lang="en-US" sz="1600" dirty="0" smtClean="0">
                <a:solidFill>
                  <a:srgbClr val="01AFE2"/>
                </a:solidFill>
                <a:latin typeface="Raleway SemiBold"/>
                <a:ea typeface="Raleway SemiBold"/>
                <a:cs typeface="Raleway SemiBold"/>
                <a:sym typeface="Raleway SemiBold"/>
              </a:rPr>
              <a:t>Europe Open </a:t>
            </a:r>
            <a:r>
              <a:rPr lang="en-US" sz="1600" dirty="0">
                <a:solidFill>
                  <a:srgbClr val="01AFE2"/>
                </a:solidFill>
                <a:latin typeface="Raleway SemiBold"/>
                <a:ea typeface="Raleway SemiBold"/>
                <a:cs typeface="Raleway SemiBold"/>
                <a:sym typeface="Raleway SemiBold"/>
              </a:rPr>
              <a:t>Data:</a:t>
            </a:r>
            <a:endParaRPr lang="en-US" sz="1600" dirty="0" smtClean="0">
              <a:hlinkClick r:id="rId5"/>
            </a:endParaRPr>
          </a:p>
          <a:p>
            <a:pPr marL="0" indent="0">
              <a:buNone/>
            </a:pPr>
            <a:r>
              <a:rPr lang="en-US" sz="1600" dirty="0" smtClean="0">
                <a:hlinkClick r:id="rId6"/>
              </a:rPr>
              <a:t>https</a:t>
            </a:r>
            <a:r>
              <a:rPr lang="en-US" sz="1600" dirty="0">
                <a:hlinkClick r:id="rId6"/>
              </a:rPr>
              <a:t>://data.europa.eu/euodp/en/data</a:t>
            </a:r>
            <a:r>
              <a:rPr lang="en-US" sz="1600" dirty="0" smtClean="0">
                <a:hlinkClick r:id="rId6"/>
              </a:rPr>
              <a:t>/</a:t>
            </a:r>
            <a:endParaRPr lang="en-US" sz="1600" dirty="0">
              <a:hlinkClick r:id="rId5"/>
            </a:endParaRPr>
          </a:p>
          <a:p>
            <a:pPr marL="0" indent="0">
              <a:buNone/>
            </a:pPr>
            <a:endParaRPr lang="en-US" sz="1600" dirty="0" smtClean="0">
              <a:hlinkClick r:id="rId5"/>
            </a:endParaRPr>
          </a:p>
          <a:p>
            <a:pPr marL="0" indent="0">
              <a:buNone/>
            </a:pPr>
            <a:r>
              <a:rPr lang="en-US" sz="1600" dirty="0">
                <a:solidFill>
                  <a:srgbClr val="01AFE2"/>
                </a:solidFill>
                <a:latin typeface="Raleway SemiBold"/>
                <a:ea typeface="Raleway SemiBold"/>
                <a:cs typeface="Raleway SemiBold"/>
                <a:sym typeface="Raleway SemiBold"/>
              </a:rPr>
              <a:t>Estonia Open Data:</a:t>
            </a:r>
            <a:endParaRPr lang="en-US" sz="1600" dirty="0">
              <a:hlinkClick r:id="rId4"/>
            </a:endParaRPr>
          </a:p>
          <a:p>
            <a:pPr marL="0" indent="0">
              <a:buNone/>
            </a:pPr>
            <a:r>
              <a:rPr lang="en-US" sz="1600" dirty="0">
                <a:hlinkClick r:id="rId4"/>
              </a:rPr>
              <a:t>https://opendata.riik.ee/en/andmehulgad/</a:t>
            </a:r>
            <a:endParaRPr lang="en-US" sz="1600" dirty="0"/>
          </a:p>
          <a:p>
            <a:pPr marL="0" indent="0">
              <a:buNone/>
            </a:pPr>
            <a:endParaRPr lang="en-US" sz="1600" dirty="0" smtClean="0">
              <a:solidFill>
                <a:srgbClr val="01AFE2"/>
              </a:solidFill>
              <a:latin typeface="Raleway SemiBold"/>
              <a:ea typeface="Raleway SemiBold"/>
              <a:cs typeface="Raleway SemiBold"/>
              <a:sym typeface="Raleway SemiBold"/>
            </a:endParaRPr>
          </a:p>
          <a:p>
            <a:pPr marL="0" indent="0">
              <a:buNone/>
            </a:pPr>
            <a:r>
              <a:rPr lang="en-US" sz="1600" dirty="0" smtClean="0">
                <a:solidFill>
                  <a:srgbClr val="01AFE2"/>
                </a:solidFill>
                <a:latin typeface="Raleway SemiBold"/>
                <a:ea typeface="Raleway SemiBold"/>
                <a:cs typeface="Raleway SemiBold"/>
                <a:sym typeface="Raleway SemiBold"/>
              </a:rPr>
              <a:t>Tallinn Open </a:t>
            </a:r>
            <a:r>
              <a:rPr lang="en-US" sz="1600" dirty="0">
                <a:solidFill>
                  <a:srgbClr val="01AFE2"/>
                </a:solidFill>
                <a:latin typeface="Raleway SemiBold"/>
                <a:ea typeface="Raleway SemiBold"/>
                <a:cs typeface="Raleway SemiBold"/>
                <a:sym typeface="Raleway SemiBold"/>
              </a:rPr>
              <a:t>Data:</a:t>
            </a:r>
            <a:endParaRPr lang="en-US" sz="1600" dirty="0">
              <a:hlinkClick r:id="rId4"/>
            </a:endParaRPr>
          </a:p>
          <a:p>
            <a:pPr marL="0" indent="0">
              <a:buNone/>
            </a:pPr>
            <a:r>
              <a:rPr lang="en-US" sz="1600" dirty="0" smtClean="0">
                <a:hlinkClick r:id="rId7"/>
              </a:rPr>
              <a:t>https</a:t>
            </a:r>
            <a:r>
              <a:rPr lang="en-US" sz="1600" dirty="0">
                <a:hlinkClick r:id="rId7"/>
              </a:rPr>
              <a:t>://avaandmed.tallinn.ee/eng/</a:t>
            </a:r>
            <a:endParaRPr lang="en-US" sz="1600" dirty="0" smtClean="0">
              <a:hlinkClick r:id="rId5"/>
            </a:endParaRPr>
          </a:p>
          <a:p>
            <a:pPr marL="0" indent="0">
              <a:buNone/>
            </a:pPr>
            <a:endParaRPr lang="en-US" sz="1600" dirty="0" smtClean="0">
              <a:hlinkClick r:id="rId8"/>
            </a:endParaRPr>
          </a:p>
          <a:p>
            <a:pPr marL="0" indent="0">
              <a:buNone/>
            </a:pPr>
            <a:endParaRPr lang="en-US" sz="1600" dirty="0">
              <a:hlinkClick r:id="rId8"/>
            </a:endParaRPr>
          </a:p>
        </p:txBody>
      </p:sp>
    </p:spTree>
    <p:extLst>
      <p:ext uri="{BB962C8B-B14F-4D97-AF65-F5344CB8AC3E}">
        <p14:creationId xmlns:p14="http://schemas.microsoft.com/office/powerpoint/2010/main" val="16020908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Google Shape;1014;p22"/>
          <p:cNvSpPr txBox="1">
            <a:spLocks noGrp="1"/>
          </p:cNvSpPr>
          <p:nvPr>
            <p:ph type="title" idx="4294967295"/>
          </p:nvPr>
        </p:nvSpPr>
        <p:spPr>
          <a:xfrm>
            <a:off x="251520" y="136947"/>
            <a:ext cx="5832648" cy="10131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None/>
            </a:pPr>
            <a:r>
              <a:rPr lang="et-EE" sz="3000" b="0" dirty="0" smtClean="0">
                <a:solidFill>
                  <a:schemeClr val="lt1"/>
                </a:solidFill>
                <a:highlight>
                  <a:schemeClr val="accent1"/>
                </a:highlight>
              </a:rPr>
              <a:t>Portfolio Project</a:t>
            </a:r>
            <a:endParaRPr sz="3000" b="0" dirty="0">
              <a:solidFill>
                <a:schemeClr val="lt1"/>
              </a:solidFill>
              <a:highlight>
                <a:schemeClr val="accent1"/>
              </a:highlight>
            </a:endParaRPr>
          </a:p>
          <a:p>
            <a:pPr lvl="0">
              <a:lnSpc>
                <a:spcPct val="115000"/>
              </a:lnSpc>
            </a:pPr>
            <a:r>
              <a:rPr lang="en-US" sz="2000" dirty="0" smtClean="0">
                <a:solidFill>
                  <a:schemeClr val="lt1"/>
                </a:solidFill>
                <a:highlight>
                  <a:schemeClr val="accent2"/>
                </a:highlight>
              </a:rPr>
              <a:t>Some Additional resources</a:t>
            </a:r>
            <a:endParaRPr sz="2000" dirty="0">
              <a:solidFill>
                <a:schemeClr val="lt1"/>
              </a:solidFill>
              <a:highlight>
                <a:schemeClr val="accent2"/>
              </a:highlight>
            </a:endParaRPr>
          </a:p>
        </p:txBody>
      </p:sp>
      <p:sp>
        <p:nvSpPr>
          <p:cNvPr id="7" name="Google Shape;1997;p32"/>
          <p:cNvSpPr txBox="1">
            <a:spLocks/>
          </p:cNvSpPr>
          <p:nvPr/>
        </p:nvSpPr>
        <p:spPr>
          <a:xfrm>
            <a:off x="280101" y="1203598"/>
            <a:ext cx="7471712" cy="3744416"/>
          </a:xfrm>
          <a:prstGeom prst="rect">
            <a:avLst/>
          </a:prstGeom>
          <a:noFill/>
          <a:ln w="9525">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None/>
            </a:pPr>
            <a:r>
              <a:rPr lang="en-US" sz="1600" dirty="0">
                <a:solidFill>
                  <a:srgbClr val="01AFE2"/>
                </a:solidFill>
                <a:latin typeface="Raleway SemiBold"/>
                <a:ea typeface="Raleway SemiBold"/>
                <a:cs typeface="Raleway SemiBold"/>
                <a:sym typeface="Raleway SemiBold"/>
              </a:rPr>
              <a:t>One nice article on </a:t>
            </a:r>
            <a:r>
              <a:rPr lang="en-US" sz="1600" dirty="0" smtClean="0">
                <a:solidFill>
                  <a:srgbClr val="01AFE2"/>
                </a:solidFill>
                <a:latin typeface="Raleway SemiBold"/>
                <a:ea typeface="Raleway SemiBold"/>
                <a:cs typeface="Raleway SemiBold"/>
                <a:sym typeface="Raleway SemiBold"/>
              </a:rPr>
              <a:t>How </a:t>
            </a:r>
            <a:r>
              <a:rPr lang="en-US" sz="1600" smtClean="0">
                <a:solidFill>
                  <a:srgbClr val="01AFE2"/>
                </a:solidFill>
                <a:latin typeface="Raleway SemiBold"/>
                <a:ea typeface="Raleway SemiBold"/>
                <a:cs typeface="Raleway SemiBold"/>
                <a:sym typeface="Raleway SemiBold"/>
              </a:rPr>
              <a:t>to handle Side </a:t>
            </a:r>
            <a:r>
              <a:rPr lang="en-US" sz="1600" dirty="0">
                <a:solidFill>
                  <a:srgbClr val="01AFE2"/>
                </a:solidFill>
                <a:latin typeface="Raleway SemiBold"/>
                <a:ea typeface="Raleway SemiBold"/>
                <a:cs typeface="Raleway SemiBold"/>
                <a:sym typeface="Raleway SemiBold"/>
              </a:rPr>
              <a:t>Projects:</a:t>
            </a:r>
            <a:endParaRPr lang="en-US" sz="1600" dirty="0">
              <a:hlinkClick r:id="rId3"/>
            </a:endParaRPr>
          </a:p>
          <a:p>
            <a:pPr marL="0" indent="0">
              <a:buNone/>
            </a:pPr>
            <a:r>
              <a:rPr lang="en-US" sz="1600" dirty="0">
                <a:hlinkClick r:id="rId4"/>
              </a:rPr>
              <a:t>https://dzone.com/articles/a-software-developers-guide-to-side-projects</a:t>
            </a:r>
            <a:endParaRPr lang="en-US" sz="1600" dirty="0">
              <a:hlinkClick r:id="rId5"/>
            </a:endParaRPr>
          </a:p>
          <a:p>
            <a:pPr marL="0" indent="0">
              <a:buNone/>
            </a:pPr>
            <a:endParaRPr lang="en-US" sz="1600" dirty="0" smtClean="0">
              <a:solidFill>
                <a:srgbClr val="01AFE2"/>
              </a:solidFill>
              <a:latin typeface="Raleway SemiBold"/>
              <a:ea typeface="Raleway SemiBold"/>
              <a:cs typeface="Raleway SemiBold"/>
              <a:sym typeface="Raleway SemiBold"/>
            </a:endParaRPr>
          </a:p>
          <a:p>
            <a:pPr marL="0" indent="0">
              <a:buNone/>
            </a:pPr>
            <a:r>
              <a:rPr lang="en-US" sz="1600" dirty="0" smtClean="0">
                <a:solidFill>
                  <a:srgbClr val="01AFE2"/>
                </a:solidFill>
                <a:latin typeface="Raleway SemiBold"/>
                <a:ea typeface="Raleway SemiBold"/>
                <a:cs typeface="Raleway SemiBold"/>
                <a:sym typeface="Raleway SemiBold"/>
              </a:rPr>
              <a:t>Startup Projects:</a:t>
            </a:r>
            <a:br>
              <a:rPr lang="en-US" sz="1600" dirty="0" smtClean="0">
                <a:solidFill>
                  <a:srgbClr val="01AFE2"/>
                </a:solidFill>
                <a:latin typeface="Raleway SemiBold"/>
                <a:ea typeface="Raleway SemiBold"/>
                <a:cs typeface="Raleway SemiBold"/>
                <a:sym typeface="Raleway SemiBold"/>
              </a:rPr>
            </a:br>
            <a:r>
              <a:rPr lang="en-US" sz="1600" dirty="0">
                <a:hlinkClick r:id="rId3"/>
              </a:rPr>
              <a:t>https://www.producthunt.com</a:t>
            </a:r>
            <a:r>
              <a:rPr lang="en-US" sz="1600" dirty="0" smtClean="0">
                <a:hlinkClick r:id="rId3"/>
              </a:rPr>
              <a:t>/</a:t>
            </a:r>
            <a:endParaRPr lang="en-US" sz="1600" dirty="0" smtClean="0"/>
          </a:p>
          <a:p>
            <a:pPr marL="0" indent="0">
              <a:buNone/>
            </a:pPr>
            <a:endParaRPr lang="en-US" sz="1600" dirty="0" smtClean="0">
              <a:solidFill>
                <a:srgbClr val="01AFE2"/>
              </a:solidFill>
              <a:latin typeface="Raleway SemiBold"/>
              <a:ea typeface="Raleway SemiBold"/>
              <a:cs typeface="Raleway SemiBold"/>
              <a:sym typeface="Raleway SemiBold"/>
            </a:endParaRPr>
          </a:p>
          <a:p>
            <a:pPr marL="0" indent="0">
              <a:buNone/>
            </a:pPr>
            <a:r>
              <a:rPr lang="en-US" sz="1600" dirty="0" smtClean="0">
                <a:solidFill>
                  <a:srgbClr val="01AFE2"/>
                </a:solidFill>
                <a:latin typeface="Raleway SemiBold"/>
                <a:ea typeface="Raleway SemiBold"/>
                <a:cs typeface="Raleway SemiBold"/>
                <a:sym typeface="Raleway SemiBold"/>
              </a:rPr>
              <a:t>Startup Estonia:</a:t>
            </a:r>
            <a:br>
              <a:rPr lang="en-US" sz="1600" dirty="0" smtClean="0">
                <a:solidFill>
                  <a:srgbClr val="01AFE2"/>
                </a:solidFill>
                <a:latin typeface="Raleway SemiBold"/>
                <a:ea typeface="Raleway SemiBold"/>
                <a:cs typeface="Raleway SemiBold"/>
                <a:sym typeface="Raleway SemiBold"/>
              </a:rPr>
            </a:br>
            <a:r>
              <a:rPr lang="en-US" sz="1600" dirty="0" smtClean="0">
                <a:hlinkClick r:id="rId6"/>
              </a:rPr>
              <a:t>https</a:t>
            </a:r>
            <a:r>
              <a:rPr lang="en-US" sz="1600" dirty="0">
                <a:hlinkClick r:id="rId6"/>
              </a:rPr>
              <a:t>://</a:t>
            </a:r>
            <a:r>
              <a:rPr lang="en-US" sz="1600" dirty="0" smtClean="0">
                <a:hlinkClick r:id="rId6"/>
              </a:rPr>
              <a:t>startupestonia.ee/startup-database</a:t>
            </a:r>
            <a:endParaRPr lang="en-US" sz="1600" dirty="0" smtClean="0"/>
          </a:p>
          <a:p>
            <a:pPr marL="0" indent="0">
              <a:buNone/>
            </a:pPr>
            <a:endParaRPr lang="en-US" sz="1600" dirty="0">
              <a:hlinkClick r:id="rId3"/>
            </a:endParaRPr>
          </a:p>
          <a:p>
            <a:pPr marL="0" indent="0">
              <a:buNone/>
            </a:pPr>
            <a:r>
              <a:rPr lang="en-US" sz="1600" dirty="0">
                <a:solidFill>
                  <a:srgbClr val="01AFE2"/>
                </a:solidFill>
                <a:latin typeface="Raleway SemiBold"/>
                <a:ea typeface="Raleway SemiBold"/>
                <a:cs typeface="Raleway SemiBold"/>
                <a:sym typeface="Raleway SemiBold"/>
              </a:rPr>
              <a:t>Startup </a:t>
            </a:r>
            <a:r>
              <a:rPr lang="en-US" sz="1600" dirty="0" smtClean="0">
                <a:solidFill>
                  <a:srgbClr val="01AFE2"/>
                </a:solidFill>
                <a:latin typeface="Raleway SemiBold"/>
                <a:ea typeface="Raleway SemiBold"/>
                <a:cs typeface="Raleway SemiBold"/>
                <a:sym typeface="Raleway SemiBold"/>
              </a:rPr>
              <a:t>and </a:t>
            </a:r>
            <a:r>
              <a:rPr lang="en-US" sz="1600" dirty="0" err="1" smtClean="0">
                <a:solidFill>
                  <a:srgbClr val="01AFE2"/>
                </a:solidFill>
                <a:latin typeface="Raleway SemiBold"/>
                <a:ea typeface="Raleway SemiBold"/>
                <a:cs typeface="Raleway SemiBold"/>
                <a:sym typeface="Raleway SemiBold"/>
              </a:rPr>
              <a:t>Hackatons</a:t>
            </a:r>
            <a:r>
              <a:rPr lang="en-US" sz="1600" dirty="0" smtClean="0">
                <a:solidFill>
                  <a:srgbClr val="01AFE2"/>
                </a:solidFill>
                <a:latin typeface="Raleway SemiBold"/>
                <a:ea typeface="Raleway SemiBold"/>
                <a:cs typeface="Raleway SemiBold"/>
                <a:sym typeface="Raleway SemiBold"/>
              </a:rPr>
              <a:t>:</a:t>
            </a:r>
            <a:endParaRPr lang="en-US" sz="1600" dirty="0" smtClean="0">
              <a:hlinkClick r:id="rId7"/>
            </a:endParaRPr>
          </a:p>
          <a:p>
            <a:pPr marL="0" indent="0">
              <a:buNone/>
            </a:pPr>
            <a:r>
              <a:rPr lang="en-US" sz="1600" dirty="0" smtClean="0">
                <a:hlinkClick r:id="rId7"/>
              </a:rPr>
              <a:t>http</a:t>
            </a:r>
            <a:r>
              <a:rPr lang="en-US" sz="1600" dirty="0">
                <a:hlinkClick r:id="rId7"/>
              </a:rPr>
              <a:t>://garage48.org</a:t>
            </a:r>
            <a:r>
              <a:rPr lang="en-US" sz="1600" dirty="0" smtClean="0">
                <a:hlinkClick r:id="rId7"/>
              </a:rPr>
              <a:t>/</a:t>
            </a:r>
            <a:endParaRPr lang="en-US" sz="1600" dirty="0" smtClean="0"/>
          </a:p>
          <a:p>
            <a:pPr marL="0" indent="0">
              <a:buNone/>
            </a:pPr>
            <a:endParaRPr lang="en-US" sz="1600" dirty="0">
              <a:hlinkClick r:id="rId3"/>
            </a:endParaRPr>
          </a:p>
          <a:p>
            <a:pPr marL="0" indent="0">
              <a:buNone/>
            </a:pPr>
            <a:endParaRPr lang="en-US" sz="1600" dirty="0">
              <a:hlinkClick r:id="rId5"/>
            </a:endParaRPr>
          </a:p>
        </p:txBody>
      </p:sp>
    </p:spTree>
    <p:extLst>
      <p:ext uri="{BB962C8B-B14F-4D97-AF65-F5344CB8AC3E}">
        <p14:creationId xmlns:p14="http://schemas.microsoft.com/office/powerpoint/2010/main" val="17786916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22" name="Rectangle 21"/>
          <p:cNvSpPr/>
          <p:nvPr/>
        </p:nvSpPr>
        <p:spPr>
          <a:xfrm>
            <a:off x="1224983" y="1491630"/>
            <a:ext cx="665567" cy="307777"/>
          </a:xfrm>
          <a:prstGeom prst="rect">
            <a:avLst/>
          </a:prstGeom>
          <a:ln w="6350">
            <a:noFill/>
          </a:ln>
        </p:spPr>
        <p:txBody>
          <a:bodyPr wrap="none">
            <a:spAutoFit/>
          </a:bodyPr>
          <a:lstStyle/>
          <a:p>
            <a:r>
              <a:rPr lang="et-EE" dirty="0" smtClean="0">
                <a:solidFill>
                  <a:schemeClr val="bg1"/>
                </a:solidFill>
                <a:latin typeface="Raleway SemiBold" charset="0"/>
              </a:rPr>
              <a:t>DATA</a:t>
            </a:r>
            <a:endParaRPr lang="en-US" dirty="0"/>
          </a:p>
        </p:txBody>
      </p:sp>
      <p:sp>
        <p:nvSpPr>
          <p:cNvPr id="23" name="Rectangle 22"/>
          <p:cNvSpPr/>
          <p:nvPr/>
        </p:nvSpPr>
        <p:spPr>
          <a:xfrm>
            <a:off x="4058042" y="1507926"/>
            <a:ext cx="1027845" cy="307777"/>
          </a:xfrm>
          <a:prstGeom prst="rect">
            <a:avLst/>
          </a:prstGeom>
          <a:ln w="6350">
            <a:noFill/>
          </a:ln>
        </p:spPr>
        <p:txBody>
          <a:bodyPr wrap="none">
            <a:spAutoFit/>
          </a:bodyPr>
          <a:lstStyle/>
          <a:p>
            <a:r>
              <a:rPr lang="en-US" dirty="0" smtClean="0">
                <a:solidFill>
                  <a:schemeClr val="bg1"/>
                </a:solidFill>
                <a:latin typeface="Raleway SemiBold" charset="0"/>
              </a:rPr>
              <a:t>SERVICES</a:t>
            </a:r>
            <a:endParaRPr lang="en-US" dirty="0"/>
          </a:p>
        </p:txBody>
      </p:sp>
      <p:sp>
        <p:nvSpPr>
          <p:cNvPr id="49" name="Text Placeholder 1"/>
          <p:cNvSpPr txBox="1">
            <a:spLocks/>
          </p:cNvSpPr>
          <p:nvPr/>
        </p:nvSpPr>
        <p:spPr>
          <a:xfrm>
            <a:off x="6407212" y="2635823"/>
            <a:ext cx="1944216" cy="160471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114300" indent="0" algn="ctr">
              <a:buClr>
                <a:schemeClr val="bg1"/>
              </a:buClr>
              <a:buNone/>
            </a:pPr>
            <a:r>
              <a:rPr lang="en-US" sz="1400" dirty="0" smtClean="0">
                <a:solidFill>
                  <a:schemeClr val="bg1"/>
                </a:solidFill>
                <a:latin typeface="Raleway SemiBold" panose="020B0604020202020204" charset="0"/>
              </a:rPr>
              <a:t>What value will those </a:t>
            </a:r>
            <a:r>
              <a:rPr lang="en-US" sz="1400" dirty="0" smtClean="0">
                <a:solidFill>
                  <a:schemeClr val="bg1"/>
                </a:solidFill>
                <a:latin typeface="Raleway SemiBold" panose="020B0604020202020204" charset="0"/>
              </a:rPr>
              <a:t>services </a:t>
            </a:r>
            <a:r>
              <a:rPr lang="en-US" sz="1400" dirty="0" smtClean="0">
                <a:solidFill>
                  <a:schemeClr val="bg1"/>
                </a:solidFill>
                <a:latin typeface="Raleway SemiBold" panose="020B0604020202020204" charset="0"/>
              </a:rPr>
              <a:t>provide to final users?</a:t>
            </a:r>
          </a:p>
          <a:p>
            <a:pPr marL="114300" indent="0" algn="ctr">
              <a:buClr>
                <a:schemeClr val="bg1"/>
              </a:buClr>
              <a:buNone/>
            </a:pPr>
            <a:endParaRPr lang="en-US" sz="1400" dirty="0">
              <a:solidFill>
                <a:schemeClr val="bg1"/>
              </a:solidFill>
              <a:latin typeface="Raleway SemiBold" panose="020B0604020202020204" charset="0"/>
            </a:endParaRPr>
          </a:p>
          <a:p>
            <a:pPr marL="114300" indent="0" algn="ctr">
              <a:buClr>
                <a:schemeClr val="bg1"/>
              </a:buClr>
              <a:buNone/>
            </a:pPr>
            <a:r>
              <a:rPr lang="en-US" sz="1400" dirty="0" err="1" smtClean="0">
                <a:solidFill>
                  <a:schemeClr val="bg1"/>
                </a:solidFill>
                <a:latin typeface="Raleway SemiBold" panose="020B0604020202020204" charset="0"/>
              </a:rPr>
              <a:t>i.E</a:t>
            </a:r>
            <a:r>
              <a:rPr lang="en-US" sz="1400" dirty="0" smtClean="0">
                <a:solidFill>
                  <a:schemeClr val="bg1"/>
                </a:solidFill>
                <a:latin typeface="Raleway SemiBold" panose="020B0604020202020204" charset="0"/>
              </a:rPr>
              <a:t>  monitor and audit processes,  buy products, book services, find supplier?</a:t>
            </a:r>
          </a:p>
          <a:p>
            <a:endParaRPr lang="et-EE" dirty="0" smtClean="0"/>
          </a:p>
          <a:p>
            <a:endParaRPr lang="et-EE" dirty="0" smtClean="0"/>
          </a:p>
          <a:p>
            <a:endParaRPr lang="en-US" dirty="0"/>
          </a:p>
        </p:txBody>
      </p:sp>
      <p:sp>
        <p:nvSpPr>
          <p:cNvPr id="33" name="Google Shape;1014;p22"/>
          <p:cNvSpPr txBox="1">
            <a:spLocks/>
          </p:cNvSpPr>
          <p:nvPr/>
        </p:nvSpPr>
        <p:spPr>
          <a:xfrm>
            <a:off x="179512" y="40956"/>
            <a:ext cx="4384622" cy="10131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nSpc>
                <a:spcPct val="115000"/>
              </a:lnSpc>
            </a:pPr>
            <a:r>
              <a:rPr lang="en-US" sz="3000" dirty="0" smtClean="0">
                <a:solidFill>
                  <a:schemeClr val="lt1"/>
                </a:solidFill>
                <a:highlight>
                  <a:schemeClr val="accent1"/>
                </a:highlight>
              </a:rPr>
              <a:t>Portfolio Project</a:t>
            </a:r>
          </a:p>
          <a:p>
            <a:pPr>
              <a:lnSpc>
                <a:spcPct val="115000"/>
              </a:lnSpc>
            </a:pPr>
            <a:r>
              <a:rPr lang="en-US" sz="2000" dirty="0" smtClean="0">
                <a:solidFill>
                  <a:schemeClr val="lt1"/>
                </a:solidFill>
                <a:highlight>
                  <a:schemeClr val="accent2"/>
                </a:highlight>
              </a:rPr>
              <a:t>How to identify values in product</a:t>
            </a:r>
            <a:endParaRPr lang="en-US" sz="2000" dirty="0">
              <a:solidFill>
                <a:schemeClr val="lt1"/>
              </a:solidFill>
              <a:highlight>
                <a:schemeClr val="accent2"/>
              </a:highlight>
            </a:endParaRPr>
          </a:p>
        </p:txBody>
      </p:sp>
      <p:sp>
        <p:nvSpPr>
          <p:cNvPr id="34" name="Google Shape;247;p23"/>
          <p:cNvSpPr/>
          <p:nvPr/>
        </p:nvSpPr>
        <p:spPr>
          <a:xfrm>
            <a:off x="539167" y="1256370"/>
            <a:ext cx="2088232" cy="4627748"/>
          </a:xfrm>
          <a:prstGeom prst="rect">
            <a:avLst/>
          </a:prstGeom>
          <a:no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40" name="Rectangle 39"/>
          <p:cNvSpPr/>
          <p:nvPr/>
        </p:nvSpPr>
        <p:spPr>
          <a:xfrm>
            <a:off x="7020272" y="1491630"/>
            <a:ext cx="764953" cy="307777"/>
          </a:xfrm>
          <a:prstGeom prst="rect">
            <a:avLst/>
          </a:prstGeom>
          <a:ln w="6350">
            <a:noFill/>
          </a:ln>
        </p:spPr>
        <p:txBody>
          <a:bodyPr wrap="none">
            <a:spAutoFit/>
          </a:bodyPr>
          <a:lstStyle/>
          <a:p>
            <a:r>
              <a:rPr lang="en-US" dirty="0" smtClean="0">
                <a:solidFill>
                  <a:schemeClr val="bg1"/>
                </a:solidFill>
                <a:latin typeface="Raleway SemiBold" charset="0"/>
              </a:rPr>
              <a:t>USERS</a:t>
            </a:r>
            <a:endParaRPr lang="en-US" dirty="0"/>
          </a:p>
        </p:txBody>
      </p:sp>
      <p:sp>
        <p:nvSpPr>
          <p:cNvPr id="44" name="Text Placeholder 1"/>
          <p:cNvSpPr txBox="1">
            <a:spLocks/>
          </p:cNvSpPr>
          <p:nvPr/>
        </p:nvSpPr>
        <p:spPr>
          <a:xfrm>
            <a:off x="3403768" y="2624553"/>
            <a:ext cx="2274310" cy="217275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114300" indent="0" algn="ctr">
              <a:buClr>
                <a:schemeClr val="bg1"/>
              </a:buClr>
              <a:buNone/>
            </a:pPr>
            <a:r>
              <a:rPr lang="en-US" sz="1400" dirty="0" smtClean="0">
                <a:solidFill>
                  <a:schemeClr val="bg1"/>
                </a:solidFill>
                <a:latin typeface="Raleway SemiBold" panose="020B0604020202020204" charset="0"/>
              </a:rPr>
              <a:t>What are the services that product will provide on top of those data?</a:t>
            </a:r>
          </a:p>
          <a:p>
            <a:pPr marL="114300" indent="0" algn="ctr">
              <a:buClr>
                <a:schemeClr val="bg1"/>
              </a:buClr>
              <a:buNone/>
            </a:pPr>
            <a:endParaRPr lang="en-US" sz="1400" dirty="0">
              <a:solidFill>
                <a:schemeClr val="bg1"/>
              </a:solidFill>
              <a:latin typeface="Raleway SemiBold" panose="020B0604020202020204" charset="0"/>
            </a:endParaRPr>
          </a:p>
          <a:p>
            <a:pPr marL="114300" indent="0" algn="ctr">
              <a:buClr>
                <a:schemeClr val="bg1"/>
              </a:buClr>
              <a:buNone/>
            </a:pPr>
            <a:r>
              <a:rPr lang="en-US" sz="1400" dirty="0" err="1" smtClean="0">
                <a:solidFill>
                  <a:schemeClr val="bg1"/>
                </a:solidFill>
                <a:latin typeface="Raleway SemiBold" panose="020B0604020202020204" charset="0"/>
              </a:rPr>
              <a:t>i.e</a:t>
            </a:r>
            <a:r>
              <a:rPr lang="en-US" sz="1400" dirty="0" smtClean="0">
                <a:solidFill>
                  <a:schemeClr val="bg1"/>
                </a:solidFill>
                <a:latin typeface="Raleway SemiBold" panose="020B0604020202020204" charset="0"/>
              </a:rPr>
              <a:t> payment on line, reservation, analytics, sales, search </a:t>
            </a:r>
            <a:endParaRPr lang="et-EE" dirty="0" smtClean="0"/>
          </a:p>
          <a:p>
            <a:endParaRPr lang="et-EE" dirty="0" smtClean="0"/>
          </a:p>
          <a:p>
            <a:endParaRPr lang="en-US" dirty="0"/>
          </a:p>
        </p:txBody>
      </p:sp>
      <p:sp>
        <p:nvSpPr>
          <p:cNvPr id="45" name="Text Placeholder 1"/>
          <p:cNvSpPr txBox="1">
            <a:spLocks/>
          </p:cNvSpPr>
          <p:nvPr/>
        </p:nvSpPr>
        <p:spPr>
          <a:xfrm>
            <a:off x="525053" y="2635823"/>
            <a:ext cx="2030654" cy="237626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114300" indent="0" algn="ctr">
              <a:buClr>
                <a:schemeClr val="bg1"/>
              </a:buClr>
              <a:buNone/>
            </a:pPr>
            <a:r>
              <a:rPr lang="en-US" sz="1400" dirty="0" smtClean="0">
                <a:solidFill>
                  <a:schemeClr val="bg1"/>
                </a:solidFill>
                <a:latin typeface="Raleway SemiBold" panose="020B0604020202020204" charset="0"/>
              </a:rPr>
              <a:t>Where product data will come from?</a:t>
            </a:r>
          </a:p>
          <a:p>
            <a:pPr marL="114300" indent="0" algn="ctr">
              <a:buClr>
                <a:schemeClr val="bg1"/>
              </a:buClr>
              <a:buNone/>
            </a:pPr>
            <a:endParaRPr lang="en-US" sz="1400" dirty="0">
              <a:solidFill>
                <a:schemeClr val="bg1"/>
              </a:solidFill>
              <a:latin typeface="Raleway SemiBold" panose="020B0604020202020204" charset="0"/>
            </a:endParaRPr>
          </a:p>
          <a:p>
            <a:pPr marL="114300" indent="0" algn="ctr">
              <a:buClr>
                <a:schemeClr val="bg1"/>
              </a:buClr>
              <a:buNone/>
            </a:pPr>
            <a:r>
              <a:rPr lang="en-US" sz="1400" dirty="0" err="1" smtClean="0">
                <a:solidFill>
                  <a:schemeClr val="bg1"/>
                </a:solidFill>
                <a:latin typeface="Raleway SemiBold" panose="020B0604020202020204" charset="0"/>
              </a:rPr>
              <a:t>i.e</a:t>
            </a:r>
            <a:r>
              <a:rPr lang="en-US" sz="1400" dirty="0" smtClean="0">
                <a:solidFill>
                  <a:schemeClr val="bg1"/>
                </a:solidFill>
                <a:latin typeface="Raleway SemiBold" panose="020B0604020202020204" charset="0"/>
              </a:rPr>
              <a:t> External systems, user entries, AI agents, IOT devices</a:t>
            </a:r>
          </a:p>
          <a:p>
            <a:pPr marL="114300" indent="0" algn="ctr">
              <a:buClr>
                <a:schemeClr val="bg1"/>
              </a:buClr>
              <a:buNone/>
            </a:pPr>
            <a:endParaRPr lang="et-EE" dirty="0" smtClean="0">
              <a:latin typeface="Raleway SemiBold" panose="020B0604020202020204" charset="0"/>
            </a:endParaRPr>
          </a:p>
        </p:txBody>
      </p:sp>
      <p:sp>
        <p:nvSpPr>
          <p:cNvPr id="15" name="Google Shape;247;p23"/>
          <p:cNvSpPr/>
          <p:nvPr/>
        </p:nvSpPr>
        <p:spPr>
          <a:xfrm>
            <a:off x="3347795" y="1256370"/>
            <a:ext cx="2448341" cy="4627748"/>
          </a:xfrm>
          <a:prstGeom prst="rect">
            <a:avLst/>
          </a:prstGeom>
          <a:no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6" name="Google Shape;247;p23"/>
          <p:cNvSpPr/>
          <p:nvPr/>
        </p:nvSpPr>
        <p:spPr>
          <a:xfrm>
            <a:off x="6300192" y="1256370"/>
            <a:ext cx="2304256" cy="4627748"/>
          </a:xfrm>
          <a:prstGeom prst="rect">
            <a:avLst/>
          </a:prstGeom>
          <a:no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17" name="Picture 8" descr="https://lh3.googleusercontent.com/YYmXbdxM9O720Y4mMEXHrR8w9O7Dg50rYK91TVuHQPFKXqnFhAIyZb--OX6Q4B7VMsTcDpTXNQBdiCvQP5kRaunnTDtOM3X_Uy5VjG7O7BGxRVBR29Y7T-FMswi4t6qAWtwGIG92mI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0344" y="1851670"/>
            <a:ext cx="487680" cy="48768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https://lh3.googleusercontent.com/jww4zlSaj8TaOs6ObRVmOSqyUSaFmeye2nYnsiJXEz7uS3KGRPIpBHs1Yh6DsWBaRwtS8C8NcfsHY7PIocIRC4NpVbrecao53hJ_7DF43_qyWYmilTzCYR_--MNAos2xushLfBL01C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1851670"/>
            <a:ext cx="426720" cy="426720"/>
          </a:xfrm>
          <a:prstGeom prst="rect">
            <a:avLst/>
          </a:prstGeom>
          <a:noFill/>
          <a:extLst>
            <a:ext uri="{909E8E84-426E-40DD-AFC4-6F175D3DCCD1}">
              <a14:hiddenFill xmlns:a14="http://schemas.microsoft.com/office/drawing/2010/main">
                <a:solidFill>
                  <a:srgbClr val="FFFFFF"/>
                </a:solidFill>
              </a14:hiddenFill>
            </a:ext>
          </a:extLst>
        </p:spPr>
      </p:pic>
      <p:sp>
        <p:nvSpPr>
          <p:cNvPr id="19" name="Google Shape;7247;p59"/>
          <p:cNvSpPr>
            <a:spLocks noChangeAspect="1"/>
          </p:cNvSpPr>
          <p:nvPr/>
        </p:nvSpPr>
        <p:spPr>
          <a:xfrm>
            <a:off x="7164288" y="1851670"/>
            <a:ext cx="504056" cy="418833"/>
          </a:xfrm>
          <a:custGeom>
            <a:avLst/>
            <a:gdLst/>
            <a:ahLst/>
            <a:cxnLst/>
            <a:rect l="l" t="t" r="r" b="b"/>
            <a:pathLst>
              <a:path w="11693" h="9716" extrusionOk="0">
                <a:moveTo>
                  <a:pt x="2906" y="346"/>
                </a:moveTo>
                <a:cubicBezTo>
                  <a:pt x="3120" y="346"/>
                  <a:pt x="3287" y="524"/>
                  <a:pt x="3287" y="727"/>
                </a:cubicBezTo>
                <a:lnTo>
                  <a:pt x="3287" y="1096"/>
                </a:lnTo>
                <a:cubicBezTo>
                  <a:pt x="3299" y="1429"/>
                  <a:pt x="3049" y="1679"/>
                  <a:pt x="2727" y="1679"/>
                </a:cubicBezTo>
                <a:cubicBezTo>
                  <a:pt x="2406" y="1679"/>
                  <a:pt x="2144" y="1429"/>
                  <a:pt x="2144" y="1096"/>
                </a:cubicBezTo>
                <a:lnTo>
                  <a:pt x="2144" y="727"/>
                </a:lnTo>
                <a:cubicBezTo>
                  <a:pt x="2144" y="500"/>
                  <a:pt x="2322" y="346"/>
                  <a:pt x="2525" y="346"/>
                </a:cubicBezTo>
                <a:close/>
                <a:moveTo>
                  <a:pt x="5894" y="346"/>
                </a:moveTo>
                <a:cubicBezTo>
                  <a:pt x="6120" y="346"/>
                  <a:pt x="6275" y="524"/>
                  <a:pt x="6275" y="727"/>
                </a:cubicBezTo>
                <a:lnTo>
                  <a:pt x="6275" y="1096"/>
                </a:lnTo>
                <a:cubicBezTo>
                  <a:pt x="6299" y="1429"/>
                  <a:pt x="6037" y="1679"/>
                  <a:pt x="5716" y="1679"/>
                </a:cubicBezTo>
                <a:cubicBezTo>
                  <a:pt x="5406" y="1679"/>
                  <a:pt x="5132" y="1429"/>
                  <a:pt x="5132" y="1096"/>
                </a:cubicBezTo>
                <a:lnTo>
                  <a:pt x="5132" y="727"/>
                </a:lnTo>
                <a:cubicBezTo>
                  <a:pt x="5132" y="500"/>
                  <a:pt x="5311" y="346"/>
                  <a:pt x="5525" y="346"/>
                </a:cubicBezTo>
                <a:close/>
                <a:moveTo>
                  <a:pt x="8895" y="346"/>
                </a:moveTo>
                <a:cubicBezTo>
                  <a:pt x="9121" y="346"/>
                  <a:pt x="9287" y="524"/>
                  <a:pt x="9287" y="727"/>
                </a:cubicBezTo>
                <a:lnTo>
                  <a:pt x="9287" y="1096"/>
                </a:lnTo>
                <a:cubicBezTo>
                  <a:pt x="9299" y="1429"/>
                  <a:pt x="9026" y="1679"/>
                  <a:pt x="8716" y="1679"/>
                </a:cubicBezTo>
                <a:cubicBezTo>
                  <a:pt x="8406" y="1679"/>
                  <a:pt x="8144" y="1429"/>
                  <a:pt x="8144" y="1096"/>
                </a:cubicBezTo>
                <a:lnTo>
                  <a:pt x="8144" y="727"/>
                </a:lnTo>
                <a:cubicBezTo>
                  <a:pt x="8144" y="500"/>
                  <a:pt x="8323" y="346"/>
                  <a:pt x="8525" y="346"/>
                </a:cubicBezTo>
                <a:close/>
                <a:moveTo>
                  <a:pt x="2930" y="2036"/>
                </a:moveTo>
                <a:lnTo>
                  <a:pt x="2930" y="2120"/>
                </a:lnTo>
                <a:cubicBezTo>
                  <a:pt x="2930" y="2179"/>
                  <a:pt x="2941" y="2263"/>
                  <a:pt x="2977" y="2310"/>
                </a:cubicBezTo>
                <a:lnTo>
                  <a:pt x="2739" y="2548"/>
                </a:lnTo>
                <a:lnTo>
                  <a:pt x="2703" y="2548"/>
                </a:lnTo>
                <a:lnTo>
                  <a:pt x="2465" y="2310"/>
                </a:lnTo>
                <a:cubicBezTo>
                  <a:pt x="2501" y="2251"/>
                  <a:pt x="2513" y="2191"/>
                  <a:pt x="2513" y="2120"/>
                </a:cubicBezTo>
                <a:lnTo>
                  <a:pt x="2513" y="2036"/>
                </a:lnTo>
                <a:close/>
                <a:moveTo>
                  <a:pt x="5918" y="2036"/>
                </a:moveTo>
                <a:lnTo>
                  <a:pt x="5918" y="2120"/>
                </a:lnTo>
                <a:cubicBezTo>
                  <a:pt x="5918" y="2179"/>
                  <a:pt x="5942" y="2263"/>
                  <a:pt x="5966" y="2310"/>
                </a:cubicBezTo>
                <a:lnTo>
                  <a:pt x="5728" y="2548"/>
                </a:lnTo>
                <a:lnTo>
                  <a:pt x="5704" y="2548"/>
                </a:lnTo>
                <a:lnTo>
                  <a:pt x="5466" y="2310"/>
                </a:lnTo>
                <a:cubicBezTo>
                  <a:pt x="5489" y="2251"/>
                  <a:pt x="5501" y="2191"/>
                  <a:pt x="5501" y="2120"/>
                </a:cubicBezTo>
                <a:lnTo>
                  <a:pt x="5501" y="2036"/>
                </a:lnTo>
                <a:close/>
                <a:moveTo>
                  <a:pt x="8930" y="2036"/>
                </a:moveTo>
                <a:lnTo>
                  <a:pt x="8930" y="2120"/>
                </a:lnTo>
                <a:cubicBezTo>
                  <a:pt x="8930" y="2179"/>
                  <a:pt x="8942" y="2263"/>
                  <a:pt x="8966" y="2310"/>
                </a:cubicBezTo>
                <a:lnTo>
                  <a:pt x="8728" y="2548"/>
                </a:lnTo>
                <a:lnTo>
                  <a:pt x="8704" y="2548"/>
                </a:lnTo>
                <a:lnTo>
                  <a:pt x="8466" y="2310"/>
                </a:lnTo>
                <a:cubicBezTo>
                  <a:pt x="8490" y="2251"/>
                  <a:pt x="8514" y="2191"/>
                  <a:pt x="8514" y="2120"/>
                </a:cubicBezTo>
                <a:lnTo>
                  <a:pt x="8514" y="2036"/>
                </a:lnTo>
                <a:close/>
                <a:moveTo>
                  <a:pt x="1394" y="3525"/>
                </a:moveTo>
                <a:cubicBezTo>
                  <a:pt x="1620" y="3525"/>
                  <a:pt x="1798" y="3703"/>
                  <a:pt x="1798" y="3918"/>
                </a:cubicBezTo>
                <a:lnTo>
                  <a:pt x="1798" y="4287"/>
                </a:lnTo>
                <a:cubicBezTo>
                  <a:pt x="1798" y="4596"/>
                  <a:pt x="1548" y="4870"/>
                  <a:pt x="1215" y="4870"/>
                </a:cubicBezTo>
                <a:cubicBezTo>
                  <a:pt x="905" y="4870"/>
                  <a:pt x="644" y="4608"/>
                  <a:pt x="644" y="4287"/>
                </a:cubicBezTo>
                <a:lnTo>
                  <a:pt x="644" y="3918"/>
                </a:lnTo>
                <a:cubicBezTo>
                  <a:pt x="644" y="3691"/>
                  <a:pt x="822" y="3525"/>
                  <a:pt x="1025" y="3525"/>
                </a:cubicBezTo>
                <a:close/>
                <a:moveTo>
                  <a:pt x="4406" y="3525"/>
                </a:moveTo>
                <a:cubicBezTo>
                  <a:pt x="4632" y="3525"/>
                  <a:pt x="4811" y="3703"/>
                  <a:pt x="4811" y="3918"/>
                </a:cubicBezTo>
                <a:lnTo>
                  <a:pt x="4811" y="4287"/>
                </a:lnTo>
                <a:cubicBezTo>
                  <a:pt x="4811" y="4596"/>
                  <a:pt x="4549" y="4870"/>
                  <a:pt x="4227" y="4870"/>
                </a:cubicBezTo>
                <a:cubicBezTo>
                  <a:pt x="3918" y="4870"/>
                  <a:pt x="3644" y="4608"/>
                  <a:pt x="3644" y="4287"/>
                </a:cubicBezTo>
                <a:lnTo>
                  <a:pt x="3644" y="3918"/>
                </a:lnTo>
                <a:cubicBezTo>
                  <a:pt x="3644" y="3691"/>
                  <a:pt x="3823" y="3525"/>
                  <a:pt x="4037" y="3525"/>
                </a:cubicBezTo>
                <a:close/>
                <a:moveTo>
                  <a:pt x="7394" y="3525"/>
                </a:moveTo>
                <a:cubicBezTo>
                  <a:pt x="7621" y="3525"/>
                  <a:pt x="7799" y="3703"/>
                  <a:pt x="7799" y="3918"/>
                </a:cubicBezTo>
                <a:lnTo>
                  <a:pt x="7799" y="4287"/>
                </a:lnTo>
                <a:cubicBezTo>
                  <a:pt x="7799" y="4596"/>
                  <a:pt x="7537" y="4870"/>
                  <a:pt x="7216" y="4870"/>
                </a:cubicBezTo>
                <a:cubicBezTo>
                  <a:pt x="6906" y="4870"/>
                  <a:pt x="6632" y="4608"/>
                  <a:pt x="6632" y="4287"/>
                </a:cubicBezTo>
                <a:lnTo>
                  <a:pt x="6632" y="3918"/>
                </a:lnTo>
                <a:cubicBezTo>
                  <a:pt x="6632" y="3691"/>
                  <a:pt x="6811" y="3525"/>
                  <a:pt x="7025" y="3525"/>
                </a:cubicBezTo>
                <a:close/>
                <a:moveTo>
                  <a:pt x="10407" y="3525"/>
                </a:moveTo>
                <a:cubicBezTo>
                  <a:pt x="10621" y="3525"/>
                  <a:pt x="10788" y="3703"/>
                  <a:pt x="10788" y="3918"/>
                </a:cubicBezTo>
                <a:lnTo>
                  <a:pt x="10788" y="4287"/>
                </a:lnTo>
                <a:cubicBezTo>
                  <a:pt x="10800" y="4608"/>
                  <a:pt x="10538" y="4870"/>
                  <a:pt x="10216" y="4870"/>
                </a:cubicBezTo>
                <a:cubicBezTo>
                  <a:pt x="9907" y="4870"/>
                  <a:pt x="9645" y="4608"/>
                  <a:pt x="9645" y="4287"/>
                </a:cubicBezTo>
                <a:lnTo>
                  <a:pt x="9645" y="3918"/>
                </a:lnTo>
                <a:cubicBezTo>
                  <a:pt x="9645" y="3691"/>
                  <a:pt x="9823" y="3525"/>
                  <a:pt x="10026" y="3525"/>
                </a:cubicBezTo>
                <a:close/>
                <a:moveTo>
                  <a:pt x="1429" y="5215"/>
                </a:moveTo>
                <a:lnTo>
                  <a:pt x="1429" y="5311"/>
                </a:lnTo>
                <a:cubicBezTo>
                  <a:pt x="1429" y="5370"/>
                  <a:pt x="1441" y="5442"/>
                  <a:pt x="1477" y="5489"/>
                </a:cubicBezTo>
                <a:lnTo>
                  <a:pt x="1239" y="5727"/>
                </a:lnTo>
                <a:lnTo>
                  <a:pt x="1203" y="5727"/>
                </a:lnTo>
                <a:lnTo>
                  <a:pt x="965" y="5489"/>
                </a:lnTo>
                <a:cubicBezTo>
                  <a:pt x="989" y="5430"/>
                  <a:pt x="1013" y="5370"/>
                  <a:pt x="1013" y="5311"/>
                </a:cubicBezTo>
                <a:lnTo>
                  <a:pt x="1013" y="5215"/>
                </a:lnTo>
                <a:close/>
                <a:moveTo>
                  <a:pt x="4430" y="5215"/>
                </a:moveTo>
                <a:lnTo>
                  <a:pt x="4430" y="5311"/>
                </a:lnTo>
                <a:cubicBezTo>
                  <a:pt x="4430" y="5370"/>
                  <a:pt x="4454" y="5442"/>
                  <a:pt x="4477" y="5489"/>
                </a:cubicBezTo>
                <a:lnTo>
                  <a:pt x="4239" y="5727"/>
                </a:lnTo>
                <a:lnTo>
                  <a:pt x="4215" y="5727"/>
                </a:lnTo>
                <a:lnTo>
                  <a:pt x="3977" y="5489"/>
                </a:lnTo>
                <a:cubicBezTo>
                  <a:pt x="4001" y="5430"/>
                  <a:pt x="4013" y="5370"/>
                  <a:pt x="4013" y="5311"/>
                </a:cubicBezTo>
                <a:lnTo>
                  <a:pt x="4013" y="5215"/>
                </a:lnTo>
                <a:close/>
                <a:moveTo>
                  <a:pt x="7418" y="5215"/>
                </a:moveTo>
                <a:lnTo>
                  <a:pt x="7418" y="5311"/>
                </a:lnTo>
                <a:cubicBezTo>
                  <a:pt x="7418" y="5370"/>
                  <a:pt x="7442" y="5442"/>
                  <a:pt x="7466" y="5489"/>
                </a:cubicBezTo>
                <a:lnTo>
                  <a:pt x="7228" y="5727"/>
                </a:lnTo>
                <a:lnTo>
                  <a:pt x="7204" y="5727"/>
                </a:lnTo>
                <a:lnTo>
                  <a:pt x="6966" y="5489"/>
                </a:lnTo>
                <a:cubicBezTo>
                  <a:pt x="6990" y="5430"/>
                  <a:pt x="7001" y="5370"/>
                  <a:pt x="7001" y="5311"/>
                </a:cubicBezTo>
                <a:lnTo>
                  <a:pt x="7001" y="5215"/>
                </a:lnTo>
                <a:close/>
                <a:moveTo>
                  <a:pt x="10419" y="5215"/>
                </a:moveTo>
                <a:lnTo>
                  <a:pt x="10419" y="5311"/>
                </a:lnTo>
                <a:cubicBezTo>
                  <a:pt x="10419" y="5370"/>
                  <a:pt x="10430" y="5442"/>
                  <a:pt x="10454" y="5489"/>
                </a:cubicBezTo>
                <a:lnTo>
                  <a:pt x="10216" y="5727"/>
                </a:lnTo>
                <a:lnTo>
                  <a:pt x="10192" y="5727"/>
                </a:lnTo>
                <a:lnTo>
                  <a:pt x="9954" y="5489"/>
                </a:lnTo>
                <a:cubicBezTo>
                  <a:pt x="9978" y="5430"/>
                  <a:pt x="10002" y="5370"/>
                  <a:pt x="10002" y="5311"/>
                </a:cubicBezTo>
                <a:lnTo>
                  <a:pt x="10002" y="5215"/>
                </a:lnTo>
                <a:close/>
                <a:moveTo>
                  <a:pt x="2584" y="0"/>
                </a:moveTo>
                <a:cubicBezTo>
                  <a:pt x="2191" y="0"/>
                  <a:pt x="1858" y="322"/>
                  <a:pt x="1858" y="727"/>
                </a:cubicBezTo>
                <a:lnTo>
                  <a:pt x="1858" y="1096"/>
                </a:lnTo>
                <a:cubicBezTo>
                  <a:pt x="1858" y="1393"/>
                  <a:pt x="2013" y="1667"/>
                  <a:pt x="2227" y="1846"/>
                </a:cubicBezTo>
                <a:lnTo>
                  <a:pt x="2227" y="2108"/>
                </a:lnTo>
                <a:cubicBezTo>
                  <a:pt x="2227" y="2108"/>
                  <a:pt x="2227" y="2132"/>
                  <a:pt x="2215" y="2132"/>
                </a:cubicBezTo>
                <a:lnTo>
                  <a:pt x="1787" y="2346"/>
                </a:lnTo>
                <a:cubicBezTo>
                  <a:pt x="1608" y="2441"/>
                  <a:pt x="1489" y="2632"/>
                  <a:pt x="1489" y="2846"/>
                </a:cubicBezTo>
                <a:lnTo>
                  <a:pt x="1489" y="3179"/>
                </a:lnTo>
                <a:lnTo>
                  <a:pt x="1096" y="3179"/>
                </a:lnTo>
                <a:cubicBezTo>
                  <a:pt x="703" y="3179"/>
                  <a:pt x="370" y="3513"/>
                  <a:pt x="370" y="3918"/>
                </a:cubicBezTo>
                <a:lnTo>
                  <a:pt x="370" y="4287"/>
                </a:lnTo>
                <a:cubicBezTo>
                  <a:pt x="370" y="4584"/>
                  <a:pt x="524" y="4846"/>
                  <a:pt x="739" y="5025"/>
                </a:cubicBezTo>
                <a:lnTo>
                  <a:pt x="739" y="5299"/>
                </a:lnTo>
                <a:cubicBezTo>
                  <a:pt x="739" y="5299"/>
                  <a:pt x="739" y="5311"/>
                  <a:pt x="727" y="5311"/>
                </a:cubicBezTo>
                <a:lnTo>
                  <a:pt x="298" y="5537"/>
                </a:lnTo>
                <a:cubicBezTo>
                  <a:pt x="120" y="5620"/>
                  <a:pt x="1" y="5823"/>
                  <a:pt x="1" y="6025"/>
                </a:cubicBezTo>
                <a:lnTo>
                  <a:pt x="1" y="7870"/>
                </a:lnTo>
                <a:cubicBezTo>
                  <a:pt x="1" y="8025"/>
                  <a:pt x="48" y="8156"/>
                  <a:pt x="120" y="8275"/>
                </a:cubicBezTo>
                <a:lnTo>
                  <a:pt x="298" y="8561"/>
                </a:lnTo>
                <a:cubicBezTo>
                  <a:pt x="346" y="8621"/>
                  <a:pt x="358" y="8692"/>
                  <a:pt x="358" y="8775"/>
                </a:cubicBezTo>
                <a:lnTo>
                  <a:pt x="358" y="9549"/>
                </a:lnTo>
                <a:cubicBezTo>
                  <a:pt x="358" y="9644"/>
                  <a:pt x="429" y="9716"/>
                  <a:pt x="524" y="9716"/>
                </a:cubicBezTo>
                <a:cubicBezTo>
                  <a:pt x="608" y="9716"/>
                  <a:pt x="679" y="9644"/>
                  <a:pt x="679" y="9549"/>
                </a:cubicBezTo>
                <a:lnTo>
                  <a:pt x="679" y="8775"/>
                </a:lnTo>
                <a:cubicBezTo>
                  <a:pt x="679" y="8632"/>
                  <a:pt x="644" y="8501"/>
                  <a:pt x="560" y="8371"/>
                </a:cubicBezTo>
                <a:lnTo>
                  <a:pt x="382" y="8097"/>
                </a:lnTo>
                <a:cubicBezTo>
                  <a:pt x="346" y="8037"/>
                  <a:pt x="322" y="7966"/>
                  <a:pt x="322" y="7870"/>
                </a:cubicBezTo>
                <a:lnTo>
                  <a:pt x="322" y="6025"/>
                </a:lnTo>
                <a:cubicBezTo>
                  <a:pt x="322" y="5954"/>
                  <a:pt x="370" y="5882"/>
                  <a:pt x="441" y="5846"/>
                </a:cubicBezTo>
                <a:lnTo>
                  <a:pt x="763" y="5692"/>
                </a:lnTo>
                <a:lnTo>
                  <a:pt x="1036" y="5977"/>
                </a:lnTo>
                <a:cubicBezTo>
                  <a:pt x="1120" y="6049"/>
                  <a:pt x="1203" y="6085"/>
                  <a:pt x="1298" y="6085"/>
                </a:cubicBezTo>
                <a:cubicBezTo>
                  <a:pt x="1382" y="6085"/>
                  <a:pt x="1477" y="6049"/>
                  <a:pt x="1548" y="5977"/>
                </a:cubicBezTo>
                <a:lnTo>
                  <a:pt x="1834" y="5692"/>
                </a:lnTo>
                <a:lnTo>
                  <a:pt x="2144" y="5846"/>
                </a:lnTo>
                <a:cubicBezTo>
                  <a:pt x="2215" y="5882"/>
                  <a:pt x="2263" y="5954"/>
                  <a:pt x="2263" y="6025"/>
                </a:cubicBezTo>
                <a:lnTo>
                  <a:pt x="2263" y="7870"/>
                </a:lnTo>
                <a:cubicBezTo>
                  <a:pt x="2263" y="7942"/>
                  <a:pt x="2227" y="8025"/>
                  <a:pt x="2203" y="8097"/>
                </a:cubicBezTo>
                <a:lnTo>
                  <a:pt x="2025" y="8371"/>
                </a:lnTo>
                <a:cubicBezTo>
                  <a:pt x="1953" y="8490"/>
                  <a:pt x="1906" y="8644"/>
                  <a:pt x="1906" y="8775"/>
                </a:cubicBezTo>
                <a:lnTo>
                  <a:pt x="1906" y="9549"/>
                </a:lnTo>
                <a:cubicBezTo>
                  <a:pt x="1906" y="9644"/>
                  <a:pt x="1977" y="9716"/>
                  <a:pt x="2072" y="9716"/>
                </a:cubicBezTo>
                <a:cubicBezTo>
                  <a:pt x="2156" y="9716"/>
                  <a:pt x="2227" y="9644"/>
                  <a:pt x="2227" y="9549"/>
                </a:cubicBezTo>
                <a:lnTo>
                  <a:pt x="2227" y="8775"/>
                </a:lnTo>
                <a:cubicBezTo>
                  <a:pt x="2227" y="8704"/>
                  <a:pt x="2263" y="8632"/>
                  <a:pt x="2287" y="8561"/>
                </a:cubicBezTo>
                <a:lnTo>
                  <a:pt x="2465" y="8275"/>
                </a:lnTo>
                <a:cubicBezTo>
                  <a:pt x="2549" y="8156"/>
                  <a:pt x="2584" y="8001"/>
                  <a:pt x="2584" y="7870"/>
                </a:cubicBezTo>
                <a:lnTo>
                  <a:pt x="2584" y="6025"/>
                </a:lnTo>
                <a:cubicBezTo>
                  <a:pt x="2584" y="5823"/>
                  <a:pt x="2465" y="5644"/>
                  <a:pt x="2287" y="5537"/>
                </a:cubicBezTo>
                <a:lnTo>
                  <a:pt x="1858" y="5311"/>
                </a:lnTo>
                <a:lnTo>
                  <a:pt x="1846" y="5299"/>
                </a:lnTo>
                <a:lnTo>
                  <a:pt x="1846" y="5025"/>
                </a:lnTo>
                <a:cubicBezTo>
                  <a:pt x="2072" y="4870"/>
                  <a:pt x="2215" y="4596"/>
                  <a:pt x="2215" y="4287"/>
                </a:cubicBezTo>
                <a:lnTo>
                  <a:pt x="2215" y="3918"/>
                </a:lnTo>
                <a:cubicBezTo>
                  <a:pt x="2215" y="3644"/>
                  <a:pt x="2072" y="3406"/>
                  <a:pt x="1846" y="3275"/>
                </a:cubicBezTo>
                <a:lnTo>
                  <a:pt x="1846" y="2822"/>
                </a:lnTo>
                <a:cubicBezTo>
                  <a:pt x="1846" y="2751"/>
                  <a:pt x="1894" y="2679"/>
                  <a:pt x="1965" y="2644"/>
                </a:cubicBezTo>
                <a:lnTo>
                  <a:pt x="2275" y="2501"/>
                </a:lnTo>
                <a:lnTo>
                  <a:pt x="2560" y="2786"/>
                </a:lnTo>
                <a:cubicBezTo>
                  <a:pt x="2632" y="2858"/>
                  <a:pt x="2727" y="2882"/>
                  <a:pt x="2810" y="2882"/>
                </a:cubicBezTo>
                <a:cubicBezTo>
                  <a:pt x="2906" y="2882"/>
                  <a:pt x="2989" y="2858"/>
                  <a:pt x="3061" y="2786"/>
                </a:cubicBezTo>
                <a:lnTo>
                  <a:pt x="3346" y="2501"/>
                </a:lnTo>
                <a:lnTo>
                  <a:pt x="3656" y="2644"/>
                </a:lnTo>
                <a:cubicBezTo>
                  <a:pt x="3739" y="2679"/>
                  <a:pt x="3775" y="2751"/>
                  <a:pt x="3775" y="2822"/>
                </a:cubicBezTo>
                <a:lnTo>
                  <a:pt x="3775" y="3275"/>
                </a:lnTo>
                <a:cubicBezTo>
                  <a:pt x="3561" y="3394"/>
                  <a:pt x="3406" y="3632"/>
                  <a:pt x="3406" y="3918"/>
                </a:cubicBezTo>
                <a:lnTo>
                  <a:pt x="3406" y="4287"/>
                </a:lnTo>
                <a:cubicBezTo>
                  <a:pt x="3406" y="4584"/>
                  <a:pt x="3561" y="4846"/>
                  <a:pt x="3775" y="5025"/>
                </a:cubicBezTo>
                <a:lnTo>
                  <a:pt x="3775" y="5299"/>
                </a:lnTo>
                <a:cubicBezTo>
                  <a:pt x="3775" y="5299"/>
                  <a:pt x="3775" y="5311"/>
                  <a:pt x="3763" y="5311"/>
                </a:cubicBezTo>
                <a:lnTo>
                  <a:pt x="3334" y="5537"/>
                </a:lnTo>
                <a:cubicBezTo>
                  <a:pt x="3156" y="5620"/>
                  <a:pt x="3037" y="5823"/>
                  <a:pt x="3037" y="6025"/>
                </a:cubicBezTo>
                <a:lnTo>
                  <a:pt x="3037" y="7870"/>
                </a:lnTo>
                <a:cubicBezTo>
                  <a:pt x="3037" y="8025"/>
                  <a:pt x="3084" y="8156"/>
                  <a:pt x="3156" y="8275"/>
                </a:cubicBezTo>
                <a:lnTo>
                  <a:pt x="3334" y="8561"/>
                </a:lnTo>
                <a:cubicBezTo>
                  <a:pt x="3382" y="8621"/>
                  <a:pt x="3394" y="8692"/>
                  <a:pt x="3394" y="8775"/>
                </a:cubicBezTo>
                <a:lnTo>
                  <a:pt x="3394" y="9549"/>
                </a:lnTo>
                <a:cubicBezTo>
                  <a:pt x="3394" y="9644"/>
                  <a:pt x="3465" y="9716"/>
                  <a:pt x="3561" y="9716"/>
                </a:cubicBezTo>
                <a:cubicBezTo>
                  <a:pt x="3644" y="9716"/>
                  <a:pt x="3715" y="9644"/>
                  <a:pt x="3715" y="9549"/>
                </a:cubicBezTo>
                <a:lnTo>
                  <a:pt x="3715" y="8775"/>
                </a:lnTo>
                <a:cubicBezTo>
                  <a:pt x="3715" y="8632"/>
                  <a:pt x="3680" y="8501"/>
                  <a:pt x="3596" y="8371"/>
                </a:cubicBezTo>
                <a:lnTo>
                  <a:pt x="3418" y="8097"/>
                </a:lnTo>
                <a:cubicBezTo>
                  <a:pt x="3382" y="8037"/>
                  <a:pt x="3358" y="7966"/>
                  <a:pt x="3358" y="7870"/>
                </a:cubicBezTo>
                <a:lnTo>
                  <a:pt x="3358" y="6025"/>
                </a:lnTo>
                <a:cubicBezTo>
                  <a:pt x="3358" y="5954"/>
                  <a:pt x="3406" y="5882"/>
                  <a:pt x="3477" y="5846"/>
                </a:cubicBezTo>
                <a:lnTo>
                  <a:pt x="3799" y="5692"/>
                </a:lnTo>
                <a:lnTo>
                  <a:pt x="4073" y="5977"/>
                </a:lnTo>
                <a:cubicBezTo>
                  <a:pt x="4156" y="6049"/>
                  <a:pt x="4239" y="6085"/>
                  <a:pt x="4334" y="6085"/>
                </a:cubicBezTo>
                <a:cubicBezTo>
                  <a:pt x="4418" y="6085"/>
                  <a:pt x="4513" y="6049"/>
                  <a:pt x="4585" y="5977"/>
                </a:cubicBezTo>
                <a:lnTo>
                  <a:pt x="4870" y="5692"/>
                </a:lnTo>
                <a:lnTo>
                  <a:pt x="5180" y="5846"/>
                </a:lnTo>
                <a:cubicBezTo>
                  <a:pt x="5251" y="5882"/>
                  <a:pt x="5299" y="5954"/>
                  <a:pt x="5299" y="6025"/>
                </a:cubicBezTo>
                <a:lnTo>
                  <a:pt x="5299" y="7870"/>
                </a:lnTo>
                <a:cubicBezTo>
                  <a:pt x="5299" y="7942"/>
                  <a:pt x="5263" y="8025"/>
                  <a:pt x="5239" y="8097"/>
                </a:cubicBezTo>
                <a:lnTo>
                  <a:pt x="5061" y="8371"/>
                </a:lnTo>
                <a:cubicBezTo>
                  <a:pt x="4989" y="8490"/>
                  <a:pt x="4942" y="8644"/>
                  <a:pt x="4942" y="8775"/>
                </a:cubicBezTo>
                <a:lnTo>
                  <a:pt x="4942" y="9549"/>
                </a:lnTo>
                <a:cubicBezTo>
                  <a:pt x="4942" y="9644"/>
                  <a:pt x="5013" y="9716"/>
                  <a:pt x="5108" y="9716"/>
                </a:cubicBezTo>
                <a:cubicBezTo>
                  <a:pt x="5192" y="9716"/>
                  <a:pt x="5263" y="9644"/>
                  <a:pt x="5263" y="9549"/>
                </a:cubicBezTo>
                <a:lnTo>
                  <a:pt x="5263" y="8775"/>
                </a:lnTo>
                <a:cubicBezTo>
                  <a:pt x="5263" y="8704"/>
                  <a:pt x="5299" y="8632"/>
                  <a:pt x="5323" y="8561"/>
                </a:cubicBezTo>
                <a:lnTo>
                  <a:pt x="5501" y="8275"/>
                </a:lnTo>
                <a:cubicBezTo>
                  <a:pt x="5585" y="8156"/>
                  <a:pt x="5620" y="8001"/>
                  <a:pt x="5620" y="7870"/>
                </a:cubicBezTo>
                <a:lnTo>
                  <a:pt x="5620" y="6025"/>
                </a:lnTo>
                <a:cubicBezTo>
                  <a:pt x="5620" y="5823"/>
                  <a:pt x="5501" y="5644"/>
                  <a:pt x="5323" y="5537"/>
                </a:cubicBezTo>
                <a:lnTo>
                  <a:pt x="4894" y="5311"/>
                </a:lnTo>
                <a:lnTo>
                  <a:pt x="4882" y="5299"/>
                </a:lnTo>
                <a:lnTo>
                  <a:pt x="4882" y="5025"/>
                </a:lnTo>
                <a:cubicBezTo>
                  <a:pt x="5108" y="4870"/>
                  <a:pt x="5251" y="4596"/>
                  <a:pt x="5251" y="4287"/>
                </a:cubicBezTo>
                <a:lnTo>
                  <a:pt x="5251" y="3918"/>
                </a:lnTo>
                <a:cubicBezTo>
                  <a:pt x="5251" y="3644"/>
                  <a:pt x="5108" y="3406"/>
                  <a:pt x="4882" y="3275"/>
                </a:cubicBezTo>
                <a:lnTo>
                  <a:pt x="4882" y="2822"/>
                </a:lnTo>
                <a:cubicBezTo>
                  <a:pt x="4882" y="2751"/>
                  <a:pt x="4930" y="2679"/>
                  <a:pt x="5001" y="2644"/>
                </a:cubicBezTo>
                <a:lnTo>
                  <a:pt x="5311" y="2501"/>
                </a:lnTo>
                <a:lnTo>
                  <a:pt x="5597" y="2786"/>
                </a:lnTo>
                <a:cubicBezTo>
                  <a:pt x="5668" y="2858"/>
                  <a:pt x="5763" y="2882"/>
                  <a:pt x="5847" y="2882"/>
                </a:cubicBezTo>
                <a:cubicBezTo>
                  <a:pt x="5942" y="2882"/>
                  <a:pt x="6025" y="2858"/>
                  <a:pt x="6097" y="2786"/>
                </a:cubicBezTo>
                <a:lnTo>
                  <a:pt x="6382" y="2501"/>
                </a:lnTo>
                <a:lnTo>
                  <a:pt x="6692" y="2644"/>
                </a:lnTo>
                <a:cubicBezTo>
                  <a:pt x="6775" y="2679"/>
                  <a:pt x="6811" y="2751"/>
                  <a:pt x="6811" y="2822"/>
                </a:cubicBezTo>
                <a:lnTo>
                  <a:pt x="6811" y="3275"/>
                </a:lnTo>
                <a:cubicBezTo>
                  <a:pt x="6597" y="3394"/>
                  <a:pt x="6442" y="3632"/>
                  <a:pt x="6442" y="3918"/>
                </a:cubicBezTo>
                <a:lnTo>
                  <a:pt x="6442" y="4287"/>
                </a:lnTo>
                <a:cubicBezTo>
                  <a:pt x="6442" y="4584"/>
                  <a:pt x="6597" y="4846"/>
                  <a:pt x="6811" y="5025"/>
                </a:cubicBezTo>
                <a:lnTo>
                  <a:pt x="6811" y="5299"/>
                </a:lnTo>
                <a:cubicBezTo>
                  <a:pt x="6811" y="5299"/>
                  <a:pt x="6811" y="5311"/>
                  <a:pt x="6799" y="5311"/>
                </a:cubicBezTo>
                <a:lnTo>
                  <a:pt x="6370" y="5537"/>
                </a:lnTo>
                <a:cubicBezTo>
                  <a:pt x="6192" y="5620"/>
                  <a:pt x="6073" y="5823"/>
                  <a:pt x="6073" y="6025"/>
                </a:cubicBezTo>
                <a:lnTo>
                  <a:pt x="6073" y="7870"/>
                </a:lnTo>
                <a:cubicBezTo>
                  <a:pt x="6073" y="8025"/>
                  <a:pt x="6120" y="8156"/>
                  <a:pt x="6192" y="8275"/>
                </a:cubicBezTo>
                <a:lnTo>
                  <a:pt x="6370" y="8561"/>
                </a:lnTo>
                <a:cubicBezTo>
                  <a:pt x="6418" y="8621"/>
                  <a:pt x="6430" y="8692"/>
                  <a:pt x="6430" y="8775"/>
                </a:cubicBezTo>
                <a:lnTo>
                  <a:pt x="6430" y="9549"/>
                </a:lnTo>
                <a:cubicBezTo>
                  <a:pt x="6430" y="9644"/>
                  <a:pt x="6501" y="9716"/>
                  <a:pt x="6597" y="9716"/>
                </a:cubicBezTo>
                <a:cubicBezTo>
                  <a:pt x="6680" y="9716"/>
                  <a:pt x="6751" y="9644"/>
                  <a:pt x="6751" y="9549"/>
                </a:cubicBezTo>
                <a:lnTo>
                  <a:pt x="6751" y="8775"/>
                </a:lnTo>
                <a:cubicBezTo>
                  <a:pt x="6751" y="8632"/>
                  <a:pt x="6716" y="8501"/>
                  <a:pt x="6632" y="8371"/>
                </a:cubicBezTo>
                <a:lnTo>
                  <a:pt x="6454" y="8097"/>
                </a:lnTo>
                <a:cubicBezTo>
                  <a:pt x="6418" y="8037"/>
                  <a:pt x="6394" y="7966"/>
                  <a:pt x="6394" y="7870"/>
                </a:cubicBezTo>
                <a:lnTo>
                  <a:pt x="6394" y="6025"/>
                </a:lnTo>
                <a:cubicBezTo>
                  <a:pt x="6394" y="5954"/>
                  <a:pt x="6442" y="5882"/>
                  <a:pt x="6513" y="5846"/>
                </a:cubicBezTo>
                <a:lnTo>
                  <a:pt x="6835" y="5692"/>
                </a:lnTo>
                <a:lnTo>
                  <a:pt x="7109" y="5977"/>
                </a:lnTo>
                <a:cubicBezTo>
                  <a:pt x="7192" y="6049"/>
                  <a:pt x="7275" y="6085"/>
                  <a:pt x="7371" y="6085"/>
                </a:cubicBezTo>
                <a:cubicBezTo>
                  <a:pt x="7454" y="6085"/>
                  <a:pt x="7549" y="6049"/>
                  <a:pt x="7621" y="5977"/>
                </a:cubicBezTo>
                <a:lnTo>
                  <a:pt x="7906" y="5692"/>
                </a:lnTo>
                <a:lnTo>
                  <a:pt x="8216" y="5846"/>
                </a:lnTo>
                <a:cubicBezTo>
                  <a:pt x="8287" y="5882"/>
                  <a:pt x="8335" y="5954"/>
                  <a:pt x="8335" y="6025"/>
                </a:cubicBezTo>
                <a:lnTo>
                  <a:pt x="8335" y="7870"/>
                </a:lnTo>
                <a:cubicBezTo>
                  <a:pt x="8335" y="7942"/>
                  <a:pt x="8299" y="8025"/>
                  <a:pt x="8275" y="8097"/>
                </a:cubicBezTo>
                <a:lnTo>
                  <a:pt x="8097" y="8371"/>
                </a:lnTo>
                <a:cubicBezTo>
                  <a:pt x="8025" y="8490"/>
                  <a:pt x="7978" y="8644"/>
                  <a:pt x="7978" y="8775"/>
                </a:cubicBezTo>
                <a:lnTo>
                  <a:pt x="7978" y="9549"/>
                </a:lnTo>
                <a:cubicBezTo>
                  <a:pt x="7978" y="9644"/>
                  <a:pt x="8049" y="9716"/>
                  <a:pt x="8144" y="9716"/>
                </a:cubicBezTo>
                <a:cubicBezTo>
                  <a:pt x="8228" y="9716"/>
                  <a:pt x="8299" y="9644"/>
                  <a:pt x="8299" y="9549"/>
                </a:cubicBezTo>
                <a:lnTo>
                  <a:pt x="8299" y="8775"/>
                </a:lnTo>
                <a:cubicBezTo>
                  <a:pt x="8299" y="8704"/>
                  <a:pt x="8335" y="8632"/>
                  <a:pt x="8359" y="8561"/>
                </a:cubicBezTo>
                <a:lnTo>
                  <a:pt x="8537" y="8275"/>
                </a:lnTo>
                <a:cubicBezTo>
                  <a:pt x="8621" y="8156"/>
                  <a:pt x="8656" y="8001"/>
                  <a:pt x="8656" y="7870"/>
                </a:cubicBezTo>
                <a:lnTo>
                  <a:pt x="8656" y="6025"/>
                </a:lnTo>
                <a:cubicBezTo>
                  <a:pt x="8656" y="5823"/>
                  <a:pt x="8537" y="5644"/>
                  <a:pt x="8359" y="5537"/>
                </a:cubicBezTo>
                <a:lnTo>
                  <a:pt x="7930" y="5311"/>
                </a:lnTo>
                <a:lnTo>
                  <a:pt x="7918" y="5299"/>
                </a:lnTo>
                <a:lnTo>
                  <a:pt x="7918" y="5025"/>
                </a:lnTo>
                <a:cubicBezTo>
                  <a:pt x="8144" y="4870"/>
                  <a:pt x="8287" y="4596"/>
                  <a:pt x="8287" y="4287"/>
                </a:cubicBezTo>
                <a:lnTo>
                  <a:pt x="8287" y="3918"/>
                </a:lnTo>
                <a:cubicBezTo>
                  <a:pt x="8287" y="3644"/>
                  <a:pt x="8144" y="3406"/>
                  <a:pt x="7918" y="3275"/>
                </a:cubicBezTo>
                <a:lnTo>
                  <a:pt x="7918" y="2822"/>
                </a:lnTo>
                <a:cubicBezTo>
                  <a:pt x="7918" y="2751"/>
                  <a:pt x="7966" y="2679"/>
                  <a:pt x="8037" y="2644"/>
                </a:cubicBezTo>
                <a:lnTo>
                  <a:pt x="8347" y="2501"/>
                </a:lnTo>
                <a:lnTo>
                  <a:pt x="8633" y="2786"/>
                </a:lnTo>
                <a:cubicBezTo>
                  <a:pt x="8704" y="2858"/>
                  <a:pt x="8799" y="2882"/>
                  <a:pt x="8883" y="2882"/>
                </a:cubicBezTo>
                <a:cubicBezTo>
                  <a:pt x="8978" y="2882"/>
                  <a:pt x="9061" y="2858"/>
                  <a:pt x="9133" y="2786"/>
                </a:cubicBezTo>
                <a:lnTo>
                  <a:pt x="9418" y="2501"/>
                </a:lnTo>
                <a:lnTo>
                  <a:pt x="9728" y="2644"/>
                </a:lnTo>
                <a:cubicBezTo>
                  <a:pt x="9811" y="2679"/>
                  <a:pt x="9847" y="2751"/>
                  <a:pt x="9847" y="2822"/>
                </a:cubicBezTo>
                <a:lnTo>
                  <a:pt x="9847" y="3275"/>
                </a:lnTo>
                <a:cubicBezTo>
                  <a:pt x="9633" y="3394"/>
                  <a:pt x="9478" y="3632"/>
                  <a:pt x="9478" y="3918"/>
                </a:cubicBezTo>
                <a:lnTo>
                  <a:pt x="9478" y="4287"/>
                </a:lnTo>
                <a:cubicBezTo>
                  <a:pt x="9478" y="4584"/>
                  <a:pt x="9633" y="4846"/>
                  <a:pt x="9847" y="5025"/>
                </a:cubicBezTo>
                <a:lnTo>
                  <a:pt x="9847" y="5299"/>
                </a:lnTo>
                <a:cubicBezTo>
                  <a:pt x="9847" y="5299"/>
                  <a:pt x="9847" y="5311"/>
                  <a:pt x="9835" y="5311"/>
                </a:cubicBezTo>
                <a:lnTo>
                  <a:pt x="9407" y="5537"/>
                </a:lnTo>
                <a:cubicBezTo>
                  <a:pt x="9228" y="5620"/>
                  <a:pt x="9109" y="5823"/>
                  <a:pt x="9109" y="6025"/>
                </a:cubicBezTo>
                <a:lnTo>
                  <a:pt x="9109" y="7870"/>
                </a:lnTo>
                <a:cubicBezTo>
                  <a:pt x="9109" y="8025"/>
                  <a:pt x="9157" y="8156"/>
                  <a:pt x="9228" y="8275"/>
                </a:cubicBezTo>
                <a:lnTo>
                  <a:pt x="9407" y="8561"/>
                </a:lnTo>
                <a:cubicBezTo>
                  <a:pt x="9454" y="8621"/>
                  <a:pt x="9466" y="8692"/>
                  <a:pt x="9466" y="8775"/>
                </a:cubicBezTo>
                <a:lnTo>
                  <a:pt x="9466" y="9549"/>
                </a:lnTo>
                <a:cubicBezTo>
                  <a:pt x="9466" y="9644"/>
                  <a:pt x="9538" y="9716"/>
                  <a:pt x="9633" y="9716"/>
                </a:cubicBezTo>
                <a:cubicBezTo>
                  <a:pt x="9716" y="9716"/>
                  <a:pt x="9788" y="9644"/>
                  <a:pt x="9788" y="9549"/>
                </a:cubicBezTo>
                <a:lnTo>
                  <a:pt x="9788" y="8775"/>
                </a:lnTo>
                <a:cubicBezTo>
                  <a:pt x="9788" y="8632"/>
                  <a:pt x="9752" y="8501"/>
                  <a:pt x="9668" y="8371"/>
                </a:cubicBezTo>
                <a:lnTo>
                  <a:pt x="9490" y="8097"/>
                </a:lnTo>
                <a:cubicBezTo>
                  <a:pt x="9454" y="8037"/>
                  <a:pt x="9430" y="7966"/>
                  <a:pt x="9430" y="7870"/>
                </a:cubicBezTo>
                <a:lnTo>
                  <a:pt x="9430" y="6025"/>
                </a:lnTo>
                <a:cubicBezTo>
                  <a:pt x="9430" y="5954"/>
                  <a:pt x="9478" y="5882"/>
                  <a:pt x="9549" y="5846"/>
                </a:cubicBezTo>
                <a:lnTo>
                  <a:pt x="9871" y="5692"/>
                </a:lnTo>
                <a:lnTo>
                  <a:pt x="10145" y="5977"/>
                </a:lnTo>
                <a:cubicBezTo>
                  <a:pt x="10228" y="6049"/>
                  <a:pt x="10311" y="6085"/>
                  <a:pt x="10407" y="6085"/>
                </a:cubicBezTo>
                <a:cubicBezTo>
                  <a:pt x="10490" y="6085"/>
                  <a:pt x="10585" y="6049"/>
                  <a:pt x="10657" y="5977"/>
                </a:cubicBezTo>
                <a:lnTo>
                  <a:pt x="10942" y="5692"/>
                </a:lnTo>
                <a:lnTo>
                  <a:pt x="11252" y="5846"/>
                </a:lnTo>
                <a:cubicBezTo>
                  <a:pt x="11323" y="5882"/>
                  <a:pt x="11371" y="5954"/>
                  <a:pt x="11371" y="6025"/>
                </a:cubicBezTo>
                <a:lnTo>
                  <a:pt x="11371" y="7870"/>
                </a:lnTo>
                <a:cubicBezTo>
                  <a:pt x="11371" y="7942"/>
                  <a:pt x="11335" y="8025"/>
                  <a:pt x="11312" y="8097"/>
                </a:cubicBezTo>
                <a:lnTo>
                  <a:pt x="11133" y="8371"/>
                </a:lnTo>
                <a:cubicBezTo>
                  <a:pt x="11062" y="8490"/>
                  <a:pt x="11014" y="8644"/>
                  <a:pt x="11014" y="8775"/>
                </a:cubicBezTo>
                <a:lnTo>
                  <a:pt x="11014" y="9549"/>
                </a:lnTo>
                <a:cubicBezTo>
                  <a:pt x="11014" y="9644"/>
                  <a:pt x="11085" y="9716"/>
                  <a:pt x="11181" y="9716"/>
                </a:cubicBezTo>
                <a:cubicBezTo>
                  <a:pt x="11264" y="9716"/>
                  <a:pt x="11335" y="9644"/>
                  <a:pt x="11335" y="9549"/>
                </a:cubicBezTo>
                <a:lnTo>
                  <a:pt x="11335" y="8775"/>
                </a:lnTo>
                <a:cubicBezTo>
                  <a:pt x="11335" y="8704"/>
                  <a:pt x="11371" y="8632"/>
                  <a:pt x="11395" y="8561"/>
                </a:cubicBezTo>
                <a:lnTo>
                  <a:pt x="11573" y="8275"/>
                </a:lnTo>
                <a:cubicBezTo>
                  <a:pt x="11657" y="8156"/>
                  <a:pt x="11693" y="8001"/>
                  <a:pt x="11693" y="7870"/>
                </a:cubicBezTo>
                <a:lnTo>
                  <a:pt x="11693" y="6025"/>
                </a:lnTo>
                <a:cubicBezTo>
                  <a:pt x="11514" y="5823"/>
                  <a:pt x="11395" y="5620"/>
                  <a:pt x="11204" y="5537"/>
                </a:cubicBezTo>
                <a:lnTo>
                  <a:pt x="10776" y="5311"/>
                </a:lnTo>
                <a:lnTo>
                  <a:pt x="10764" y="5299"/>
                </a:lnTo>
                <a:lnTo>
                  <a:pt x="10764" y="5025"/>
                </a:lnTo>
                <a:cubicBezTo>
                  <a:pt x="10978" y="4870"/>
                  <a:pt x="11133" y="4596"/>
                  <a:pt x="11133" y="4287"/>
                </a:cubicBezTo>
                <a:lnTo>
                  <a:pt x="11133" y="3918"/>
                </a:lnTo>
                <a:cubicBezTo>
                  <a:pt x="11133" y="3513"/>
                  <a:pt x="10800" y="3179"/>
                  <a:pt x="10407" y="3179"/>
                </a:cubicBezTo>
                <a:lnTo>
                  <a:pt x="10014" y="3179"/>
                </a:lnTo>
                <a:lnTo>
                  <a:pt x="10014" y="2846"/>
                </a:lnTo>
                <a:cubicBezTo>
                  <a:pt x="10014" y="2632"/>
                  <a:pt x="9895" y="2453"/>
                  <a:pt x="9716" y="2346"/>
                </a:cubicBezTo>
                <a:lnTo>
                  <a:pt x="9287" y="2132"/>
                </a:lnTo>
                <a:lnTo>
                  <a:pt x="9276" y="2108"/>
                </a:lnTo>
                <a:lnTo>
                  <a:pt x="9276" y="1846"/>
                </a:lnTo>
                <a:cubicBezTo>
                  <a:pt x="9490" y="1679"/>
                  <a:pt x="9645" y="1417"/>
                  <a:pt x="9645" y="1096"/>
                </a:cubicBezTo>
                <a:lnTo>
                  <a:pt x="9645" y="727"/>
                </a:lnTo>
                <a:cubicBezTo>
                  <a:pt x="9645" y="322"/>
                  <a:pt x="9311" y="0"/>
                  <a:pt x="8918" y="0"/>
                </a:cubicBezTo>
                <a:lnTo>
                  <a:pt x="8537" y="0"/>
                </a:lnTo>
                <a:cubicBezTo>
                  <a:pt x="8133" y="0"/>
                  <a:pt x="7811" y="322"/>
                  <a:pt x="7811" y="727"/>
                </a:cubicBezTo>
                <a:lnTo>
                  <a:pt x="7811" y="1096"/>
                </a:lnTo>
                <a:cubicBezTo>
                  <a:pt x="7811" y="1393"/>
                  <a:pt x="7966" y="1667"/>
                  <a:pt x="8180" y="1846"/>
                </a:cubicBezTo>
                <a:lnTo>
                  <a:pt x="8180" y="2108"/>
                </a:lnTo>
                <a:cubicBezTo>
                  <a:pt x="8180" y="2108"/>
                  <a:pt x="8180" y="2132"/>
                  <a:pt x="8168" y="2132"/>
                </a:cubicBezTo>
                <a:lnTo>
                  <a:pt x="7740" y="2346"/>
                </a:lnTo>
                <a:cubicBezTo>
                  <a:pt x="7561" y="2441"/>
                  <a:pt x="7442" y="2632"/>
                  <a:pt x="7442" y="2846"/>
                </a:cubicBezTo>
                <a:lnTo>
                  <a:pt x="7442" y="3179"/>
                </a:lnTo>
                <a:lnTo>
                  <a:pt x="7037" y="3179"/>
                </a:lnTo>
                <a:lnTo>
                  <a:pt x="7037" y="2846"/>
                </a:lnTo>
                <a:cubicBezTo>
                  <a:pt x="7037" y="2632"/>
                  <a:pt x="6918" y="2453"/>
                  <a:pt x="6740" y="2346"/>
                </a:cubicBezTo>
                <a:lnTo>
                  <a:pt x="6311" y="2132"/>
                </a:lnTo>
                <a:lnTo>
                  <a:pt x="6299" y="2108"/>
                </a:lnTo>
                <a:lnTo>
                  <a:pt x="6299" y="1846"/>
                </a:lnTo>
                <a:cubicBezTo>
                  <a:pt x="6513" y="1679"/>
                  <a:pt x="6668" y="1417"/>
                  <a:pt x="6668" y="1096"/>
                </a:cubicBezTo>
                <a:lnTo>
                  <a:pt x="6668" y="727"/>
                </a:lnTo>
                <a:cubicBezTo>
                  <a:pt x="6668" y="322"/>
                  <a:pt x="6335" y="0"/>
                  <a:pt x="5942" y="0"/>
                </a:cubicBezTo>
                <a:lnTo>
                  <a:pt x="5561" y="0"/>
                </a:lnTo>
                <a:cubicBezTo>
                  <a:pt x="5168" y="0"/>
                  <a:pt x="4835" y="322"/>
                  <a:pt x="4835" y="727"/>
                </a:cubicBezTo>
                <a:lnTo>
                  <a:pt x="4835" y="1096"/>
                </a:lnTo>
                <a:cubicBezTo>
                  <a:pt x="4835" y="1393"/>
                  <a:pt x="4989" y="1667"/>
                  <a:pt x="5204" y="1846"/>
                </a:cubicBezTo>
                <a:lnTo>
                  <a:pt x="5204" y="2108"/>
                </a:lnTo>
                <a:cubicBezTo>
                  <a:pt x="5204" y="2108"/>
                  <a:pt x="5204" y="2132"/>
                  <a:pt x="5192" y="2132"/>
                </a:cubicBezTo>
                <a:lnTo>
                  <a:pt x="4763" y="2346"/>
                </a:lnTo>
                <a:cubicBezTo>
                  <a:pt x="4585" y="2441"/>
                  <a:pt x="4465" y="2632"/>
                  <a:pt x="4465" y="2846"/>
                </a:cubicBezTo>
                <a:lnTo>
                  <a:pt x="4465" y="3179"/>
                </a:lnTo>
                <a:lnTo>
                  <a:pt x="4061" y="3179"/>
                </a:lnTo>
                <a:lnTo>
                  <a:pt x="4061" y="2846"/>
                </a:lnTo>
                <a:cubicBezTo>
                  <a:pt x="4061" y="2632"/>
                  <a:pt x="3942" y="2453"/>
                  <a:pt x="3763" y="2346"/>
                </a:cubicBezTo>
                <a:lnTo>
                  <a:pt x="3334" y="2132"/>
                </a:lnTo>
                <a:lnTo>
                  <a:pt x="3322" y="2108"/>
                </a:lnTo>
                <a:lnTo>
                  <a:pt x="3322" y="1846"/>
                </a:lnTo>
                <a:cubicBezTo>
                  <a:pt x="3537" y="1679"/>
                  <a:pt x="3692" y="1417"/>
                  <a:pt x="3692" y="1096"/>
                </a:cubicBezTo>
                <a:lnTo>
                  <a:pt x="3692" y="727"/>
                </a:lnTo>
                <a:cubicBezTo>
                  <a:pt x="3692" y="322"/>
                  <a:pt x="3358" y="0"/>
                  <a:pt x="2965"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40946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Google Shape;1014;p22"/>
          <p:cNvSpPr txBox="1">
            <a:spLocks noGrp="1"/>
          </p:cNvSpPr>
          <p:nvPr>
            <p:ph type="title" idx="4294967295"/>
          </p:nvPr>
        </p:nvSpPr>
        <p:spPr>
          <a:xfrm>
            <a:off x="251520" y="136947"/>
            <a:ext cx="3351049" cy="10131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None/>
            </a:pPr>
            <a:r>
              <a:rPr lang="et-EE" sz="3000" b="0" dirty="0" smtClean="0">
                <a:solidFill>
                  <a:schemeClr val="lt1"/>
                </a:solidFill>
                <a:highlight>
                  <a:schemeClr val="accent1"/>
                </a:highlight>
              </a:rPr>
              <a:t>Portfolio Project</a:t>
            </a:r>
            <a:endParaRPr sz="3000" b="0" dirty="0">
              <a:solidFill>
                <a:schemeClr val="lt1"/>
              </a:solidFill>
              <a:highlight>
                <a:schemeClr val="accent1"/>
              </a:highlight>
            </a:endParaRPr>
          </a:p>
          <a:p>
            <a:pPr lvl="0">
              <a:lnSpc>
                <a:spcPct val="115000"/>
              </a:lnSpc>
            </a:pPr>
            <a:r>
              <a:rPr lang="en-US" sz="2000" dirty="0" smtClean="0">
                <a:solidFill>
                  <a:schemeClr val="lt1"/>
                </a:solidFill>
                <a:highlight>
                  <a:schemeClr val="accent2"/>
                </a:highlight>
              </a:rPr>
              <a:t>Where to search next idea</a:t>
            </a:r>
            <a:endParaRPr sz="2000" dirty="0">
              <a:solidFill>
                <a:schemeClr val="lt1"/>
              </a:solidFill>
              <a:highlight>
                <a:schemeClr val="accent2"/>
              </a:highlight>
            </a:endParaRPr>
          </a:p>
        </p:txBody>
      </p:sp>
      <p:sp>
        <p:nvSpPr>
          <p:cNvPr id="40" name="Google Shape;1997;p32"/>
          <p:cNvSpPr txBox="1">
            <a:spLocks/>
          </p:cNvSpPr>
          <p:nvPr/>
        </p:nvSpPr>
        <p:spPr>
          <a:xfrm>
            <a:off x="333011" y="1284477"/>
            <a:ext cx="2582805"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b="1" dirty="0" smtClean="0">
                <a:solidFill>
                  <a:srgbClr val="01AFE2"/>
                </a:solidFill>
                <a:latin typeface="Raleway SemiBold"/>
                <a:ea typeface="Raleway SemiBold"/>
                <a:cs typeface="Raleway SemiBold"/>
                <a:sym typeface="Raleway SemiBold"/>
              </a:rPr>
              <a:t>Working Experience</a:t>
            </a:r>
            <a:endParaRPr lang="en-US" sz="3000" b="1" dirty="0" smtClean="0">
              <a:solidFill>
                <a:srgbClr val="01AFE2"/>
              </a:solidFill>
              <a:latin typeface="Raleway SemiBold"/>
              <a:ea typeface="Raleway SemiBold"/>
              <a:cs typeface="Raleway SemiBold"/>
              <a:sym typeface="Raleway SemiBold"/>
            </a:endParaRPr>
          </a:p>
        </p:txBody>
      </p:sp>
      <p:sp>
        <p:nvSpPr>
          <p:cNvPr id="41" name="Text Placeholder 1"/>
          <p:cNvSpPr txBox="1">
            <a:spLocks/>
          </p:cNvSpPr>
          <p:nvPr/>
        </p:nvSpPr>
        <p:spPr>
          <a:xfrm>
            <a:off x="344024" y="1737568"/>
            <a:ext cx="2411430" cy="136556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smtClean="0">
                <a:solidFill>
                  <a:srgbClr val="3EB1D5"/>
                </a:solidFill>
                <a:latin typeface="Raleway SemiBold" charset="0"/>
              </a:rPr>
              <a:t>Business data and process you are familiar with.</a:t>
            </a:r>
            <a:br>
              <a:rPr lang="en-US" dirty="0" smtClean="0">
                <a:solidFill>
                  <a:srgbClr val="3EB1D5"/>
                </a:solidFill>
                <a:latin typeface="Raleway SemiBold" charset="0"/>
              </a:rPr>
            </a:br>
            <a:r>
              <a:rPr lang="en-US" dirty="0" smtClean="0">
                <a:solidFill>
                  <a:srgbClr val="3EB1D5"/>
                </a:solidFill>
                <a:latin typeface="Raleway SemiBold" charset="0"/>
              </a:rPr>
              <a:t>How would your previous employer benefit from your product?</a:t>
            </a:r>
            <a:endParaRPr lang="et-EE" dirty="0" smtClean="0">
              <a:solidFill>
                <a:srgbClr val="3EB1D5"/>
              </a:solidFill>
            </a:endParaRPr>
          </a:p>
          <a:p>
            <a:endParaRPr lang="et-EE" dirty="0" smtClean="0"/>
          </a:p>
          <a:p>
            <a:endParaRPr lang="et-EE" dirty="0" smtClean="0"/>
          </a:p>
          <a:p>
            <a:endParaRPr lang="en-US" dirty="0"/>
          </a:p>
        </p:txBody>
      </p:sp>
      <p:sp>
        <p:nvSpPr>
          <p:cNvPr id="55" name="Google Shape;1997;p32"/>
          <p:cNvSpPr txBox="1">
            <a:spLocks/>
          </p:cNvSpPr>
          <p:nvPr/>
        </p:nvSpPr>
        <p:spPr>
          <a:xfrm>
            <a:off x="3131840" y="1284477"/>
            <a:ext cx="2302995"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t-EE" b="1" dirty="0">
                <a:solidFill>
                  <a:srgbClr val="435A72"/>
                </a:solidFill>
                <a:latin typeface="Raleway SemiBold"/>
                <a:ea typeface="Raleway SemiBold"/>
                <a:cs typeface="Raleway SemiBold"/>
                <a:sym typeface="Raleway SemiBold"/>
              </a:rPr>
              <a:t> </a:t>
            </a:r>
            <a:r>
              <a:rPr lang="en-US" b="1" dirty="0" smtClean="0">
                <a:solidFill>
                  <a:srgbClr val="435A72"/>
                </a:solidFill>
                <a:latin typeface="Raleway SemiBold"/>
                <a:ea typeface="Raleway SemiBold"/>
                <a:cs typeface="Raleway SemiBold"/>
                <a:sym typeface="Raleway SemiBold"/>
              </a:rPr>
              <a:t>Personal Use:</a:t>
            </a:r>
          </a:p>
        </p:txBody>
      </p:sp>
      <p:sp>
        <p:nvSpPr>
          <p:cNvPr id="56" name="Text Placeholder 1"/>
          <p:cNvSpPr txBox="1">
            <a:spLocks/>
          </p:cNvSpPr>
          <p:nvPr/>
        </p:nvSpPr>
        <p:spPr>
          <a:xfrm>
            <a:off x="3131840" y="1790115"/>
            <a:ext cx="2211752" cy="133278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smtClean="0">
                <a:solidFill>
                  <a:srgbClr val="435A72"/>
                </a:solidFill>
                <a:latin typeface="Raleway SemiBold" charset="0"/>
              </a:rPr>
              <a:t>Bring some of your passions into code. </a:t>
            </a:r>
            <a:br>
              <a:rPr lang="en-US" dirty="0" smtClean="0">
                <a:solidFill>
                  <a:srgbClr val="435A72"/>
                </a:solidFill>
                <a:latin typeface="Raleway SemiBold" charset="0"/>
              </a:rPr>
            </a:br>
            <a:r>
              <a:rPr lang="en-US" dirty="0" smtClean="0">
                <a:solidFill>
                  <a:srgbClr val="435A72"/>
                </a:solidFill>
                <a:latin typeface="Raleway SemiBold" charset="0"/>
              </a:rPr>
              <a:t>Automation of manual activities. Tracking and present your data to get new insights.</a:t>
            </a:r>
            <a:endParaRPr lang="et-EE" dirty="0" smtClean="0">
              <a:solidFill>
                <a:srgbClr val="435A72"/>
              </a:solidFill>
              <a:latin typeface="Raleway SemiBold" charset="0"/>
            </a:endParaRPr>
          </a:p>
          <a:p>
            <a:endParaRPr lang="et-EE" dirty="0" smtClean="0">
              <a:solidFill>
                <a:srgbClr val="3EB1D5"/>
              </a:solidFill>
            </a:endParaRPr>
          </a:p>
          <a:p>
            <a:endParaRPr lang="et-EE" dirty="0" smtClean="0"/>
          </a:p>
          <a:p>
            <a:endParaRPr lang="et-EE" dirty="0" smtClean="0"/>
          </a:p>
          <a:p>
            <a:endParaRPr lang="en-US" dirty="0"/>
          </a:p>
        </p:txBody>
      </p:sp>
      <p:sp>
        <p:nvSpPr>
          <p:cNvPr id="44" name="Google Shape;1997;p32"/>
          <p:cNvSpPr txBox="1">
            <a:spLocks/>
          </p:cNvSpPr>
          <p:nvPr/>
        </p:nvSpPr>
        <p:spPr>
          <a:xfrm>
            <a:off x="5755807" y="1284477"/>
            <a:ext cx="2582805"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b="1" dirty="0" smtClean="0">
                <a:solidFill>
                  <a:srgbClr val="01AFE2"/>
                </a:solidFill>
                <a:latin typeface="Raleway SemiBold"/>
                <a:ea typeface="Raleway SemiBold"/>
                <a:cs typeface="Raleway SemiBold"/>
                <a:sym typeface="Raleway SemiBold"/>
              </a:rPr>
              <a:t>Emulations</a:t>
            </a:r>
            <a:endParaRPr lang="en-US" sz="3000" b="1" dirty="0" smtClean="0">
              <a:solidFill>
                <a:srgbClr val="01AFE2"/>
              </a:solidFill>
              <a:latin typeface="Raleway SemiBold"/>
              <a:ea typeface="Raleway SemiBold"/>
              <a:cs typeface="Raleway SemiBold"/>
              <a:sym typeface="Raleway SemiBold"/>
            </a:endParaRPr>
          </a:p>
        </p:txBody>
      </p:sp>
      <p:sp>
        <p:nvSpPr>
          <p:cNvPr id="45" name="Text Placeholder 1"/>
          <p:cNvSpPr txBox="1">
            <a:spLocks/>
          </p:cNvSpPr>
          <p:nvPr/>
        </p:nvSpPr>
        <p:spPr>
          <a:xfrm>
            <a:off x="5672705" y="1737568"/>
            <a:ext cx="2682428" cy="149999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smtClean="0">
                <a:solidFill>
                  <a:srgbClr val="3EB1D5"/>
                </a:solidFill>
                <a:latin typeface="Raleway SemiBold" charset="0"/>
              </a:rPr>
              <a:t>Reproduce existing product you are familiar with.</a:t>
            </a:r>
          </a:p>
          <a:p>
            <a:r>
              <a:rPr lang="en-US" dirty="0" smtClean="0">
                <a:solidFill>
                  <a:srgbClr val="3EB1D5"/>
                </a:solidFill>
                <a:latin typeface="Raleway SemiBold" charset="0"/>
              </a:rPr>
              <a:t>Reproduce users activity with AI agents.</a:t>
            </a:r>
            <a:endParaRPr lang="et-EE" dirty="0" smtClean="0">
              <a:solidFill>
                <a:srgbClr val="3EB1D5"/>
              </a:solidFill>
            </a:endParaRPr>
          </a:p>
          <a:p>
            <a:endParaRPr lang="et-EE" dirty="0" smtClean="0"/>
          </a:p>
          <a:p>
            <a:endParaRPr lang="et-EE" dirty="0" smtClean="0"/>
          </a:p>
          <a:p>
            <a:endParaRPr lang="en-US" dirty="0"/>
          </a:p>
        </p:txBody>
      </p:sp>
      <p:sp>
        <p:nvSpPr>
          <p:cNvPr id="46" name="Google Shape;1997;p32"/>
          <p:cNvSpPr txBox="1">
            <a:spLocks/>
          </p:cNvSpPr>
          <p:nvPr/>
        </p:nvSpPr>
        <p:spPr>
          <a:xfrm>
            <a:off x="414841" y="3237566"/>
            <a:ext cx="2302995"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t-EE" b="1" dirty="0">
                <a:solidFill>
                  <a:srgbClr val="435A72"/>
                </a:solidFill>
                <a:latin typeface="Raleway SemiBold"/>
                <a:ea typeface="Raleway SemiBold"/>
                <a:cs typeface="Raleway SemiBold"/>
                <a:sym typeface="Raleway SemiBold"/>
              </a:rPr>
              <a:t> </a:t>
            </a:r>
            <a:r>
              <a:rPr lang="en-US" b="1" dirty="0" smtClean="0">
                <a:solidFill>
                  <a:srgbClr val="435A72"/>
                </a:solidFill>
                <a:latin typeface="Raleway SemiBold"/>
                <a:ea typeface="Raleway SemiBold"/>
                <a:cs typeface="Raleway SemiBold"/>
                <a:sym typeface="Raleway SemiBold"/>
              </a:rPr>
              <a:t>Simulations:</a:t>
            </a:r>
          </a:p>
        </p:txBody>
      </p:sp>
      <p:sp>
        <p:nvSpPr>
          <p:cNvPr id="47" name="Text Placeholder 1"/>
          <p:cNvSpPr txBox="1">
            <a:spLocks/>
          </p:cNvSpPr>
          <p:nvPr/>
        </p:nvSpPr>
        <p:spPr>
          <a:xfrm>
            <a:off x="395536" y="3768114"/>
            <a:ext cx="2211752" cy="1179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smtClean="0">
                <a:solidFill>
                  <a:srgbClr val="435A72"/>
                </a:solidFill>
                <a:latin typeface="Raleway SemiBold" charset="0"/>
              </a:rPr>
              <a:t>Manage process, take decisions through product that simulates business processes.</a:t>
            </a:r>
            <a:endParaRPr lang="et-EE" dirty="0" smtClean="0">
              <a:solidFill>
                <a:srgbClr val="435A72"/>
              </a:solidFill>
              <a:latin typeface="Raleway SemiBold" charset="0"/>
            </a:endParaRPr>
          </a:p>
          <a:p>
            <a:endParaRPr lang="et-EE" dirty="0" smtClean="0">
              <a:solidFill>
                <a:srgbClr val="3EB1D5"/>
              </a:solidFill>
            </a:endParaRPr>
          </a:p>
          <a:p>
            <a:endParaRPr lang="et-EE" dirty="0" smtClean="0"/>
          </a:p>
          <a:p>
            <a:endParaRPr lang="et-EE" dirty="0" smtClean="0"/>
          </a:p>
          <a:p>
            <a:endParaRPr lang="en-US" dirty="0"/>
          </a:p>
        </p:txBody>
      </p:sp>
      <p:sp>
        <p:nvSpPr>
          <p:cNvPr id="48" name="Google Shape;1997;p32"/>
          <p:cNvSpPr txBox="1">
            <a:spLocks/>
          </p:cNvSpPr>
          <p:nvPr/>
        </p:nvSpPr>
        <p:spPr>
          <a:xfrm>
            <a:off x="3179350" y="3232425"/>
            <a:ext cx="2582805"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b="1" dirty="0" smtClean="0">
                <a:solidFill>
                  <a:srgbClr val="01AFE2"/>
                </a:solidFill>
                <a:latin typeface="Raleway SemiBold"/>
                <a:ea typeface="Raleway SemiBold"/>
                <a:cs typeface="Raleway SemiBold"/>
                <a:sym typeface="Raleway SemiBold"/>
              </a:rPr>
              <a:t>Innovation</a:t>
            </a:r>
            <a:endParaRPr lang="en-US" sz="3000" b="1" dirty="0" smtClean="0">
              <a:solidFill>
                <a:srgbClr val="01AFE2"/>
              </a:solidFill>
              <a:latin typeface="Raleway SemiBold"/>
              <a:ea typeface="Raleway SemiBold"/>
              <a:cs typeface="Raleway SemiBold"/>
              <a:sym typeface="Raleway SemiBold"/>
            </a:endParaRPr>
          </a:p>
        </p:txBody>
      </p:sp>
      <p:sp>
        <p:nvSpPr>
          <p:cNvPr id="49" name="Text Placeholder 1"/>
          <p:cNvSpPr txBox="1">
            <a:spLocks/>
          </p:cNvSpPr>
          <p:nvPr/>
        </p:nvSpPr>
        <p:spPr>
          <a:xfrm>
            <a:off x="3096248" y="3685516"/>
            <a:ext cx="2682428" cy="149999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smtClean="0">
                <a:solidFill>
                  <a:srgbClr val="3EB1D5"/>
                </a:solidFill>
                <a:latin typeface="Raleway SemiBold" charset="0"/>
              </a:rPr>
              <a:t>Circular Economy, Smart Cities, Green Logistics, IOT, JIT Supply Chain</a:t>
            </a:r>
            <a:endParaRPr lang="et-EE" dirty="0" smtClean="0">
              <a:solidFill>
                <a:srgbClr val="3EB1D5"/>
              </a:solidFill>
            </a:endParaRPr>
          </a:p>
          <a:p>
            <a:endParaRPr lang="et-EE" dirty="0" smtClean="0"/>
          </a:p>
          <a:p>
            <a:endParaRPr lang="et-EE" dirty="0" smtClean="0"/>
          </a:p>
          <a:p>
            <a:endParaRPr lang="en-US" dirty="0"/>
          </a:p>
        </p:txBody>
      </p:sp>
      <p:sp>
        <p:nvSpPr>
          <p:cNvPr id="51" name="Google Shape;1997;p32"/>
          <p:cNvSpPr txBox="1">
            <a:spLocks/>
          </p:cNvSpPr>
          <p:nvPr/>
        </p:nvSpPr>
        <p:spPr>
          <a:xfrm>
            <a:off x="5692599" y="3232425"/>
            <a:ext cx="2302995"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t-EE" b="1" dirty="0">
                <a:solidFill>
                  <a:srgbClr val="435A72"/>
                </a:solidFill>
                <a:latin typeface="Raleway SemiBold"/>
                <a:ea typeface="Raleway SemiBold"/>
                <a:cs typeface="Raleway SemiBold"/>
                <a:sym typeface="Raleway SemiBold"/>
              </a:rPr>
              <a:t> </a:t>
            </a:r>
            <a:r>
              <a:rPr lang="en-US" b="1" dirty="0" smtClean="0">
                <a:solidFill>
                  <a:srgbClr val="435A72"/>
                </a:solidFill>
                <a:latin typeface="Raleway SemiBold"/>
                <a:ea typeface="Raleway SemiBold"/>
                <a:cs typeface="Raleway SemiBold"/>
                <a:sym typeface="Raleway SemiBold"/>
              </a:rPr>
              <a:t>Open data:</a:t>
            </a:r>
          </a:p>
        </p:txBody>
      </p:sp>
      <p:sp>
        <p:nvSpPr>
          <p:cNvPr id="52" name="Text Placeholder 1"/>
          <p:cNvSpPr txBox="1">
            <a:spLocks/>
          </p:cNvSpPr>
          <p:nvPr/>
        </p:nvSpPr>
        <p:spPr>
          <a:xfrm>
            <a:off x="5673294" y="3651870"/>
            <a:ext cx="2211752" cy="111303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smtClean="0">
                <a:solidFill>
                  <a:srgbClr val="435A72"/>
                </a:solidFill>
                <a:latin typeface="Raleway SemiBold" charset="0"/>
              </a:rPr>
              <a:t>Provide new services on top of available open data from public and/or private sector.</a:t>
            </a:r>
            <a:endParaRPr lang="et-EE" dirty="0" smtClean="0">
              <a:solidFill>
                <a:srgbClr val="435A72"/>
              </a:solidFill>
              <a:latin typeface="Raleway SemiBold" charset="0"/>
            </a:endParaRPr>
          </a:p>
          <a:p>
            <a:endParaRPr lang="et-EE" dirty="0" smtClean="0">
              <a:solidFill>
                <a:srgbClr val="3EB1D5"/>
              </a:solidFill>
            </a:endParaRPr>
          </a:p>
          <a:p>
            <a:endParaRPr lang="et-EE" dirty="0" smtClean="0"/>
          </a:p>
          <a:p>
            <a:endParaRPr lang="et-EE" dirty="0" smtClean="0"/>
          </a:p>
          <a:p>
            <a:endParaRPr lang="en-US" dirty="0"/>
          </a:p>
        </p:txBody>
      </p:sp>
    </p:spTree>
    <p:extLst>
      <p:ext uri="{BB962C8B-B14F-4D97-AF65-F5344CB8AC3E}">
        <p14:creationId xmlns:p14="http://schemas.microsoft.com/office/powerpoint/2010/main" val="10773726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Google Shape;1014;p22"/>
          <p:cNvSpPr txBox="1">
            <a:spLocks noGrp="1"/>
          </p:cNvSpPr>
          <p:nvPr>
            <p:ph type="title" idx="4294967295"/>
          </p:nvPr>
        </p:nvSpPr>
        <p:spPr>
          <a:xfrm>
            <a:off x="251520" y="136947"/>
            <a:ext cx="3351049" cy="10131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None/>
            </a:pPr>
            <a:r>
              <a:rPr lang="et-EE" sz="3000" b="0" dirty="0" smtClean="0">
                <a:solidFill>
                  <a:schemeClr val="lt1"/>
                </a:solidFill>
                <a:highlight>
                  <a:schemeClr val="accent1"/>
                </a:highlight>
              </a:rPr>
              <a:t>Portfolio Project</a:t>
            </a:r>
            <a:endParaRPr sz="3000" b="0" dirty="0">
              <a:solidFill>
                <a:schemeClr val="lt1"/>
              </a:solidFill>
              <a:highlight>
                <a:schemeClr val="accent1"/>
              </a:highlight>
            </a:endParaRPr>
          </a:p>
          <a:p>
            <a:pPr lvl="0">
              <a:lnSpc>
                <a:spcPct val="115000"/>
              </a:lnSpc>
            </a:pPr>
            <a:r>
              <a:rPr lang="en-US" sz="2000" dirty="0" smtClean="0">
                <a:solidFill>
                  <a:schemeClr val="lt1"/>
                </a:solidFill>
                <a:highlight>
                  <a:schemeClr val="accent2"/>
                </a:highlight>
              </a:rPr>
              <a:t>Working experience</a:t>
            </a:r>
            <a:endParaRPr sz="2000" dirty="0">
              <a:solidFill>
                <a:schemeClr val="lt1"/>
              </a:solidFill>
              <a:highlight>
                <a:schemeClr val="accent2"/>
              </a:highlight>
            </a:endParaRPr>
          </a:p>
        </p:txBody>
      </p:sp>
      <p:sp>
        <p:nvSpPr>
          <p:cNvPr id="40" name="Google Shape;1997;p32"/>
          <p:cNvSpPr txBox="1">
            <a:spLocks/>
          </p:cNvSpPr>
          <p:nvPr/>
        </p:nvSpPr>
        <p:spPr>
          <a:xfrm>
            <a:off x="1062626" y="1500784"/>
            <a:ext cx="5754980"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rgbClr val="01AFE2"/>
                </a:solidFill>
                <a:latin typeface="Raleway SemiBold"/>
                <a:ea typeface="Raleway SemiBold"/>
                <a:cs typeface="Raleway SemiBold"/>
                <a:sym typeface="Raleway SemiBold"/>
              </a:rPr>
              <a:t>What was bringing profit in the business</a:t>
            </a:r>
            <a:r>
              <a:rPr lang="en-US" sz="1800" b="1" dirty="0" smtClean="0">
                <a:solidFill>
                  <a:srgbClr val="01AFE2"/>
                </a:solidFill>
                <a:latin typeface="Raleway SemiBold"/>
                <a:ea typeface="Raleway SemiBold"/>
                <a:cs typeface="Raleway SemiBold"/>
                <a:sym typeface="Raleway SemiBold"/>
              </a:rPr>
              <a:t>?</a:t>
            </a:r>
            <a:endParaRPr lang="en-US" sz="2800" b="1" dirty="0" smtClean="0">
              <a:solidFill>
                <a:srgbClr val="01AFE2"/>
              </a:solidFill>
              <a:latin typeface="Raleway SemiBold"/>
              <a:ea typeface="Raleway SemiBold"/>
              <a:cs typeface="Raleway SemiBold"/>
              <a:sym typeface="Raleway SemiBold"/>
            </a:endParaRPr>
          </a:p>
        </p:txBody>
      </p:sp>
      <p:sp>
        <p:nvSpPr>
          <p:cNvPr id="18" name="Google Shape;1997;p32"/>
          <p:cNvSpPr txBox="1">
            <a:spLocks/>
          </p:cNvSpPr>
          <p:nvPr/>
        </p:nvSpPr>
        <p:spPr>
          <a:xfrm>
            <a:off x="1060728" y="2385532"/>
            <a:ext cx="6941918"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rgbClr val="01AFE2"/>
                </a:solidFill>
                <a:latin typeface="Raleway SemiBold"/>
                <a:ea typeface="Raleway SemiBold"/>
                <a:cs typeface="Raleway SemiBold"/>
                <a:sym typeface="Raleway SemiBold"/>
              </a:rPr>
              <a:t>What data were produced, shared, consumed to run the business? </a:t>
            </a:r>
            <a:endParaRPr lang="en-US" sz="2800" dirty="0" smtClean="0">
              <a:solidFill>
                <a:srgbClr val="01AFE2"/>
              </a:solidFill>
              <a:latin typeface="Raleway SemiBold"/>
              <a:ea typeface="Raleway SemiBold"/>
              <a:cs typeface="Raleway SemiBold"/>
              <a:sym typeface="Raleway SemiBold"/>
            </a:endParaRPr>
          </a:p>
        </p:txBody>
      </p:sp>
      <p:sp>
        <p:nvSpPr>
          <p:cNvPr id="19" name="Google Shape;1997;p32"/>
          <p:cNvSpPr txBox="1">
            <a:spLocks/>
          </p:cNvSpPr>
          <p:nvPr/>
        </p:nvSpPr>
        <p:spPr>
          <a:xfrm>
            <a:off x="1060728" y="3147814"/>
            <a:ext cx="6221838"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rgbClr val="01AFE2"/>
                </a:solidFill>
                <a:latin typeface="Raleway SemiBold"/>
                <a:ea typeface="Raleway SemiBold"/>
                <a:cs typeface="Raleway SemiBold"/>
                <a:sym typeface="Raleway SemiBold"/>
              </a:rPr>
              <a:t>What were main processes involving these data? </a:t>
            </a:r>
            <a:endParaRPr lang="en-US" sz="2800" dirty="0" smtClean="0">
              <a:solidFill>
                <a:srgbClr val="01AFE2"/>
              </a:solidFill>
              <a:latin typeface="Raleway SemiBold"/>
              <a:ea typeface="Raleway SemiBold"/>
              <a:cs typeface="Raleway SemiBold"/>
              <a:sym typeface="Raleway SemiBold"/>
            </a:endParaRPr>
          </a:p>
        </p:txBody>
      </p:sp>
      <p:sp>
        <p:nvSpPr>
          <p:cNvPr id="20" name="Google Shape;1997;p32"/>
          <p:cNvSpPr txBox="1">
            <a:spLocks/>
          </p:cNvSpPr>
          <p:nvPr/>
        </p:nvSpPr>
        <p:spPr>
          <a:xfrm>
            <a:off x="1060728" y="3867894"/>
            <a:ext cx="7152468"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rgbClr val="01AFE2"/>
                </a:solidFill>
                <a:latin typeface="Raleway SemiBold"/>
                <a:ea typeface="Raleway SemiBold"/>
                <a:cs typeface="Raleway SemiBold"/>
                <a:sym typeface="Raleway SemiBold"/>
              </a:rPr>
              <a:t>How these processes could be automated with a software ?</a:t>
            </a:r>
            <a:endParaRPr lang="en-US" sz="2800" dirty="0" smtClean="0">
              <a:solidFill>
                <a:srgbClr val="01AFE2"/>
              </a:solidFill>
              <a:latin typeface="Raleway SemiBold"/>
              <a:ea typeface="Raleway SemiBold"/>
              <a:cs typeface="Raleway SemiBold"/>
              <a:sym typeface="Raleway SemiBold"/>
            </a:endParaRPr>
          </a:p>
        </p:txBody>
      </p:sp>
    </p:spTree>
    <p:extLst>
      <p:ext uri="{BB962C8B-B14F-4D97-AF65-F5344CB8AC3E}">
        <p14:creationId xmlns:p14="http://schemas.microsoft.com/office/powerpoint/2010/main" val="42114017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Google Shape;1014;p22"/>
          <p:cNvSpPr txBox="1">
            <a:spLocks noGrp="1"/>
          </p:cNvSpPr>
          <p:nvPr>
            <p:ph type="title" idx="4294967295"/>
          </p:nvPr>
        </p:nvSpPr>
        <p:spPr>
          <a:xfrm>
            <a:off x="251520" y="136947"/>
            <a:ext cx="3351049" cy="10131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None/>
            </a:pPr>
            <a:r>
              <a:rPr lang="et-EE" sz="3000" b="0" dirty="0" err="1" smtClean="0">
                <a:solidFill>
                  <a:schemeClr val="lt1"/>
                </a:solidFill>
                <a:highlight>
                  <a:schemeClr val="accent1"/>
                </a:highlight>
              </a:rPr>
              <a:t>Portfolio</a:t>
            </a:r>
            <a:r>
              <a:rPr lang="et-EE" sz="3000" b="0" dirty="0" smtClean="0">
                <a:solidFill>
                  <a:schemeClr val="lt1"/>
                </a:solidFill>
                <a:highlight>
                  <a:schemeClr val="accent1"/>
                </a:highlight>
              </a:rPr>
              <a:t> Project</a:t>
            </a:r>
            <a:endParaRPr sz="3000" b="0" dirty="0" smtClean="0">
              <a:solidFill>
                <a:schemeClr val="lt1"/>
              </a:solidFill>
              <a:highlight>
                <a:schemeClr val="accent1"/>
              </a:highlight>
            </a:endParaRPr>
          </a:p>
          <a:p>
            <a:pPr lvl="0">
              <a:lnSpc>
                <a:spcPct val="115000"/>
              </a:lnSpc>
            </a:pPr>
            <a:r>
              <a:rPr lang="en-US" sz="2000" dirty="0" smtClean="0">
                <a:solidFill>
                  <a:schemeClr val="lt1"/>
                </a:solidFill>
                <a:highlight>
                  <a:schemeClr val="accent2"/>
                </a:highlight>
              </a:rPr>
              <a:t>Working experience</a:t>
            </a:r>
            <a:endParaRPr sz="2000" dirty="0">
              <a:solidFill>
                <a:schemeClr val="lt1"/>
              </a:solidFill>
              <a:highlight>
                <a:schemeClr val="accent2"/>
              </a:highlight>
            </a:endParaRPr>
          </a:p>
        </p:txBody>
      </p:sp>
      <p:sp>
        <p:nvSpPr>
          <p:cNvPr id="40" name="Google Shape;1997;p32"/>
          <p:cNvSpPr txBox="1">
            <a:spLocks/>
          </p:cNvSpPr>
          <p:nvPr/>
        </p:nvSpPr>
        <p:spPr>
          <a:xfrm>
            <a:off x="467544" y="1491630"/>
            <a:ext cx="7488832" cy="1296144"/>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rgbClr val="01AFE2"/>
                </a:solidFill>
                <a:latin typeface="Raleway SemiBold"/>
                <a:ea typeface="Raleway SemiBold"/>
                <a:cs typeface="Raleway SemiBold"/>
                <a:sym typeface="Raleway SemiBold"/>
              </a:rPr>
              <a:t>Experience </a:t>
            </a:r>
            <a:r>
              <a:rPr lang="en-US" sz="1800" b="1" dirty="0" smtClean="0">
                <a:solidFill>
                  <a:srgbClr val="01AFE2"/>
                </a:solidFill>
                <a:latin typeface="Raleway SemiBold"/>
                <a:ea typeface="Raleway SemiBold"/>
                <a:cs typeface="Raleway SemiBold"/>
                <a:sym typeface="Raleway SemiBold"/>
              </a:rPr>
              <a:t>as a shop keeper </a:t>
            </a:r>
            <a:r>
              <a:rPr lang="en-US" sz="1800" dirty="0" smtClean="0">
                <a:solidFill>
                  <a:srgbClr val="01AFE2"/>
                </a:solidFill>
                <a:latin typeface="Raleway SemiBold"/>
                <a:ea typeface="Raleway SemiBold"/>
                <a:cs typeface="Raleway SemiBold"/>
                <a:sym typeface="Raleway SemiBold"/>
              </a:rPr>
              <a:t>could help to understand warehouse management, sales through ecommerce, supplier’s order management, etc.</a:t>
            </a:r>
            <a:endParaRPr lang="en-US" sz="2800" b="1" dirty="0" smtClean="0">
              <a:solidFill>
                <a:srgbClr val="01AFE2"/>
              </a:solidFill>
              <a:latin typeface="Raleway SemiBold"/>
              <a:ea typeface="Raleway SemiBold"/>
              <a:cs typeface="Raleway SemiBold"/>
              <a:sym typeface="Raleway SemiBold"/>
            </a:endParaRPr>
          </a:p>
        </p:txBody>
      </p:sp>
      <p:sp>
        <p:nvSpPr>
          <p:cNvPr id="7" name="Google Shape;1997;p32"/>
          <p:cNvSpPr txBox="1">
            <a:spLocks/>
          </p:cNvSpPr>
          <p:nvPr/>
        </p:nvSpPr>
        <p:spPr>
          <a:xfrm>
            <a:off x="395536" y="1150047"/>
            <a:ext cx="2302995"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t-EE" b="1" dirty="0">
                <a:solidFill>
                  <a:srgbClr val="435A72"/>
                </a:solidFill>
                <a:latin typeface="Raleway SemiBold"/>
                <a:ea typeface="Raleway SemiBold"/>
                <a:cs typeface="Raleway SemiBold"/>
                <a:sym typeface="Raleway SemiBold"/>
              </a:rPr>
              <a:t> </a:t>
            </a:r>
            <a:r>
              <a:rPr lang="en-US" b="1" dirty="0" smtClean="0">
                <a:solidFill>
                  <a:srgbClr val="435A72"/>
                </a:solidFill>
                <a:latin typeface="Raleway SemiBold"/>
                <a:ea typeface="Raleway SemiBold"/>
                <a:cs typeface="Raleway SemiBold"/>
                <a:sym typeface="Raleway SemiBold"/>
              </a:rPr>
              <a:t>Some examples</a:t>
            </a:r>
          </a:p>
        </p:txBody>
      </p:sp>
      <p:sp>
        <p:nvSpPr>
          <p:cNvPr id="8" name="Google Shape;1997;p32"/>
          <p:cNvSpPr txBox="1">
            <a:spLocks/>
          </p:cNvSpPr>
          <p:nvPr/>
        </p:nvSpPr>
        <p:spPr>
          <a:xfrm>
            <a:off x="429757" y="2643758"/>
            <a:ext cx="7742643" cy="1296144"/>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rgbClr val="01AFE2"/>
                </a:solidFill>
                <a:latin typeface="Raleway SemiBold"/>
                <a:ea typeface="Raleway SemiBold"/>
                <a:cs typeface="Raleway SemiBold"/>
                <a:sym typeface="Raleway SemiBold"/>
              </a:rPr>
              <a:t>Experience </a:t>
            </a:r>
            <a:r>
              <a:rPr lang="en-US" sz="1800" b="1" dirty="0" smtClean="0">
                <a:solidFill>
                  <a:srgbClr val="01AFE2"/>
                </a:solidFill>
                <a:latin typeface="Raleway SemiBold"/>
                <a:ea typeface="Raleway SemiBold"/>
                <a:cs typeface="Raleway SemiBold"/>
                <a:sym typeface="Raleway SemiBold"/>
              </a:rPr>
              <a:t>in hotel reception </a:t>
            </a:r>
            <a:r>
              <a:rPr lang="en-US" sz="1800" dirty="0" smtClean="0">
                <a:solidFill>
                  <a:srgbClr val="01AFE2"/>
                </a:solidFill>
                <a:latin typeface="Raleway SemiBold"/>
                <a:ea typeface="Raleway SemiBold"/>
                <a:cs typeface="Raleway SemiBold"/>
                <a:sym typeface="Raleway SemiBold"/>
              </a:rPr>
              <a:t>could help to understand reservation management, additional services, check in and check out processes, etc.</a:t>
            </a:r>
            <a:endParaRPr lang="en-US" sz="2800" b="1" dirty="0" smtClean="0">
              <a:solidFill>
                <a:srgbClr val="01AFE2"/>
              </a:solidFill>
              <a:latin typeface="Raleway SemiBold"/>
              <a:ea typeface="Raleway SemiBold"/>
              <a:cs typeface="Raleway SemiBold"/>
              <a:sym typeface="Raleway SemiBold"/>
            </a:endParaRPr>
          </a:p>
        </p:txBody>
      </p:sp>
      <p:sp>
        <p:nvSpPr>
          <p:cNvPr id="9" name="Google Shape;1997;p32"/>
          <p:cNvSpPr txBox="1">
            <a:spLocks/>
          </p:cNvSpPr>
          <p:nvPr/>
        </p:nvSpPr>
        <p:spPr>
          <a:xfrm>
            <a:off x="429757" y="3723878"/>
            <a:ext cx="7742643" cy="1296144"/>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rgbClr val="01AFE2"/>
                </a:solidFill>
                <a:latin typeface="Raleway SemiBold"/>
                <a:ea typeface="Raleway SemiBold"/>
                <a:cs typeface="Raleway SemiBold"/>
                <a:sym typeface="Raleway SemiBold"/>
              </a:rPr>
              <a:t>Experience </a:t>
            </a:r>
            <a:r>
              <a:rPr lang="en-US" sz="1800" b="1" dirty="0" smtClean="0">
                <a:solidFill>
                  <a:srgbClr val="01AFE2"/>
                </a:solidFill>
                <a:latin typeface="Raleway SemiBold"/>
                <a:ea typeface="Raleway SemiBold"/>
                <a:cs typeface="Raleway SemiBold"/>
                <a:sym typeface="Raleway SemiBold"/>
              </a:rPr>
              <a:t>in manufacturing </a:t>
            </a:r>
            <a:r>
              <a:rPr lang="en-US" sz="1800" dirty="0" smtClean="0">
                <a:solidFill>
                  <a:srgbClr val="01AFE2"/>
                </a:solidFill>
                <a:latin typeface="Raleway SemiBold"/>
                <a:ea typeface="Raleway SemiBold"/>
                <a:cs typeface="Raleway SemiBold"/>
                <a:sym typeface="Raleway SemiBold"/>
              </a:rPr>
              <a:t>could help to understand material supply management, production schedule, human resources management, project management, etc.</a:t>
            </a:r>
            <a:endParaRPr lang="en-US" sz="2800" b="1" dirty="0" smtClean="0">
              <a:solidFill>
                <a:srgbClr val="01AFE2"/>
              </a:solidFill>
              <a:latin typeface="Raleway SemiBold"/>
              <a:ea typeface="Raleway SemiBold"/>
              <a:cs typeface="Raleway SemiBold"/>
              <a:sym typeface="Raleway SemiBold"/>
            </a:endParaRPr>
          </a:p>
        </p:txBody>
      </p:sp>
    </p:spTree>
    <p:extLst>
      <p:ext uri="{BB962C8B-B14F-4D97-AF65-F5344CB8AC3E}">
        <p14:creationId xmlns:p14="http://schemas.microsoft.com/office/powerpoint/2010/main" val="28964703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Google Shape;1014;p22"/>
          <p:cNvSpPr txBox="1">
            <a:spLocks noGrp="1"/>
          </p:cNvSpPr>
          <p:nvPr>
            <p:ph type="title" idx="4294967295"/>
          </p:nvPr>
        </p:nvSpPr>
        <p:spPr>
          <a:xfrm>
            <a:off x="251520" y="136947"/>
            <a:ext cx="3351049" cy="10131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None/>
            </a:pPr>
            <a:r>
              <a:rPr lang="et-EE" sz="3000" b="0" dirty="0" smtClean="0">
                <a:solidFill>
                  <a:schemeClr val="lt1"/>
                </a:solidFill>
                <a:highlight>
                  <a:schemeClr val="accent1"/>
                </a:highlight>
              </a:rPr>
              <a:t>Portfolio Project</a:t>
            </a:r>
            <a:endParaRPr sz="3000" b="0" dirty="0">
              <a:solidFill>
                <a:schemeClr val="lt1"/>
              </a:solidFill>
              <a:highlight>
                <a:schemeClr val="accent1"/>
              </a:highlight>
            </a:endParaRPr>
          </a:p>
          <a:p>
            <a:pPr lvl="0">
              <a:lnSpc>
                <a:spcPct val="115000"/>
              </a:lnSpc>
            </a:pPr>
            <a:r>
              <a:rPr lang="en-US" sz="2000" dirty="0" smtClean="0">
                <a:solidFill>
                  <a:schemeClr val="lt1"/>
                </a:solidFill>
                <a:highlight>
                  <a:schemeClr val="accent2"/>
                </a:highlight>
              </a:rPr>
              <a:t>Personal Use</a:t>
            </a:r>
            <a:endParaRPr sz="2000" dirty="0">
              <a:solidFill>
                <a:schemeClr val="lt1"/>
              </a:solidFill>
              <a:highlight>
                <a:schemeClr val="accent2"/>
              </a:highlight>
            </a:endParaRPr>
          </a:p>
        </p:txBody>
      </p:sp>
      <p:sp>
        <p:nvSpPr>
          <p:cNvPr id="40" name="Google Shape;1997;p32"/>
          <p:cNvSpPr txBox="1">
            <a:spLocks/>
          </p:cNvSpPr>
          <p:nvPr/>
        </p:nvSpPr>
        <p:spPr>
          <a:xfrm>
            <a:off x="1060728" y="1491630"/>
            <a:ext cx="7255688"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rgbClr val="01AFE2"/>
                </a:solidFill>
                <a:latin typeface="Raleway SemiBold"/>
                <a:ea typeface="Raleway SemiBold"/>
                <a:cs typeface="Raleway SemiBold"/>
                <a:sym typeface="Raleway SemiBold"/>
              </a:rPr>
              <a:t>What data could you produce about your regular routines</a:t>
            </a:r>
            <a:r>
              <a:rPr lang="en-US" sz="1800" b="1" dirty="0" smtClean="0">
                <a:solidFill>
                  <a:srgbClr val="01AFE2"/>
                </a:solidFill>
                <a:latin typeface="Raleway SemiBold"/>
                <a:ea typeface="Raleway SemiBold"/>
                <a:cs typeface="Raleway SemiBold"/>
                <a:sym typeface="Raleway SemiBold"/>
              </a:rPr>
              <a:t>?</a:t>
            </a:r>
            <a:endParaRPr lang="en-US" sz="2800" b="1" dirty="0" smtClean="0">
              <a:solidFill>
                <a:srgbClr val="01AFE2"/>
              </a:solidFill>
              <a:latin typeface="Raleway SemiBold"/>
              <a:ea typeface="Raleway SemiBold"/>
              <a:cs typeface="Raleway SemiBold"/>
              <a:sym typeface="Raleway SemiBold"/>
            </a:endParaRPr>
          </a:p>
        </p:txBody>
      </p:sp>
      <p:sp>
        <p:nvSpPr>
          <p:cNvPr id="18" name="Google Shape;1997;p32"/>
          <p:cNvSpPr txBox="1">
            <a:spLocks/>
          </p:cNvSpPr>
          <p:nvPr/>
        </p:nvSpPr>
        <p:spPr>
          <a:xfrm>
            <a:off x="1060728" y="2283718"/>
            <a:ext cx="6941918"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rgbClr val="01AFE2"/>
                </a:solidFill>
                <a:latin typeface="Raleway SemiBold"/>
                <a:ea typeface="Raleway SemiBold"/>
                <a:cs typeface="Raleway SemiBold"/>
                <a:sym typeface="Raleway SemiBold"/>
              </a:rPr>
              <a:t>How could you improve your behavior or decisions with a better awareness of those data? </a:t>
            </a:r>
            <a:endParaRPr lang="en-US" sz="2800" dirty="0" smtClean="0">
              <a:solidFill>
                <a:srgbClr val="01AFE2"/>
              </a:solidFill>
              <a:latin typeface="Raleway SemiBold"/>
              <a:ea typeface="Raleway SemiBold"/>
              <a:cs typeface="Raleway SemiBold"/>
              <a:sym typeface="Raleway SemiBold"/>
            </a:endParaRPr>
          </a:p>
        </p:txBody>
      </p:sp>
      <p:sp>
        <p:nvSpPr>
          <p:cNvPr id="19" name="Google Shape;1997;p32"/>
          <p:cNvSpPr txBox="1">
            <a:spLocks/>
          </p:cNvSpPr>
          <p:nvPr/>
        </p:nvSpPr>
        <p:spPr>
          <a:xfrm>
            <a:off x="1043608" y="3219822"/>
            <a:ext cx="7152468" cy="381590"/>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a:solidFill>
                  <a:srgbClr val="01AFE2"/>
                </a:solidFill>
                <a:latin typeface="Raleway SemiBold"/>
                <a:ea typeface="Raleway SemiBold"/>
                <a:cs typeface="Raleway SemiBold"/>
                <a:sym typeface="Raleway SemiBold"/>
              </a:rPr>
              <a:t>C</a:t>
            </a:r>
            <a:r>
              <a:rPr lang="en-US" sz="1800" dirty="0" smtClean="0">
                <a:solidFill>
                  <a:srgbClr val="01AFE2"/>
                </a:solidFill>
                <a:latin typeface="Raleway SemiBold"/>
                <a:ea typeface="Raleway SemiBold"/>
                <a:cs typeface="Raleway SemiBold"/>
                <a:sym typeface="Raleway SemiBold"/>
              </a:rPr>
              <a:t>ould you automate through software something that is time consuming to do manually? </a:t>
            </a:r>
            <a:endParaRPr lang="en-US" sz="2800" dirty="0" smtClean="0">
              <a:solidFill>
                <a:srgbClr val="01AFE2"/>
              </a:solidFill>
              <a:latin typeface="Raleway SemiBold"/>
              <a:ea typeface="Raleway SemiBold"/>
              <a:cs typeface="Raleway SemiBold"/>
              <a:sym typeface="Raleway SemiBold"/>
            </a:endParaRPr>
          </a:p>
        </p:txBody>
      </p:sp>
      <p:sp>
        <p:nvSpPr>
          <p:cNvPr id="20" name="Google Shape;1997;p32"/>
          <p:cNvSpPr txBox="1">
            <a:spLocks/>
          </p:cNvSpPr>
          <p:nvPr/>
        </p:nvSpPr>
        <p:spPr>
          <a:xfrm>
            <a:off x="1060728" y="4083918"/>
            <a:ext cx="7152468"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rgbClr val="01AFE2"/>
                </a:solidFill>
                <a:latin typeface="Raleway SemiBold"/>
                <a:ea typeface="Raleway SemiBold"/>
                <a:cs typeface="Raleway SemiBold"/>
                <a:sym typeface="Raleway SemiBold"/>
              </a:rPr>
              <a:t>What added value is possible to build on the top of data collected over a reasonable time frame?</a:t>
            </a:r>
            <a:endParaRPr lang="en-US" sz="2800" dirty="0" smtClean="0">
              <a:solidFill>
                <a:srgbClr val="01AFE2"/>
              </a:solidFill>
              <a:latin typeface="Raleway SemiBold"/>
              <a:ea typeface="Raleway SemiBold"/>
              <a:cs typeface="Raleway SemiBold"/>
              <a:sym typeface="Raleway SemiBold"/>
            </a:endParaRPr>
          </a:p>
        </p:txBody>
      </p:sp>
    </p:spTree>
    <p:extLst>
      <p:ext uri="{BB962C8B-B14F-4D97-AF65-F5344CB8AC3E}">
        <p14:creationId xmlns:p14="http://schemas.microsoft.com/office/powerpoint/2010/main" val="28542786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Google Shape;1014;p22"/>
          <p:cNvSpPr txBox="1">
            <a:spLocks noGrp="1"/>
          </p:cNvSpPr>
          <p:nvPr>
            <p:ph type="title" idx="4294967295"/>
          </p:nvPr>
        </p:nvSpPr>
        <p:spPr>
          <a:xfrm>
            <a:off x="251520" y="136947"/>
            <a:ext cx="3351049" cy="10131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None/>
            </a:pPr>
            <a:r>
              <a:rPr lang="et-EE" sz="3000" b="0" dirty="0" smtClean="0">
                <a:solidFill>
                  <a:schemeClr val="lt1"/>
                </a:solidFill>
                <a:highlight>
                  <a:schemeClr val="accent1"/>
                </a:highlight>
              </a:rPr>
              <a:t>Portfolio Project</a:t>
            </a:r>
            <a:endParaRPr sz="3000" b="0" dirty="0">
              <a:solidFill>
                <a:schemeClr val="lt1"/>
              </a:solidFill>
              <a:highlight>
                <a:schemeClr val="accent1"/>
              </a:highlight>
            </a:endParaRPr>
          </a:p>
          <a:p>
            <a:pPr lvl="0">
              <a:lnSpc>
                <a:spcPct val="115000"/>
              </a:lnSpc>
            </a:pPr>
            <a:r>
              <a:rPr lang="en-US" sz="2000" dirty="0" smtClean="0">
                <a:solidFill>
                  <a:schemeClr val="lt1"/>
                </a:solidFill>
                <a:highlight>
                  <a:schemeClr val="accent2"/>
                </a:highlight>
              </a:rPr>
              <a:t>Personal Use</a:t>
            </a:r>
            <a:endParaRPr sz="2000" dirty="0">
              <a:solidFill>
                <a:schemeClr val="lt1"/>
              </a:solidFill>
              <a:highlight>
                <a:schemeClr val="accent2"/>
              </a:highlight>
            </a:endParaRPr>
          </a:p>
        </p:txBody>
      </p:sp>
      <p:sp>
        <p:nvSpPr>
          <p:cNvPr id="18" name="Google Shape;1997;p32"/>
          <p:cNvSpPr txBox="1">
            <a:spLocks/>
          </p:cNvSpPr>
          <p:nvPr/>
        </p:nvSpPr>
        <p:spPr>
          <a:xfrm>
            <a:off x="288324" y="1851670"/>
            <a:ext cx="8196298" cy="79208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b="1" dirty="0" smtClean="0">
                <a:solidFill>
                  <a:srgbClr val="01AFE2"/>
                </a:solidFill>
                <a:latin typeface="Raleway SemiBold"/>
                <a:ea typeface="Raleway SemiBold"/>
                <a:cs typeface="Raleway SemiBold"/>
                <a:sym typeface="Raleway SemiBold"/>
              </a:rPr>
              <a:t>Time management system. </a:t>
            </a:r>
            <a:r>
              <a:rPr lang="en-US" sz="1800" dirty="0" smtClean="0">
                <a:solidFill>
                  <a:srgbClr val="01AFE2"/>
                </a:solidFill>
                <a:latin typeface="Raleway SemiBold"/>
                <a:ea typeface="Raleway SemiBold"/>
                <a:cs typeface="Raleway SemiBold"/>
                <a:sym typeface="Raleway SemiBold"/>
              </a:rPr>
              <a:t/>
            </a:r>
            <a:br>
              <a:rPr lang="en-US" sz="1800" dirty="0" smtClean="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rPr>
              <a:t>How you use your time? How many minutes you are spending on X? How much you would like to invest in Y? How much reality was matching with plans? How many hours you’d like to allocate to next goal?</a:t>
            </a:r>
            <a:endParaRPr lang="en-US" sz="2800" dirty="0" smtClean="0">
              <a:solidFill>
                <a:srgbClr val="01AFE2"/>
              </a:solidFill>
              <a:latin typeface="Raleway SemiBold"/>
              <a:ea typeface="Raleway SemiBold"/>
              <a:cs typeface="Raleway SemiBold"/>
              <a:sym typeface="Raleway SemiBold"/>
            </a:endParaRPr>
          </a:p>
        </p:txBody>
      </p:sp>
      <p:sp>
        <p:nvSpPr>
          <p:cNvPr id="7" name="Google Shape;1997;p32"/>
          <p:cNvSpPr txBox="1">
            <a:spLocks/>
          </p:cNvSpPr>
          <p:nvPr/>
        </p:nvSpPr>
        <p:spPr>
          <a:xfrm>
            <a:off x="251520" y="1150047"/>
            <a:ext cx="2302995"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t-EE" sz="1800" b="1" dirty="0">
                <a:solidFill>
                  <a:srgbClr val="435A72"/>
                </a:solidFill>
                <a:latin typeface="Raleway SemiBold"/>
                <a:ea typeface="Raleway SemiBold"/>
                <a:cs typeface="Raleway SemiBold"/>
                <a:sym typeface="Raleway SemiBold"/>
              </a:rPr>
              <a:t> </a:t>
            </a:r>
            <a:r>
              <a:rPr lang="en-US" sz="1800" b="1" dirty="0" smtClean="0">
                <a:solidFill>
                  <a:srgbClr val="435A72"/>
                </a:solidFill>
                <a:latin typeface="Raleway SemiBold"/>
                <a:ea typeface="Raleway SemiBold"/>
                <a:cs typeface="Raleway SemiBold"/>
                <a:sym typeface="Raleway SemiBold"/>
              </a:rPr>
              <a:t>Some examples</a:t>
            </a:r>
          </a:p>
        </p:txBody>
      </p:sp>
      <p:sp>
        <p:nvSpPr>
          <p:cNvPr id="8" name="Google Shape;1997;p32"/>
          <p:cNvSpPr txBox="1">
            <a:spLocks/>
          </p:cNvSpPr>
          <p:nvPr/>
        </p:nvSpPr>
        <p:spPr>
          <a:xfrm>
            <a:off x="288324" y="3507854"/>
            <a:ext cx="8196298" cy="79208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b="1" dirty="0" smtClean="0">
                <a:solidFill>
                  <a:srgbClr val="01AFE2"/>
                </a:solidFill>
                <a:latin typeface="Raleway SemiBold"/>
                <a:ea typeface="Raleway SemiBold"/>
                <a:cs typeface="Raleway SemiBold"/>
                <a:sym typeface="Raleway SemiBold"/>
              </a:rPr>
              <a:t>Budget System:</a:t>
            </a:r>
            <a:r>
              <a:rPr lang="en-US" sz="1800" dirty="0" smtClean="0">
                <a:solidFill>
                  <a:srgbClr val="01AFE2"/>
                </a:solidFill>
                <a:latin typeface="Raleway SemiBold"/>
                <a:ea typeface="Raleway SemiBold"/>
                <a:cs typeface="Raleway SemiBold"/>
                <a:sym typeface="Raleway SemiBold"/>
              </a:rPr>
              <a:t/>
            </a:r>
            <a:br>
              <a:rPr lang="en-US" sz="1800" dirty="0" smtClean="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rPr>
              <a:t>How you spend your money? Track expenses and set a budget for different categories. See in the long run what is expected, and what you can change with your management.</a:t>
            </a:r>
            <a:endParaRPr lang="en-US" sz="2800" dirty="0" smtClean="0">
              <a:solidFill>
                <a:srgbClr val="01AFE2"/>
              </a:solidFill>
              <a:latin typeface="Raleway SemiBold"/>
              <a:ea typeface="Raleway SemiBold"/>
              <a:cs typeface="Raleway SemiBold"/>
              <a:sym typeface="Raleway SemiBold"/>
            </a:endParaRPr>
          </a:p>
        </p:txBody>
      </p:sp>
    </p:spTree>
    <p:extLst>
      <p:ext uri="{BB962C8B-B14F-4D97-AF65-F5344CB8AC3E}">
        <p14:creationId xmlns:p14="http://schemas.microsoft.com/office/powerpoint/2010/main" val="23980626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Google Shape;1014;p22"/>
          <p:cNvSpPr txBox="1">
            <a:spLocks noGrp="1"/>
          </p:cNvSpPr>
          <p:nvPr>
            <p:ph type="title" idx="4294967295"/>
          </p:nvPr>
        </p:nvSpPr>
        <p:spPr>
          <a:xfrm>
            <a:off x="251520" y="136947"/>
            <a:ext cx="3351049" cy="10131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None/>
            </a:pPr>
            <a:r>
              <a:rPr lang="et-EE" sz="3000" b="0" dirty="0" smtClean="0">
                <a:solidFill>
                  <a:schemeClr val="lt1"/>
                </a:solidFill>
                <a:highlight>
                  <a:schemeClr val="accent1"/>
                </a:highlight>
              </a:rPr>
              <a:t>Portfolio Project</a:t>
            </a:r>
            <a:endParaRPr sz="3000" b="0" dirty="0">
              <a:solidFill>
                <a:schemeClr val="lt1"/>
              </a:solidFill>
              <a:highlight>
                <a:schemeClr val="accent1"/>
              </a:highlight>
            </a:endParaRPr>
          </a:p>
          <a:p>
            <a:pPr lvl="0">
              <a:lnSpc>
                <a:spcPct val="115000"/>
              </a:lnSpc>
            </a:pPr>
            <a:r>
              <a:rPr lang="en-US" sz="2000" dirty="0" smtClean="0">
                <a:solidFill>
                  <a:schemeClr val="lt1"/>
                </a:solidFill>
                <a:highlight>
                  <a:schemeClr val="accent2"/>
                </a:highlight>
              </a:rPr>
              <a:t>Emulators</a:t>
            </a:r>
            <a:endParaRPr sz="2000" dirty="0">
              <a:solidFill>
                <a:schemeClr val="lt1"/>
              </a:solidFill>
              <a:highlight>
                <a:schemeClr val="accent2"/>
              </a:highlight>
            </a:endParaRPr>
          </a:p>
        </p:txBody>
      </p:sp>
      <p:sp>
        <p:nvSpPr>
          <p:cNvPr id="40" name="Google Shape;1997;p32"/>
          <p:cNvSpPr txBox="1">
            <a:spLocks/>
          </p:cNvSpPr>
          <p:nvPr/>
        </p:nvSpPr>
        <p:spPr>
          <a:xfrm>
            <a:off x="1060728" y="1491630"/>
            <a:ext cx="7255688"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rgbClr val="01AFE2"/>
                </a:solidFill>
                <a:latin typeface="Raleway SemiBold"/>
                <a:ea typeface="Raleway SemiBold"/>
                <a:cs typeface="Raleway SemiBold"/>
                <a:sym typeface="Raleway SemiBold"/>
              </a:rPr>
              <a:t>How this system is built</a:t>
            </a:r>
            <a:r>
              <a:rPr lang="en-US" sz="1800" b="1" dirty="0" smtClean="0">
                <a:solidFill>
                  <a:srgbClr val="01AFE2"/>
                </a:solidFill>
                <a:latin typeface="Raleway SemiBold"/>
                <a:ea typeface="Raleway SemiBold"/>
                <a:cs typeface="Raleway SemiBold"/>
                <a:sym typeface="Raleway SemiBold"/>
              </a:rPr>
              <a:t>?</a:t>
            </a:r>
            <a:endParaRPr lang="en-US" sz="2800" b="1" dirty="0" smtClean="0">
              <a:solidFill>
                <a:srgbClr val="01AFE2"/>
              </a:solidFill>
              <a:latin typeface="Raleway SemiBold"/>
              <a:ea typeface="Raleway SemiBold"/>
              <a:cs typeface="Raleway SemiBold"/>
              <a:sym typeface="Raleway SemiBold"/>
            </a:endParaRPr>
          </a:p>
        </p:txBody>
      </p:sp>
      <p:sp>
        <p:nvSpPr>
          <p:cNvPr id="18" name="Google Shape;1997;p32"/>
          <p:cNvSpPr txBox="1">
            <a:spLocks/>
          </p:cNvSpPr>
          <p:nvPr/>
        </p:nvSpPr>
        <p:spPr>
          <a:xfrm>
            <a:off x="1060728" y="2385532"/>
            <a:ext cx="6941918"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rgbClr val="01AFE2"/>
                </a:solidFill>
                <a:latin typeface="Raleway SemiBold"/>
                <a:ea typeface="Raleway SemiBold"/>
                <a:cs typeface="Raleway SemiBold"/>
                <a:sym typeface="Raleway SemiBold"/>
              </a:rPr>
              <a:t>What are the data they need to collect in order to provide their services? </a:t>
            </a:r>
            <a:endParaRPr lang="en-US" sz="2800" dirty="0" smtClean="0">
              <a:solidFill>
                <a:srgbClr val="01AFE2"/>
              </a:solidFill>
              <a:latin typeface="Raleway SemiBold"/>
              <a:ea typeface="Raleway SemiBold"/>
              <a:cs typeface="Raleway SemiBold"/>
              <a:sym typeface="Raleway SemiBold"/>
            </a:endParaRPr>
          </a:p>
        </p:txBody>
      </p:sp>
      <p:sp>
        <p:nvSpPr>
          <p:cNvPr id="19" name="Google Shape;1997;p32"/>
          <p:cNvSpPr txBox="1">
            <a:spLocks/>
          </p:cNvSpPr>
          <p:nvPr/>
        </p:nvSpPr>
        <p:spPr>
          <a:xfrm>
            <a:off x="1060728" y="3270280"/>
            <a:ext cx="7152468" cy="381590"/>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rgbClr val="01AFE2"/>
                </a:solidFill>
                <a:latin typeface="Raleway SemiBold"/>
                <a:ea typeface="Raleway SemiBold"/>
                <a:cs typeface="Raleway SemiBold"/>
                <a:sym typeface="Raleway SemiBold"/>
              </a:rPr>
              <a:t>What processes are implemented to bring value to those data? </a:t>
            </a:r>
            <a:endParaRPr lang="en-US" sz="2800" dirty="0" smtClean="0">
              <a:solidFill>
                <a:srgbClr val="01AFE2"/>
              </a:solidFill>
              <a:latin typeface="Raleway SemiBold"/>
              <a:ea typeface="Raleway SemiBold"/>
              <a:cs typeface="Raleway SemiBold"/>
              <a:sym typeface="Raleway SemiBold"/>
            </a:endParaRPr>
          </a:p>
        </p:txBody>
      </p:sp>
      <p:sp>
        <p:nvSpPr>
          <p:cNvPr id="20" name="Google Shape;1997;p32"/>
          <p:cNvSpPr txBox="1">
            <a:spLocks/>
          </p:cNvSpPr>
          <p:nvPr/>
        </p:nvSpPr>
        <p:spPr>
          <a:xfrm>
            <a:off x="1060728" y="4083918"/>
            <a:ext cx="7152468"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rgbClr val="01AFE2"/>
                </a:solidFill>
                <a:latin typeface="Raleway SemiBold"/>
                <a:ea typeface="Raleway SemiBold"/>
                <a:cs typeface="Raleway SemiBold"/>
                <a:sym typeface="Raleway SemiBold"/>
              </a:rPr>
              <a:t>What could be the different type of behavior of the users of this system?</a:t>
            </a:r>
            <a:endParaRPr lang="en-US" sz="2800" dirty="0" smtClean="0">
              <a:solidFill>
                <a:srgbClr val="01AFE2"/>
              </a:solidFill>
              <a:latin typeface="Raleway SemiBold"/>
              <a:ea typeface="Raleway SemiBold"/>
              <a:cs typeface="Raleway SemiBold"/>
              <a:sym typeface="Raleway SemiBold"/>
            </a:endParaRPr>
          </a:p>
        </p:txBody>
      </p:sp>
    </p:spTree>
    <p:extLst>
      <p:ext uri="{BB962C8B-B14F-4D97-AF65-F5344CB8AC3E}">
        <p14:creationId xmlns:p14="http://schemas.microsoft.com/office/powerpoint/2010/main" val="362862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Google Shape;1014;p22"/>
          <p:cNvSpPr txBox="1">
            <a:spLocks noGrp="1"/>
          </p:cNvSpPr>
          <p:nvPr>
            <p:ph type="title" idx="4294967295"/>
          </p:nvPr>
        </p:nvSpPr>
        <p:spPr>
          <a:xfrm>
            <a:off x="251520" y="136947"/>
            <a:ext cx="3351049" cy="10131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None/>
            </a:pPr>
            <a:r>
              <a:rPr lang="et-EE" sz="3000" b="0" dirty="0" smtClean="0">
                <a:solidFill>
                  <a:schemeClr val="lt1"/>
                </a:solidFill>
                <a:highlight>
                  <a:schemeClr val="accent1"/>
                </a:highlight>
              </a:rPr>
              <a:t>Portfolio Project</a:t>
            </a:r>
            <a:endParaRPr sz="3000" b="0" dirty="0">
              <a:solidFill>
                <a:schemeClr val="lt1"/>
              </a:solidFill>
              <a:highlight>
                <a:schemeClr val="accent1"/>
              </a:highlight>
            </a:endParaRPr>
          </a:p>
          <a:p>
            <a:pPr lvl="0">
              <a:lnSpc>
                <a:spcPct val="115000"/>
              </a:lnSpc>
            </a:pPr>
            <a:r>
              <a:rPr lang="en-US" sz="2000" dirty="0" smtClean="0">
                <a:solidFill>
                  <a:schemeClr val="lt1"/>
                </a:solidFill>
                <a:highlight>
                  <a:schemeClr val="accent2"/>
                </a:highlight>
              </a:rPr>
              <a:t>Emulators</a:t>
            </a:r>
            <a:endParaRPr sz="2000" dirty="0">
              <a:solidFill>
                <a:schemeClr val="lt1"/>
              </a:solidFill>
              <a:highlight>
                <a:schemeClr val="accent2"/>
              </a:highlight>
            </a:endParaRPr>
          </a:p>
        </p:txBody>
      </p:sp>
      <p:sp>
        <p:nvSpPr>
          <p:cNvPr id="18" name="Google Shape;1997;p32"/>
          <p:cNvSpPr txBox="1">
            <a:spLocks/>
          </p:cNvSpPr>
          <p:nvPr/>
        </p:nvSpPr>
        <p:spPr>
          <a:xfrm>
            <a:off x="683568" y="1959608"/>
            <a:ext cx="7344816"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b="1" dirty="0" smtClean="0">
                <a:solidFill>
                  <a:srgbClr val="01AFE2"/>
                </a:solidFill>
                <a:latin typeface="Raleway SemiBold"/>
                <a:ea typeface="Raleway SemiBold"/>
                <a:cs typeface="Raleway SemiBold"/>
                <a:sym typeface="Raleway SemiBold"/>
              </a:rPr>
              <a:t>Reservation Systems</a:t>
            </a:r>
            <a:r>
              <a:rPr lang="en-US" sz="1800" dirty="0" smtClean="0">
                <a:solidFill>
                  <a:srgbClr val="01AFE2"/>
                </a:solidFill>
                <a:latin typeface="Raleway SemiBold"/>
                <a:ea typeface="Raleway SemiBold"/>
                <a:cs typeface="Raleway SemiBold"/>
                <a:sym typeface="Raleway SemiBold"/>
              </a:rPr>
              <a:t>: </a:t>
            </a:r>
            <a:br>
              <a:rPr lang="en-US" sz="1800" dirty="0" smtClean="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rPr>
              <a:t>Airplane companies, accommodation, </a:t>
            </a:r>
            <a:r>
              <a:rPr lang="en-US" sz="1800" dirty="0">
                <a:solidFill>
                  <a:srgbClr val="01AFE2"/>
                </a:solidFill>
                <a:latin typeface="Raleway SemiBold"/>
                <a:ea typeface="Raleway SemiBold"/>
                <a:cs typeface="Raleway SemiBold"/>
                <a:sym typeface="Raleway SemiBold"/>
              </a:rPr>
              <a:t>e</a:t>
            </a:r>
            <a:r>
              <a:rPr lang="en-US" sz="1800" dirty="0" smtClean="0">
                <a:solidFill>
                  <a:srgbClr val="01AFE2"/>
                </a:solidFill>
                <a:latin typeface="Raleway SemiBold"/>
                <a:ea typeface="Raleway SemiBold"/>
                <a:cs typeface="Raleway SemiBold"/>
                <a:sym typeface="Raleway SemiBold"/>
              </a:rPr>
              <a:t>vent at venues , transportations</a:t>
            </a:r>
            <a:endParaRPr lang="en-US" sz="2800" dirty="0" smtClean="0">
              <a:solidFill>
                <a:srgbClr val="01AFE2"/>
              </a:solidFill>
              <a:latin typeface="Raleway SemiBold"/>
              <a:ea typeface="Raleway SemiBold"/>
              <a:cs typeface="Raleway SemiBold"/>
              <a:sym typeface="Raleway SemiBold"/>
            </a:endParaRPr>
          </a:p>
        </p:txBody>
      </p:sp>
      <p:sp>
        <p:nvSpPr>
          <p:cNvPr id="7" name="Google Shape;1997;p32"/>
          <p:cNvSpPr txBox="1">
            <a:spLocks/>
          </p:cNvSpPr>
          <p:nvPr/>
        </p:nvSpPr>
        <p:spPr>
          <a:xfrm>
            <a:off x="179511" y="1167067"/>
            <a:ext cx="2302995"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t-EE" b="1" dirty="0">
                <a:solidFill>
                  <a:srgbClr val="435A72"/>
                </a:solidFill>
                <a:latin typeface="Raleway SemiBold"/>
                <a:ea typeface="Raleway SemiBold"/>
                <a:cs typeface="Raleway SemiBold"/>
                <a:sym typeface="Raleway SemiBold"/>
              </a:rPr>
              <a:t> </a:t>
            </a:r>
            <a:r>
              <a:rPr lang="en-US" b="1" dirty="0" smtClean="0">
                <a:solidFill>
                  <a:srgbClr val="435A72"/>
                </a:solidFill>
                <a:latin typeface="Raleway SemiBold"/>
                <a:ea typeface="Raleway SemiBold"/>
                <a:cs typeface="Raleway SemiBold"/>
                <a:sym typeface="Raleway SemiBold"/>
              </a:rPr>
              <a:t>Some examples</a:t>
            </a:r>
          </a:p>
        </p:txBody>
      </p:sp>
      <p:sp>
        <p:nvSpPr>
          <p:cNvPr id="8" name="Google Shape;1997;p32"/>
          <p:cNvSpPr txBox="1">
            <a:spLocks/>
          </p:cNvSpPr>
          <p:nvPr/>
        </p:nvSpPr>
        <p:spPr>
          <a:xfrm>
            <a:off x="683568" y="2967720"/>
            <a:ext cx="7416824"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b="1" dirty="0" smtClean="0">
                <a:solidFill>
                  <a:srgbClr val="01AFE2"/>
                </a:solidFill>
                <a:latin typeface="Raleway SemiBold"/>
                <a:ea typeface="Raleway SemiBold"/>
                <a:cs typeface="Raleway SemiBold"/>
                <a:sym typeface="Raleway SemiBold"/>
              </a:rPr>
              <a:t>Public Advertisement</a:t>
            </a:r>
            <a:r>
              <a:rPr lang="en-US" sz="1800" dirty="0" smtClean="0">
                <a:solidFill>
                  <a:srgbClr val="01AFE2"/>
                </a:solidFill>
                <a:latin typeface="Raleway SemiBold"/>
                <a:ea typeface="Raleway SemiBold"/>
                <a:cs typeface="Raleway SemiBold"/>
                <a:sym typeface="Raleway SemiBold"/>
              </a:rPr>
              <a:t>: </a:t>
            </a:r>
            <a:br>
              <a:rPr lang="en-US" sz="1800" dirty="0" smtClean="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rPr>
              <a:t>Real Estate, Second Hand</a:t>
            </a:r>
            <a:r>
              <a:rPr lang="en-US" sz="1800" dirty="0" smtClean="0">
                <a:solidFill>
                  <a:srgbClr val="01AFE2"/>
                </a:solidFill>
                <a:latin typeface="Raleway SemiBold"/>
                <a:ea typeface="Raleway SemiBold"/>
                <a:cs typeface="Raleway SemiBold"/>
                <a:sym typeface="Raleway SemiBold"/>
              </a:rPr>
              <a:t>, </a:t>
            </a:r>
            <a:r>
              <a:rPr lang="en-US" sz="1800" dirty="0" err="1" smtClean="0">
                <a:solidFill>
                  <a:srgbClr val="01AFE2"/>
                </a:solidFill>
                <a:latin typeface="Raleway SemiBold"/>
                <a:ea typeface="Raleway SemiBold"/>
                <a:cs typeface="Raleway SemiBold"/>
                <a:sym typeface="Raleway SemiBold"/>
              </a:rPr>
              <a:t>Ebay</a:t>
            </a:r>
            <a:endParaRPr lang="en-US" sz="2800" dirty="0" smtClean="0">
              <a:solidFill>
                <a:srgbClr val="01AFE2"/>
              </a:solidFill>
              <a:latin typeface="Raleway SemiBold"/>
              <a:ea typeface="Raleway SemiBold"/>
              <a:cs typeface="Raleway SemiBold"/>
              <a:sym typeface="Raleway SemiBold"/>
            </a:endParaRPr>
          </a:p>
        </p:txBody>
      </p:sp>
      <p:sp>
        <p:nvSpPr>
          <p:cNvPr id="9" name="Google Shape;1997;p32"/>
          <p:cNvSpPr txBox="1">
            <a:spLocks/>
          </p:cNvSpPr>
          <p:nvPr/>
        </p:nvSpPr>
        <p:spPr>
          <a:xfrm>
            <a:off x="683568" y="3831816"/>
            <a:ext cx="7416824"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b="1" dirty="0" smtClean="0">
                <a:solidFill>
                  <a:srgbClr val="01AFE2"/>
                </a:solidFill>
                <a:latin typeface="Raleway SemiBold"/>
                <a:ea typeface="Raleway SemiBold"/>
                <a:cs typeface="Raleway SemiBold"/>
                <a:sym typeface="Raleway SemiBold"/>
              </a:rPr>
              <a:t>Real time systems</a:t>
            </a:r>
            <a:r>
              <a:rPr lang="en-US" sz="1800" dirty="0" smtClean="0">
                <a:solidFill>
                  <a:srgbClr val="01AFE2"/>
                </a:solidFill>
                <a:latin typeface="Raleway SemiBold"/>
                <a:ea typeface="Raleway SemiBold"/>
                <a:cs typeface="Raleway SemiBold"/>
                <a:sym typeface="Raleway SemiBold"/>
              </a:rPr>
              <a:t>: </a:t>
            </a:r>
            <a:br>
              <a:rPr lang="en-US" sz="1800" dirty="0" smtClean="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rPr>
              <a:t>Betting systems, </a:t>
            </a:r>
            <a:r>
              <a:rPr lang="en-US" sz="1800" dirty="0" smtClean="0">
                <a:solidFill>
                  <a:srgbClr val="01AFE2"/>
                </a:solidFill>
                <a:latin typeface="Raleway SemiBold"/>
                <a:ea typeface="Raleway SemiBold"/>
                <a:cs typeface="Raleway SemiBold"/>
                <a:sym typeface="Raleway SemiBold"/>
              </a:rPr>
              <a:t>Games </a:t>
            </a:r>
            <a:r>
              <a:rPr lang="en-US" sz="1800" dirty="0" smtClean="0">
                <a:solidFill>
                  <a:srgbClr val="01AFE2"/>
                </a:solidFill>
                <a:latin typeface="Raleway SemiBold"/>
                <a:ea typeface="Raleway SemiBold"/>
                <a:cs typeface="Raleway SemiBold"/>
                <a:sym typeface="Raleway SemiBold"/>
              </a:rPr>
              <a:t>on line</a:t>
            </a:r>
          </a:p>
        </p:txBody>
      </p:sp>
    </p:spTree>
    <p:extLst>
      <p:ext uri="{BB962C8B-B14F-4D97-AF65-F5344CB8AC3E}">
        <p14:creationId xmlns:p14="http://schemas.microsoft.com/office/powerpoint/2010/main" val="1402540410"/>
      </p:ext>
    </p:extLst>
  </p:cSld>
  <p:clrMapOvr>
    <a:masterClrMapping/>
  </p:clrMapOvr>
  <p:timing>
    <p:tnLst>
      <p:par>
        <p:cTn id="1" dur="indefinite" restart="never" nodeType="tmRoot"/>
      </p:par>
    </p:tnLst>
  </p:timing>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2356</TotalTime>
  <Words>845</Words>
  <Application>Microsoft Office PowerPoint</Application>
  <PresentationFormat>On-screen Show (16:9)</PresentationFormat>
  <Paragraphs>170</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Raleway SemiBold</vt:lpstr>
      <vt:lpstr>Barlow Light</vt:lpstr>
      <vt:lpstr>Calibri</vt:lpstr>
      <vt:lpstr>Gaoler template</vt:lpstr>
      <vt:lpstr>PowerPoint Presentation</vt:lpstr>
      <vt:lpstr>PowerPoint Presentation</vt:lpstr>
      <vt:lpstr>Portfolio Project Where to search next idea</vt:lpstr>
      <vt:lpstr>Portfolio Project Working experience</vt:lpstr>
      <vt:lpstr>Portfolio Project Working experience</vt:lpstr>
      <vt:lpstr>Portfolio Project Personal Use</vt:lpstr>
      <vt:lpstr>Portfolio Project Personal Use</vt:lpstr>
      <vt:lpstr>Portfolio Project Emulators</vt:lpstr>
      <vt:lpstr>Portfolio Project Emulators</vt:lpstr>
      <vt:lpstr>Portfolio Project Simulators - Game</vt:lpstr>
      <vt:lpstr>Portfolio Project Simulators - Game</vt:lpstr>
      <vt:lpstr>Portfolio Project Simulators or Emulators in Logistics and Supply Chain</vt:lpstr>
      <vt:lpstr>Portfolio Project Innovation – Areas of our main interest</vt:lpstr>
      <vt:lpstr>Portfolio Project Open data – Some resources for api</vt:lpstr>
      <vt:lpstr>Portfolio Project Some Additional resources</vt:lpstr>
      <vt:lpstr>Portfolio Project Some Additional resources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ADMIN</dc:creator>
  <cp:lastModifiedBy>ADMIN</cp:lastModifiedBy>
  <cp:revision>210</cp:revision>
  <dcterms:modified xsi:type="dcterms:W3CDTF">2020-07-30T07:30:26Z</dcterms:modified>
</cp:coreProperties>
</file>