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0"/>
  </p:notesMasterIdLst>
  <p:sldIdLst>
    <p:sldId id="256" r:id="rId2"/>
    <p:sldId id="286" r:id="rId3"/>
    <p:sldId id="287" r:id="rId4"/>
    <p:sldId id="291" r:id="rId5"/>
    <p:sldId id="304" r:id="rId6"/>
    <p:sldId id="290" r:id="rId7"/>
    <p:sldId id="346" r:id="rId8"/>
    <p:sldId id="298" r:id="rId9"/>
    <p:sldId id="293" r:id="rId10"/>
    <p:sldId id="294" r:id="rId11"/>
    <p:sldId id="299" r:id="rId12"/>
    <p:sldId id="300" r:id="rId13"/>
    <p:sldId id="269" r:id="rId14"/>
    <p:sldId id="270" r:id="rId15"/>
    <p:sldId id="302" r:id="rId16"/>
    <p:sldId id="341" r:id="rId17"/>
    <p:sldId id="303" r:id="rId18"/>
    <p:sldId id="272" r:id="rId19"/>
    <p:sldId id="334" r:id="rId20"/>
    <p:sldId id="335" r:id="rId21"/>
    <p:sldId id="336" r:id="rId22"/>
    <p:sldId id="337" r:id="rId23"/>
    <p:sldId id="277" r:id="rId24"/>
    <p:sldId id="338" r:id="rId25"/>
    <p:sldId id="278" r:id="rId26"/>
    <p:sldId id="339" r:id="rId27"/>
    <p:sldId id="343" r:id="rId28"/>
    <p:sldId id="344" r:id="rId29"/>
    <p:sldId id="340" r:id="rId30"/>
    <p:sldId id="307" r:id="rId31"/>
    <p:sldId id="308" r:id="rId32"/>
    <p:sldId id="318" r:id="rId33"/>
    <p:sldId id="314" r:id="rId34"/>
    <p:sldId id="315" r:id="rId35"/>
    <p:sldId id="316" r:id="rId36"/>
    <p:sldId id="317" r:id="rId37"/>
    <p:sldId id="319" r:id="rId38"/>
    <p:sldId id="320" r:id="rId39"/>
    <p:sldId id="321" r:id="rId40"/>
    <p:sldId id="323" r:id="rId41"/>
    <p:sldId id="322" r:id="rId42"/>
    <p:sldId id="329" r:id="rId43"/>
    <p:sldId id="328" r:id="rId44"/>
    <p:sldId id="330" r:id="rId45"/>
    <p:sldId id="331" r:id="rId46"/>
    <p:sldId id="332" r:id="rId47"/>
    <p:sldId id="333" r:id="rId48"/>
    <p:sldId id="342" r:id="rId49"/>
  </p:sldIdLst>
  <p:sldSz cx="9144000" cy="5143500" type="screen16x9"/>
  <p:notesSz cx="6858000" cy="9144000"/>
  <p:embeddedFontLst>
    <p:embeddedFont>
      <p:font typeface="Barlow" charset="0"/>
      <p:regular r:id="rId51"/>
      <p:bold r:id="rId52"/>
      <p:italic r:id="rId53"/>
      <p:boldItalic r:id="rId54"/>
    </p:embeddedFont>
    <p:embeddedFont>
      <p:font typeface="Raleway SemiBold" charset="0"/>
      <p:regular r:id="rId55"/>
      <p:bold r:id="rId56"/>
      <p:italic r:id="rId57"/>
      <p:boldItalic r:id="rId58"/>
    </p:embeddedFont>
    <p:embeddedFont>
      <p:font typeface="Verdana" pitchFamily="34" charset="0"/>
      <p:regular r:id="rId59"/>
      <p:bold r:id="rId60"/>
      <p:italic r:id="rId61"/>
      <p:boldItalic r:id="rId62"/>
    </p:embeddedFont>
    <p:embeddedFont>
      <p:font typeface="Barlow Light" charset="0"/>
      <p:regular r:id="rId63"/>
      <p:bold r:id="rId64"/>
      <p:italic r:id="rId65"/>
      <p:boldItalic r:id="rId66"/>
    </p:embeddedFont>
    <p:embeddedFont>
      <p:font typeface="Consolas" pitchFamily="49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C2DD"/>
    <a:srgbClr val="435A72"/>
    <a:srgbClr val="01224B"/>
    <a:srgbClr val="01AFE2"/>
    <a:srgbClr val="3EB1D5"/>
    <a:srgbClr val="C5C7C9"/>
    <a:srgbClr val="0E414A"/>
    <a:srgbClr val="3BA4FF"/>
    <a:srgbClr val="87D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660"/>
  </p:normalViewPr>
  <p:slideViewPr>
    <p:cSldViewPr>
      <p:cViewPr>
        <p:scale>
          <a:sx n="150" d="100"/>
          <a:sy n="150" d="100"/>
        </p:scale>
        <p:origin x="-864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font" Target="fonts/font13.fntdata"/><Relationship Id="rId68" Type="http://schemas.openxmlformats.org/officeDocument/2006/relationships/font" Target="fonts/font18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61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10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11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12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114E18-8461-4B1D-8C87-6330D29DAD05}" type="slidenum">
              <a:rPr lang="it-IT" altLang="en-US" sz="1200" smtClean="0"/>
              <a:pPr eaLnBrk="1" hangingPunct="1"/>
              <a:t>13</a:t>
            </a:fld>
            <a:endParaRPr lang="it-IT" altLang="en-US" sz="1200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648879-520D-4F7F-B874-A927CA39EBAC}" type="slidenum">
              <a:rPr lang="it-IT" altLang="en-US" sz="1200" smtClean="0"/>
              <a:pPr eaLnBrk="1" hangingPunct="1"/>
              <a:t>14</a:t>
            </a:fld>
            <a:endParaRPr lang="it-IT" altLang="en-US" sz="1200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648879-520D-4F7F-B874-A927CA39EBAC}" type="slidenum">
              <a:rPr lang="it-IT" altLang="en-US" sz="1200" smtClean="0"/>
              <a:pPr eaLnBrk="1" hangingPunct="1"/>
              <a:t>15</a:t>
            </a:fld>
            <a:endParaRPr lang="it-IT" altLang="en-US" sz="1200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648879-520D-4F7F-B874-A927CA39EBAC}" type="slidenum">
              <a:rPr lang="it-IT" altLang="en-US" sz="1200" smtClean="0"/>
              <a:pPr eaLnBrk="1" hangingPunct="1"/>
              <a:t>17</a:t>
            </a:fld>
            <a:endParaRPr lang="it-IT" altLang="en-US" sz="1200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F6F776-53B3-4A88-A705-ACC46ACD779C}" type="slidenum">
              <a:rPr lang="it-IT" altLang="en-US" sz="1200" smtClean="0"/>
              <a:pPr eaLnBrk="1" hangingPunct="1"/>
              <a:t>18</a:t>
            </a:fld>
            <a:endParaRPr lang="it-IT" altLang="en-US" sz="1200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F6F776-53B3-4A88-A705-ACC46ACD779C}" type="slidenum">
              <a:rPr lang="it-IT" altLang="en-US" sz="1200" smtClean="0"/>
              <a:pPr eaLnBrk="1" hangingPunct="1"/>
              <a:t>19</a:t>
            </a:fld>
            <a:endParaRPr lang="it-IT" altLang="en-US" sz="1200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20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21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22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2855674-2A00-400A-AD40-32F1A8BF0F98}" type="slidenum">
              <a:rPr lang="it-IT" altLang="en-US" sz="1200" smtClean="0"/>
              <a:pPr eaLnBrk="1" hangingPunct="1"/>
              <a:t>23</a:t>
            </a:fld>
            <a:endParaRPr lang="it-IT" altLang="en-US" sz="1200" smtClean="0"/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F6F776-53B3-4A88-A705-ACC46ACD779C}" type="slidenum">
              <a:rPr lang="it-IT" altLang="en-US" sz="1200" smtClean="0"/>
              <a:pPr eaLnBrk="1" hangingPunct="1"/>
              <a:t>24</a:t>
            </a:fld>
            <a:endParaRPr lang="it-IT" altLang="en-US" sz="1200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2A6896-EB7E-438B-8741-1751640128F7}" type="slidenum">
              <a:rPr lang="it-IT" altLang="en-US" sz="1200" smtClean="0"/>
              <a:pPr eaLnBrk="1" hangingPunct="1"/>
              <a:t>25</a:t>
            </a:fld>
            <a:endParaRPr lang="it-IT" altLang="en-US" sz="1200" smtClean="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F6F776-53B3-4A88-A705-ACC46ACD779C}" type="slidenum">
              <a:rPr lang="it-IT" altLang="en-US" sz="1200" smtClean="0"/>
              <a:pPr eaLnBrk="1" hangingPunct="1"/>
              <a:t>26</a:t>
            </a:fld>
            <a:endParaRPr lang="it-IT" altLang="en-US" sz="1200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2A6896-EB7E-438B-8741-1751640128F7}" type="slidenum">
              <a:rPr lang="it-IT" altLang="en-US" sz="1200" smtClean="0"/>
              <a:pPr eaLnBrk="1" hangingPunct="1"/>
              <a:t>27</a:t>
            </a:fld>
            <a:endParaRPr lang="it-IT" altLang="en-US" sz="1200" smtClean="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2A6896-EB7E-438B-8741-1751640128F7}" type="slidenum">
              <a:rPr lang="it-IT" altLang="en-US" sz="1200" smtClean="0"/>
              <a:pPr eaLnBrk="1" hangingPunct="1"/>
              <a:t>28</a:t>
            </a:fld>
            <a:endParaRPr lang="it-IT" altLang="en-US" sz="1200" smtClean="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30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31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32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33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34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35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36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37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38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39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4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40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41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42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43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44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45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46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47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5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6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8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9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9DE3A-8C53-4E41-8163-653FEC493A99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39237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725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19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frame#Fram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283718"/>
            <a:ext cx="5322640" cy="7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n-US" b="1" dirty="0" err="1" smtClean="0">
                <a:solidFill>
                  <a:srgbClr val="435A72"/>
                </a:solidFill>
              </a:rPr>
              <a:t>Javascript</a:t>
            </a: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467544" y="210444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779913" y="3291830"/>
            <a:ext cx="864096" cy="34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Syntax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Web Application: Ajax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381000" y="1224572"/>
            <a:ext cx="8079432" cy="382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 nineties:</a:t>
            </a:r>
            <a:endParaRPr lang="et-EE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Every </a:t>
            </a:r>
            <a:r>
              <a:rPr lang="en-US" altLang="en-US" sz="1800" dirty="0"/>
              <a:t>update in data to display requires generation of a new stream of html + </a:t>
            </a:r>
            <a:r>
              <a:rPr lang="en-US" altLang="en-US" sz="1800" dirty="0" err="1"/>
              <a:t>css</a:t>
            </a:r>
            <a:r>
              <a:rPr lang="en-US" altLang="en-US" sz="1800" dirty="0"/>
              <a:t> to be delivered to browsers on client side.</a:t>
            </a:r>
          </a:p>
          <a:p>
            <a:pPr marL="114300" indent="0"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1996 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Ajax</a:t>
            </a:r>
            <a:endParaRPr lang="et-EE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1800" dirty="0"/>
              <a:t>1996</a:t>
            </a:r>
            <a:r>
              <a:rPr lang="en-US" sz="1800" dirty="0" smtClean="0"/>
              <a:t>, Internet Explorer introduces  the</a:t>
            </a:r>
            <a:r>
              <a:rPr lang="en-US" sz="1800" dirty="0"/>
              <a:t> </a:t>
            </a:r>
            <a:r>
              <a:rPr lang="en-US" sz="1800" dirty="0" err="1">
                <a:hlinkClick r:id="rId3" tooltip="Iframe"/>
              </a:rPr>
              <a:t>iframe</a:t>
            </a:r>
            <a:r>
              <a:rPr lang="en-US" sz="1800" dirty="0"/>
              <a:t> tag </a:t>
            </a:r>
            <a:r>
              <a:rPr lang="en-US" sz="1800" dirty="0" smtClean="0"/>
              <a:t>what is able to load data in asynchronous way</a:t>
            </a:r>
            <a:r>
              <a:rPr lang="et-EE" sz="1800" dirty="0" smtClean="0"/>
              <a:t>.</a:t>
            </a:r>
            <a:endParaRPr lang="et-EE" sz="1800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1800" dirty="0" smtClean="0"/>
              <a:t>1999, evolution of idea into a new component</a:t>
            </a:r>
            <a:r>
              <a:rPr lang="et-EE" sz="1800" dirty="0" smtClean="0"/>
              <a:t> </a:t>
            </a:r>
            <a:r>
              <a:rPr lang="et-EE" sz="1800" dirty="0"/>
              <a:t>ActiveX </a:t>
            </a:r>
            <a:r>
              <a:rPr lang="en-US" sz="1800" dirty="0" smtClean="0"/>
              <a:t>named XMLHTTP</a:t>
            </a:r>
            <a:endParaRPr lang="et-EE" sz="1800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2000 Standard object</a:t>
            </a:r>
            <a:r>
              <a:rPr lang="et-EE" altLang="en-US" sz="1800" dirty="0" smtClean="0"/>
              <a:t> </a:t>
            </a:r>
            <a:r>
              <a:rPr lang="et-EE" altLang="en-US" sz="1800" dirty="0"/>
              <a:t>XmlHttpRequest </a:t>
            </a:r>
            <a:r>
              <a:rPr lang="en-US" altLang="en-US" sz="1800" dirty="0" smtClean="0"/>
              <a:t>available for all </a:t>
            </a:r>
            <a:r>
              <a:rPr lang="et-EE" altLang="en-US" sz="1800" dirty="0" smtClean="0"/>
              <a:t>browser</a:t>
            </a:r>
            <a:r>
              <a:rPr lang="en-US" altLang="en-US" sz="1800" dirty="0" smtClean="0"/>
              <a:t>s</a:t>
            </a:r>
            <a:endParaRPr lang="et-EE" altLang="en-US" sz="1800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dirty="0"/>
              <a:t>2005 </a:t>
            </a:r>
            <a:r>
              <a:rPr lang="et-EE" altLang="en-US" sz="1800" dirty="0" smtClean="0"/>
              <a:t>AJAX </a:t>
            </a:r>
            <a:r>
              <a:rPr lang="en-US" altLang="en-US" sz="1800" dirty="0" smtClean="0"/>
              <a:t>acronym mentioned in essay from </a:t>
            </a:r>
            <a:r>
              <a:rPr lang="et-EE" altLang="en-US" sz="1800" dirty="0" smtClean="0"/>
              <a:t>Jesse </a:t>
            </a:r>
            <a:r>
              <a:rPr lang="et-EE" altLang="en-US" sz="1800" dirty="0"/>
              <a:t>James Garret</a:t>
            </a:r>
          </a:p>
          <a:p>
            <a:pPr marL="114300" indent="0">
              <a:buNone/>
            </a:pPr>
            <a:endParaRPr lang="et-EE" altLang="en-US" sz="1600" dirty="0" smtClean="0"/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39032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7308304" y="1769010"/>
            <a:ext cx="1512168" cy="134775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11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512502" y="1769011"/>
            <a:ext cx="3219738" cy="314072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1560" y="1769012"/>
            <a:ext cx="1728192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501942" y="1728628"/>
            <a:ext cx="2102768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4107699" y="1728628"/>
            <a:ext cx="133092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926071" y="2184965"/>
            <a:ext cx="1099169" cy="2403009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64973" y="2499742"/>
            <a:ext cx="147092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01776" y="2484018"/>
            <a:ext cx="1094560" cy="117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69192" y="2183361"/>
            <a:ext cx="2772668" cy="6760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21599" y="3405982"/>
            <a:ext cx="491280" cy="418911"/>
            <a:chOff x="3986882" y="3121163"/>
            <a:chExt cx="885453" cy="690873"/>
          </a:xfrm>
        </p:grpSpPr>
        <p:sp>
          <p:nvSpPr>
            <p:cNvPr id="85" name="Rectangle 84"/>
            <p:cNvSpPr/>
            <p:nvPr/>
          </p:nvSpPr>
          <p:spPr>
            <a:xfrm>
              <a:off x="3986882" y="3189047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198103" y="3242899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986882" y="3438015"/>
              <a:ext cx="403342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39959" y="3121163"/>
              <a:ext cx="232376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987228" y="3671407"/>
              <a:ext cx="103915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30777" y="3438015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587828" y="3438015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752162" y="3442482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04173" y="3570856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585500" y="3619092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381959" y="3715564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466927" y="3279648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726555" y="2208493"/>
            <a:ext cx="706472" cy="535437"/>
            <a:chOff x="3986882" y="3121163"/>
            <a:chExt cx="885453" cy="690873"/>
          </a:xfrm>
          <a:solidFill>
            <a:srgbClr val="FFC000"/>
          </a:solidFill>
        </p:grpSpPr>
        <p:sp>
          <p:nvSpPr>
            <p:cNvPr id="98" name="Rectangle 97"/>
            <p:cNvSpPr/>
            <p:nvPr/>
          </p:nvSpPr>
          <p:spPr>
            <a:xfrm>
              <a:off x="3986882" y="3189047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198103" y="3242899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986882" y="3438015"/>
              <a:ext cx="403342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639959" y="3121163"/>
              <a:ext cx="232376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987228" y="3671407"/>
              <a:ext cx="103915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430777" y="3438015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587828" y="3438015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52162" y="3442482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04173" y="3570856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585500" y="3619092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381959" y="3715564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466927" y="3279648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>
            <a:off x="4767239" y="2859263"/>
            <a:ext cx="5764" cy="5044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3"/>
          <p:cNvSpPr txBox="1">
            <a:spLocks noChangeAspect="1" noChangeArrowheads="1"/>
          </p:cNvSpPr>
          <p:nvPr/>
        </p:nvSpPr>
        <p:spPr>
          <a:xfrm>
            <a:off x="7107836" y="1769012"/>
            <a:ext cx="158417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Database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2164973" y="4396160"/>
            <a:ext cx="26253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8" name="Straight Connector 14357"/>
          <p:cNvCxnSpPr/>
          <p:nvPr/>
        </p:nvCxnSpPr>
        <p:spPr>
          <a:xfrm flipH="1" flipV="1">
            <a:off x="4767239" y="4009531"/>
            <a:ext cx="6096" cy="386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5.googleusercontent.com/AmlE_3xlyfNBYopEWd_18Bmv2bhd_-2lR4QeieXjn3o5D4IRDkaWE-v643Z9B7ndOQVPKSyEqOKs5QVuBFbbkj8s1T-soKdS6nzmkBLlwEmAOqt37YN4VzKMLlKI9E-TjumW9RLiT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43064"/>
            <a:ext cx="256678" cy="25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63" name="TextBox 14362"/>
          <p:cNvSpPr txBox="1"/>
          <p:nvPr/>
        </p:nvSpPr>
        <p:spPr>
          <a:xfrm>
            <a:off x="4427984" y="2335981"/>
            <a:ext cx="176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 System</a:t>
            </a:r>
            <a:endParaRPr lang="en-US" dirty="0"/>
          </a:p>
        </p:txBody>
      </p:sp>
      <p:pic>
        <p:nvPicPr>
          <p:cNvPr id="1028" name="Picture 4" descr="https://lh6.googleusercontent.com/8Ar-78-g8DqFNjHoFTaXrP8c1k89ZBnImPVdH7_iKI7tzYPYyBd-ZFOiU_wgW4j7i1P0wgoNLCm3DhLDUWYubtq4iACWCbgbvYivfK0EeLOKGb-VYWag_spRCJ5oSlKlxiRJ6M6Gm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016" y="1873058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059678" y="4202846"/>
            <a:ext cx="831955" cy="241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059678" y="2393644"/>
            <a:ext cx="831955" cy="241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2453006" y="2310140"/>
            <a:ext cx="1326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Ajax http call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417213" y="4182348"/>
            <a:ext cx="1434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http </a:t>
            </a:r>
            <a:r>
              <a:rPr lang="en-US" sz="1100" dirty="0"/>
              <a:t>response </a:t>
            </a:r>
          </a:p>
        </p:txBody>
      </p:sp>
      <p:sp>
        <p:nvSpPr>
          <p:cNvPr id="135" name="Rectangle 134"/>
          <p:cNvSpPr>
            <a:spLocks noChangeAspect="1"/>
          </p:cNvSpPr>
          <p:nvPr/>
        </p:nvSpPr>
        <p:spPr>
          <a:xfrm>
            <a:off x="2692445" y="4438191"/>
            <a:ext cx="415978" cy="1205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5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12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439944" y="1549240"/>
            <a:ext cx="1287895" cy="1256289"/>
            <a:chOff x="4786854" y="1294753"/>
            <a:chExt cx="1287895" cy="1256289"/>
          </a:xfrm>
        </p:grpSpPr>
        <p:grpSp>
          <p:nvGrpSpPr>
            <p:cNvPr id="3" name="Group 2"/>
            <p:cNvGrpSpPr/>
            <p:nvPr/>
          </p:nvGrpSpPr>
          <p:grpSpPr>
            <a:xfrm>
              <a:off x="4786854" y="1294753"/>
              <a:ext cx="1287895" cy="1256289"/>
              <a:chOff x="3545271" y="1712078"/>
              <a:chExt cx="1287895" cy="125628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545271" y="1712078"/>
                <a:ext cx="1287895" cy="1256289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34684" y="2110662"/>
                <a:ext cx="1109067" cy="2704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829177" y="1769010"/>
                <a:ext cx="7962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Raleway SemiBold" charset="0"/>
                  </a:rPr>
                  <a:t>Server</a:t>
                </a:r>
                <a:endParaRPr lang="en-US" b="1" dirty="0">
                  <a:latin typeface="Raleway SemiBold" charset="0"/>
                </a:endParaRPr>
              </a:p>
            </p:txBody>
          </p:sp>
        </p:grpSp>
        <p:pic>
          <p:nvPicPr>
            <p:cNvPr id="1026" name="Picture 2" descr="https://lh5.googleusercontent.com/AmlE_3xlyfNBYopEWd_18Bmv2bhd_-2lR4QeieXjn3o5D4IRDkaWE-v643Z9B7ndOQVPKSyEqOKs5QVuBFbbkj8s1T-soKdS6nzmkBLlwEmAOqt37YN4VzKMLlKI9E-TjumW9RLiTV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676" y="1759936"/>
              <a:ext cx="102671" cy="102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11560" y="3709132"/>
            <a:ext cx="864096" cy="600564"/>
            <a:chOff x="1161144" y="3344664"/>
            <a:chExt cx="864096" cy="600564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763688" y="3709132"/>
            <a:ext cx="864096" cy="600564"/>
            <a:chOff x="1161144" y="3344664"/>
            <a:chExt cx="864096" cy="600564"/>
          </a:xfrm>
        </p:grpSpPr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87824" y="3709132"/>
            <a:ext cx="864096" cy="600564"/>
            <a:chOff x="1161144" y="3344664"/>
            <a:chExt cx="864096" cy="600564"/>
          </a:xfrm>
        </p:grpSpPr>
        <p:grpSp>
          <p:nvGrpSpPr>
            <p:cNvPr id="66" name="Group 65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68638" y="1849479"/>
            <a:ext cx="1079892" cy="431273"/>
            <a:chOff x="5405585" y="1472869"/>
            <a:chExt cx="1079892" cy="431273"/>
          </a:xfrm>
        </p:grpSpPr>
        <p:sp>
          <p:nvSpPr>
            <p:cNvPr id="47" name="Rounded Rectangle 46"/>
            <p:cNvSpPr/>
            <p:nvPr/>
          </p:nvSpPr>
          <p:spPr>
            <a:xfrm>
              <a:off x="5405585" y="1486818"/>
              <a:ext cx="1038623" cy="417324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s://lh6.googleusercontent.com/8Ar-78-g8DqFNjHoFTaXrP8c1k89ZBnImPVdH7_iKI7tzYPYyBd-ZFOiU_wgW4j7i1P0wgoNLCm3DhLDUWYubtq4iACWCbgbvYivfK0EeLOKGb-VYWag_spRCJ5oSlKlxiRJ6M6GmN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2100" y="1535369"/>
              <a:ext cx="108012" cy="108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5583314" y="1472869"/>
              <a:ext cx="9021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database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194657" y="3709132"/>
            <a:ext cx="864096" cy="600564"/>
            <a:chOff x="1161144" y="3344664"/>
            <a:chExt cx="864096" cy="600564"/>
          </a:xfrm>
        </p:grpSpPr>
        <p:grpSp>
          <p:nvGrpSpPr>
            <p:cNvPr id="76" name="Group 75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322591" y="3709132"/>
            <a:ext cx="864096" cy="600564"/>
            <a:chOff x="1161144" y="3344664"/>
            <a:chExt cx="864096" cy="600564"/>
          </a:xfrm>
        </p:grpSpPr>
        <p:grpSp>
          <p:nvGrpSpPr>
            <p:cNvPr id="83" name="Group 82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86335" y="3709132"/>
            <a:ext cx="864096" cy="600564"/>
            <a:chOff x="1161144" y="3344664"/>
            <a:chExt cx="864096" cy="600564"/>
          </a:xfrm>
        </p:grpSpPr>
        <p:grpSp>
          <p:nvGrpSpPr>
            <p:cNvPr id="115" name="Group 114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487184" y="3709132"/>
            <a:ext cx="864096" cy="600564"/>
            <a:chOff x="1161144" y="3344664"/>
            <a:chExt cx="864096" cy="600564"/>
          </a:xfrm>
        </p:grpSpPr>
        <p:grpSp>
          <p:nvGrpSpPr>
            <p:cNvPr id="121" name="Group 120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cxnSp>
        <p:nvCxnSpPr>
          <p:cNvPr id="17" name="Straight Connector 16"/>
          <p:cNvCxnSpPr>
            <a:stCxn id="80" idx="3"/>
          </p:cNvCxnSpPr>
          <p:nvPr/>
        </p:nvCxnSpPr>
        <p:spPr>
          <a:xfrm>
            <a:off x="4638424" y="2083038"/>
            <a:ext cx="509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083890" y="2218252"/>
            <a:ext cx="1" cy="105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35620" y="3270492"/>
            <a:ext cx="7291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57" idx="0"/>
          </p:cNvCxnSpPr>
          <p:nvPr/>
        </p:nvCxnSpPr>
        <p:spPr>
          <a:xfrm>
            <a:off x="1057744" y="3270492"/>
            <a:ext cx="0" cy="4386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2209871" y="3266553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449159" y="3266552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4617632" y="3270492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768774" y="3266551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6818383" y="3261336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933367" y="3270492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23528" y="1779662"/>
            <a:ext cx="291632" cy="293106"/>
            <a:chOff x="694353" y="1586305"/>
            <a:chExt cx="291632" cy="293106"/>
          </a:xfrm>
        </p:grpSpPr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694353" y="1586305"/>
              <a:ext cx="291632" cy="2931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35A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Google Shape;1997;p32"/>
            <p:cNvSpPr txBox="1">
              <a:spLocks/>
            </p:cNvSpPr>
            <p:nvPr/>
          </p:nvSpPr>
          <p:spPr>
            <a:xfrm>
              <a:off x="747044" y="1614380"/>
              <a:ext cx="137558" cy="157460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14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n-US" sz="1400" b="1" dirty="0" smtClean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1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23528" y="2175590"/>
            <a:ext cx="291632" cy="293106"/>
            <a:chOff x="694353" y="1586305"/>
            <a:chExt cx="291632" cy="293106"/>
          </a:xfrm>
        </p:grpSpPr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694353" y="1586305"/>
              <a:ext cx="291632" cy="2931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35A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Google Shape;1997;p32"/>
            <p:cNvSpPr txBox="1">
              <a:spLocks/>
            </p:cNvSpPr>
            <p:nvPr/>
          </p:nvSpPr>
          <p:spPr>
            <a:xfrm>
              <a:off x="747043" y="1614380"/>
              <a:ext cx="238941" cy="157460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14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n-US" sz="1400" b="1" dirty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2</a:t>
              </a:r>
              <a:endParaRPr lang="en-US" sz="1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670327" y="1790695"/>
            <a:ext cx="238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rlow Light" charset="0"/>
                <a:cs typeface="Barlow" charset="0"/>
              </a:rPr>
              <a:t>a</a:t>
            </a:r>
            <a:r>
              <a:rPr lang="en-US" sz="1200" dirty="0" smtClean="0">
                <a:latin typeface="Barlow Light" charset="0"/>
                <a:cs typeface="Barlow" charset="0"/>
              </a:rPr>
              <a:t>void unnecessary network calls</a:t>
            </a:r>
            <a:endParaRPr lang="en-US" sz="1200" dirty="0">
              <a:latin typeface="Barlow Light" charset="0"/>
              <a:cs typeface="Barlow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83568" y="2174061"/>
            <a:ext cx="238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rlow Light" charset="0"/>
                <a:cs typeface="Barlow" charset="0"/>
              </a:rPr>
              <a:t>s</a:t>
            </a:r>
            <a:r>
              <a:rPr lang="en-US" sz="1200" dirty="0" smtClean="0">
                <a:latin typeface="Barlow Light" charset="0"/>
                <a:cs typeface="Barlow" charset="0"/>
              </a:rPr>
              <a:t>tate management client side</a:t>
            </a:r>
            <a:endParaRPr lang="en-US" sz="1200" dirty="0">
              <a:latin typeface="Barlow Light" charset="0"/>
              <a:cs typeface="Barlow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071902" y="3079226"/>
            <a:ext cx="388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rlow Light" charset="0"/>
                <a:cs typeface="Barlow" charset="0"/>
              </a:rPr>
              <a:t>…</a:t>
            </a:r>
            <a:endParaRPr lang="en-US" sz="1200" dirty="0">
              <a:latin typeface="Barlow Light" charset="0"/>
              <a:cs typeface="Barlow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39552" y="3075806"/>
            <a:ext cx="388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rlow Light" charset="0"/>
                <a:cs typeface="Barlow" charset="0"/>
              </a:rPr>
              <a:t>…</a:t>
            </a:r>
            <a:endParaRPr lang="en-US" sz="1200" dirty="0">
              <a:latin typeface="Barlow Light" charset="0"/>
              <a:cs typeface="Barl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07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E8A31C7-A5D3-44F3-A856-15E2A6AB7FE5}" type="slidenum">
              <a:rPr lang="it-IT" altLang="en-US" sz="1400" smtClean="0"/>
              <a:pPr eaLnBrk="1" hangingPunct="1"/>
              <a:t>13</a:t>
            </a:fld>
            <a:endParaRPr lang="it-IT" altLang="en-US" sz="1400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779661"/>
            <a:ext cx="7835623" cy="244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5616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EFC33E-1630-43F9-A922-0E3DCE2728E7}" type="slidenum">
              <a:rPr lang="it-IT" altLang="en-US" sz="1400" smtClean="0"/>
              <a:pPr eaLnBrk="1" hangingPunct="1"/>
              <a:t>14</a:t>
            </a:fld>
            <a:endParaRPr lang="it-IT" altLang="en-US" sz="1400" smtClean="0"/>
          </a:p>
        </p:txBody>
      </p:sp>
      <p:sp>
        <p:nvSpPr>
          <p:cNvPr id="17412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51520" y="1491630"/>
            <a:ext cx="8642350" cy="3528392"/>
          </a:xfrm>
        </p:spPr>
        <p:txBody>
          <a:bodyPr/>
          <a:lstStyle/>
          <a:p>
            <a:pPr marL="571500" lvl="1" indent="0">
              <a:buNone/>
            </a:pPr>
            <a:r>
              <a:rPr lang="en-US" altLang="en-US" sz="1800" b="1" dirty="0" smtClean="0">
                <a:latin typeface="Raleway SemiBold" charset="0"/>
              </a:rPr>
              <a:t>Common features:</a:t>
            </a:r>
            <a:endParaRPr lang="en-US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C</a:t>
            </a:r>
            <a:r>
              <a:rPr lang="et-EE" altLang="en-US" sz="1800" dirty="0" smtClean="0">
                <a:latin typeface="Raleway SemiBold" charset="0"/>
              </a:rPr>
              <a:t>rossbrowser</a:t>
            </a:r>
            <a:r>
              <a:rPr lang="en-US" altLang="en-US" sz="1800" dirty="0" smtClean="0">
                <a:latin typeface="Raleway SemiBold" charset="0"/>
              </a:rPr>
              <a:t> support</a:t>
            </a:r>
            <a:endParaRPr lang="et-EE" altLang="en-US" sz="1800" dirty="0" smtClean="0">
              <a:latin typeface="Raleway SemiBold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Selectors </a:t>
            </a:r>
            <a:r>
              <a:rPr lang="et-EE" altLang="en-US" sz="1800" dirty="0" smtClean="0">
                <a:latin typeface="Raleway SemiBold" charset="0"/>
              </a:rPr>
              <a:t>Api  (DOM, CSS, BOM)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Advanced </a:t>
            </a:r>
            <a:r>
              <a:rPr lang="et-EE" altLang="en-US" sz="1800" dirty="0" smtClean="0">
                <a:latin typeface="Raleway SemiBold" charset="0"/>
              </a:rPr>
              <a:t>DOM </a:t>
            </a:r>
            <a:r>
              <a:rPr lang="en-US" altLang="en-US" sz="1800" dirty="0" smtClean="0">
                <a:latin typeface="Raleway SemiBold" charset="0"/>
              </a:rPr>
              <a:t>manipulation</a:t>
            </a:r>
            <a:endParaRPr lang="et-EE" altLang="en-US" sz="1800" dirty="0" smtClean="0">
              <a:latin typeface="Raleway SemiBold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Simplified event management</a:t>
            </a:r>
            <a:endParaRPr lang="et-EE" altLang="en-US" sz="1800" dirty="0" smtClean="0">
              <a:latin typeface="Raleway SemiBold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Animation support</a:t>
            </a:r>
            <a:endParaRPr lang="et-EE" altLang="en-US" sz="1800" dirty="0" smtClean="0">
              <a:latin typeface="Raleway SemiBold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dirty="0" smtClean="0">
                <a:latin typeface="Raleway SemiBold" charset="0"/>
              </a:rPr>
              <a:t>UI </a:t>
            </a:r>
            <a:r>
              <a:rPr lang="en-US" altLang="en-US" sz="1800" dirty="0" smtClean="0">
                <a:latin typeface="Raleway SemiBold" charset="0"/>
              </a:rPr>
              <a:t>libraries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dirty="0" smtClean="0">
                <a:latin typeface="Raleway SemiBold" charset="0"/>
              </a:rPr>
              <a:t>Drag and Drop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6920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EFC33E-1630-43F9-A922-0E3DCE2728E7}" type="slidenum">
              <a:rPr lang="it-IT" altLang="en-US" sz="1400" smtClean="0"/>
              <a:pPr eaLnBrk="1" hangingPunct="1"/>
              <a:t>15</a:t>
            </a:fld>
            <a:endParaRPr lang="it-IT" altLang="en-US" sz="1400" smtClean="0"/>
          </a:p>
        </p:txBody>
      </p:sp>
      <p:sp>
        <p:nvSpPr>
          <p:cNvPr id="17412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51520" y="1491630"/>
            <a:ext cx="8642350" cy="3528392"/>
          </a:xfrm>
        </p:spPr>
        <p:txBody>
          <a:bodyPr/>
          <a:lstStyle/>
          <a:p>
            <a:pPr marL="571500" lvl="1" indent="0">
              <a:buNone/>
            </a:pPr>
            <a:r>
              <a:rPr lang="en-US" altLang="en-US" sz="1800" b="1" dirty="0" smtClean="0">
                <a:latin typeface="Raleway SemiBold" charset="0"/>
              </a:rPr>
              <a:t>Limits for complex UI with many pages:</a:t>
            </a:r>
            <a:endParaRPr lang="en-US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Weak support for navigation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State management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High cohesion of code</a:t>
            </a: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marL="571500" lvl="1" indent="0">
              <a:buNone/>
            </a:pPr>
            <a:r>
              <a:rPr lang="en-US" altLang="en-US" sz="1800" b="1" dirty="0">
                <a:latin typeface="Raleway SemiBold" charset="0"/>
              </a:rPr>
              <a:t>Limits </a:t>
            </a:r>
            <a:r>
              <a:rPr lang="en-US" altLang="en-US" sz="1800" b="1" dirty="0" smtClean="0">
                <a:latin typeface="Raleway SemiBold" charset="0"/>
              </a:rPr>
              <a:t>of </a:t>
            </a:r>
            <a:r>
              <a:rPr lang="en-US" altLang="en-US" sz="1800" b="1" dirty="0" err="1" smtClean="0">
                <a:latin typeface="Raleway SemiBold" charset="0"/>
              </a:rPr>
              <a:t>javascript</a:t>
            </a:r>
            <a:r>
              <a:rPr lang="en-US" altLang="en-US" sz="1800" b="1" dirty="0" smtClean="0">
                <a:latin typeface="Raleway SemiBold" charset="0"/>
              </a:rPr>
              <a:t> as language:</a:t>
            </a:r>
            <a:endParaRPr lang="en-US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en-US" sz="1800" dirty="0" smtClean="0"/>
              <a:t>Hard to manage dependency between libraries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1800" dirty="0" smtClean="0"/>
              <a:t>No professional IDE</a:t>
            </a:r>
            <a:endParaRPr lang="en-US" altLang="en-US" sz="1800" dirty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95124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907704" y="1997400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Node.js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839516" y="3147814"/>
            <a:ext cx="3092524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 new r</a:t>
            </a:r>
            <a:r>
              <a:rPr lang="en" dirty="0" smtClean="0"/>
              <a:t>untime environment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9272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EFC33E-1630-43F9-A922-0E3DCE2728E7}" type="slidenum">
              <a:rPr lang="it-IT" altLang="en-US" sz="1400" smtClean="0"/>
              <a:pPr eaLnBrk="1" hangingPunct="1"/>
              <a:t>17</a:t>
            </a:fld>
            <a:endParaRPr lang="it-IT" altLang="en-US" sz="1400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</a:t>
            </a:r>
            <a:r>
              <a:rPr lang="en-US" sz="2400" dirty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echnologies available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27146" y="1347614"/>
            <a:ext cx="2038451" cy="3363468"/>
            <a:chOff x="661341" y="1491630"/>
            <a:chExt cx="2038451" cy="3363468"/>
          </a:xfrm>
        </p:grpSpPr>
        <p:sp>
          <p:nvSpPr>
            <p:cNvPr id="19" name="Rounded Rectangle 18"/>
            <p:cNvSpPr/>
            <p:nvPr/>
          </p:nvSpPr>
          <p:spPr>
            <a:xfrm>
              <a:off x="661341" y="1491630"/>
              <a:ext cx="2038451" cy="3363468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853" y="2427734"/>
              <a:ext cx="971069" cy="357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952" y="3568056"/>
              <a:ext cx="674870" cy="713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1626806" y="2882094"/>
              <a:ext cx="0" cy="5505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83586" y="1576119"/>
              <a:ext cx="9939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Browser Storage</a:t>
              </a:r>
              <a:endParaRPr lang="en-US" b="1" dirty="0">
                <a:latin typeface="Raleway SemiBold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58540" y="1347614"/>
            <a:ext cx="2038451" cy="3363468"/>
            <a:chOff x="3059832" y="1491630"/>
            <a:chExt cx="2038451" cy="3363468"/>
          </a:xfrm>
        </p:grpSpPr>
        <p:sp>
          <p:nvSpPr>
            <p:cNvPr id="23" name="Rounded Rectangle 22"/>
            <p:cNvSpPr/>
            <p:nvPr/>
          </p:nvSpPr>
          <p:spPr>
            <a:xfrm>
              <a:off x="3059832" y="1491630"/>
              <a:ext cx="2038451" cy="3363468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19872" y="1590138"/>
              <a:ext cx="1224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Raleway SemiBold" charset="0"/>
                </a:rPr>
                <a:t>Javascript</a:t>
              </a:r>
              <a:r>
                <a:rPr lang="en-US" b="1" dirty="0" smtClean="0">
                  <a:latin typeface="Raleway SemiBold" charset="0"/>
                </a:rPr>
                <a:t> Runtime</a:t>
              </a:r>
              <a:endParaRPr lang="en-US" b="1" dirty="0">
                <a:latin typeface="Raleway SemiBold" charset="0"/>
              </a:endParaRPr>
            </a:p>
          </p:txBody>
        </p:sp>
        <p:pic>
          <p:nvPicPr>
            <p:cNvPr id="2057" name="Picture 9" descr="Node.js - Wikiped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266" y="2509490"/>
              <a:ext cx="1043581" cy="63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C:\Users\ADMIN\Desktop\Slides\npm-logo-png-transparen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707" y="3685151"/>
              <a:ext cx="1020301" cy="398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5989933" y="1347614"/>
            <a:ext cx="2038451" cy="3363468"/>
            <a:chOff x="5724128" y="1491630"/>
            <a:chExt cx="2038451" cy="3363468"/>
          </a:xfrm>
        </p:grpSpPr>
        <p:sp>
          <p:nvSpPr>
            <p:cNvPr id="31" name="Rounded Rectangle 30"/>
            <p:cNvSpPr/>
            <p:nvPr/>
          </p:nvSpPr>
          <p:spPr>
            <a:xfrm>
              <a:off x="5724128" y="1491630"/>
              <a:ext cx="2038451" cy="3363468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31285" y="1635646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Raleway SemiBold" charset="0"/>
                </a:rPr>
                <a:t>IDE</a:t>
              </a:r>
              <a:endParaRPr lang="en-US" b="1" dirty="0">
                <a:latin typeface="Raleway SemiBold" charset="0"/>
              </a:endParaRPr>
            </a:p>
          </p:txBody>
        </p:sp>
        <p:pic>
          <p:nvPicPr>
            <p:cNvPr id="2062" name="Picture 14" descr="https://hackr.io/blog/uploads/images/webstorm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7226" y="2464768"/>
              <a:ext cx="755054" cy="755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https://hackr.io/blog/uploads/images/visual-studio-code1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3651870"/>
              <a:ext cx="572663" cy="572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7995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4CE256-0B27-4A7D-84AC-760AAAD406B6}" type="slidenum">
              <a:rPr lang="it-IT" altLang="en-US" sz="1400" smtClean="0"/>
              <a:pPr eaLnBrk="1" hangingPunct="1"/>
              <a:t>18</a:t>
            </a:fld>
            <a:endParaRPr lang="it-IT" altLang="en-US" sz="14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1" name="Rectangle 3"/>
          <p:cNvSpPr txBox="1">
            <a:spLocks noChangeAspect="1" noChangeArrowheads="1"/>
          </p:cNvSpPr>
          <p:nvPr/>
        </p:nvSpPr>
        <p:spPr bwMode="auto">
          <a:xfrm>
            <a:off x="394146" y="1275606"/>
            <a:ext cx="7418214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b="1" dirty="0" smtClean="0">
                <a:latin typeface="Barlow Light" charset="0"/>
              </a:rPr>
              <a:t>V8 </a:t>
            </a:r>
            <a:r>
              <a:rPr lang="en-US" sz="1800" dirty="0">
                <a:latin typeface="Barlow Light" charset="0"/>
              </a:rPr>
              <a:t>open source JavaScript engine </a:t>
            </a:r>
            <a:r>
              <a:rPr lang="en-US" sz="1800" dirty="0" smtClean="0">
                <a:latin typeface="Barlow Light" charset="0"/>
              </a:rPr>
              <a:t>developed by </a:t>
            </a:r>
            <a:r>
              <a:rPr lang="en-US" sz="1800" dirty="0">
                <a:latin typeface="Barlow Light" charset="0"/>
              </a:rPr>
              <a:t>Google. 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Written </a:t>
            </a:r>
            <a:r>
              <a:rPr lang="et-EE" sz="1800" dirty="0" smtClean="0">
                <a:latin typeface="Barlow Light" charset="0"/>
              </a:rPr>
              <a:t>in </a:t>
            </a:r>
            <a:r>
              <a:rPr lang="en-US" sz="1800" dirty="0">
                <a:latin typeface="Barlow Light" charset="0"/>
              </a:rPr>
              <a:t>C++ </a:t>
            </a:r>
            <a:r>
              <a:rPr lang="en-US" sz="1800" dirty="0" smtClean="0">
                <a:latin typeface="Barlow Light" charset="0"/>
              </a:rPr>
              <a:t>and used in </a:t>
            </a:r>
            <a:r>
              <a:rPr lang="en-US" sz="1800" dirty="0">
                <a:latin typeface="Barlow Light" charset="0"/>
              </a:rPr>
              <a:t>Google Chrome Browser 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Could be used outside of browser as runtime for </a:t>
            </a:r>
            <a:r>
              <a:rPr lang="en-US" sz="1800" dirty="0" err="1" smtClean="0">
                <a:latin typeface="Barlow Light" charset="0"/>
              </a:rPr>
              <a:t>js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t-EE" altLang="en-US" sz="1800" dirty="0" smtClean="0">
                <a:latin typeface="Barlow Light" charset="0"/>
              </a:rPr>
              <a:t>Node</a:t>
            </a:r>
            <a:r>
              <a:rPr lang="en-US" altLang="en-US" sz="1800" dirty="0" smtClean="0">
                <a:latin typeface="Barlow Light" charset="0"/>
              </a:rPr>
              <a:t>.j</a:t>
            </a:r>
            <a:r>
              <a:rPr lang="et-EE" altLang="en-US" sz="1800" dirty="0" smtClean="0">
                <a:latin typeface="Barlow Light" charset="0"/>
              </a:rPr>
              <a:t>s </a:t>
            </a:r>
            <a:r>
              <a:rPr lang="en-US" altLang="en-US" sz="1800" dirty="0" smtClean="0">
                <a:latin typeface="Barlow Light" charset="0"/>
              </a:rPr>
              <a:t>created by</a:t>
            </a:r>
            <a:r>
              <a:rPr lang="et-EE" altLang="en-US" sz="1800" dirty="0" smtClean="0">
                <a:latin typeface="Barlow Light" charset="0"/>
              </a:rPr>
              <a:t> </a:t>
            </a:r>
            <a:r>
              <a:rPr lang="en-US" sz="1800" b="1" dirty="0">
                <a:latin typeface="Barlow Light" charset="0"/>
                <a:ea typeface="Verdana" pitchFamily="34" charset="0"/>
                <a:cs typeface="Verdana" pitchFamily="34" charset="0"/>
              </a:rPr>
              <a:t>Ryan Dahl</a:t>
            </a:r>
            <a:r>
              <a:rPr lang="en-US" sz="1800" dirty="0">
                <a:latin typeface="Barlow Light" charset="0"/>
                <a:ea typeface="Verdana" pitchFamily="34" charset="0"/>
                <a:cs typeface="Verdana" pitchFamily="34" charset="0"/>
              </a:rPr>
              <a:t> in </a:t>
            </a:r>
            <a:r>
              <a:rPr lang="en-US" sz="1800" dirty="0" smtClean="0">
                <a:latin typeface="Barlow Light" charset="0"/>
                <a:ea typeface="Verdana" pitchFamily="34" charset="0"/>
                <a:cs typeface="Verdana" pitchFamily="34" charset="0"/>
              </a:rPr>
              <a:t>2009 use V8 as </a:t>
            </a:r>
            <a:r>
              <a:rPr lang="en-US" sz="1800" dirty="0" err="1" smtClean="0">
                <a:latin typeface="Barlow Light" charset="0"/>
                <a:ea typeface="Verdana" pitchFamily="34" charset="0"/>
                <a:cs typeface="Verdana" pitchFamily="34" charset="0"/>
              </a:rPr>
              <a:t>js</a:t>
            </a:r>
            <a:r>
              <a:rPr lang="en-US" sz="1800" dirty="0" smtClean="0">
                <a:latin typeface="Barlow Light" charset="0"/>
                <a:ea typeface="Verdana" pitchFamily="34" charset="0"/>
                <a:cs typeface="Verdana" pitchFamily="34" charset="0"/>
              </a:rPr>
              <a:t> engine</a:t>
            </a:r>
            <a:endParaRPr lang="et-EE" sz="1800" dirty="0">
              <a:latin typeface="Barlow Light" charset="0"/>
              <a:ea typeface="Verdana" pitchFamily="34" charset="0"/>
              <a:cs typeface="Verdana" pitchFamily="34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t-EE" altLang="en-US" sz="1800" dirty="0">
                <a:latin typeface="Barlow Light" charset="0"/>
                <a:ea typeface="Verdana" pitchFamily="34" charset="0"/>
                <a:cs typeface="Verdana" pitchFamily="34" charset="0"/>
              </a:rPr>
              <a:t>Open Source </a:t>
            </a:r>
            <a:r>
              <a:rPr lang="en-US" altLang="en-US" sz="1800" dirty="0" smtClean="0">
                <a:latin typeface="Barlow Light" charset="0"/>
                <a:ea typeface="Verdana" pitchFamily="34" charset="0"/>
                <a:cs typeface="Verdana" pitchFamily="34" charset="0"/>
              </a:rPr>
              <a:t>and multiplatform </a:t>
            </a:r>
            <a:r>
              <a:rPr lang="et-EE" altLang="en-US" sz="1800" dirty="0" smtClean="0">
                <a:latin typeface="Barlow Light" charset="0"/>
                <a:ea typeface="Verdana" pitchFamily="34" charset="0"/>
                <a:cs typeface="Verdana" pitchFamily="34" charset="0"/>
              </a:rPr>
              <a:t>(Win</a:t>
            </a:r>
            <a:r>
              <a:rPr lang="et-EE" altLang="en-US" sz="1800" dirty="0">
                <a:latin typeface="Barlow Light" charset="0"/>
                <a:ea typeface="Verdana" pitchFamily="34" charset="0"/>
                <a:cs typeface="Verdana" pitchFamily="34" charset="0"/>
              </a:rPr>
              <a:t>, Mac e Linux)</a:t>
            </a:r>
            <a:endParaRPr lang="et-EE" altLang="en-US" sz="1800" dirty="0">
              <a:latin typeface="Barlow Light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altLang="en-US" sz="1800" dirty="0">
              <a:latin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 dirty="0">
              <a:latin typeface="Verdana" pitchFamily="34" charset="0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 new runtime engine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70841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4CE256-0B27-4A7D-84AC-760AAAD406B6}" type="slidenum">
              <a:rPr lang="it-IT" altLang="en-US" sz="1400" smtClean="0"/>
              <a:pPr eaLnBrk="1" hangingPunct="1"/>
              <a:t>19</a:t>
            </a:fld>
            <a:endParaRPr lang="it-IT" altLang="en-US" sz="14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1" name="Rectangle 3"/>
          <p:cNvSpPr txBox="1">
            <a:spLocks noChangeAspect="1" noChangeArrowheads="1"/>
          </p:cNvSpPr>
          <p:nvPr/>
        </p:nvSpPr>
        <p:spPr bwMode="auto">
          <a:xfrm>
            <a:off x="394146" y="1275606"/>
            <a:ext cx="7418214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Importing and exporting </a:t>
            </a:r>
            <a:r>
              <a:rPr lang="en-US" sz="1800" dirty="0" err="1" smtClean="0">
                <a:latin typeface="Barlow Light" charset="0"/>
              </a:rPr>
              <a:t>js</a:t>
            </a:r>
            <a:r>
              <a:rPr lang="en-US" sz="1800" dirty="0" smtClean="0">
                <a:latin typeface="Barlow Light" charset="0"/>
              </a:rPr>
              <a:t> libraries (NPM) 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Server side in </a:t>
            </a:r>
            <a:r>
              <a:rPr lang="en-US" sz="1800" dirty="0" err="1" smtClean="0">
                <a:latin typeface="Barlow Light" charset="0"/>
              </a:rPr>
              <a:t>javascript</a:t>
            </a:r>
            <a:r>
              <a:rPr lang="en-US" sz="1800" dirty="0" smtClean="0">
                <a:latin typeface="Barlow Light" charset="0"/>
              </a:rPr>
              <a:t> (Node.js)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Web Storage (HTML 5)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</a:rPr>
              <a:t>SVG libraries to generate dynamic graphics (D3.js, </a:t>
            </a:r>
            <a:endParaRPr lang="et-EE" sz="1800" dirty="0">
              <a:latin typeface="Barlow Light" charset="0"/>
              <a:ea typeface="Verdana" pitchFamily="34" charset="0"/>
              <a:cs typeface="Verdana" pitchFamily="34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Public data and web </a:t>
            </a:r>
            <a:r>
              <a:rPr lang="en-US" altLang="en-US" sz="1800" dirty="0" err="1" smtClean="0">
                <a:latin typeface="Barlow Light" charset="0"/>
                <a:ea typeface="Verdana" pitchFamily="34" charset="0"/>
              </a:rPr>
              <a:t>api</a:t>
            </a: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 (Google Map, Flickr, </a:t>
            </a:r>
            <a:r>
              <a:rPr lang="en-US" altLang="en-US" sz="1800" dirty="0" err="1" smtClean="0">
                <a:latin typeface="Barlow Light" charset="0"/>
                <a:ea typeface="Verdana" pitchFamily="34" charset="0"/>
              </a:rPr>
              <a:t>Youtube</a:t>
            </a: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)</a:t>
            </a:r>
            <a:endParaRPr lang="et-EE" altLang="en-US" sz="1800" dirty="0">
              <a:latin typeface="Barlow Light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altLang="en-US" sz="1800" dirty="0">
              <a:latin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 dirty="0">
              <a:latin typeface="Verdana" pitchFamily="34" charset="0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technical possibilities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32791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39171" y="123478"/>
            <a:ext cx="3351049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Agenda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55" name="Google Shape;1997;p32"/>
          <p:cNvSpPr txBox="1">
            <a:spLocks/>
          </p:cNvSpPr>
          <p:nvPr/>
        </p:nvSpPr>
        <p:spPr>
          <a:xfrm>
            <a:off x="5722570" y="3255752"/>
            <a:ext cx="680191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SPA</a:t>
            </a:r>
          </a:p>
        </p:txBody>
      </p:sp>
      <p:sp>
        <p:nvSpPr>
          <p:cNvPr id="48" name="Google Shape;1997;p32"/>
          <p:cNvSpPr txBox="1">
            <a:spLocks/>
          </p:cNvSpPr>
          <p:nvPr/>
        </p:nvSpPr>
        <p:spPr>
          <a:xfrm>
            <a:off x="6876256" y="1491630"/>
            <a:ext cx="1021027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Future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4" name="Google Shape;1997;p32"/>
          <p:cNvSpPr txBox="1">
            <a:spLocks/>
          </p:cNvSpPr>
          <p:nvPr/>
        </p:nvSpPr>
        <p:spPr>
          <a:xfrm>
            <a:off x="715398" y="1558826"/>
            <a:ext cx="136815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Browser</a:t>
            </a:r>
          </a:p>
        </p:txBody>
      </p:sp>
      <p:cxnSp>
        <p:nvCxnSpPr>
          <p:cNvPr id="22" name="Google Shape;179;p28"/>
          <p:cNvCxnSpPr/>
          <p:nvPr/>
        </p:nvCxnSpPr>
        <p:spPr>
          <a:xfrm>
            <a:off x="2951820" y="2966655"/>
            <a:ext cx="0" cy="369993"/>
          </a:xfrm>
          <a:prstGeom prst="straightConnector1">
            <a:avLst/>
          </a:prstGeom>
          <a:noFill/>
          <a:ln w="9525" cap="flat" cmpd="sng">
            <a:solidFill>
              <a:srgbClr val="435A7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1997;p32"/>
          <p:cNvSpPr txBox="1">
            <a:spLocks/>
          </p:cNvSpPr>
          <p:nvPr/>
        </p:nvSpPr>
        <p:spPr>
          <a:xfrm>
            <a:off x="3923928" y="1455552"/>
            <a:ext cx="120854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Node.js</a:t>
            </a:r>
          </a:p>
        </p:txBody>
      </p:sp>
      <p:cxnSp>
        <p:nvCxnSpPr>
          <p:cNvPr id="21" name="Google Shape;179;p28"/>
          <p:cNvCxnSpPr/>
          <p:nvPr/>
        </p:nvCxnSpPr>
        <p:spPr>
          <a:xfrm>
            <a:off x="1367178" y="1974183"/>
            <a:ext cx="0" cy="3396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997;p32"/>
          <p:cNvSpPr txBox="1">
            <a:spLocks/>
          </p:cNvSpPr>
          <p:nvPr/>
        </p:nvSpPr>
        <p:spPr>
          <a:xfrm>
            <a:off x="2083550" y="3219822"/>
            <a:ext cx="191238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16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DHTML to AJAX</a:t>
            </a:r>
            <a:endParaRPr lang="en-US" sz="1800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25699" y="2315308"/>
            <a:ext cx="648072" cy="651347"/>
            <a:chOff x="1025699" y="2286203"/>
            <a:chExt cx="648072" cy="651347"/>
          </a:xfrm>
        </p:grpSpPr>
        <p:sp>
          <p:nvSpPr>
            <p:cNvPr id="7" name="Oval 6"/>
            <p:cNvSpPr/>
            <p:nvPr/>
          </p:nvSpPr>
          <p:spPr>
            <a:xfrm>
              <a:off x="1025699" y="2286203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Google Shape;1997;p32"/>
            <p:cNvSpPr txBox="1">
              <a:spLocks/>
            </p:cNvSpPr>
            <p:nvPr/>
          </p:nvSpPr>
          <p:spPr>
            <a:xfrm>
              <a:off x="1074617" y="2377694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01</a:t>
              </a:r>
              <a:endPara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2627784" y="2315308"/>
            <a:ext cx="648072" cy="651347"/>
          </a:xfrm>
          <a:prstGeom prst="ellipse">
            <a:avLst/>
          </a:prstGeom>
          <a:solidFill>
            <a:schemeClr val="bg1"/>
          </a:solidFill>
          <a:ln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692118" y="2405101"/>
            <a:ext cx="55023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24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</a:t>
            </a:r>
            <a:r>
              <a:rPr lang="en-US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139952" y="2315308"/>
            <a:ext cx="648072" cy="651347"/>
            <a:chOff x="4139952" y="2283718"/>
            <a:chExt cx="648072" cy="651347"/>
          </a:xfrm>
        </p:grpSpPr>
        <p:sp>
          <p:nvSpPr>
            <p:cNvPr id="43" name="Oval 42"/>
            <p:cNvSpPr/>
            <p:nvPr/>
          </p:nvSpPr>
          <p:spPr>
            <a:xfrm>
              <a:off x="4139952" y="2283718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oogle Shape;1997;p32"/>
            <p:cNvSpPr txBox="1">
              <a:spLocks/>
            </p:cNvSpPr>
            <p:nvPr/>
          </p:nvSpPr>
          <p:spPr>
            <a:xfrm>
              <a:off x="4211960" y="2360066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3</a:t>
              </a:r>
              <a:endParaRPr lang="en-US" sz="30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</p:grpSp>
      <p:cxnSp>
        <p:nvCxnSpPr>
          <p:cNvPr id="45" name="Google Shape;179;p28"/>
          <p:cNvCxnSpPr/>
          <p:nvPr/>
        </p:nvCxnSpPr>
        <p:spPr>
          <a:xfrm>
            <a:off x="4474149" y="1877856"/>
            <a:ext cx="0" cy="4374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" name="Group 30"/>
          <p:cNvGrpSpPr/>
          <p:nvPr/>
        </p:nvGrpSpPr>
        <p:grpSpPr>
          <a:xfrm>
            <a:off x="7100417" y="2315308"/>
            <a:ext cx="648072" cy="651347"/>
            <a:chOff x="7100417" y="2346898"/>
            <a:chExt cx="648072" cy="651347"/>
          </a:xfrm>
        </p:grpSpPr>
        <p:sp>
          <p:nvSpPr>
            <p:cNvPr id="50" name="Oval 49"/>
            <p:cNvSpPr/>
            <p:nvPr/>
          </p:nvSpPr>
          <p:spPr>
            <a:xfrm>
              <a:off x="7100417" y="2346898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oogle Shape;1997;p32"/>
            <p:cNvSpPr txBox="1">
              <a:spLocks/>
            </p:cNvSpPr>
            <p:nvPr/>
          </p:nvSpPr>
          <p:spPr>
            <a:xfrm>
              <a:off x="7149497" y="2414900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5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36870" y="2315308"/>
            <a:ext cx="648072" cy="651347"/>
            <a:chOff x="5722280" y="1503641"/>
            <a:chExt cx="648072" cy="651347"/>
          </a:xfrm>
        </p:grpSpPr>
        <p:sp>
          <p:nvSpPr>
            <p:cNvPr id="52" name="Oval 51"/>
            <p:cNvSpPr/>
            <p:nvPr/>
          </p:nvSpPr>
          <p:spPr>
            <a:xfrm>
              <a:off x="5722280" y="1503641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35A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Google Shape;1997;p32"/>
            <p:cNvSpPr txBox="1">
              <a:spLocks/>
            </p:cNvSpPr>
            <p:nvPr/>
          </p:nvSpPr>
          <p:spPr>
            <a:xfrm>
              <a:off x="5771198" y="1573788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2400" b="1" dirty="0" smtClean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4</a:t>
              </a:r>
            </a:p>
          </p:txBody>
        </p:sp>
      </p:grpSp>
      <p:cxnSp>
        <p:nvCxnSpPr>
          <p:cNvPr id="59" name="Google Shape;179;p28"/>
          <p:cNvCxnSpPr/>
          <p:nvPr/>
        </p:nvCxnSpPr>
        <p:spPr>
          <a:xfrm>
            <a:off x="5980041" y="2966655"/>
            <a:ext cx="0" cy="369993"/>
          </a:xfrm>
          <a:prstGeom prst="straightConnector1">
            <a:avLst/>
          </a:prstGeom>
          <a:noFill/>
          <a:ln w="9525" cap="flat" cmpd="sng">
            <a:solidFill>
              <a:srgbClr val="435A7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179;p28"/>
          <p:cNvCxnSpPr/>
          <p:nvPr/>
        </p:nvCxnSpPr>
        <p:spPr>
          <a:xfrm>
            <a:off x="7402134" y="1877856"/>
            <a:ext cx="0" cy="4374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36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20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580111" y="1419622"/>
            <a:ext cx="2742029" cy="3514409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1000" y="1419622"/>
            <a:ext cx="3252294" cy="345638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13027" y="1440596"/>
            <a:ext cx="332286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Library Central Repository</a:t>
            </a:r>
            <a:endParaRPr lang="et-EE" altLang="en-US" sz="1400" b="1" dirty="0" smtClean="0">
              <a:latin typeface="Raleway SemiBold" charset="0"/>
            </a:endParaRPr>
          </a:p>
          <a:p>
            <a:pPr lvl="1"/>
            <a:endParaRPr lang="et-EE" altLang="en-US" sz="1600" dirty="0" smtClean="0"/>
          </a:p>
          <a:p>
            <a:pPr lvl="2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2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2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5508104" y="1427042"/>
            <a:ext cx="252028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Developer Machine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2892751" y="2253201"/>
            <a:ext cx="1603730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284914" y="2086977"/>
            <a:ext cx="951382" cy="8473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63" name="TextBox 14362"/>
          <p:cNvSpPr txBox="1"/>
          <p:nvPr/>
        </p:nvSpPr>
        <p:spPr>
          <a:xfrm>
            <a:off x="6228185" y="1866429"/>
            <a:ext cx="1071811" cy="345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>
                <a:latin typeface="Raleway SemiBold" charset="0"/>
              </a:rPr>
              <a:t>p</a:t>
            </a:r>
            <a:r>
              <a:rPr lang="en-US" sz="1050" b="1" dirty="0" err="1" smtClean="0">
                <a:latin typeface="Raleway SemiBold" charset="0"/>
              </a:rPr>
              <a:t>ackage.json</a:t>
            </a:r>
            <a:endParaRPr lang="en-US" sz="1050" b="1" dirty="0">
              <a:latin typeface="Raleway SemiBold" charset="0"/>
            </a:endParaRPr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Dependency management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93122" y="2071919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18571" y="2124361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A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3568" y="2075845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09017" y="2128287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B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3568" y="2571750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9017" y="2624192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C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3568" y="3003798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9017" y="3056240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D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14814" y="3455412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140263" y="3507854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F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21126" y="3932709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146575" y="3985151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G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14814" y="4399161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140263" y="4451603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H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61914" y="2176802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Raleway SemiBold" charset="0"/>
              </a:rPr>
              <a:t>Library A</a:t>
            </a:r>
            <a:endParaRPr lang="en-US" sz="1100" b="1" dirty="0">
              <a:solidFill>
                <a:schemeClr val="tx1"/>
              </a:solidFill>
              <a:latin typeface="Raleway SemiBold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65399" y="2385971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Raleway SemiBold" charset="0"/>
              </a:rPr>
              <a:t>Library G</a:t>
            </a:r>
            <a:endParaRPr lang="en-US" sz="1100" b="1" dirty="0">
              <a:solidFill>
                <a:schemeClr val="tx1"/>
              </a:solidFill>
              <a:latin typeface="Raleway SemiBold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8244" y="2598172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Raleway SemiBold" charset="0"/>
              </a:rPr>
              <a:t>Library H</a:t>
            </a:r>
            <a:endParaRPr lang="en-US" sz="1100" b="1" dirty="0">
              <a:solidFill>
                <a:schemeClr val="tx1"/>
              </a:solidFill>
              <a:latin typeface="Raleway SemiBold" charset="0"/>
            </a:endParaRPr>
          </a:p>
        </p:txBody>
      </p:sp>
      <p:cxnSp>
        <p:nvCxnSpPr>
          <p:cNvPr id="46" name="Straight Arrow Connector 45"/>
          <p:cNvCxnSpPr>
            <a:stCxn id="80" idx="2"/>
          </p:cNvCxnSpPr>
          <p:nvPr/>
        </p:nvCxnSpPr>
        <p:spPr>
          <a:xfrm>
            <a:off x="6760605" y="2934317"/>
            <a:ext cx="6329" cy="3835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991410" y="4113992"/>
            <a:ext cx="15050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2991410" y="4465589"/>
            <a:ext cx="15050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284914" y="3317850"/>
            <a:ext cx="951382" cy="3208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497479" y="3317850"/>
            <a:ext cx="685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Raleway SemiBold" charset="0"/>
              </a:rPr>
              <a:t>npm</a:t>
            </a:r>
            <a:endParaRPr lang="en-US" b="1" dirty="0">
              <a:solidFill>
                <a:schemeClr val="tx1"/>
              </a:solidFill>
              <a:latin typeface="Raleway SemiBold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4496481" y="2246960"/>
            <a:ext cx="0" cy="2218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868145" y="4227934"/>
            <a:ext cx="2257100" cy="533795"/>
            <a:chOff x="5868145" y="4227934"/>
            <a:chExt cx="2257100" cy="533795"/>
          </a:xfrm>
        </p:grpSpPr>
        <p:sp>
          <p:nvSpPr>
            <p:cNvPr id="59" name="Rectangle 58"/>
            <p:cNvSpPr/>
            <p:nvPr/>
          </p:nvSpPr>
          <p:spPr>
            <a:xfrm>
              <a:off x="5868145" y="4246761"/>
              <a:ext cx="2257100" cy="514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002286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419164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36042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252920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669800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62326" y="4227934"/>
              <a:ext cx="15220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Raleway SemiBold" charset="0"/>
                </a:rPr>
                <a:t>/node__ modules</a:t>
              </a:r>
              <a:endParaRPr lang="en-US" sz="1050" b="1" dirty="0">
                <a:latin typeface="Raleway SemiBold" charset="0"/>
              </a:endParaRPr>
            </a:p>
          </p:txBody>
        </p:sp>
      </p:grpSp>
      <p:cxnSp>
        <p:nvCxnSpPr>
          <p:cNvPr id="81" name="Straight Connector 80"/>
          <p:cNvCxnSpPr>
            <a:endCxn id="61" idx="1"/>
          </p:cNvCxnSpPr>
          <p:nvPr/>
        </p:nvCxnSpPr>
        <p:spPr>
          <a:xfrm>
            <a:off x="4496481" y="3478255"/>
            <a:ext cx="17884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2"/>
          </p:cNvCxnSpPr>
          <p:nvPr/>
        </p:nvCxnSpPr>
        <p:spPr>
          <a:xfrm>
            <a:off x="6760605" y="3638659"/>
            <a:ext cx="6329" cy="5554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553064" y="2261375"/>
            <a:ext cx="2813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1547664" y="2715766"/>
            <a:ext cx="2813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1547664" y="3147814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1828968" y="2261376"/>
            <a:ext cx="6728" cy="886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24" idx="2"/>
          </p:cNvCxnSpPr>
          <p:nvPr/>
        </p:nvCxnSpPr>
        <p:spPr>
          <a:xfrm flipV="1">
            <a:off x="2428264" y="2434486"/>
            <a:ext cx="0" cy="28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835696" y="2715765"/>
            <a:ext cx="59256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210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21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05328" y="1523779"/>
            <a:ext cx="8343136" cy="3514409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Build Process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10776" y="1523779"/>
            <a:ext cx="1071811" cy="1067888"/>
            <a:chOff x="2540436" y="1886050"/>
            <a:chExt cx="1071811" cy="1067888"/>
          </a:xfrm>
        </p:grpSpPr>
        <p:sp>
          <p:nvSpPr>
            <p:cNvPr id="80" name="Rectangle 79"/>
            <p:cNvSpPr/>
            <p:nvPr/>
          </p:nvSpPr>
          <p:spPr>
            <a:xfrm>
              <a:off x="2597165" y="2106598"/>
              <a:ext cx="951382" cy="847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63" name="TextBox 14362"/>
            <p:cNvSpPr txBox="1"/>
            <p:nvPr/>
          </p:nvSpPr>
          <p:spPr>
            <a:xfrm>
              <a:off x="2540436" y="1886050"/>
              <a:ext cx="1071811" cy="345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>
                  <a:latin typeface="Raleway SemiBold" charset="0"/>
                </a:rPr>
                <a:t>p</a:t>
              </a:r>
              <a:r>
                <a:rPr lang="en-US" sz="1050" b="1" dirty="0" err="1" smtClean="0">
                  <a:latin typeface="Raleway SemiBold" charset="0"/>
                </a:rPr>
                <a:t>ackage.json</a:t>
              </a:r>
              <a:endParaRPr lang="en-US" sz="1050" b="1" dirty="0">
                <a:latin typeface="Raleway SemiBold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74165" y="2196423"/>
              <a:ext cx="797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tx1"/>
                  </a:solidFill>
                  <a:latin typeface="Raleway SemiBold" charset="0"/>
                </a:rPr>
                <a:t>Library A</a:t>
              </a:r>
              <a:endParaRPr lang="en-US" sz="1100" b="1" dirty="0">
                <a:solidFill>
                  <a:schemeClr val="tx1"/>
                </a:solidFill>
                <a:latin typeface="Raleway SemiBold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77650" y="2405592"/>
              <a:ext cx="797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tx1"/>
                  </a:solidFill>
                  <a:latin typeface="Raleway SemiBold" charset="0"/>
                </a:rPr>
                <a:t>Library G</a:t>
              </a:r>
              <a:endParaRPr lang="en-US" sz="1100" b="1" dirty="0">
                <a:solidFill>
                  <a:schemeClr val="tx1"/>
                </a:solidFill>
                <a:latin typeface="Raleway SemiBold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80495" y="2617793"/>
              <a:ext cx="797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tx1"/>
                  </a:solidFill>
                  <a:latin typeface="Raleway SemiBold" charset="0"/>
                </a:rPr>
                <a:t>Library H</a:t>
              </a:r>
              <a:endParaRPr lang="en-US" sz="1100" b="1" dirty="0">
                <a:solidFill>
                  <a:schemeClr val="tx1"/>
                </a:solidFill>
                <a:latin typeface="Raleway SemiBold" charset="0"/>
              </a:endParaRPr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 flipV="1">
            <a:off x="2032108" y="2134558"/>
            <a:ext cx="982856" cy="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868145" y="3114342"/>
            <a:ext cx="2257100" cy="1647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648644" y="2875545"/>
            <a:ext cx="779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Raleway SemiBold" charset="0"/>
              </a:rPr>
              <a:t>bundle</a:t>
            </a:r>
            <a:endParaRPr lang="en-US" sz="1050" b="1" dirty="0">
              <a:latin typeface="Raleway SemiBold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68827" y="3192893"/>
            <a:ext cx="393085" cy="621010"/>
            <a:chOff x="6732240" y="4083919"/>
            <a:chExt cx="393085" cy="621010"/>
          </a:xfrm>
        </p:grpSpPr>
        <p:sp>
          <p:nvSpPr>
            <p:cNvPr id="74" name="Rectangle 73"/>
            <p:cNvSpPr/>
            <p:nvPr/>
          </p:nvSpPr>
          <p:spPr>
            <a:xfrm>
              <a:off x="6732240" y="4083919"/>
              <a:ext cx="365958" cy="621010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32240" y="4371950"/>
              <a:ext cx="393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Raleway SemiBold" charset="0"/>
                </a:rPr>
                <a:t>js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641872" y="4308864"/>
            <a:ext cx="481941" cy="357709"/>
            <a:chOff x="6088838" y="4243623"/>
            <a:chExt cx="481941" cy="357709"/>
          </a:xfrm>
        </p:grpSpPr>
        <p:sp>
          <p:nvSpPr>
            <p:cNvPr id="51" name="Rectangle 50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167876" y="4447443"/>
            <a:ext cx="2693765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048817" y="3470587"/>
            <a:ext cx="365958" cy="181283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813152" y="3470587"/>
            <a:ext cx="365958" cy="181283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910776" y="4150322"/>
            <a:ext cx="2257100" cy="725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936056" y="4093303"/>
            <a:ext cx="1522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Raleway SemiBold" charset="0"/>
              </a:rPr>
              <a:t>/assets</a:t>
            </a:r>
            <a:endParaRPr lang="en-US" sz="1050" b="1" dirty="0">
              <a:latin typeface="Raleway SemiBold" charset="0"/>
            </a:endParaRPr>
          </a:p>
        </p:txBody>
      </p:sp>
      <p:cxnSp>
        <p:nvCxnSpPr>
          <p:cNvPr id="93" name="Straight Arrow Connector 92"/>
          <p:cNvCxnSpPr>
            <a:stCxn id="99" idx="3"/>
          </p:cNvCxnSpPr>
          <p:nvPr/>
        </p:nvCxnSpPr>
        <p:spPr>
          <a:xfrm>
            <a:off x="3167876" y="3675225"/>
            <a:ext cx="270026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910776" y="3401094"/>
            <a:ext cx="2257100" cy="531615"/>
            <a:chOff x="5868145" y="4230114"/>
            <a:chExt cx="2257100" cy="531615"/>
          </a:xfrm>
        </p:grpSpPr>
        <p:sp>
          <p:nvSpPr>
            <p:cNvPr id="99" name="Rectangle 98"/>
            <p:cNvSpPr/>
            <p:nvPr/>
          </p:nvSpPr>
          <p:spPr>
            <a:xfrm>
              <a:off x="5868145" y="4246761"/>
              <a:ext cx="2257100" cy="514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002286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419164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36042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252920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669800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893425" y="4230114"/>
              <a:ext cx="15220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Raleway SemiBold" charset="0"/>
                </a:rPr>
                <a:t>/node__ modules</a:t>
              </a:r>
              <a:endParaRPr lang="en-US" sz="1050" b="1" dirty="0">
                <a:latin typeface="Raleway SemiBold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420538" y="4446289"/>
            <a:ext cx="481941" cy="357709"/>
            <a:chOff x="6088838" y="4243623"/>
            <a:chExt cx="481941" cy="357709"/>
          </a:xfrm>
        </p:grpSpPr>
        <p:sp>
          <p:nvSpPr>
            <p:cNvPr id="124" name="Rectangle 123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4344" name="Group 14343"/>
          <p:cNvGrpSpPr/>
          <p:nvPr/>
        </p:nvGrpSpPr>
        <p:grpSpPr>
          <a:xfrm>
            <a:off x="3089238" y="1754722"/>
            <a:ext cx="2857544" cy="817028"/>
            <a:chOff x="4662148" y="642789"/>
            <a:chExt cx="2857544" cy="817028"/>
          </a:xfrm>
        </p:grpSpPr>
        <p:sp>
          <p:nvSpPr>
            <p:cNvPr id="134" name="Rectangle 133"/>
            <p:cNvSpPr/>
            <p:nvPr/>
          </p:nvSpPr>
          <p:spPr>
            <a:xfrm>
              <a:off x="4662148" y="642789"/>
              <a:ext cx="2857544" cy="8170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996131" y="906416"/>
              <a:ext cx="951382" cy="320809"/>
              <a:chOff x="3805572" y="2359425"/>
              <a:chExt cx="951382" cy="320809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805572" y="2359425"/>
                <a:ext cx="951382" cy="3208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18534" y="2359425"/>
                <a:ext cx="9384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Raleway SemiBold" charset="0"/>
                  </a:rPr>
                  <a:t>n</a:t>
                </a:r>
                <a:r>
                  <a:rPr lang="en-US" b="1" dirty="0" smtClean="0">
                    <a:solidFill>
                      <a:schemeClr val="tx1"/>
                    </a:solidFill>
                    <a:latin typeface="Raleway SemiBold" charset="0"/>
                  </a:rPr>
                  <a:t>ode.js</a:t>
                </a:r>
                <a:endParaRPr lang="en-US" b="1" dirty="0">
                  <a:solidFill>
                    <a:schemeClr val="tx1"/>
                  </a:solidFill>
                  <a:latin typeface="Raleway SemiBold" charset="0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339245" y="906416"/>
              <a:ext cx="951382" cy="320809"/>
              <a:chOff x="3805572" y="2359425"/>
              <a:chExt cx="951382" cy="320809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3805572" y="2359425"/>
                <a:ext cx="951382" cy="3208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818534" y="2359425"/>
                <a:ext cx="9384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/>
                    </a:solidFill>
                    <a:latin typeface="Raleway SemiBold" charset="0"/>
                  </a:rPr>
                  <a:t>bundler</a:t>
                </a:r>
                <a:endParaRPr lang="en-US" b="1" dirty="0">
                  <a:solidFill>
                    <a:schemeClr val="tx1"/>
                  </a:solidFill>
                  <a:latin typeface="Raleway SemiBold" charset="0"/>
                </a:endParaRPr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5947513" y="773291"/>
              <a:ext cx="3895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latin typeface="Raleway SemiBold" charset="0"/>
                </a:rPr>
                <a:t>+</a:t>
              </a:r>
              <a:endParaRPr lang="en-US" sz="3600" b="1" dirty="0">
                <a:latin typeface="Raleway SemiBold" charset="0"/>
              </a:endParaRPr>
            </a:p>
          </p:txBody>
        </p:sp>
      </p:grpSp>
      <p:cxnSp>
        <p:nvCxnSpPr>
          <p:cNvPr id="136" name="Straight Arrow Connector 135"/>
          <p:cNvCxnSpPr>
            <a:endCxn id="107" idx="0"/>
          </p:cNvCxnSpPr>
          <p:nvPr/>
        </p:nvCxnSpPr>
        <p:spPr>
          <a:xfrm flipH="1">
            <a:off x="1697077" y="2870859"/>
            <a:ext cx="2" cy="5302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1697079" y="2868679"/>
            <a:ext cx="2820931" cy="2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4" idx="2"/>
          </p:cNvCxnSpPr>
          <p:nvPr/>
        </p:nvCxnSpPr>
        <p:spPr>
          <a:xfrm>
            <a:off x="4518010" y="2571750"/>
            <a:ext cx="0" cy="296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1812434" y="4295536"/>
            <a:ext cx="498436" cy="508462"/>
            <a:chOff x="12374144" y="-1682272"/>
            <a:chExt cx="498436" cy="306344"/>
          </a:xfrm>
        </p:grpSpPr>
        <p:sp>
          <p:nvSpPr>
            <p:cNvPr id="161" name="Rectangle 160"/>
            <p:cNvSpPr/>
            <p:nvPr/>
          </p:nvSpPr>
          <p:spPr>
            <a:xfrm>
              <a:off x="12374144" y="-1682272"/>
              <a:ext cx="466676" cy="30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2374144" y="-1656059"/>
              <a:ext cx="4984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Raleway SemiBold" charset="0"/>
                </a:rPr>
                <a:t>html</a:t>
              </a:r>
              <a:endParaRPr lang="en-US" sz="1050" b="1" dirty="0">
                <a:latin typeface="Raleway SemiBold" charset="0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6069310" y="4155454"/>
            <a:ext cx="498436" cy="508462"/>
            <a:chOff x="12374144" y="-1682272"/>
            <a:chExt cx="498436" cy="306344"/>
          </a:xfrm>
        </p:grpSpPr>
        <p:sp>
          <p:nvSpPr>
            <p:cNvPr id="164" name="Rectangle 163"/>
            <p:cNvSpPr/>
            <p:nvPr/>
          </p:nvSpPr>
          <p:spPr>
            <a:xfrm>
              <a:off x="12374144" y="-1682272"/>
              <a:ext cx="466676" cy="30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2374144" y="-1656059"/>
              <a:ext cx="4984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Raleway SemiBold" charset="0"/>
                </a:rPr>
                <a:t>html</a:t>
              </a:r>
              <a:endParaRPr lang="en-US" sz="1050" b="1" dirty="0">
                <a:latin typeface="Raleway SemiBold" charset="0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137675" y="4624427"/>
            <a:ext cx="155315" cy="178855"/>
            <a:chOff x="6088838" y="4243623"/>
            <a:chExt cx="481941" cy="357709"/>
          </a:xfrm>
        </p:grpSpPr>
        <p:sp>
          <p:nvSpPr>
            <p:cNvPr id="167" name="Rectangle 166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351565" y="4625143"/>
            <a:ext cx="155315" cy="178855"/>
            <a:chOff x="6088838" y="4243623"/>
            <a:chExt cx="481941" cy="357709"/>
          </a:xfrm>
        </p:grpSpPr>
        <p:sp>
          <p:nvSpPr>
            <p:cNvPr id="170" name="Rectangle 169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36365" y="4618425"/>
            <a:ext cx="155315" cy="178855"/>
            <a:chOff x="6088838" y="4243623"/>
            <a:chExt cx="481941" cy="357709"/>
          </a:xfrm>
        </p:grpSpPr>
        <p:sp>
          <p:nvSpPr>
            <p:cNvPr id="173" name="Rectangle 172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1137675" y="4382367"/>
            <a:ext cx="155315" cy="178855"/>
            <a:chOff x="6088838" y="4243623"/>
            <a:chExt cx="481941" cy="357709"/>
          </a:xfrm>
        </p:grpSpPr>
        <p:sp>
          <p:nvSpPr>
            <p:cNvPr id="176" name="Rectangle 175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1341949" y="4386118"/>
            <a:ext cx="155315" cy="178855"/>
            <a:chOff x="6088838" y="4243623"/>
            <a:chExt cx="481941" cy="357709"/>
          </a:xfrm>
        </p:grpSpPr>
        <p:sp>
          <p:nvSpPr>
            <p:cNvPr id="179" name="Rectangle 178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7248046" y="4457745"/>
            <a:ext cx="155315" cy="178855"/>
            <a:chOff x="6088838" y="4243623"/>
            <a:chExt cx="481941" cy="357709"/>
          </a:xfrm>
        </p:grpSpPr>
        <p:sp>
          <p:nvSpPr>
            <p:cNvPr id="182" name="Rectangle 181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7461936" y="4458461"/>
            <a:ext cx="155315" cy="178855"/>
            <a:chOff x="6088838" y="4243623"/>
            <a:chExt cx="481941" cy="357709"/>
          </a:xfrm>
        </p:grpSpPr>
        <p:sp>
          <p:nvSpPr>
            <p:cNvPr id="185" name="Rectangle 184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7646736" y="4451743"/>
            <a:ext cx="155315" cy="178855"/>
            <a:chOff x="6088838" y="4243623"/>
            <a:chExt cx="481941" cy="357709"/>
          </a:xfrm>
        </p:grpSpPr>
        <p:sp>
          <p:nvSpPr>
            <p:cNvPr id="188" name="Rectangle 187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248046" y="4215685"/>
            <a:ext cx="155315" cy="178855"/>
            <a:chOff x="6088838" y="4243623"/>
            <a:chExt cx="481941" cy="357709"/>
          </a:xfrm>
        </p:grpSpPr>
        <p:sp>
          <p:nvSpPr>
            <p:cNvPr id="191" name="Rectangle 190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7452320" y="4219436"/>
            <a:ext cx="155315" cy="178855"/>
            <a:chOff x="6088838" y="4243623"/>
            <a:chExt cx="481941" cy="357709"/>
          </a:xfrm>
        </p:grpSpPr>
        <p:sp>
          <p:nvSpPr>
            <p:cNvPr id="194" name="Rectangle 193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3847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22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580111" y="1419622"/>
            <a:ext cx="2742029" cy="2675060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5474961" y="1444168"/>
            <a:ext cx="2952328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Production Machine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4363" name="TextBox 14362"/>
          <p:cNvSpPr txBox="1"/>
          <p:nvPr/>
        </p:nvSpPr>
        <p:spPr>
          <a:xfrm>
            <a:off x="6228185" y="1866429"/>
            <a:ext cx="1071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Raleway SemiBold" charset="0"/>
              </a:rPr>
              <a:t>bundle</a:t>
            </a:r>
            <a:endParaRPr lang="en-US" sz="1050" b="1" dirty="0">
              <a:latin typeface="Raleway SemiBold" charset="0"/>
            </a:endParaRPr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Application in production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46" name="Straight Arrow Connector 45"/>
          <p:cNvCxnSpPr>
            <a:stCxn id="80" idx="2"/>
            <a:endCxn id="61" idx="0"/>
          </p:cNvCxnSpPr>
          <p:nvPr/>
        </p:nvCxnSpPr>
        <p:spPr>
          <a:xfrm>
            <a:off x="6927532" y="2934317"/>
            <a:ext cx="0" cy="3835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002285" y="3317850"/>
            <a:ext cx="1850493" cy="3208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368244" y="3317850"/>
            <a:ext cx="135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Raleway SemiBold" charset="0"/>
              </a:rPr>
              <a:t>Web server</a:t>
            </a:r>
            <a:endParaRPr lang="en-US" b="1" dirty="0">
              <a:solidFill>
                <a:schemeClr val="tx1"/>
              </a:solidFill>
              <a:latin typeface="Raleway SemiBold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02285" y="2086977"/>
            <a:ext cx="1850493" cy="847340"/>
            <a:chOff x="6002285" y="2086977"/>
            <a:chExt cx="1850493" cy="847340"/>
          </a:xfrm>
        </p:grpSpPr>
        <p:sp>
          <p:nvSpPr>
            <p:cNvPr id="80" name="Rectangle 79"/>
            <p:cNvSpPr/>
            <p:nvPr/>
          </p:nvSpPr>
          <p:spPr>
            <a:xfrm>
              <a:off x="6002285" y="2086977"/>
              <a:ext cx="1850493" cy="847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340278" y="2173743"/>
              <a:ext cx="1065300" cy="673808"/>
              <a:chOff x="4574988" y="332284"/>
              <a:chExt cx="1065300" cy="673808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574988" y="332284"/>
                <a:ext cx="393085" cy="673808"/>
                <a:chOff x="6732240" y="4083919"/>
                <a:chExt cx="393085" cy="621010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6732240" y="4083919"/>
                  <a:ext cx="365958" cy="621010"/>
                </a:xfrm>
                <a:prstGeom prst="rect">
                  <a:avLst/>
                </a:prstGeom>
                <a:solidFill>
                  <a:srgbClr val="01A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732240" y="4371950"/>
                  <a:ext cx="39308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err="1" smtClean="0">
                      <a:solidFill>
                        <a:schemeClr val="bg1"/>
                      </a:solidFill>
                      <a:latin typeface="Raleway SemiBold" charset="0"/>
                    </a:rPr>
                    <a:t>js</a:t>
                  </a:r>
                  <a:endParaRPr lang="en-US" b="1" dirty="0">
                    <a:solidFill>
                      <a:schemeClr val="bg1"/>
                    </a:solidFill>
                    <a:latin typeface="Raleway SemiBold" charset="0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4980962" y="648383"/>
                <a:ext cx="481941" cy="357709"/>
                <a:chOff x="6088838" y="4243623"/>
                <a:chExt cx="481941" cy="357709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6088838" y="4243623"/>
                  <a:ext cx="481941" cy="357709"/>
                </a:xfrm>
                <a:prstGeom prst="rect">
                  <a:avLst/>
                </a:prstGeom>
                <a:solidFill>
                  <a:srgbClr val="435A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6088838" y="4293555"/>
                  <a:ext cx="481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err="1" smtClean="0">
                      <a:solidFill>
                        <a:schemeClr val="bg1"/>
                      </a:solidFill>
                      <a:latin typeface="Raleway SemiBold" charset="0"/>
                    </a:rPr>
                    <a:t>css</a:t>
                  </a:r>
                  <a:endParaRPr lang="en-US" b="1" dirty="0">
                    <a:solidFill>
                      <a:schemeClr val="bg1"/>
                    </a:solidFill>
                    <a:latin typeface="Raleway SemiBold" charset="0"/>
                  </a:endParaRP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4984943" y="339502"/>
                <a:ext cx="498436" cy="431850"/>
                <a:chOff x="12374144" y="-1682272"/>
                <a:chExt cx="498436" cy="306344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12374144" y="-1682272"/>
                  <a:ext cx="466676" cy="3063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2374144" y="-1656059"/>
                  <a:ext cx="49843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 smtClean="0">
                      <a:latin typeface="Raleway SemiBold" charset="0"/>
                    </a:rPr>
                    <a:t>html</a:t>
                  </a:r>
                  <a:endParaRPr lang="en-US" sz="1050" b="1" dirty="0">
                    <a:latin typeface="Raleway SemiBold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5476249" y="762775"/>
                <a:ext cx="164039" cy="243317"/>
                <a:chOff x="6088838" y="4243623"/>
                <a:chExt cx="481941" cy="357709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6088838" y="4243623"/>
                  <a:ext cx="481941" cy="357709"/>
                </a:xfrm>
                <a:prstGeom prst="rect">
                  <a:avLst/>
                </a:prstGeom>
                <a:solidFill>
                  <a:srgbClr val="435A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6088838" y="4293555"/>
                  <a:ext cx="481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b="1" dirty="0">
                    <a:solidFill>
                      <a:schemeClr val="bg1"/>
                    </a:solidFill>
                    <a:latin typeface="Raleway SemiBold" charset="0"/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5484973" y="339502"/>
                <a:ext cx="155315" cy="178855"/>
                <a:chOff x="6088838" y="4243623"/>
                <a:chExt cx="481941" cy="357709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088838" y="4243623"/>
                  <a:ext cx="481941" cy="357709"/>
                </a:xfrm>
                <a:prstGeom prst="rect">
                  <a:avLst/>
                </a:prstGeom>
                <a:solidFill>
                  <a:srgbClr val="435A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6088838" y="4293555"/>
                  <a:ext cx="481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b="1" dirty="0">
                    <a:solidFill>
                      <a:schemeClr val="bg1"/>
                    </a:solidFill>
                    <a:latin typeface="Raleway SemiBold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5484973" y="558956"/>
                <a:ext cx="155315" cy="178855"/>
                <a:chOff x="6088838" y="4243623"/>
                <a:chExt cx="481941" cy="357709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6088838" y="4243623"/>
                  <a:ext cx="481941" cy="357709"/>
                </a:xfrm>
                <a:prstGeom prst="rect">
                  <a:avLst/>
                </a:prstGeom>
                <a:solidFill>
                  <a:srgbClr val="435A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6088838" y="4293555"/>
                  <a:ext cx="481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b="1" dirty="0">
                    <a:solidFill>
                      <a:schemeClr val="bg1"/>
                    </a:solidFill>
                    <a:latin typeface="Raleway SemiBold" charset="0"/>
                  </a:endParaRPr>
                </a:p>
              </p:txBody>
            </p:sp>
          </p:grpSp>
        </p:grpSp>
      </p:grpSp>
      <p:cxnSp>
        <p:nvCxnSpPr>
          <p:cNvPr id="91" name="Straight Arrow Connector 90"/>
          <p:cNvCxnSpPr/>
          <p:nvPr/>
        </p:nvCxnSpPr>
        <p:spPr>
          <a:xfrm flipH="1" flipV="1">
            <a:off x="3635896" y="3471738"/>
            <a:ext cx="2304256" cy="65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067883" y="2581667"/>
            <a:ext cx="2403594" cy="1513015"/>
            <a:chOff x="1043608" y="2282870"/>
            <a:chExt cx="2403594" cy="1513015"/>
          </a:xfrm>
        </p:grpSpPr>
        <p:sp>
          <p:nvSpPr>
            <p:cNvPr id="93" name="Rounded Rectangle 92"/>
            <p:cNvSpPr/>
            <p:nvPr/>
          </p:nvSpPr>
          <p:spPr>
            <a:xfrm>
              <a:off x="1043608" y="2282870"/>
              <a:ext cx="2403594" cy="1513015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3"/>
            <p:cNvSpPr txBox="1">
              <a:spLocks noChangeAspect="1" noChangeArrowheads="1"/>
            </p:cNvSpPr>
            <p:nvPr/>
          </p:nvSpPr>
          <p:spPr>
            <a:xfrm>
              <a:off x="1344434" y="2458834"/>
              <a:ext cx="2102768" cy="2670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571500" lvl="1" indent="0" eaLnBrk="1" hangingPunct="1">
                <a:buNone/>
              </a:pPr>
              <a:r>
                <a:rPr lang="en-US" altLang="en-US" sz="1600" b="1" dirty="0" smtClean="0">
                  <a:latin typeface="Raleway SemiBold" charset="0"/>
                </a:rPr>
                <a:t>Browser</a:t>
              </a:r>
              <a:endParaRPr lang="et-EE" altLang="en-US" sz="1400" b="1" dirty="0" smtClean="0">
                <a:latin typeface="Raleway SemiBold" charset="0"/>
              </a:endParaRPr>
            </a:p>
            <a:p>
              <a:endParaRPr lang="et-EE" altLang="en-US" sz="1600" dirty="0" smtClean="0"/>
            </a:p>
            <a:p>
              <a:pPr lvl="1">
                <a:buFont typeface="Wingdings" pitchFamily="2" charset="2"/>
                <a:buChar char="§"/>
              </a:pPr>
              <a:endParaRPr lang="et-EE" altLang="en-US" sz="1800" dirty="0" smtClean="0"/>
            </a:p>
            <a:p>
              <a:pPr lvl="1">
                <a:buFont typeface="Wingdings" pitchFamily="2" charset="2"/>
                <a:buChar char="§"/>
              </a:pPr>
              <a:endParaRPr lang="et-EE" altLang="en-US" sz="1800" dirty="0" smtClean="0"/>
            </a:p>
            <a:p>
              <a:pPr lvl="1">
                <a:buFont typeface="Wingdings" pitchFamily="2" charset="2"/>
                <a:buChar char="§"/>
              </a:pPr>
              <a:endParaRPr lang="it-IT" altLang="en-US" sz="1800" dirty="0" smtClean="0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344434" y="2847551"/>
              <a:ext cx="1850493" cy="847340"/>
              <a:chOff x="6002285" y="2086977"/>
              <a:chExt cx="1850493" cy="84734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6002285" y="2086977"/>
                <a:ext cx="1850493" cy="8473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6340278" y="2173743"/>
                <a:ext cx="1065300" cy="673808"/>
                <a:chOff x="4574988" y="332284"/>
                <a:chExt cx="1065300" cy="673808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4574988" y="332284"/>
                  <a:ext cx="393085" cy="673808"/>
                  <a:chOff x="6732240" y="4083919"/>
                  <a:chExt cx="393085" cy="621010"/>
                </a:xfrm>
              </p:grpSpPr>
              <p:sp>
                <p:nvSpPr>
                  <p:cNvPr id="129" name="Rectangle 128"/>
                  <p:cNvSpPr/>
                  <p:nvPr/>
                </p:nvSpPr>
                <p:spPr>
                  <a:xfrm>
                    <a:off x="6732240" y="4083919"/>
                    <a:ext cx="365958" cy="621010"/>
                  </a:xfrm>
                  <a:prstGeom prst="rect">
                    <a:avLst/>
                  </a:prstGeom>
                  <a:solidFill>
                    <a:srgbClr val="01AFE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6732240" y="4371950"/>
                    <a:ext cx="39308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err="1" smtClean="0">
                        <a:solidFill>
                          <a:schemeClr val="bg1"/>
                        </a:solidFill>
                        <a:latin typeface="Raleway SemiBold" charset="0"/>
                      </a:rPr>
                      <a:t>js</a:t>
                    </a:r>
                    <a:endParaRPr lang="en-US" b="1" dirty="0">
                      <a:solidFill>
                        <a:schemeClr val="bg1"/>
                      </a:solidFill>
                      <a:latin typeface="Raleway SemiBold" charset="0"/>
                    </a:endParaRPr>
                  </a:p>
                </p:txBody>
              </p: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4980962" y="648383"/>
                  <a:ext cx="481941" cy="357709"/>
                  <a:chOff x="6088838" y="4243623"/>
                  <a:chExt cx="481941" cy="357709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6088838" y="4243623"/>
                    <a:ext cx="481941" cy="357709"/>
                  </a:xfrm>
                  <a:prstGeom prst="rect">
                    <a:avLst/>
                  </a:prstGeom>
                  <a:solidFill>
                    <a:srgbClr val="435A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6088838" y="4293555"/>
                    <a:ext cx="481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err="1" smtClean="0">
                        <a:solidFill>
                          <a:schemeClr val="bg1"/>
                        </a:solidFill>
                        <a:latin typeface="Raleway SemiBold" charset="0"/>
                      </a:rPr>
                      <a:t>css</a:t>
                    </a:r>
                    <a:endParaRPr lang="en-US" b="1" dirty="0">
                      <a:solidFill>
                        <a:schemeClr val="bg1"/>
                      </a:solidFill>
                      <a:latin typeface="Raleway SemiBold" charset="0"/>
                    </a:endParaRPr>
                  </a:p>
                </p:txBody>
              </p:sp>
            </p:grpSp>
            <p:grpSp>
              <p:nvGrpSpPr>
                <p:cNvPr id="115" name="Group 114"/>
                <p:cNvGrpSpPr/>
                <p:nvPr/>
              </p:nvGrpSpPr>
              <p:grpSpPr>
                <a:xfrm>
                  <a:off x="4984943" y="339502"/>
                  <a:ext cx="498436" cy="431850"/>
                  <a:chOff x="12374144" y="-1682272"/>
                  <a:chExt cx="498436" cy="306344"/>
                </a:xfrm>
              </p:grpSpPr>
              <p:sp>
                <p:nvSpPr>
                  <p:cNvPr id="125" name="Rectangle 124"/>
                  <p:cNvSpPr/>
                  <p:nvPr/>
                </p:nvSpPr>
                <p:spPr>
                  <a:xfrm>
                    <a:off x="12374144" y="-1682272"/>
                    <a:ext cx="466676" cy="3063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12374144" y="-1656059"/>
                    <a:ext cx="498436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b="1" dirty="0" smtClean="0">
                        <a:latin typeface="Raleway SemiBold" charset="0"/>
                      </a:rPr>
                      <a:t>html</a:t>
                    </a:r>
                    <a:endParaRPr lang="en-US" sz="1050" b="1" dirty="0">
                      <a:latin typeface="Raleway SemiBold" charset="0"/>
                    </a:endParaRPr>
                  </a:p>
                </p:txBody>
              </p:sp>
            </p:grpSp>
            <p:grpSp>
              <p:nvGrpSpPr>
                <p:cNvPr id="116" name="Group 115"/>
                <p:cNvGrpSpPr/>
                <p:nvPr/>
              </p:nvGrpSpPr>
              <p:grpSpPr>
                <a:xfrm>
                  <a:off x="5476249" y="762775"/>
                  <a:ext cx="164039" cy="243317"/>
                  <a:chOff x="6088838" y="4243623"/>
                  <a:chExt cx="481941" cy="357709"/>
                </a:xfrm>
              </p:grpSpPr>
              <p:sp>
                <p:nvSpPr>
                  <p:cNvPr id="123" name="Rectangle 122"/>
                  <p:cNvSpPr/>
                  <p:nvPr/>
                </p:nvSpPr>
                <p:spPr>
                  <a:xfrm>
                    <a:off x="6088838" y="4243623"/>
                    <a:ext cx="481941" cy="357709"/>
                  </a:xfrm>
                  <a:prstGeom prst="rect">
                    <a:avLst/>
                  </a:prstGeom>
                  <a:solidFill>
                    <a:srgbClr val="435A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6088838" y="4293555"/>
                    <a:ext cx="481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b="1" dirty="0">
                      <a:solidFill>
                        <a:schemeClr val="bg1"/>
                      </a:solidFill>
                      <a:latin typeface="Raleway SemiBold" charset="0"/>
                    </a:endParaRPr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5484973" y="339502"/>
                  <a:ext cx="155315" cy="178855"/>
                  <a:chOff x="6088838" y="4243623"/>
                  <a:chExt cx="481941" cy="357709"/>
                </a:xfrm>
              </p:grpSpPr>
              <p:sp>
                <p:nvSpPr>
                  <p:cNvPr id="121" name="Rectangle 120"/>
                  <p:cNvSpPr/>
                  <p:nvPr/>
                </p:nvSpPr>
                <p:spPr>
                  <a:xfrm>
                    <a:off x="6088838" y="4243623"/>
                    <a:ext cx="481941" cy="357709"/>
                  </a:xfrm>
                  <a:prstGeom prst="rect">
                    <a:avLst/>
                  </a:prstGeom>
                  <a:solidFill>
                    <a:srgbClr val="435A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6088838" y="4293555"/>
                    <a:ext cx="481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b="1" dirty="0">
                      <a:solidFill>
                        <a:schemeClr val="bg1"/>
                      </a:solidFill>
                      <a:latin typeface="Raleway SemiBold" charset="0"/>
                    </a:endParaRP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5484973" y="558956"/>
                  <a:ext cx="155315" cy="178855"/>
                  <a:chOff x="6088838" y="4243623"/>
                  <a:chExt cx="481941" cy="357709"/>
                </a:xfrm>
              </p:grpSpPr>
              <p:sp>
                <p:nvSpPr>
                  <p:cNvPr id="119" name="Rectangle 118"/>
                  <p:cNvSpPr/>
                  <p:nvPr/>
                </p:nvSpPr>
                <p:spPr>
                  <a:xfrm>
                    <a:off x="6088838" y="4243623"/>
                    <a:ext cx="481941" cy="357709"/>
                  </a:xfrm>
                  <a:prstGeom prst="rect">
                    <a:avLst/>
                  </a:prstGeom>
                  <a:solidFill>
                    <a:srgbClr val="435A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6088838" y="4293555"/>
                    <a:ext cx="481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b="1" dirty="0">
                      <a:solidFill>
                        <a:schemeClr val="bg1"/>
                      </a:solidFill>
                      <a:latin typeface="Raleway SemiBold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762015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8C9218E-4382-4259-AAC9-27B624A940CE}" type="slidenum">
              <a:rPr lang="it-IT" altLang="en-US" sz="1400" smtClean="0"/>
              <a:pPr eaLnBrk="1" hangingPunct="1"/>
              <a:t>23</a:t>
            </a:fld>
            <a:endParaRPr lang="it-IT" altLang="en-US" sz="1400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1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583" name="Picture 5" descr="C:\Users\s.fiorenza\Desktop\PresentazioneJS\Slides\Browser\react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484" y="2093962"/>
            <a:ext cx="1979612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 descr="vu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041725"/>
            <a:ext cx="1652313" cy="16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Google Shape;1014;p22"/>
          <p:cNvSpPr txBox="1">
            <a:spLocks/>
          </p:cNvSpPr>
          <p:nvPr/>
        </p:nvSpPr>
        <p:spPr>
          <a:xfrm>
            <a:off x="381000" y="195486"/>
            <a:ext cx="5415136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Javascript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Frameworks for SPA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10245" name="Picture 5" descr="C:\Users\ADMIN\Downloads\pngwing.co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73" y="1825848"/>
            <a:ext cx="3165740" cy="189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39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4CE256-0B27-4A7D-84AC-760AAAD406B6}" type="slidenum">
              <a:rPr lang="it-IT" altLang="en-US" sz="1400" smtClean="0"/>
              <a:pPr eaLnBrk="1" hangingPunct="1"/>
              <a:t>24</a:t>
            </a:fld>
            <a:endParaRPr lang="it-IT" altLang="en-US" sz="14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1" name="Rectangle 3"/>
          <p:cNvSpPr txBox="1">
            <a:spLocks noChangeAspect="1" noChangeArrowheads="1"/>
          </p:cNvSpPr>
          <p:nvPr/>
        </p:nvSpPr>
        <p:spPr bwMode="auto">
          <a:xfrm>
            <a:off x="394146" y="1275606"/>
            <a:ext cx="741821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Components (</a:t>
            </a:r>
            <a:r>
              <a:rPr lang="en-US" sz="1800" dirty="0" err="1" smtClean="0">
                <a:latin typeface="Barlow Light" charset="0"/>
              </a:rPr>
              <a:t>js</a:t>
            </a:r>
            <a:r>
              <a:rPr lang="en-US" sz="1800" dirty="0" smtClean="0">
                <a:latin typeface="Barlow Light" charset="0"/>
              </a:rPr>
              <a:t>, html, </a:t>
            </a:r>
            <a:r>
              <a:rPr lang="en-US" sz="1800" dirty="0" err="1" smtClean="0">
                <a:latin typeface="Barlow Light" charset="0"/>
              </a:rPr>
              <a:t>cssx</a:t>
            </a:r>
            <a:r>
              <a:rPr lang="en-US" sz="1800" dirty="0" smtClean="0">
                <a:latin typeface="Barlow Light" charset="0"/>
              </a:rPr>
              <a:t>) 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Dependency management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Data bindings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</a:rPr>
              <a:t>State management</a:t>
            </a:r>
            <a:endParaRPr lang="et-EE" sz="1800" dirty="0">
              <a:latin typeface="Barlow Light" charset="0"/>
              <a:ea typeface="Verdana" pitchFamily="34" charset="0"/>
              <a:cs typeface="Verdana" pitchFamily="34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Template engine</a:t>
            </a:r>
            <a:endParaRPr lang="et-EE" altLang="en-US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DOM management </a:t>
            </a: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Support for Navigation and routing</a:t>
            </a:r>
            <a:endParaRPr lang="et-EE" altLang="en-US" sz="1800" dirty="0" smtClean="0">
              <a:latin typeface="Barlow Light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 dirty="0">
              <a:latin typeface="Verdana" pitchFamily="34" charset="0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Frameworks for SPA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05415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A332F7-4958-4087-8B67-D2DE00CA3FC6}" type="slidenum">
              <a:rPr lang="it-IT" altLang="en-US" sz="1400" smtClean="0"/>
              <a:pPr eaLnBrk="1" hangingPunct="1"/>
              <a:t>25</a:t>
            </a:fld>
            <a:endParaRPr lang="it-IT" altLang="en-US" sz="1400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5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3219822"/>
            <a:ext cx="2143125" cy="1607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850083"/>
            <a:ext cx="1625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727" y="1615679"/>
            <a:ext cx="2914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50766"/>
            <a:ext cx="3103563" cy="1745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3308548"/>
            <a:ext cx="2286000" cy="150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1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64" y="2377257"/>
            <a:ext cx="3076575" cy="835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037607"/>
            <a:ext cx="1439863" cy="844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Google Shape;1014;p22"/>
          <p:cNvSpPr txBox="1">
            <a:spLocks/>
          </p:cNvSpPr>
          <p:nvPr/>
        </p:nvSpPr>
        <p:spPr>
          <a:xfrm>
            <a:off x="381000" y="195486"/>
            <a:ext cx="4191000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Javascript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Tools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72044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4CE256-0B27-4A7D-84AC-760AAAD406B6}" type="slidenum">
              <a:rPr lang="it-IT" altLang="en-US" sz="1400" smtClean="0"/>
              <a:pPr eaLnBrk="1" hangingPunct="1"/>
              <a:t>26</a:t>
            </a:fld>
            <a:endParaRPr lang="it-IT" altLang="en-US" sz="14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1" name="Rectangle 3"/>
          <p:cNvSpPr txBox="1">
            <a:spLocks noChangeAspect="1" noChangeArrowheads="1"/>
          </p:cNvSpPr>
          <p:nvPr/>
        </p:nvSpPr>
        <p:spPr bwMode="auto">
          <a:xfrm>
            <a:off x="394146" y="1275606"/>
            <a:ext cx="741821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Code Quality (</a:t>
            </a:r>
            <a:r>
              <a:rPr lang="en-US" sz="1800" dirty="0" err="1" smtClean="0">
                <a:latin typeface="Barlow Light" charset="0"/>
              </a:rPr>
              <a:t>JsLint</a:t>
            </a:r>
            <a:r>
              <a:rPr lang="en-US" sz="1800" dirty="0" smtClean="0">
                <a:latin typeface="Barlow Light" charset="0"/>
              </a:rPr>
              <a:t>) 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Preprocessor (</a:t>
            </a:r>
            <a:r>
              <a:rPr lang="en-US" sz="1800" dirty="0" err="1" smtClean="0">
                <a:latin typeface="Barlow Light" charset="0"/>
              </a:rPr>
              <a:t>Jsx</a:t>
            </a:r>
            <a:r>
              <a:rPr lang="en-US" sz="1800" dirty="0" smtClean="0">
                <a:latin typeface="Barlow Light" charset="0"/>
              </a:rPr>
              <a:t>, sass, less)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Tools and libraries for unit test (Mocha, Jest, </a:t>
            </a:r>
            <a:r>
              <a:rPr lang="en-US" sz="1800" dirty="0" err="1" smtClean="0">
                <a:latin typeface="Barlow Light" charset="0"/>
              </a:rPr>
              <a:t>Enzime</a:t>
            </a:r>
            <a:r>
              <a:rPr lang="en-US" sz="1800" dirty="0" smtClean="0">
                <a:latin typeface="Barlow Light" charset="0"/>
              </a:rPr>
              <a:t>)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</a:rPr>
              <a:t>Bundlers (</a:t>
            </a:r>
            <a:r>
              <a:rPr lang="en-US" altLang="en-US" sz="1800" dirty="0" err="1" smtClean="0">
                <a:latin typeface="Barlow Light" charset="0"/>
              </a:rPr>
              <a:t>Webpack</a:t>
            </a:r>
            <a:r>
              <a:rPr lang="en-US" altLang="en-US" sz="1800" dirty="0" smtClean="0">
                <a:latin typeface="Barlow Light" charset="0"/>
              </a:rPr>
              <a:t>, </a:t>
            </a:r>
            <a:r>
              <a:rPr lang="en-US" altLang="en-US" sz="1800" dirty="0" err="1" smtClean="0">
                <a:latin typeface="Barlow Light" charset="0"/>
              </a:rPr>
              <a:t>Browserify</a:t>
            </a:r>
            <a:r>
              <a:rPr lang="en-US" altLang="en-US" sz="1800" dirty="0" smtClean="0">
                <a:latin typeface="Barlow Light" charset="0"/>
              </a:rPr>
              <a:t>)</a:t>
            </a:r>
            <a:endParaRPr lang="et-EE" sz="1800" dirty="0">
              <a:latin typeface="Barlow Light" charset="0"/>
              <a:ea typeface="Verdana" pitchFamily="34" charset="0"/>
              <a:cs typeface="Verdana" pitchFamily="34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Task managers (Gulp, Grunt)</a:t>
            </a:r>
            <a:endParaRPr lang="et-EE" altLang="en-US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Dependency management (</a:t>
            </a:r>
            <a:r>
              <a:rPr lang="en-US" altLang="en-US" sz="1800" dirty="0" err="1" smtClean="0">
                <a:latin typeface="Barlow Light" charset="0"/>
                <a:ea typeface="Verdana" pitchFamily="34" charset="0"/>
              </a:rPr>
              <a:t>npm</a:t>
            </a: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, yarn, bower)</a:t>
            </a: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Project setup (Yeoman) </a:t>
            </a:r>
            <a:endParaRPr lang="et-EE" altLang="en-US" sz="1800" dirty="0" smtClean="0">
              <a:latin typeface="Barlow Light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 dirty="0">
              <a:latin typeface="Verdana" pitchFamily="34" charset="0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Tools for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javascript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92381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A332F7-4958-4087-8B67-D2DE00CA3FC6}" type="slidenum">
              <a:rPr lang="it-IT" altLang="en-US" sz="1400" smtClean="0"/>
              <a:pPr eaLnBrk="1" hangingPunct="1"/>
              <a:t>27</a:t>
            </a:fld>
            <a:endParaRPr lang="it-IT" altLang="en-US" sz="1400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5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Google Shape;1014;p22"/>
          <p:cNvSpPr txBox="1">
            <a:spLocks/>
          </p:cNvSpPr>
          <p:nvPr/>
        </p:nvSpPr>
        <p:spPr>
          <a:xfrm>
            <a:off x="381000" y="195486"/>
            <a:ext cx="4191000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tech stack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3" name="Picture 4" descr="hire react develop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9622"/>
            <a:ext cx="6552728" cy="252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335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A332F7-4958-4087-8B67-D2DE00CA3FC6}" type="slidenum">
              <a:rPr lang="it-IT" altLang="en-US" sz="1400" smtClean="0"/>
              <a:pPr eaLnBrk="1" hangingPunct="1"/>
              <a:t>28</a:t>
            </a:fld>
            <a:endParaRPr lang="it-IT" altLang="en-US" sz="1400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5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Google Shape;1014;p22"/>
          <p:cNvSpPr txBox="1">
            <a:spLocks/>
          </p:cNvSpPr>
          <p:nvPr/>
        </p:nvSpPr>
        <p:spPr>
          <a:xfrm>
            <a:off x="381000" y="195486"/>
            <a:ext cx="4191000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tech stack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781919"/>
            <a:ext cx="81819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190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907704" y="1997400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Single Page Application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839516" y="3147814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 to architecture 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416972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Browser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115616" y="3147814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Javascript Runtime in Browsers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7047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30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164288" y="1635646"/>
            <a:ext cx="1494074" cy="314072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3568" y="1841020"/>
            <a:ext cx="4968552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2051720" y="1907828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6732238" y="1640770"/>
            <a:ext cx="1854115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Web 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5364088" y="3266409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186187" y="2783019"/>
            <a:ext cx="1099169" cy="483390"/>
            <a:chOff x="4186187" y="2278963"/>
            <a:chExt cx="1099169" cy="483390"/>
          </a:xfrm>
        </p:grpSpPr>
        <p:sp>
          <p:nvSpPr>
            <p:cNvPr id="6" name="Rectangle 5"/>
            <p:cNvSpPr/>
            <p:nvPr/>
          </p:nvSpPr>
          <p:spPr>
            <a:xfrm>
              <a:off x="4186187" y="2278963"/>
              <a:ext cx="1099169" cy="483390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02363" y="2350813"/>
              <a:ext cx="745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Raleway SemiBold" charset="0"/>
                </a:rPr>
                <a:t>HTML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44821" y="2790166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7318737" y="3337165"/>
            <a:ext cx="1209249" cy="386713"/>
            <a:chOff x="2107200" y="3651870"/>
            <a:chExt cx="3023123" cy="966783"/>
          </a:xfrm>
        </p:grpSpPr>
        <p:sp>
          <p:nvSpPr>
            <p:cNvPr id="113" name="Rectangle 112"/>
            <p:cNvSpPr/>
            <p:nvPr/>
          </p:nvSpPr>
          <p:spPr>
            <a:xfrm>
              <a:off x="2107200" y="3651870"/>
              <a:ext cx="3023123" cy="966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3284686" y="4075302"/>
              <a:ext cx="697578" cy="373412"/>
              <a:chOff x="2092965" y="2542432"/>
              <a:chExt cx="697578" cy="373412"/>
            </a:xfrm>
          </p:grpSpPr>
          <p:sp>
            <p:nvSpPr>
              <p:cNvPr id="122" name="Rounded Rectangle 121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4227547" y="4075302"/>
              <a:ext cx="666815" cy="373412"/>
              <a:chOff x="1566407" y="4027640"/>
              <a:chExt cx="666815" cy="373412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2391216" y="4075302"/>
              <a:ext cx="675820" cy="373412"/>
              <a:chOff x="3174887" y="3713808"/>
              <a:chExt cx="675820" cy="373412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4186186" y="3305348"/>
            <a:ext cx="1099169" cy="483390"/>
            <a:chOff x="4186186" y="2801292"/>
            <a:chExt cx="1099169" cy="483390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2"/>
              <a:ext cx="745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29" name="Rectangle 128"/>
          <p:cNvSpPr>
            <a:spLocks noChangeAspect="1"/>
          </p:cNvSpPr>
          <p:nvPr/>
        </p:nvSpPr>
        <p:spPr>
          <a:xfrm>
            <a:off x="7744702" y="2886477"/>
            <a:ext cx="769418" cy="338373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>
            <a:spLocks noChangeAspect="1"/>
          </p:cNvSpPr>
          <p:nvPr/>
        </p:nvSpPr>
        <p:spPr>
          <a:xfrm>
            <a:off x="7318737" y="2886477"/>
            <a:ext cx="394024" cy="338373"/>
          </a:xfrm>
          <a:prstGeom prst="rect">
            <a:avLst/>
          </a:prstGeom>
          <a:solidFill>
            <a:srgbClr val="012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7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31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57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32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120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33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17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34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6221342" y="3130718"/>
            <a:ext cx="638164" cy="539834"/>
            <a:chOff x="1690512" y="1419622"/>
            <a:chExt cx="3207992" cy="2713698"/>
          </a:xfrm>
        </p:grpSpPr>
        <p:sp>
          <p:nvSpPr>
            <p:cNvPr id="92" name="Oval 9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3" name="Oval 9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4" name="Oval 9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5" name="Oval 9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7" name="Oval 9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8" name="Oval 9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9" name="Oval 9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101" name="Oval 10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02" name="Google Shape;341;p32"/>
            <p:cNvCxnSpPr>
              <a:stCxn id="93" idx="3"/>
              <a:endCxn id="99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" name="Google Shape;341;p32"/>
            <p:cNvCxnSpPr>
              <a:stCxn id="92" idx="3"/>
              <a:endCxn id="101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341;p32"/>
            <p:cNvCxnSpPr>
              <a:stCxn id="92" idx="5"/>
              <a:endCxn id="97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341;p32"/>
            <p:cNvCxnSpPr>
              <a:stCxn id="94" idx="5"/>
              <a:endCxn id="98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341;p32"/>
            <p:cNvCxnSpPr>
              <a:stCxn id="113" idx="5"/>
              <a:endCxn id="94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341;p32"/>
            <p:cNvCxnSpPr>
              <a:stCxn id="92" idx="7"/>
              <a:endCxn id="94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3" name="Oval 11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14" name="Google Shape;341;p32"/>
            <p:cNvCxnSpPr>
              <a:stCxn id="11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341;p32"/>
            <p:cNvCxnSpPr>
              <a:stCxn id="98" idx="5"/>
              <a:endCxn id="95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17" name="Google Shape;341;p32"/>
          <p:cNvCxnSpPr>
            <a:stCxn id="108" idx="5"/>
            <a:endCxn id="113" idx="0"/>
          </p:cNvCxnSpPr>
          <p:nvPr/>
        </p:nvCxnSpPr>
        <p:spPr>
          <a:xfrm>
            <a:off x="6472584" y="3022786"/>
            <a:ext cx="32063" cy="10793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13594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35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25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36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6156176" y="3132107"/>
            <a:ext cx="776112" cy="453620"/>
            <a:chOff x="3568303" y="2380365"/>
            <a:chExt cx="3046609" cy="1780673"/>
          </a:xfrm>
        </p:grpSpPr>
        <p:sp>
          <p:nvSpPr>
            <p:cNvPr id="92" name="Oval 9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3" name="Oval 9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4" name="Oval 9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5" name="Oval 9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7" name="Oval 9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8" name="Oval 9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9" name="Oval 9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101" name="Oval 10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02" name="Google Shape;341;p32"/>
            <p:cNvCxnSpPr>
              <a:stCxn id="93" idx="3"/>
              <a:endCxn id="99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" name="Google Shape;341;p32"/>
            <p:cNvCxnSpPr>
              <a:stCxn id="92" idx="3"/>
              <a:endCxn id="101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341;p32"/>
            <p:cNvCxnSpPr>
              <a:stCxn id="92" idx="5"/>
              <a:endCxn id="97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341;p32"/>
            <p:cNvCxnSpPr>
              <a:stCxn id="94" idx="5"/>
              <a:endCxn id="98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341;p32"/>
            <p:cNvCxnSpPr>
              <a:stCxn id="113" idx="5"/>
              <a:endCxn id="94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341;p32"/>
            <p:cNvCxnSpPr>
              <a:stCxn id="92" idx="7"/>
              <a:endCxn id="94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3" name="Oval 11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14" name="Google Shape;341;p32"/>
            <p:cNvCxnSpPr>
              <a:stCxn id="113" idx="3"/>
              <a:endCxn id="93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341;p32"/>
            <p:cNvCxnSpPr>
              <a:stCxn id="98" idx="5"/>
              <a:endCxn id="95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7" name="Oval 11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20" name="Google Shape;341;p32"/>
            <p:cNvCxnSpPr>
              <a:stCxn id="93" idx="4"/>
              <a:endCxn id="117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1" name="Google Shape;341;p32"/>
          <p:cNvCxnSpPr>
            <a:stCxn id="108" idx="5"/>
            <a:endCxn id="113" idx="0"/>
          </p:cNvCxnSpPr>
          <p:nvPr/>
        </p:nvCxnSpPr>
        <p:spPr>
          <a:xfrm>
            <a:off x="6472584" y="3022786"/>
            <a:ext cx="34228" cy="10932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15547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37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549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38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8" name="Group 14347"/>
          <p:cNvGrpSpPr/>
          <p:nvPr/>
        </p:nvGrpSpPr>
        <p:grpSpPr>
          <a:xfrm>
            <a:off x="1745849" y="3748945"/>
            <a:ext cx="666815" cy="498734"/>
            <a:chOff x="1755845" y="3748945"/>
            <a:chExt cx="666815" cy="4987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801342" y="3222012"/>
            <a:ext cx="538410" cy="52693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80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39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8" name="Group 14347"/>
          <p:cNvGrpSpPr/>
          <p:nvPr/>
        </p:nvGrpSpPr>
        <p:grpSpPr>
          <a:xfrm>
            <a:off x="1745849" y="3748945"/>
            <a:ext cx="666815" cy="498734"/>
            <a:chOff x="1755845" y="3748945"/>
            <a:chExt cx="666815" cy="4987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527037" y="3745497"/>
            <a:ext cx="666815" cy="498734"/>
            <a:chOff x="1755845" y="3748945"/>
            <a:chExt cx="666815" cy="49873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527037" y="3222012"/>
            <a:ext cx="530732" cy="5234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80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Browser runtime: html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86467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40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8" name="Group 14347"/>
          <p:cNvGrpSpPr/>
          <p:nvPr/>
        </p:nvGrpSpPr>
        <p:grpSpPr>
          <a:xfrm>
            <a:off x="1745849" y="3748945"/>
            <a:ext cx="666815" cy="498734"/>
            <a:chOff x="1755845" y="3748945"/>
            <a:chExt cx="666815" cy="4987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527037" y="3745497"/>
            <a:ext cx="666815" cy="498734"/>
            <a:chOff x="1755845" y="3748945"/>
            <a:chExt cx="666815" cy="49873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083734" y="3748945"/>
            <a:ext cx="666815" cy="498734"/>
            <a:chOff x="1755845" y="3748945"/>
            <a:chExt cx="666815" cy="498734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287882" y="3745497"/>
            <a:ext cx="666815" cy="498734"/>
            <a:chOff x="1755845" y="3748945"/>
            <a:chExt cx="666815" cy="498734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491880" y="3211842"/>
            <a:ext cx="536573" cy="2736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37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41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8" name="Group 14347"/>
          <p:cNvGrpSpPr/>
          <p:nvPr/>
        </p:nvGrpSpPr>
        <p:grpSpPr>
          <a:xfrm>
            <a:off x="1745849" y="3748945"/>
            <a:ext cx="666815" cy="498734"/>
            <a:chOff x="1755845" y="3748945"/>
            <a:chExt cx="666815" cy="4987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527037" y="3745497"/>
            <a:ext cx="666815" cy="498734"/>
            <a:chOff x="1755845" y="3748945"/>
            <a:chExt cx="666815" cy="49873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083734" y="3748945"/>
            <a:ext cx="666815" cy="498734"/>
            <a:chOff x="1755845" y="3748945"/>
            <a:chExt cx="666815" cy="498734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287882" y="3745497"/>
            <a:ext cx="666815" cy="498734"/>
            <a:chOff x="1755845" y="3748945"/>
            <a:chExt cx="666815" cy="498734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480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42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713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43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305344" y="3795886"/>
            <a:ext cx="871255" cy="1024880"/>
            <a:chOff x="3305344" y="3795886"/>
            <a:chExt cx="871255" cy="1024880"/>
          </a:xfrm>
        </p:grpSpPr>
        <p:pic>
          <p:nvPicPr>
            <p:cNvPr id="49" name="Picture 4" descr="https://lh3.googleusercontent.com/5vbteqaIUeZe2i622-FCmOrRJ3SnFKNimZT9fvHh-xsJjs54TcAxZIuoy7l-Z7R0eAxnDYY6zOEzI9NTmEwAte0pqbyfetASbAW87a3KxPAbHtp7fynrbVAyp6TW_EYN_4Oh0x9LlM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344" y="45159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Straight Arrow Connector 49"/>
            <p:cNvCxnSpPr/>
            <p:nvPr/>
          </p:nvCxnSpPr>
          <p:spPr>
            <a:xfrm flipV="1">
              <a:off x="3429794" y="3795886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91880" y="4526999"/>
              <a:ext cx="684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Raleway SemiBold" charset="0"/>
                </a:rPr>
                <a:t>e</a:t>
              </a:r>
              <a:r>
                <a:rPr lang="en-US" sz="1200" b="1" dirty="0" smtClean="0">
                  <a:latin typeface="Raleway SemiBold" charset="0"/>
                </a:rPr>
                <a:t>vent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905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44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619672" y="3779118"/>
            <a:ext cx="871255" cy="1024880"/>
            <a:chOff x="3305344" y="3795886"/>
            <a:chExt cx="871255" cy="1024880"/>
          </a:xfrm>
        </p:grpSpPr>
        <p:pic>
          <p:nvPicPr>
            <p:cNvPr id="49" name="Picture 4" descr="https://lh3.googleusercontent.com/5vbteqaIUeZe2i622-FCmOrRJ3SnFKNimZT9fvHh-xsJjs54TcAxZIuoy7l-Z7R0eAxnDYY6zOEzI9NTmEwAte0pqbyfetASbAW87a3KxPAbHtp7fynrbVAyp6TW_EYN_4Oh0x9LlM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344" y="45159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Straight Arrow Connector 49"/>
            <p:cNvCxnSpPr/>
            <p:nvPr/>
          </p:nvCxnSpPr>
          <p:spPr>
            <a:xfrm flipV="1">
              <a:off x="3429794" y="3795886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91880" y="4526999"/>
              <a:ext cx="684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Raleway SemiBold" charset="0"/>
                </a:rPr>
                <a:t>e</a:t>
              </a:r>
              <a:r>
                <a:rPr lang="en-US" sz="1200" b="1" dirty="0" smtClean="0">
                  <a:latin typeface="Raleway SemiBold" charset="0"/>
                </a:rPr>
                <a:t>vent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713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45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176310" y="3787572"/>
            <a:ext cx="871255" cy="1024880"/>
            <a:chOff x="3305344" y="3795886"/>
            <a:chExt cx="871255" cy="1024880"/>
          </a:xfrm>
        </p:grpSpPr>
        <p:pic>
          <p:nvPicPr>
            <p:cNvPr id="49" name="Picture 4" descr="https://lh3.googleusercontent.com/5vbteqaIUeZe2i622-FCmOrRJ3SnFKNimZT9fvHh-xsJjs54TcAxZIuoy7l-Z7R0eAxnDYY6zOEzI9NTmEwAte0pqbyfetASbAW87a3KxPAbHtp7fynrbVAyp6TW_EYN_4Oh0x9LlM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344" y="45159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Straight Arrow Connector 49"/>
            <p:cNvCxnSpPr/>
            <p:nvPr/>
          </p:nvCxnSpPr>
          <p:spPr>
            <a:xfrm flipV="1">
              <a:off x="3429794" y="3795886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91880" y="4526999"/>
              <a:ext cx="684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Raleway SemiBold" charset="0"/>
                </a:rPr>
                <a:t>e</a:t>
              </a:r>
              <a:r>
                <a:rPr lang="en-US" sz="1200" b="1" dirty="0" smtClean="0">
                  <a:latin typeface="Raleway SemiBold" charset="0"/>
                </a:rPr>
                <a:t>vent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31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46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619672" y="3779118"/>
            <a:ext cx="871255" cy="1024880"/>
            <a:chOff x="3305344" y="3795886"/>
            <a:chExt cx="871255" cy="1024880"/>
          </a:xfrm>
        </p:grpSpPr>
        <p:pic>
          <p:nvPicPr>
            <p:cNvPr id="49" name="Picture 4" descr="https://lh3.googleusercontent.com/5vbteqaIUeZe2i622-FCmOrRJ3SnFKNimZT9fvHh-xsJjs54TcAxZIuoy7l-Z7R0eAxnDYY6zOEzI9NTmEwAte0pqbyfetASbAW87a3KxPAbHtp7fynrbVAyp6TW_EYN_4Oh0x9LlM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344" y="45159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Straight Arrow Connector 49"/>
            <p:cNvCxnSpPr/>
            <p:nvPr/>
          </p:nvCxnSpPr>
          <p:spPr>
            <a:xfrm flipV="1">
              <a:off x="3429794" y="3795886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91880" y="4526999"/>
              <a:ext cx="684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Raleway SemiBold" charset="0"/>
                </a:rPr>
                <a:t>e</a:t>
              </a:r>
              <a:r>
                <a:rPr lang="en-US" sz="1200" b="1" dirty="0" smtClean="0">
                  <a:latin typeface="Raleway SemiBold" charset="0"/>
                </a:rPr>
                <a:t>vent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31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47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580111" y="1419622"/>
            <a:ext cx="2742029" cy="3514409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87006" y="1419622"/>
            <a:ext cx="3024336" cy="345638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1115616" y="1347614"/>
            <a:ext cx="2102768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6084168" y="1347614"/>
            <a:ext cx="133092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3160388" y="3125224"/>
            <a:ext cx="25561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3160388" y="3251308"/>
            <a:ext cx="261419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879078" y="2905697"/>
            <a:ext cx="2166245" cy="476416"/>
            <a:chOff x="5879078" y="2905697"/>
            <a:chExt cx="2166245" cy="476416"/>
          </a:xfrm>
        </p:grpSpPr>
        <p:sp>
          <p:nvSpPr>
            <p:cNvPr id="80" name="Rectangle 79"/>
            <p:cNvSpPr/>
            <p:nvPr/>
          </p:nvSpPr>
          <p:spPr>
            <a:xfrm>
              <a:off x="5879078" y="2905697"/>
              <a:ext cx="2144093" cy="4764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lh5.googleusercontent.com/AmlE_3xlyfNBYopEWd_18Bmv2bhd_-2lR4QeieXjn3o5D4IRDkaWE-v643Z9B7ndOQVPKSyEqOKs5QVuBFbbkj8s1T-soKdS6nzmkBLlwEmAOqt37YN4VzKMLlKI9E-TjumW9RLiTV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3001766"/>
              <a:ext cx="256678" cy="256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63" name="TextBox 14362"/>
            <p:cNvSpPr txBox="1"/>
            <p:nvPr/>
          </p:nvSpPr>
          <p:spPr>
            <a:xfrm>
              <a:off x="6284837" y="2984053"/>
              <a:ext cx="1760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Backend System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SPA: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115616" y="2067694"/>
            <a:ext cx="1982398" cy="2016224"/>
            <a:chOff x="1115616" y="2283718"/>
            <a:chExt cx="1982398" cy="2016224"/>
          </a:xfrm>
        </p:grpSpPr>
        <p:sp>
          <p:nvSpPr>
            <p:cNvPr id="8" name="Rectangle 7"/>
            <p:cNvSpPr/>
            <p:nvPr/>
          </p:nvSpPr>
          <p:spPr>
            <a:xfrm>
              <a:off x="1115616" y="2283718"/>
              <a:ext cx="1915390" cy="20162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31640" y="2805321"/>
              <a:ext cx="1491142" cy="362567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737209" y="2860111"/>
              <a:ext cx="9789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UI layer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342728" y="3286049"/>
              <a:ext cx="1480054" cy="362567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52918" y="3336527"/>
              <a:ext cx="16450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Application Layer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31640" y="3793359"/>
              <a:ext cx="1480054" cy="362567"/>
            </a:xfrm>
            <a:prstGeom prst="rect">
              <a:avLst/>
            </a:prstGeom>
            <a:solidFill>
              <a:srgbClr val="61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93193" y="3843837"/>
              <a:ext cx="9811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Data Layer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19672" y="2283718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Frontend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39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835696" y="2577300"/>
            <a:ext cx="5112568" cy="115767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Javascript </a:t>
            </a:r>
            <a:br>
              <a:rPr lang="en" dirty="0" smtClean="0"/>
            </a:br>
            <a:r>
              <a:rPr lang="en" dirty="0" smtClean="0"/>
              <a:t>and beyond</a:t>
            </a:r>
            <a:br>
              <a:rPr lang="en" dirty="0" smtClean="0"/>
            </a:b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839516" y="3147814"/>
            <a:ext cx="4028628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Javascript is a full-fledged language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8884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251520" y="151464"/>
            <a:ext cx="1527173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Browser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DOM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64336" y="987574"/>
            <a:ext cx="1584176" cy="307777"/>
            <a:chOff x="3203848" y="1413759"/>
            <a:chExt cx="1584176" cy="307777"/>
          </a:xfrm>
        </p:grpSpPr>
        <p:sp>
          <p:nvSpPr>
            <p:cNvPr id="11" name="Rounded Rectangle 10"/>
            <p:cNvSpPr/>
            <p:nvPr/>
          </p:nvSpPr>
          <p:spPr>
            <a:xfrm>
              <a:off x="3203848" y="1419622"/>
              <a:ext cx="1584176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47864" y="1413759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arlow Light" charset="0"/>
                </a:rPr>
                <a:t>html</a:t>
              </a:r>
              <a:r>
                <a:rPr lang="en-US" b="1" dirty="0">
                  <a:solidFill>
                    <a:schemeClr val="bg1"/>
                  </a:solidFill>
                  <a:latin typeface="Barlow Light" charset="0"/>
                </a:rPr>
                <a:t>: </a:t>
              </a:r>
              <a:r>
                <a:rPr lang="en-US" b="1" dirty="0" smtClean="0">
                  <a:solidFill>
                    <a:schemeClr val="bg1"/>
                  </a:solidFill>
                  <a:latin typeface="Barlow Light" charset="0"/>
                </a:rPr>
                <a:t>element</a:t>
              </a:r>
              <a:endParaRPr lang="en-US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82448" y="1852475"/>
            <a:ext cx="1753850" cy="289509"/>
            <a:chOff x="1331640" y="2112856"/>
            <a:chExt cx="1568414" cy="289509"/>
          </a:xfrm>
        </p:grpSpPr>
        <p:sp>
          <p:nvSpPr>
            <p:cNvPr id="12" name="Rounded Rectangle 11"/>
            <p:cNvSpPr/>
            <p:nvPr/>
          </p:nvSpPr>
          <p:spPr>
            <a:xfrm>
              <a:off x="1331640" y="2114333"/>
              <a:ext cx="1447428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85991" y="2112856"/>
              <a:ext cx="1414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body: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80520" y="2480734"/>
            <a:ext cx="1773712" cy="288032"/>
            <a:chOff x="4267592" y="2139702"/>
            <a:chExt cx="1240512" cy="288032"/>
          </a:xfrm>
        </p:grpSpPr>
        <p:sp>
          <p:nvSpPr>
            <p:cNvPr id="14" name="Rounded Rectangle 13"/>
            <p:cNvSpPr/>
            <p:nvPr/>
          </p:nvSpPr>
          <p:spPr>
            <a:xfrm>
              <a:off x="4267592" y="2139702"/>
              <a:ext cx="1240512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11608" y="2144872"/>
              <a:ext cx="1024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Barlow Light" charset="0"/>
                </a:rPr>
                <a:t>p</a:t>
              </a:r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12783" y="1844079"/>
            <a:ext cx="1586991" cy="297905"/>
            <a:chOff x="2018126" y="2092522"/>
            <a:chExt cx="1617769" cy="297905"/>
          </a:xfrm>
        </p:grpSpPr>
        <p:sp>
          <p:nvSpPr>
            <p:cNvPr id="20" name="Rounded Rectangle 19"/>
            <p:cNvSpPr/>
            <p:nvPr/>
          </p:nvSpPr>
          <p:spPr>
            <a:xfrm>
              <a:off x="2018126" y="2102395"/>
              <a:ext cx="1617769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43107" y="2092522"/>
              <a:ext cx="13909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head: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07146" y="2745546"/>
            <a:ext cx="1436862" cy="305389"/>
            <a:chOff x="2018126" y="2102395"/>
            <a:chExt cx="1617769" cy="305389"/>
          </a:xfrm>
        </p:grpSpPr>
        <p:sp>
          <p:nvSpPr>
            <p:cNvPr id="25" name="Rounded Rectangle 24"/>
            <p:cNvSpPr/>
            <p:nvPr/>
          </p:nvSpPr>
          <p:spPr>
            <a:xfrm>
              <a:off x="2018126" y="2102395"/>
              <a:ext cx="1617769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43107" y="2130785"/>
              <a:ext cx="1492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title: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345349" y="3778423"/>
            <a:ext cx="1322995" cy="288032"/>
          </a:xfrm>
          <a:prstGeom prst="roundRect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Barlow Light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23484" y="3778423"/>
            <a:ext cx="1293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Barlow Light" charset="0"/>
              </a:rPr>
              <a:t>em</a:t>
            </a:r>
            <a:r>
              <a:rPr lang="en-US" sz="1200" b="1" dirty="0" smtClean="0">
                <a:solidFill>
                  <a:schemeClr val="bg1"/>
                </a:solidFill>
                <a:latin typeface="Barlow Light" charset="0"/>
              </a:rPr>
              <a:t>: element</a:t>
            </a:r>
            <a:endParaRPr lang="en-US" sz="1200" b="1" dirty="0">
              <a:solidFill>
                <a:schemeClr val="bg1"/>
              </a:solidFill>
              <a:latin typeface="Barlow Light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380520" y="3768550"/>
            <a:ext cx="760759" cy="291396"/>
            <a:chOff x="1540396" y="2640394"/>
            <a:chExt cx="1152128" cy="291396"/>
          </a:xfrm>
        </p:grpSpPr>
        <p:sp>
          <p:nvSpPr>
            <p:cNvPr id="41" name="Rounded Rectangle 40"/>
            <p:cNvSpPr/>
            <p:nvPr/>
          </p:nvSpPr>
          <p:spPr>
            <a:xfrm>
              <a:off x="1540396" y="2643758"/>
              <a:ext cx="1152128" cy="288032"/>
            </a:xfrm>
            <a:prstGeom prst="roundRect">
              <a:avLst/>
            </a:prstGeom>
            <a:solidFill>
              <a:schemeClr val="accent5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91680" y="2640394"/>
              <a:ext cx="898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text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55918" y="4330357"/>
            <a:ext cx="760759" cy="291396"/>
            <a:chOff x="1540396" y="2640394"/>
            <a:chExt cx="1152128" cy="291396"/>
          </a:xfrm>
        </p:grpSpPr>
        <p:sp>
          <p:nvSpPr>
            <p:cNvPr id="44" name="Rounded Rectangle 43"/>
            <p:cNvSpPr/>
            <p:nvPr/>
          </p:nvSpPr>
          <p:spPr>
            <a:xfrm>
              <a:off x="1540396" y="2643758"/>
              <a:ext cx="1152128" cy="288032"/>
            </a:xfrm>
            <a:prstGeom prst="roundRect">
              <a:avLst/>
            </a:prstGeom>
            <a:solidFill>
              <a:schemeClr val="accent5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91680" y="2640394"/>
              <a:ext cx="898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text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3242846" y="2151856"/>
            <a:ext cx="0" cy="251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225860" y="2151856"/>
            <a:ext cx="0" cy="312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242846" y="1556480"/>
            <a:ext cx="0" cy="285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60899" y="3266821"/>
            <a:ext cx="1" cy="494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154235" y="3266821"/>
            <a:ext cx="0" cy="494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152340" y="4059946"/>
            <a:ext cx="1896" cy="270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242846" y="1556480"/>
            <a:ext cx="2948882" cy="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191728" y="1557170"/>
            <a:ext cx="0" cy="296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3523209" y="3522622"/>
            <a:ext cx="760759" cy="291396"/>
            <a:chOff x="1540396" y="2640394"/>
            <a:chExt cx="1152128" cy="291396"/>
          </a:xfrm>
        </p:grpSpPr>
        <p:sp>
          <p:nvSpPr>
            <p:cNvPr id="93" name="Rounded Rectangle 92"/>
            <p:cNvSpPr/>
            <p:nvPr/>
          </p:nvSpPr>
          <p:spPr>
            <a:xfrm>
              <a:off x="1540396" y="2643758"/>
              <a:ext cx="1152128" cy="288032"/>
            </a:xfrm>
            <a:prstGeom prst="roundRect">
              <a:avLst/>
            </a:prstGeom>
            <a:solidFill>
              <a:schemeClr val="accent5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91680" y="2640394"/>
              <a:ext cx="898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text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3919631" y="3033578"/>
            <a:ext cx="5946" cy="489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1403648" y="2735673"/>
            <a:ext cx="1436862" cy="297905"/>
            <a:chOff x="2018126" y="2092522"/>
            <a:chExt cx="1617769" cy="297905"/>
          </a:xfrm>
        </p:grpSpPr>
        <p:sp>
          <p:nvSpPr>
            <p:cNvPr id="99" name="Rounded Rectangle 98"/>
            <p:cNvSpPr/>
            <p:nvPr/>
          </p:nvSpPr>
          <p:spPr>
            <a:xfrm>
              <a:off x="2018126" y="2102395"/>
              <a:ext cx="1617769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43107" y="2092522"/>
              <a:ext cx="1492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meta: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155057" y="3522622"/>
            <a:ext cx="760759" cy="291396"/>
            <a:chOff x="1540396" y="2640394"/>
            <a:chExt cx="1152128" cy="291396"/>
          </a:xfrm>
        </p:grpSpPr>
        <p:sp>
          <p:nvSpPr>
            <p:cNvPr id="102" name="Rounded Rectangle 101"/>
            <p:cNvSpPr/>
            <p:nvPr/>
          </p:nvSpPr>
          <p:spPr>
            <a:xfrm>
              <a:off x="1540396" y="2643758"/>
              <a:ext cx="1152128" cy="288032"/>
            </a:xfrm>
            <a:prstGeom prst="roundRect">
              <a:avLst/>
            </a:prstGeom>
            <a:solidFill>
              <a:schemeClr val="accent5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691680" y="2640394"/>
              <a:ext cx="898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text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cxnSp>
        <p:nvCxnSpPr>
          <p:cNvPr id="104" name="Straight Connector 103"/>
          <p:cNvCxnSpPr/>
          <p:nvPr/>
        </p:nvCxnSpPr>
        <p:spPr>
          <a:xfrm flipH="1">
            <a:off x="2101727" y="3033577"/>
            <a:ext cx="1661" cy="233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5760900" y="3266821"/>
            <a:ext cx="13933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225860" y="2768766"/>
            <a:ext cx="0" cy="498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2103388" y="2402863"/>
            <a:ext cx="18221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923697" y="2402863"/>
            <a:ext cx="0" cy="342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101727" y="2402863"/>
            <a:ext cx="0" cy="312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1621333" y="3266821"/>
            <a:ext cx="915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535437" y="3266821"/>
            <a:ext cx="0" cy="259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539552" y="3522622"/>
            <a:ext cx="1460501" cy="28803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 Light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07965" y="3543693"/>
            <a:ext cx="1569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chemeClr val="bg1"/>
                </a:solidFill>
                <a:latin typeface="Barlow Light" charset="0"/>
              </a:rPr>
              <a:t>charset:attribute</a:t>
            </a:r>
            <a:endParaRPr lang="en-US" sz="1100" b="1" dirty="0">
              <a:solidFill>
                <a:schemeClr val="bg1"/>
              </a:solidFill>
              <a:latin typeface="Barlow Light" charset="0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H="1">
            <a:off x="1619672" y="3266821"/>
            <a:ext cx="1660" cy="251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57873" y="1281469"/>
            <a:ext cx="1" cy="275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71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Browser runtime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5" name="Picture 1" descr="C:\Users\s.fiorenza\Desktop\PresentazioneJS\Slides\Browser\browser-diagram-full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19042"/>
            <a:ext cx="5400600" cy="365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088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547664" y="2355726"/>
            <a:ext cx="5256584" cy="8350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Web Applications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691680" y="3287700"/>
            <a:ext cx="5184576" cy="8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From server side and DHTML 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Rich Internet Application with Ajax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6625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7308304" y="1769010"/>
            <a:ext cx="1512168" cy="134775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8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512502" y="1769011"/>
            <a:ext cx="3219738" cy="314072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1560" y="1769012"/>
            <a:ext cx="1728192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501942" y="1728628"/>
            <a:ext cx="2102768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4107699" y="1728628"/>
            <a:ext cx="133092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964085" y="3848489"/>
            <a:ext cx="1099169" cy="771777"/>
            <a:chOff x="7380312" y="1941972"/>
            <a:chExt cx="1518280" cy="1152128"/>
          </a:xfrm>
        </p:grpSpPr>
        <p:sp>
          <p:nvSpPr>
            <p:cNvPr id="6" name="Rectangle 5"/>
            <p:cNvSpPr/>
            <p:nvPr/>
          </p:nvSpPr>
          <p:spPr>
            <a:xfrm>
              <a:off x="7380312" y="1941972"/>
              <a:ext cx="1518280" cy="1152128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531144" y="2139702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22904" y="222009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31144" y="2511368"/>
              <a:ext cx="55713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433238" y="2038364"/>
              <a:ext cx="320980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31622" y="2859782"/>
              <a:ext cx="14353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44296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61230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588224" y="25180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831288" y="270967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58014" y="278168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076864" y="2925700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94230" y="227495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2164973" y="2499742"/>
            <a:ext cx="147092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988299" y="2208493"/>
            <a:ext cx="1064378" cy="675110"/>
            <a:chOff x="7436360" y="2385826"/>
            <a:chExt cx="1518280" cy="1152128"/>
          </a:xfrm>
        </p:grpSpPr>
        <p:sp>
          <p:nvSpPr>
            <p:cNvPr id="31" name="Rectangle 30"/>
            <p:cNvSpPr/>
            <p:nvPr/>
          </p:nvSpPr>
          <p:spPr>
            <a:xfrm>
              <a:off x="7436360" y="2385826"/>
              <a:ext cx="1518280" cy="1152128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13534" y="2485832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34488" y="2725090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54344" y="2485832"/>
              <a:ext cx="55713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489286" y="2482218"/>
              <a:ext cx="320980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587670" y="3303636"/>
              <a:ext cx="14353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805526" y="272889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486070" y="273234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688490" y="272889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15328" y="33036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007662" y="30609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17048" y="33036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50278" y="271880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6501776" y="2484018"/>
            <a:ext cx="1094560" cy="117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Standard: Server side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2164974" y="4263073"/>
            <a:ext cx="2046986" cy="24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669192" y="2183361"/>
            <a:ext cx="2772668" cy="6760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259328" y="3265413"/>
            <a:ext cx="673677" cy="504056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420425" y="3322509"/>
            <a:ext cx="491280" cy="418911"/>
            <a:chOff x="3986882" y="3121163"/>
            <a:chExt cx="885453" cy="690873"/>
          </a:xfrm>
        </p:grpSpPr>
        <p:sp>
          <p:nvSpPr>
            <p:cNvPr id="85" name="Rectangle 84"/>
            <p:cNvSpPr/>
            <p:nvPr/>
          </p:nvSpPr>
          <p:spPr>
            <a:xfrm>
              <a:off x="3986882" y="3189047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198103" y="3242899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986882" y="3438015"/>
              <a:ext cx="403342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39959" y="3121163"/>
              <a:ext cx="232376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987228" y="3671407"/>
              <a:ext cx="103915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30777" y="3438015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587828" y="3438015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752162" y="3442482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04173" y="3570856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585500" y="3619092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381959" y="3715564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466927" y="3279648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726555" y="2208493"/>
            <a:ext cx="706472" cy="535437"/>
            <a:chOff x="3986882" y="3121163"/>
            <a:chExt cx="885453" cy="690873"/>
          </a:xfrm>
          <a:solidFill>
            <a:srgbClr val="FFC000"/>
          </a:solidFill>
        </p:grpSpPr>
        <p:sp>
          <p:nvSpPr>
            <p:cNvPr id="98" name="Rectangle 97"/>
            <p:cNvSpPr/>
            <p:nvPr/>
          </p:nvSpPr>
          <p:spPr>
            <a:xfrm>
              <a:off x="3986882" y="3189047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198103" y="3242899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986882" y="3438015"/>
              <a:ext cx="403342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639959" y="3121163"/>
              <a:ext cx="232376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987228" y="3671407"/>
              <a:ext cx="103915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430777" y="3438015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587828" y="3438015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52162" y="3442482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04173" y="3570856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585500" y="3619092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381959" y="3715564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466927" y="3279648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>
            <a:off x="5657261" y="2846077"/>
            <a:ext cx="5764" cy="5044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606079" y="2859431"/>
            <a:ext cx="7399" cy="4043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4259328" y="4112999"/>
            <a:ext cx="693502" cy="514263"/>
            <a:chOff x="7380312" y="1941972"/>
            <a:chExt cx="1518280" cy="1152128"/>
          </a:xfrm>
        </p:grpSpPr>
        <p:sp>
          <p:nvSpPr>
            <p:cNvPr id="113" name="Rectangle 112"/>
            <p:cNvSpPr/>
            <p:nvPr/>
          </p:nvSpPr>
          <p:spPr>
            <a:xfrm>
              <a:off x="7380312" y="1941972"/>
              <a:ext cx="1518280" cy="1152128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531144" y="2139702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822904" y="222009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531144" y="2511368"/>
              <a:ext cx="55713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433238" y="2038364"/>
              <a:ext cx="320980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531622" y="2859782"/>
              <a:ext cx="14353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144296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361230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588224" y="25180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831288" y="270967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358014" y="278168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076864" y="2925700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194230" y="227495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tangle 3"/>
          <p:cNvSpPr txBox="1">
            <a:spLocks noChangeAspect="1" noChangeArrowheads="1"/>
          </p:cNvSpPr>
          <p:nvPr/>
        </p:nvSpPr>
        <p:spPr>
          <a:xfrm>
            <a:off x="7107836" y="1769012"/>
            <a:ext cx="158417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Database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4933005" y="4367154"/>
            <a:ext cx="724256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4593749" y="3769469"/>
            <a:ext cx="0" cy="343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8" name="Straight Connector 14357"/>
          <p:cNvCxnSpPr/>
          <p:nvPr/>
        </p:nvCxnSpPr>
        <p:spPr>
          <a:xfrm flipV="1">
            <a:off x="5657261" y="3795887"/>
            <a:ext cx="0" cy="571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5.googleusercontent.com/AmlE_3xlyfNBYopEWd_18Bmv2bhd_-2lR4QeieXjn3o5D4IRDkaWE-v643Z9B7ndOQVPKSyEqOKs5QVuBFbbkj8s1T-soKdS6nzmkBLlwEmAOqt37YN4VzKMLlKI9E-TjumW9RLiT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43064"/>
            <a:ext cx="256678" cy="25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63" name="TextBox 14362"/>
          <p:cNvSpPr txBox="1"/>
          <p:nvPr/>
        </p:nvSpPr>
        <p:spPr>
          <a:xfrm>
            <a:off x="4427984" y="2335981"/>
            <a:ext cx="176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 System</a:t>
            </a:r>
            <a:endParaRPr lang="en-US" dirty="0"/>
          </a:p>
        </p:txBody>
      </p:sp>
      <p:pic>
        <p:nvPicPr>
          <p:cNvPr id="1028" name="Picture 4" descr="https://lh6.googleusercontent.com/8Ar-78-g8DqFNjHoFTaXrP8c1k89ZBnImPVdH7_iKI7tzYPYyBd-ZFOiU_wgW4j7i1P0wgoNLCm3DhLDUWYubtq4iACWCbgbvYivfK0EeLOKGb-VYWag_spRCJ5oSlKlxiRJ6M6Gm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016" y="1873058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/>
          <p:cNvSpPr/>
          <p:nvPr/>
        </p:nvSpPr>
        <p:spPr>
          <a:xfrm>
            <a:off x="988299" y="2980080"/>
            <a:ext cx="1064378" cy="6760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2308990" y="2271022"/>
            <a:ext cx="1326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Browser http call</a:t>
            </a:r>
            <a:endParaRPr 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267744" y="4038332"/>
            <a:ext cx="1434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response http</a:t>
            </a:r>
            <a:endParaRPr lang="en-US" sz="1100" dirty="0"/>
          </a:p>
        </p:txBody>
      </p:sp>
      <p:grpSp>
        <p:nvGrpSpPr>
          <p:cNvPr id="159" name="Group 158"/>
          <p:cNvGrpSpPr>
            <a:grpSpLocks noChangeAspect="1"/>
          </p:cNvGrpSpPr>
          <p:nvPr/>
        </p:nvGrpSpPr>
        <p:grpSpPr>
          <a:xfrm>
            <a:off x="2727058" y="4309217"/>
            <a:ext cx="346751" cy="257132"/>
            <a:chOff x="7380312" y="1941972"/>
            <a:chExt cx="1518280" cy="1152128"/>
          </a:xfrm>
        </p:grpSpPr>
        <p:sp>
          <p:nvSpPr>
            <p:cNvPr id="160" name="Rectangle 159"/>
            <p:cNvSpPr/>
            <p:nvPr/>
          </p:nvSpPr>
          <p:spPr>
            <a:xfrm>
              <a:off x="7380312" y="1941972"/>
              <a:ext cx="1518280" cy="1152128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7531144" y="2139702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822904" y="222009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531144" y="2511368"/>
              <a:ext cx="55713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433238" y="2038364"/>
              <a:ext cx="320980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7531622" y="2859782"/>
              <a:ext cx="14353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8144296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361230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8588224" y="25180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831288" y="270967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358014" y="278168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8076864" y="2925700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8194230" y="227495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541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184731" y="1203598"/>
            <a:ext cx="8642350" cy="382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lvl="1">
              <a:buFont typeface="Wingdings" pitchFamily="2" charset="2"/>
              <a:buChar char="§"/>
            </a:pPr>
            <a:r>
              <a:rPr lang="en-US" altLang="en-US" sz="1800" b="1" dirty="0" smtClean="0">
                <a:latin typeface="Raleway SemiBold" charset="0"/>
              </a:rPr>
              <a:t>Data and UI are merged on the server</a:t>
            </a:r>
            <a:endParaRPr lang="et-EE" altLang="en-US" sz="1800" b="1" dirty="0" smtClean="0">
              <a:latin typeface="Raleway SemiBold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en-US" sz="1800" b="1" dirty="0" smtClean="0">
                <a:latin typeface="Raleway SemiBold" charset="0"/>
              </a:rPr>
              <a:t>Every new request  from </a:t>
            </a:r>
            <a:r>
              <a:rPr lang="et-EE" altLang="en-US" sz="1800" b="1" dirty="0" smtClean="0">
                <a:latin typeface="Raleway SemiBold" charset="0"/>
              </a:rPr>
              <a:t>UI </a:t>
            </a:r>
            <a:r>
              <a:rPr lang="en-US" altLang="en-US" sz="1800" b="1" dirty="0" smtClean="0">
                <a:latin typeface="Raleway SemiBold" charset="0"/>
              </a:rPr>
              <a:t>to the server create new Page</a:t>
            </a:r>
            <a:endParaRPr lang="et-EE" altLang="en-US" sz="1800" b="1" dirty="0" smtClean="0">
              <a:latin typeface="Raleway SemiBold" charset="0"/>
            </a:endParaRPr>
          </a:p>
          <a:p>
            <a:pPr lvl="2"/>
            <a:r>
              <a:rPr lang="en-US" altLang="en-US" sz="1600" dirty="0" smtClean="0">
                <a:latin typeface="Raleway SemiBold" charset="0"/>
              </a:rPr>
              <a:t>Whole page is recalculated, delivered to client to replace previous one</a:t>
            </a:r>
            <a:r>
              <a:rPr lang="et-EE" altLang="en-US" sz="1600" dirty="0" smtClean="0">
                <a:latin typeface="Raleway SemiBold" charset="0"/>
              </a:rPr>
              <a:t> </a:t>
            </a:r>
          </a:p>
          <a:p>
            <a:pPr lvl="2"/>
            <a:r>
              <a:rPr lang="en-US" altLang="en-US" sz="1600" dirty="0" smtClean="0">
                <a:latin typeface="Raleway SemiBold" charset="0"/>
              </a:rPr>
              <a:t>User can’t perform any action while waiting for new page to be rendered</a:t>
            </a:r>
            <a:endParaRPr lang="et-EE" altLang="en-US" sz="1200" dirty="0" smtClean="0">
              <a:latin typeface="Raleway SemiBold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t-EE" altLang="en-US" sz="1800" b="1" dirty="0" smtClean="0">
                <a:latin typeface="Raleway SemiBold" charset="0"/>
              </a:rPr>
              <a:t>J</a:t>
            </a:r>
            <a:r>
              <a:rPr lang="en-US" altLang="en-US" sz="1800" b="1" dirty="0" err="1" smtClean="0">
                <a:latin typeface="Raleway SemiBold" charset="0"/>
              </a:rPr>
              <a:t>avascript</a:t>
            </a:r>
            <a:r>
              <a:rPr lang="en-US" altLang="en-US" sz="1800" b="1" dirty="0" smtClean="0">
                <a:latin typeface="Raleway SemiBold" charset="0"/>
              </a:rPr>
              <a:t> code embedded in page is restricted to </a:t>
            </a:r>
            <a:r>
              <a:rPr lang="en-US" altLang="en-US" sz="1800" dirty="0" smtClean="0">
                <a:latin typeface="Raleway SemiBold" charset="0"/>
              </a:rPr>
              <a:t>:</a:t>
            </a:r>
            <a:endParaRPr lang="et-EE" altLang="en-US" sz="1800" dirty="0" smtClean="0">
              <a:latin typeface="Raleway SemiBold" charset="0"/>
            </a:endParaRPr>
          </a:p>
          <a:p>
            <a:pPr lvl="2"/>
            <a:r>
              <a:rPr lang="en-US" altLang="en-US" sz="1600" dirty="0" smtClean="0">
                <a:latin typeface="Raleway SemiBold" charset="0"/>
              </a:rPr>
              <a:t>Implement some logic on data already loaded on </a:t>
            </a:r>
            <a:r>
              <a:rPr lang="et-EE" altLang="en-US" sz="1600" dirty="0" smtClean="0">
                <a:latin typeface="Raleway SemiBold" charset="0"/>
              </a:rPr>
              <a:t>UI</a:t>
            </a:r>
          </a:p>
          <a:p>
            <a:pPr lvl="2"/>
            <a:r>
              <a:rPr lang="en-US" altLang="en-US" sz="1600" dirty="0" smtClean="0">
                <a:latin typeface="Raleway SemiBold" charset="0"/>
              </a:rPr>
              <a:t>Perform validations on data submitted by user</a:t>
            </a:r>
            <a:endParaRPr lang="et-EE" altLang="en-US" sz="1600" dirty="0" smtClean="0">
              <a:latin typeface="Raleway SemiBold" charset="0"/>
            </a:endParaRPr>
          </a:p>
          <a:p>
            <a:pPr lvl="2"/>
            <a:r>
              <a:rPr lang="en-US" altLang="en-US" sz="1600" dirty="0" smtClean="0">
                <a:latin typeface="Raleway SemiBold" charset="0"/>
              </a:rPr>
              <a:t>Copy data between UI fields</a:t>
            </a:r>
            <a:endParaRPr lang="et-EE" altLang="en-US" sz="1600" dirty="0" smtClean="0">
              <a:latin typeface="Raleway SemiBold" charset="0"/>
            </a:endParaRPr>
          </a:p>
          <a:p>
            <a:pPr lvl="2"/>
            <a:r>
              <a:rPr lang="et-EE" altLang="en-US" sz="1600" dirty="0" smtClean="0">
                <a:latin typeface="Raleway SemiBold" charset="0"/>
              </a:rPr>
              <a:t>DHML </a:t>
            </a:r>
            <a:r>
              <a:rPr lang="en-US" altLang="en-US" sz="1600" dirty="0" smtClean="0">
                <a:latin typeface="Raleway SemiBold" charset="0"/>
              </a:rPr>
              <a:t>effects </a:t>
            </a:r>
            <a:r>
              <a:rPr lang="et-EE" altLang="en-US" sz="1600" dirty="0" smtClean="0">
                <a:latin typeface="Raleway SemiBold" charset="0"/>
              </a:rPr>
              <a:t>(</a:t>
            </a:r>
            <a:r>
              <a:rPr lang="en-US" altLang="en-US" sz="1600" dirty="0" smtClean="0">
                <a:latin typeface="Raleway SemiBold" charset="0"/>
              </a:rPr>
              <a:t>images </a:t>
            </a:r>
            <a:r>
              <a:rPr lang="et-EE" altLang="en-US" sz="1600" dirty="0" smtClean="0">
                <a:latin typeface="Raleway SemiBold" charset="0"/>
              </a:rPr>
              <a:t>rollout, </a:t>
            </a:r>
            <a:r>
              <a:rPr lang="en-US" altLang="en-US" sz="1600" dirty="0" smtClean="0">
                <a:latin typeface="Raleway SemiBold" charset="0"/>
              </a:rPr>
              <a:t>sort tables, change layout elements</a:t>
            </a:r>
            <a:r>
              <a:rPr lang="et-EE" altLang="en-US" sz="1600" dirty="0" smtClean="0">
                <a:latin typeface="Raleway SemiBold" charset="0"/>
              </a:rPr>
              <a:t>)</a:t>
            </a:r>
          </a:p>
          <a:p>
            <a:pPr lvl="2"/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Standard: Server side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4418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3780</TotalTime>
  <Words>1063</Words>
  <Application>Microsoft Office PowerPoint</Application>
  <PresentationFormat>On-screen Show (16:9)</PresentationFormat>
  <Paragraphs>593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Barlow</vt:lpstr>
      <vt:lpstr>Wingdings</vt:lpstr>
      <vt:lpstr>Raleway SemiBold</vt:lpstr>
      <vt:lpstr>Verdana</vt:lpstr>
      <vt:lpstr>Barlow Light</vt:lpstr>
      <vt:lpstr>Consolas</vt:lpstr>
      <vt:lpstr>Gaoler template</vt:lpstr>
      <vt:lpstr>PowerPoint Presentation</vt:lpstr>
      <vt:lpstr>Javascript Agenda</vt:lpstr>
      <vt:lpstr>Browser</vt:lpstr>
      <vt:lpstr>PowerPoint Presentation</vt:lpstr>
      <vt:lpstr>PowerPoint Presentation</vt:lpstr>
      <vt:lpstr>PowerPoint Presentation</vt:lpstr>
      <vt:lpstr>Web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Page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 and beyond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265</cp:revision>
  <dcterms:modified xsi:type="dcterms:W3CDTF">2020-10-08T18:42:58Z</dcterms:modified>
</cp:coreProperties>
</file>