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408" r:id="rId3"/>
    <p:sldId id="409" r:id="rId4"/>
    <p:sldId id="402" r:id="rId5"/>
    <p:sldId id="410" r:id="rId6"/>
    <p:sldId id="406" r:id="rId7"/>
  </p:sldIdLst>
  <p:sldSz cx="9144000" cy="5143500" type="screen16x9"/>
  <p:notesSz cx="6858000" cy="9144000"/>
  <p:embeddedFontLst>
    <p:embeddedFont>
      <p:font typeface="Bahnschrift SemiLight" pitchFamily="34" charset="0"/>
      <p:regular r:id="rId9"/>
    </p:embeddedFont>
    <p:embeddedFont>
      <p:font typeface="Barlow Light" charset="0"/>
      <p:regular r:id="rId10"/>
      <p:bold r:id="rId11"/>
      <p:italic r:id="rId12"/>
      <p:boldItalic r:id="rId13"/>
    </p:embeddedFont>
    <p:embeddedFont>
      <p:font typeface="Bahnschrift Light" pitchFamily="34" charset="0"/>
      <p:regular r:id="rId14"/>
    </p:embeddedFont>
    <p:embeddedFont>
      <p:font typeface="Raleway SemiBold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0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data-modeling/what-is-entity-relationship-diagra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cidchart.com/pages/ER-diagram-symbols-and-mea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signing-a-relational-database-and-creating-an-entity-relationship-diagram-89c1c19320b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data-analysis-in-mysql-operators-joins-and-more-in-relational-databases-26c0a968e61e" TargetMode="External"/><Relationship Id="rId4" Type="http://schemas.openxmlformats.org/officeDocument/2006/relationships/hyperlink" Target="https://towardsdatascience.com/coding-and-implementing-a-relational-database-using-mysql-d9bc69be90f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pdhBUYk7Kk&amp;vl=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CuY5ADwn24&amp;vl=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UgFMzuE8lQDLRhCNs19-RHpUY-_6ZI6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LAZ4kZ9dFpMGXTKXsBM_ZNpJwowfsP49" TargetMode="External"/><Relationship Id="rId4" Type="http://schemas.openxmlformats.org/officeDocument/2006/relationships/hyperlink" Target="https://www.youtube.com/playlist?list=PL_RvSWIduMYEZd6M7M0e5vSM_e0Jw5hU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663577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t-EE" sz="4400" dirty="0" smtClean="0"/>
              <a:t>Portfolio </a:t>
            </a:r>
            <a:r>
              <a:rPr lang="en-US" sz="4400" dirty="0" smtClean="0"/>
              <a:t>Project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2800" dirty="0" smtClean="0"/>
              <a:t>Software Analyst Resources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product domain with 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main processes with Activity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66506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282370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282172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system architecture with Deploy Diagram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10492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95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Entity Relationship Diagram and DB Design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491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ERD Introduction @ Visual Paradigm 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335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44862" y="2247640"/>
            <a:ext cx="699954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2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www.visual-paradigm.com/guide/data-modeling/what-is-entity-relationship-diagram</a:t>
            </a:r>
            <a:endParaRPr lang="en-US" sz="12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25" name="Google Shape;6158;p67"/>
          <p:cNvSpPr/>
          <p:nvPr/>
        </p:nvSpPr>
        <p:spPr>
          <a:xfrm>
            <a:off x="1213308" y="254046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7;p32"/>
          <p:cNvSpPr txBox="1">
            <a:spLocks/>
          </p:cNvSpPr>
          <p:nvPr/>
        </p:nvSpPr>
        <p:spPr>
          <a:xfrm>
            <a:off x="1259632" y="253567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 and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Styles of ERD 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(Dictionary of symbols)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7" name="Google Shape;6159;p67"/>
          <p:cNvGrpSpPr/>
          <p:nvPr/>
        </p:nvGrpSpPr>
        <p:grpSpPr>
          <a:xfrm rot="16200000">
            <a:off x="554171" y="2379903"/>
            <a:ext cx="394142" cy="711412"/>
            <a:chOff x="3314125" y="1799775"/>
            <a:chExt cx="117575" cy="208475"/>
          </a:xfrm>
        </p:grpSpPr>
        <p:sp>
          <p:nvSpPr>
            <p:cNvPr id="2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997;p32"/>
          <p:cNvSpPr txBox="1">
            <a:spLocks/>
          </p:cNvSpPr>
          <p:nvPr/>
        </p:nvSpPr>
        <p:spPr>
          <a:xfrm>
            <a:off x="1211544" y="3183744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www.lucidchart.com/pages/ER-diagram-symbols-and-meaning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890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95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Entity Relationship Diagram and DB Design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491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Tutorial Step to Step from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Database design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query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335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1235261" y="3363838"/>
            <a:ext cx="724888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1: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towardsdatascience.com/designing-a-relational-database-and-creating-an-entity-relationship-diagram-89c1c19320b2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2: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towardsdatascience.com/coding-and-implementing-a-relational-database-using-mysql-d9bc69be90f5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3: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towardsdatascience.com/data-analysis-in-mysql-operators-joins-and-more-in-relational-databases-26c0a968e61e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79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95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UML Diagrams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491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lt1"/>
                </a:solidFill>
                <a:highlight>
                  <a:schemeClr val="accent2"/>
                </a:highlight>
                <a:latin typeface="Raleway SemiBold" charset="0"/>
              </a:rPr>
              <a:t>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335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 resources: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1283552" y="3003798"/>
            <a:ext cx="724888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1: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www.youtube.com/watch?v=QpdhBUYk7Kk&amp;vl=vi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Part 2:</a:t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://www.youtube.com/watch?v=-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CuY5ADwn24&amp;vl=en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endParaRPr lang="en-US" sz="1400" dirty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" name="Google Shape;6158;p67"/>
          <p:cNvSpPr/>
          <p:nvPr/>
        </p:nvSpPr>
        <p:spPr>
          <a:xfrm>
            <a:off x="1285316" y="3474789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97;p32"/>
          <p:cNvSpPr txBox="1">
            <a:spLocks/>
          </p:cNvSpPr>
          <p:nvPr/>
        </p:nvSpPr>
        <p:spPr>
          <a:xfrm>
            <a:off x="1331640" y="347088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lt1"/>
                </a:solidFill>
                <a:highlight>
                  <a:schemeClr val="accent2"/>
                </a:highlight>
                <a:latin typeface="Raleway SemiBold" charset="0"/>
              </a:rPr>
              <a:t>Activity Diagram</a:t>
            </a:r>
            <a:endParaRPr lang="en-US" sz="2800" b="1" dirty="0" smtClean="0">
              <a:solidFill>
                <a:schemeClr val="bg1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3" name="Google Shape;6159;p67"/>
          <p:cNvGrpSpPr/>
          <p:nvPr/>
        </p:nvGrpSpPr>
        <p:grpSpPr>
          <a:xfrm rot="16200000">
            <a:off x="626179" y="3315116"/>
            <a:ext cx="394142" cy="711412"/>
            <a:chOff x="3314125" y="1799775"/>
            <a:chExt cx="117575" cy="208475"/>
          </a:xfrm>
        </p:grpSpPr>
        <p:sp>
          <p:nvSpPr>
            <p:cNvPr id="14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997;p32"/>
          <p:cNvSpPr txBox="1">
            <a:spLocks/>
          </p:cNvSpPr>
          <p:nvPr/>
        </p:nvSpPr>
        <p:spPr>
          <a:xfrm>
            <a:off x="1283552" y="4083918"/>
            <a:ext cx="724888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>https://www.youtube.com/watch?v=m8iwrEEP7A4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</a:rPr>
            </a:br>
            <a:endParaRPr lang="en-US" sz="1400" dirty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944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Learning 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43899" y="210362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SemiLight" pitchFamily="34" charset="0"/>
                <a:hlinkClick r:id="rId3"/>
              </a:rPr>
              <a:t>https://www.youtube.com/playlist?list=PLUgFMzuE8lQDLRhCNs19-RHpUY-_6ZI6Y</a:t>
            </a:r>
            <a:endParaRPr lang="en-US" b="1" dirty="0" smtClean="0">
              <a:solidFill>
                <a:schemeClr val="accent2"/>
              </a:solidFill>
              <a:latin typeface="Bahnschrift Semi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Additional Resources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" name="Google Shape;6158;p67"/>
          <p:cNvSpPr/>
          <p:nvPr/>
        </p:nvSpPr>
        <p:spPr>
          <a:xfrm>
            <a:off x="1141299" y="1707654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717019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Full course Software Analysis and Design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558216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267968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268905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UML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Diagrams: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2530250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997;p32"/>
          <p:cNvSpPr txBox="1">
            <a:spLocks/>
          </p:cNvSpPr>
          <p:nvPr/>
        </p:nvSpPr>
        <p:spPr>
          <a:xfrm>
            <a:off x="1143899" y="3255752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www.youtube.com/playlist?list=PL_RvSWIduMYEZd6M7M0e5vSM_e0Jw5hUJ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" name="Google Shape;6158;p67"/>
          <p:cNvSpPr/>
          <p:nvPr/>
        </p:nvSpPr>
        <p:spPr>
          <a:xfrm>
            <a:off x="1113016" y="3579862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97;p32"/>
          <p:cNvSpPr txBox="1">
            <a:spLocks/>
          </p:cNvSpPr>
          <p:nvPr/>
        </p:nvSpPr>
        <p:spPr>
          <a:xfrm>
            <a:off x="1231349" y="3589227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Design and Implementation of Database: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0" name="Google Shape;6159;p67"/>
          <p:cNvGrpSpPr/>
          <p:nvPr/>
        </p:nvGrpSpPr>
        <p:grpSpPr>
          <a:xfrm rot="16200000">
            <a:off x="453880" y="3430424"/>
            <a:ext cx="394142" cy="711412"/>
            <a:chOff x="3314125" y="1799775"/>
            <a:chExt cx="117575" cy="208475"/>
          </a:xfrm>
        </p:grpSpPr>
        <p:sp>
          <p:nvSpPr>
            <p:cNvPr id="2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997;p32"/>
          <p:cNvSpPr txBox="1">
            <a:spLocks/>
          </p:cNvSpPr>
          <p:nvPr/>
        </p:nvSpPr>
        <p:spPr>
          <a:xfrm>
            <a:off x="1115616" y="4155926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www.youtube.com/playlist?list=PLLAZ4kZ9dFpMGXTKXsBM_ZNpJwowfsP49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03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203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SemiLight</vt:lpstr>
      <vt:lpstr>Barlow Light</vt:lpstr>
      <vt:lpstr>Bahnschrift Light</vt:lpstr>
      <vt:lpstr>Raleway SemiBold</vt:lpstr>
      <vt:lpstr>Gaoler template</vt:lpstr>
      <vt:lpstr>PowerPoint Presentation</vt:lpstr>
      <vt:lpstr>Portfolio Project Analyst Goals</vt:lpstr>
      <vt:lpstr>Portfolio Project Entity Relationship Diagram and DB Design</vt:lpstr>
      <vt:lpstr>Portfolio Project Entity Relationship Diagram and DB Design</vt:lpstr>
      <vt:lpstr>Portfolio Project UML Diagrams</vt:lpstr>
      <vt:lpstr>Portfolio Project Learning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352</cp:revision>
  <dcterms:modified xsi:type="dcterms:W3CDTF">2020-08-13T13:35:28Z</dcterms:modified>
</cp:coreProperties>
</file>