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54" r:id="rId2"/>
    <p:sldId id="733" r:id="rId3"/>
    <p:sldId id="730" r:id="rId4"/>
    <p:sldId id="692" r:id="rId5"/>
    <p:sldId id="598" r:id="rId6"/>
    <p:sldId id="729" r:id="rId7"/>
    <p:sldId id="678" r:id="rId8"/>
    <p:sldId id="627" r:id="rId9"/>
    <p:sldId id="657" r:id="rId10"/>
    <p:sldId id="706" r:id="rId11"/>
    <p:sldId id="734" r:id="rId12"/>
    <p:sldId id="661" r:id="rId13"/>
    <p:sldId id="662" r:id="rId14"/>
    <p:sldId id="665" r:id="rId15"/>
    <p:sldId id="670" r:id="rId16"/>
    <p:sldId id="669" r:id="rId17"/>
    <p:sldId id="671" r:id="rId18"/>
    <p:sldId id="672" r:id="rId19"/>
    <p:sldId id="676" r:id="rId20"/>
    <p:sldId id="675" r:id="rId21"/>
    <p:sldId id="707" r:id="rId22"/>
    <p:sldId id="708" r:id="rId23"/>
    <p:sldId id="709" r:id="rId24"/>
    <p:sldId id="710" r:id="rId25"/>
    <p:sldId id="712" r:id="rId26"/>
    <p:sldId id="677" r:id="rId27"/>
    <p:sldId id="731" r:id="rId28"/>
    <p:sldId id="715" r:id="rId29"/>
    <p:sldId id="716" r:id="rId30"/>
    <p:sldId id="720" r:id="rId31"/>
    <p:sldId id="719" r:id="rId32"/>
    <p:sldId id="721" r:id="rId33"/>
    <p:sldId id="722" r:id="rId34"/>
    <p:sldId id="723" r:id="rId35"/>
    <p:sldId id="724" r:id="rId36"/>
    <p:sldId id="732" r:id="rId37"/>
    <p:sldId id="703" r:id="rId38"/>
    <p:sldId id="725" r:id="rId39"/>
    <p:sldId id="726" r:id="rId40"/>
    <p:sldId id="727" r:id="rId41"/>
    <p:sldId id="728" r:id="rId42"/>
    <p:sldId id="735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>
        <p:scale>
          <a:sx n="125" d="100"/>
          <a:sy n="125" d="100"/>
        </p:scale>
        <p:origin x="-1404" y="-282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fld id="{98A81476-0DB4-4C7F-A185-4CD62953E3CE}" type="slidenum">
              <a:rPr lang="en-GB" altLang="en-US" sz="1200" b="0" smtClean="0">
                <a:solidFill>
                  <a:schemeClr val="tx1"/>
                </a:solidFill>
                <a:latin typeface="Times" pitchFamily="18" charset="0"/>
              </a:rPr>
              <a:pPr/>
              <a:t>1</a:t>
            </a:fld>
            <a:endParaRPr lang="en-GB" altLang="en-US" sz="1200" b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 anchor="b"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53A01F-DD07-44AE-9D07-EA9AF8FFDF2C}" type="slidenum">
              <a:rPr lang="de-CH" altLang="en-US" sz="1200" b="0">
                <a:solidFill>
                  <a:schemeClr val="tx1"/>
                </a:solidFill>
              </a:rPr>
              <a:pPr algn="r" eaLnBrk="1" hangingPunct="1"/>
              <a:t>1</a:t>
            </a:fld>
            <a:endParaRPr lang="de-CH" altLang="en-US" sz="12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4875"/>
            <a:ext cx="5435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84774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1292360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763793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4235227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5044391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481176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5256381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9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6233133"/>
            <a:ext cx="4686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4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LLS Key Vis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9144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4"/>
          <p:cNvSpPr>
            <a:spLocks noGrp="1"/>
          </p:cNvSpPr>
          <p:nvPr>
            <p:ph type="ctrTitle" idx="4294967295"/>
          </p:nvPr>
        </p:nvSpPr>
        <p:spPr>
          <a:xfrm>
            <a:off x="381000" y="4495800"/>
            <a:ext cx="7848600" cy="877888"/>
          </a:xfrm>
        </p:spPr>
        <p:txBody>
          <a:bodyPr/>
          <a:lstStyle/>
          <a:p>
            <a:pPr algn="ctr"/>
            <a:r>
              <a:rPr lang="en-GB" altLang="en-US" b="1" smtClean="0">
                <a:latin typeface="Segoe UI" pitchFamily="34" charset="0"/>
                <a:cs typeface="Segoe UI" pitchFamily="34" charset="0"/>
              </a:rPr>
              <a:t>Kuehne + Nagel </a:t>
            </a:r>
            <a:r>
              <a:rPr lang="et-EE" altLang="en-US" b="1" smtClean="0">
                <a:latin typeface="Segoe UI" pitchFamily="34" charset="0"/>
                <a:cs typeface="Segoe UI" pitchFamily="34" charset="0"/>
              </a:rPr>
              <a:t>Information Technology School</a:t>
            </a:r>
            <a:r>
              <a:rPr lang="en-GB" altLang="en-US" b="1" smtClean="0">
                <a:latin typeface="Segoe UI" pitchFamily="34" charset="0"/>
                <a:cs typeface="Segoe UI" pitchFamily="34" charset="0"/>
              </a:rPr>
              <a:t/>
            </a:r>
            <a:br>
              <a:rPr lang="en-GB" altLang="en-US" b="1" smtClean="0">
                <a:latin typeface="Segoe UI" pitchFamily="34" charset="0"/>
                <a:cs typeface="Segoe UI" pitchFamily="34" charset="0"/>
              </a:rPr>
            </a:br>
            <a:r>
              <a:rPr lang="et-EE" altLang="en-US" b="1" smtClean="0">
                <a:solidFill>
                  <a:schemeClr val="accent1"/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n-GB" altLang="en-US" smtClean="0">
                <a:solidFill>
                  <a:schemeClr val="accent1"/>
                </a:solidFill>
              </a:rPr>
              <a:t/>
            </a:r>
            <a:br>
              <a:rPr lang="en-GB" altLang="en-US" smtClean="0">
                <a:solidFill>
                  <a:schemeClr val="accent1"/>
                </a:solidFill>
              </a:rPr>
            </a:br>
            <a:endParaRPr lang="en-US" altLang="en-US" sz="1800" i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23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40968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7" y="314096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392454" y="3203550"/>
            <a:ext cx="3467224" cy="7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those symbols we highlight KNITS services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9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025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0255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0258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3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6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8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127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1279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1282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87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90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6821488" y="3074988"/>
            <a:ext cx="1466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 is joining existing KN team and work on real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230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230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230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31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1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231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332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332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3329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3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3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334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teams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52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434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435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4353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5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61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436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 bwMode="auto">
          <a:xfrm>
            <a:off x="896938" y="3887788"/>
            <a:ext cx="23002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trainees join KN team later according to emerging KN team’s demand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774825"/>
            <a:ext cx="281463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5373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5375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537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8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506099" y="18864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8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539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6361113" y="1981200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branding and develop new partnership for internship 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639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639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6401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0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09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641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4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7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17725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1976438" y="2276475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existing internship models with mentoring and customized trainings on demand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742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742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742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3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3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743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1476375" y="2133600"/>
            <a:ext cx="3613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recruiting and training services</a:t>
            </a:r>
          </a:p>
        </p:txBody>
      </p:sp>
      <p:pic>
        <p:nvPicPr>
          <p:cNvPr id="17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588050" y="0"/>
            <a:ext cx="513600" cy="48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3" name="Google Shape;9143;p32"/>
          <p:cNvSpPr txBox="1">
            <a:spLocks noGrp="1"/>
          </p:cNvSpPr>
          <p:nvPr>
            <p:ph type="title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1619672" y="100639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KNITS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5" name="Google Shape;9145;p32"/>
          <p:cNvSpPr txBox="1">
            <a:spLocks noGrp="1"/>
          </p:cNvSpPr>
          <p:nvPr>
            <p:ph type="subTitle" idx="1"/>
          </p:nvPr>
        </p:nvSpPr>
        <p:spPr>
          <a:xfrm>
            <a:off x="1603144" y="1387256"/>
            <a:ext cx="2464800" cy="38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oals and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strategies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6" name="Google Shape;9146;p32"/>
          <p:cNvSpPr txBox="1">
            <a:spLocks noGrp="1"/>
          </p:cNvSpPr>
          <p:nvPr>
            <p:ph type="title" idx="3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7" name="Google Shape;9147;p32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Internship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8" name="Google Shape;9148;p32"/>
          <p:cNvSpPr txBox="1">
            <a:spLocks noGrp="1"/>
          </p:cNvSpPr>
          <p:nvPr>
            <p:ph type="subTitle" idx="5"/>
          </p:nvPr>
        </p:nvSpPr>
        <p:spPr>
          <a:xfrm>
            <a:off x="1619672" y="2852936"/>
            <a:ext cx="2952328" cy="432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KNITS services to enhance I</a:t>
            </a:r>
            <a:r>
              <a:rPr lang="et-EE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nternship models</a:t>
            </a:r>
            <a:endParaRPr dirty="0">
              <a:solidFill>
                <a:schemeClr val="bg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9" name="Google Shape;9149;p32"/>
          <p:cNvSpPr/>
          <p:nvPr/>
        </p:nvSpPr>
        <p:spPr>
          <a:xfrm>
            <a:off x="5017700" y="2040148"/>
            <a:ext cx="513600" cy="49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0" name="Google Shape;9150;p32"/>
          <p:cNvSpPr txBox="1">
            <a:spLocks noGrp="1"/>
          </p:cNvSpPr>
          <p:nvPr>
            <p:ph type="title" idx="6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51" name="Google Shape;9151;p32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dirty="0"/>
          </a:p>
        </p:txBody>
      </p:sp>
      <p:sp>
        <p:nvSpPr>
          <p:cNvPr id="9152" name="Google Shape;9152;p32"/>
          <p:cNvSpPr txBox="1">
            <a:spLocks noGrp="1"/>
          </p:cNvSpPr>
          <p:nvPr>
            <p:ph type="subTitle" idx="8"/>
          </p:nvPr>
        </p:nvSpPr>
        <p:spPr>
          <a:xfrm>
            <a:off x="1668236" y="4293096"/>
            <a:ext cx="2713326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Overview of learning services offered to KN employees 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3" name="Google Shape;9153;p32"/>
          <p:cNvSpPr txBox="1">
            <a:spLocks noGrp="1"/>
          </p:cNvSpPr>
          <p:nvPr>
            <p:ph type="title" idx="9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9154" name="Google Shape;9154;p32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Research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Plan for technical innovation research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6" name="Google Shape;9156;p32"/>
          <p:cNvSpPr txBox="1">
            <a:spLocks noGrp="1"/>
          </p:cNvSpPr>
          <p:nvPr>
            <p:ph type="title" idx="15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9157" name="Google Shape;9157;p32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 for questions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8" name="Google Shape;9158;p32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Session of questions and answers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62" name="Google Shape;9162;p32"/>
          <p:cNvGrpSpPr/>
          <p:nvPr/>
        </p:nvGrpSpPr>
        <p:grpSpPr>
          <a:xfrm rot="5400000">
            <a:off x="1381021" y="5113484"/>
            <a:ext cx="466624" cy="2052568"/>
            <a:chOff x="1037125" y="2236325"/>
            <a:chExt cx="149100" cy="874475"/>
          </a:xfrm>
        </p:grpSpPr>
        <p:sp>
          <p:nvSpPr>
            <p:cNvPr id="9163" name="Google Shape;9163;p3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559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4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3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7112000" y="2468563"/>
            <a:ext cx="1460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additional</a:t>
            </a:r>
          </a:p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internship model</a:t>
            </a:r>
          </a:p>
        </p:txBody>
      </p:sp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6948264" y="2151063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204863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on the request of a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3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a dedicated training program on the specific technology stack of the target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7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788024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development cycles to get familiar with product . They join ‘ghost sprints’.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6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1988840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contribute to product code with a plan of increasing responsibilities: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 &gt; code by design &gt;  full task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87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94" y="1816820"/>
            <a:ext cx="438534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493986" y="2132855"/>
            <a:ext cx="4027488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whole on boarding process is mentored by KNITS according to feedbacks from KN team members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75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946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947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94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47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80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948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1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2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8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3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4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5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7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92280" y="2568575"/>
            <a:ext cx="142986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50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10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Training Program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142802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111249" y="2443206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1086770" y="3487298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109191" y="4825404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itle 2"/>
          <p:cNvSpPr>
            <a:spLocks noGrp="1"/>
          </p:cNvSpPr>
          <p:nvPr>
            <p:ph type="title"/>
          </p:nvPr>
        </p:nvSpPr>
        <p:spPr>
          <a:xfrm>
            <a:off x="3581723" y="2780928"/>
            <a:ext cx="1873250" cy="906813"/>
          </a:xfrm>
        </p:spPr>
        <p:txBody>
          <a:bodyPr/>
          <a:lstStyle/>
          <a:p>
            <a:pPr algn="ctr">
              <a:defRPr/>
            </a:pPr>
            <a:r>
              <a:rPr lang="et-EE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t-EE" sz="20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NOW HOW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HUB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0" name="Google Shape;9434;p63"/>
          <p:cNvSpPr/>
          <p:nvPr/>
        </p:nvSpPr>
        <p:spPr>
          <a:xfrm>
            <a:off x="2915816" y="1725902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rgbClr val="3EB1D5"/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9450;p63"/>
          <p:cNvGrpSpPr/>
          <p:nvPr/>
        </p:nvGrpSpPr>
        <p:grpSpPr>
          <a:xfrm>
            <a:off x="3302621" y="2086632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298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9434;p63"/>
          <p:cNvSpPr/>
          <p:nvPr/>
        </p:nvSpPr>
        <p:spPr>
          <a:xfrm flipV="1">
            <a:off x="2915816" y="3363023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9450;p63"/>
          <p:cNvGrpSpPr/>
          <p:nvPr/>
        </p:nvGrpSpPr>
        <p:grpSpPr>
          <a:xfrm flipV="1">
            <a:off x="3304998" y="3284984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332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8649;p61"/>
          <p:cNvSpPr/>
          <p:nvPr/>
        </p:nvSpPr>
        <p:spPr>
          <a:xfrm>
            <a:off x="5211410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8652;p61"/>
          <p:cNvSpPr/>
          <p:nvPr/>
        </p:nvSpPr>
        <p:spPr>
          <a:xfrm>
            <a:off x="2794115" y="1484645"/>
            <a:ext cx="265717" cy="144155"/>
          </a:xfrm>
          <a:custGeom>
            <a:avLst/>
            <a:gdLst/>
            <a:ahLst/>
            <a:cxnLst/>
            <a:rect l="l" t="t" r="r" b="b"/>
            <a:pathLst>
              <a:path w="86774" h="34353" extrusionOk="0">
                <a:moveTo>
                  <a:pt x="0" y="0"/>
                </a:moveTo>
                <a:lnTo>
                  <a:pt x="0" y="2705"/>
                </a:lnTo>
                <a:lnTo>
                  <a:pt x="45524" y="2705"/>
                </a:lnTo>
                <a:cubicBezTo>
                  <a:pt x="54991" y="2705"/>
                  <a:pt x="63674" y="6195"/>
                  <a:pt x="70545" y="11821"/>
                </a:cubicBezTo>
                <a:cubicBezTo>
                  <a:pt x="77415" y="17582"/>
                  <a:pt x="82284" y="25454"/>
                  <a:pt x="84177" y="34353"/>
                </a:cubicBezTo>
                <a:lnTo>
                  <a:pt x="86774" y="33920"/>
                </a:lnTo>
                <a:cubicBezTo>
                  <a:pt x="84854" y="24345"/>
                  <a:pt x="79579" y="15878"/>
                  <a:pt x="72249" y="9792"/>
                </a:cubicBezTo>
                <a:cubicBezTo>
                  <a:pt x="65027" y="3706"/>
                  <a:pt x="55668" y="0"/>
                  <a:pt x="45524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8653;p61"/>
          <p:cNvSpPr/>
          <p:nvPr/>
        </p:nvSpPr>
        <p:spPr>
          <a:xfrm>
            <a:off x="2339752" y="1484784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8654;p61"/>
          <p:cNvSpPr/>
          <p:nvPr/>
        </p:nvSpPr>
        <p:spPr>
          <a:xfrm rot="5400000">
            <a:off x="2934414" y="1799333"/>
            <a:ext cx="262186" cy="11351"/>
          </a:xfrm>
          <a:custGeom>
            <a:avLst/>
            <a:gdLst/>
            <a:ahLst/>
            <a:cxnLst/>
            <a:rect l="l" t="t" r="r" b="b"/>
            <a:pathLst>
              <a:path w="106520" h="2706" extrusionOk="0">
                <a:moveTo>
                  <a:pt x="0" y="0"/>
                </a:moveTo>
                <a:lnTo>
                  <a:pt x="0" y="2705"/>
                </a:lnTo>
                <a:lnTo>
                  <a:pt x="106520" y="2705"/>
                </a:lnTo>
                <a:lnTo>
                  <a:pt x="10652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8650;p61"/>
          <p:cNvSpPr/>
          <p:nvPr/>
        </p:nvSpPr>
        <p:spPr>
          <a:xfrm rot="15932359">
            <a:off x="3036141" y="2012171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8653;p61"/>
          <p:cNvSpPr/>
          <p:nvPr/>
        </p:nvSpPr>
        <p:spPr>
          <a:xfrm>
            <a:off x="2339866" y="2692443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8653;p61"/>
          <p:cNvSpPr/>
          <p:nvPr/>
        </p:nvSpPr>
        <p:spPr>
          <a:xfrm>
            <a:off x="2327397" y="3803981"/>
            <a:ext cx="594384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8653;p61"/>
          <p:cNvSpPr/>
          <p:nvPr/>
        </p:nvSpPr>
        <p:spPr>
          <a:xfrm>
            <a:off x="2290903" y="4943148"/>
            <a:ext cx="879267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8649;p61"/>
          <p:cNvSpPr/>
          <p:nvPr/>
        </p:nvSpPr>
        <p:spPr>
          <a:xfrm flipH="1">
            <a:off x="3241216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8653;p61"/>
          <p:cNvSpPr/>
          <p:nvPr/>
        </p:nvSpPr>
        <p:spPr>
          <a:xfrm>
            <a:off x="5786357" y="4943148"/>
            <a:ext cx="820649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8650;p61"/>
          <p:cNvSpPr/>
          <p:nvPr/>
        </p:nvSpPr>
        <p:spPr>
          <a:xfrm rot="5667641" flipH="1">
            <a:off x="5758870" y="205291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8653;p61"/>
          <p:cNvSpPr/>
          <p:nvPr/>
        </p:nvSpPr>
        <p:spPr>
          <a:xfrm>
            <a:off x="6147671" y="1353187"/>
            <a:ext cx="422048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8653;p61"/>
          <p:cNvSpPr/>
          <p:nvPr/>
        </p:nvSpPr>
        <p:spPr>
          <a:xfrm rot="16200000">
            <a:off x="5746479" y="1776120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8653;p61"/>
          <p:cNvSpPr/>
          <p:nvPr/>
        </p:nvSpPr>
        <p:spPr>
          <a:xfrm>
            <a:off x="5981750" y="2567824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8653;p61"/>
          <p:cNvSpPr/>
          <p:nvPr/>
        </p:nvSpPr>
        <p:spPr>
          <a:xfrm>
            <a:off x="6112717" y="3775414"/>
            <a:ext cx="475507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650;p61"/>
          <p:cNvSpPr/>
          <p:nvPr/>
        </p:nvSpPr>
        <p:spPr>
          <a:xfrm rot="16527523" flipH="1">
            <a:off x="5918192" y="137614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75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13295" y="1778454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718019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63264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ontent Placeholder 1"/>
          <p:cNvSpPr txBox="1">
            <a:spLocks/>
          </p:cNvSpPr>
          <p:nvPr/>
        </p:nvSpPr>
        <p:spPr bwMode="auto">
          <a:xfrm>
            <a:off x="3275856" y="4576252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access to learning resources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66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57858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Overview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3864" y="3169998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01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85" name="Content Placeholder 1"/>
          <p:cNvSpPr txBox="1">
            <a:spLocks/>
          </p:cNvSpPr>
          <p:nvPr/>
        </p:nvSpPr>
        <p:spPr bwMode="auto">
          <a:xfrm>
            <a:off x="611560" y="1916832"/>
            <a:ext cx="75634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learning road map is designed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different layers </a:t>
            </a:r>
          </a:p>
          <a:p>
            <a:pPr algn="ctr">
              <a:defRPr/>
            </a:pPr>
            <a:r>
              <a:rPr lang="et-EE" altLang="en-US" sz="24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match every audience’s 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  <a:endParaRPr lang="en-US" altLang="en-US" sz="2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164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56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76256" y="1916003"/>
            <a:ext cx="1826957" cy="542989"/>
            <a:chOff x="904084" y="3322007"/>
            <a:chExt cx="1826957" cy="542989"/>
          </a:xfrm>
        </p:grpSpPr>
        <p:grpSp>
          <p:nvGrpSpPr>
            <p:cNvPr id="99" name="Group 98"/>
            <p:cNvGrpSpPr/>
            <p:nvPr/>
          </p:nvGrpSpPr>
          <p:grpSpPr>
            <a:xfrm>
              <a:off x="904084" y="3322007"/>
              <a:ext cx="1826957" cy="542989"/>
              <a:chOff x="325607" y="3678099"/>
              <a:chExt cx="1826957" cy="542989"/>
            </a:xfrm>
          </p:grpSpPr>
          <p:sp>
            <p:nvSpPr>
              <p:cNvPr id="101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Title 2"/>
              <p:cNvSpPr txBox="1">
                <a:spLocks/>
              </p:cNvSpPr>
              <p:nvPr/>
            </p:nvSpPr>
            <p:spPr bwMode="auto">
              <a:xfrm>
                <a:off x="1020787" y="3750936"/>
                <a:ext cx="1131777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Guild 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0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200" y="3384096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Group 166"/>
          <p:cNvGrpSpPr/>
          <p:nvPr/>
        </p:nvGrpSpPr>
        <p:grpSpPr>
          <a:xfrm>
            <a:off x="6876256" y="3544237"/>
            <a:ext cx="1703292" cy="580841"/>
            <a:chOff x="325607" y="3678099"/>
            <a:chExt cx="1703292" cy="580841"/>
          </a:xfrm>
        </p:grpSpPr>
        <p:sp>
          <p:nvSpPr>
            <p:cNvPr id="16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76256" y="5094257"/>
            <a:ext cx="1703292" cy="542989"/>
            <a:chOff x="6156176" y="5732011"/>
            <a:chExt cx="1703292" cy="542989"/>
          </a:xfrm>
        </p:grpSpPr>
        <p:sp>
          <p:nvSpPr>
            <p:cNvPr id="17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876256" y="4302169"/>
            <a:ext cx="1703292" cy="542989"/>
            <a:chOff x="416105" y="5289576"/>
            <a:chExt cx="1703292" cy="542989"/>
          </a:xfrm>
        </p:grpSpPr>
        <p:grpSp>
          <p:nvGrpSpPr>
            <p:cNvPr id="176" name="Group 17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7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876256" y="2708920"/>
            <a:ext cx="1703292" cy="542989"/>
            <a:chOff x="904084" y="3322007"/>
            <a:chExt cx="1703292" cy="542989"/>
          </a:xfrm>
        </p:grpSpPr>
        <p:grpSp>
          <p:nvGrpSpPr>
            <p:cNvPr id="181" name="Group 18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8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8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Research Program</a:t>
            </a:r>
            <a:br>
              <a:rPr lang="et-EE" dirty="0" smtClean="0"/>
            </a:br>
            <a:r>
              <a:rPr lang="et-EE" dirty="0" smtClean="0"/>
              <a:t>KNIT LABS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37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400" y="4797152"/>
            <a:ext cx="8856663" cy="1017588"/>
            <a:chOff x="152400" y="5035550"/>
            <a:chExt cx="8856663" cy="1017588"/>
          </a:xfrm>
        </p:grpSpPr>
        <p:pic>
          <p:nvPicPr>
            <p:cNvPr id="28688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0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itle 2"/>
            <p:cNvSpPr txBox="1">
              <a:spLocks/>
            </p:cNvSpPr>
            <p:nvPr/>
          </p:nvSpPr>
          <p:spPr bwMode="auto">
            <a:xfrm>
              <a:off x="1757363" y="5329238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itle 2"/>
            <p:cNvSpPr txBox="1">
              <a:spLocks/>
            </p:cNvSpPr>
            <p:nvPr/>
          </p:nvSpPr>
          <p:spPr bwMode="auto">
            <a:xfrm>
              <a:off x="4564063" y="5327650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2"/>
            <p:cNvSpPr txBox="1">
              <a:spLocks/>
            </p:cNvSpPr>
            <p:nvPr/>
          </p:nvSpPr>
          <p:spPr bwMode="auto">
            <a:xfrm>
              <a:off x="7370763" y="5299075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33713" y="4392613"/>
            <a:ext cx="2400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innovation happens teams are unaware of each other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04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033713" y="4500563"/>
            <a:ext cx="24003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struggle to solve same problems 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9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 smtClean="0">
                <a:solidFill>
                  <a:srgbClr val="002B55"/>
                </a:solidFill>
              </a:rPr>
              <a:pPr/>
              <a:t>4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39963"/>
            <a:ext cx="431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2952750" y="260350"/>
            <a:ext cx="267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GOALS</a:t>
            </a:r>
            <a:endParaRPr lang="et-EE" altLang="en-US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71775" y="3706813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Branding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176463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154238"/>
            <a:ext cx="584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2138363"/>
            <a:ext cx="5064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957263" y="1844675"/>
            <a:ext cx="1125537" cy="1152525"/>
            <a:chOff x="1115616" y="1484784"/>
            <a:chExt cx="1124984" cy="1152127"/>
          </a:xfrm>
        </p:grpSpPr>
        <p:sp>
          <p:nvSpPr>
            <p:cNvPr id="5146" name="Freeform 7"/>
            <p:cNvSpPr>
              <a:spLocks noChangeAspect="1"/>
            </p:cNvSpPr>
            <p:nvPr/>
          </p:nvSpPr>
          <p:spPr bwMode="auto">
            <a:xfrm>
              <a:off x="1115616" y="1484784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"/>
            <p:cNvSpPr>
              <a:spLocks noChangeAspect="1"/>
            </p:cNvSpPr>
            <p:nvPr/>
          </p:nvSpPr>
          <p:spPr bwMode="auto">
            <a:xfrm flipV="1">
              <a:off x="1115616" y="2051229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4"/>
          <p:cNvGrpSpPr>
            <a:grpSpLocks/>
          </p:cNvGrpSpPr>
          <p:nvPr/>
        </p:nvGrpSpPr>
        <p:grpSpPr bwMode="auto">
          <a:xfrm>
            <a:off x="2962275" y="1844675"/>
            <a:ext cx="1125538" cy="1152525"/>
            <a:chOff x="2947470" y="1494751"/>
            <a:chExt cx="1124984" cy="1152127"/>
          </a:xfrm>
        </p:grpSpPr>
        <p:sp>
          <p:nvSpPr>
            <p:cNvPr id="5144" name="Freeform 7"/>
            <p:cNvSpPr>
              <a:spLocks noChangeAspect="1"/>
            </p:cNvSpPr>
            <p:nvPr/>
          </p:nvSpPr>
          <p:spPr bwMode="auto">
            <a:xfrm>
              <a:off x="2947470" y="1494751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"/>
            <p:cNvSpPr>
              <a:spLocks noChangeAspect="1"/>
            </p:cNvSpPr>
            <p:nvPr/>
          </p:nvSpPr>
          <p:spPr bwMode="auto">
            <a:xfrm flipV="1">
              <a:off x="2947470" y="2061196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5"/>
          <p:cNvGrpSpPr>
            <a:grpSpLocks/>
          </p:cNvGrpSpPr>
          <p:nvPr/>
        </p:nvGrpSpPr>
        <p:grpSpPr bwMode="auto">
          <a:xfrm>
            <a:off x="4968875" y="1844675"/>
            <a:ext cx="1123950" cy="1152525"/>
            <a:chOff x="4932040" y="1481342"/>
            <a:chExt cx="1124984" cy="1152127"/>
          </a:xfrm>
        </p:grpSpPr>
        <p:sp>
          <p:nvSpPr>
            <p:cNvPr id="5142" name="Freeform 7"/>
            <p:cNvSpPr>
              <a:spLocks noChangeAspect="1"/>
            </p:cNvSpPr>
            <p:nvPr/>
          </p:nvSpPr>
          <p:spPr bwMode="auto">
            <a:xfrm>
              <a:off x="4932040" y="1481342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/>
            <p:cNvSpPr>
              <a:spLocks noChangeAspect="1"/>
            </p:cNvSpPr>
            <p:nvPr/>
          </p:nvSpPr>
          <p:spPr bwMode="auto">
            <a:xfrm flipV="1">
              <a:off x="4932040" y="2047787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6"/>
          <p:cNvGrpSpPr>
            <a:grpSpLocks/>
          </p:cNvGrpSpPr>
          <p:nvPr/>
        </p:nvGrpSpPr>
        <p:grpSpPr bwMode="auto">
          <a:xfrm>
            <a:off x="6973888" y="1844675"/>
            <a:ext cx="1125537" cy="1152525"/>
            <a:chOff x="7105133" y="1594679"/>
            <a:chExt cx="1124984" cy="1152127"/>
          </a:xfrm>
        </p:grpSpPr>
        <p:sp>
          <p:nvSpPr>
            <p:cNvPr id="5140" name="Freeform 7"/>
            <p:cNvSpPr>
              <a:spLocks noChangeAspect="1"/>
            </p:cNvSpPr>
            <p:nvPr/>
          </p:nvSpPr>
          <p:spPr bwMode="auto">
            <a:xfrm>
              <a:off x="7105133" y="1594679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"/>
            <p:cNvSpPr>
              <a:spLocks noChangeAspect="1"/>
            </p:cNvSpPr>
            <p:nvPr/>
          </p:nvSpPr>
          <p:spPr bwMode="auto">
            <a:xfrm flipV="1">
              <a:off x="7105133" y="2161124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2876550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7075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seasonal workforce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5" name="Rounded Rectangle 33"/>
          <p:cNvSpPr>
            <a:spLocks noChangeArrowheads="1"/>
          </p:cNvSpPr>
          <p:nvPr/>
        </p:nvSpPr>
        <p:spPr bwMode="auto">
          <a:xfrm>
            <a:off x="827088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87900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Employee</a:t>
            </a: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’s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development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7" name="Rounded Rectangle 35"/>
          <p:cNvSpPr>
            <a:spLocks noChangeArrowheads="1"/>
          </p:cNvSpPr>
          <p:nvPr/>
        </p:nvSpPr>
        <p:spPr bwMode="auto">
          <a:xfrm>
            <a:off x="4932363" y="3429000"/>
            <a:ext cx="1373187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04025" y="3606800"/>
            <a:ext cx="15843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Research</a:t>
            </a:r>
          </a:p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Technical innovation</a:t>
            </a:r>
          </a:p>
        </p:txBody>
      </p:sp>
      <p:sp>
        <p:nvSpPr>
          <p:cNvPr id="5139" name="Rounded Rectangle 37"/>
          <p:cNvSpPr>
            <a:spLocks noChangeArrowheads="1"/>
          </p:cNvSpPr>
          <p:nvPr/>
        </p:nvSpPr>
        <p:spPr bwMode="auto">
          <a:xfrm>
            <a:off x="6873875" y="3429000"/>
            <a:ext cx="1373188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86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52400" y="3501008"/>
            <a:ext cx="8856663" cy="2071688"/>
            <a:chOff x="152400" y="3981450"/>
            <a:chExt cx="8856663" cy="2071688"/>
          </a:xfrm>
        </p:grpSpPr>
        <p:pic>
          <p:nvPicPr>
            <p:cNvPr id="55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itle 2"/>
            <p:cNvSpPr txBox="1">
              <a:spLocks/>
            </p:cNvSpPr>
            <p:nvPr/>
          </p:nvSpPr>
          <p:spPr bwMode="auto">
            <a:xfrm>
              <a:off x="1692275" y="5303838"/>
              <a:ext cx="11652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prototype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Picture 9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itle 2"/>
            <p:cNvSpPr txBox="1">
              <a:spLocks/>
            </p:cNvSpPr>
            <p:nvPr/>
          </p:nvSpPr>
          <p:spPr bwMode="auto">
            <a:xfrm>
              <a:off x="4499992" y="5301208"/>
              <a:ext cx="91184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Project Incubator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2"/>
            <p:cNvSpPr txBox="1">
              <a:spLocks/>
            </p:cNvSpPr>
            <p:nvPr/>
          </p:nvSpPr>
          <p:spPr bwMode="auto">
            <a:xfrm>
              <a:off x="7346950" y="5314950"/>
              <a:ext cx="13858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Coding test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sandbox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4788024" y="4157663"/>
              <a:ext cx="32051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600" b="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promote tools and events  </a:t>
              </a:r>
              <a:b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accelerate knowledge sharing </a:t>
              </a:r>
              <a:endParaRPr lang="en-US" altLang="en-US" sz="20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2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959320"/>
            <a:ext cx="3356124" cy="5105395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603251"/>
            <a:ext cx="4343700" cy="11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" pitchFamily="34" charset="0"/>
                <a:cs typeface="Arial" pitchFamily="34" charset="0"/>
              </a:rPr>
              <a:t>THANKS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94745"/>
            <a:ext cx="4343700" cy="25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Segoe UI" pitchFamily="34" charset="0"/>
                <a:ea typeface="Barlow"/>
                <a:cs typeface="Segoe UI" pitchFamily="34" charset="0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Segoe UI" pitchFamily="34" charset="0"/>
              <a:ea typeface="Barlow"/>
              <a:cs typeface="Segoe UI" pitchFamily="34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" pitchFamily="34" charset="0"/>
                <a:cs typeface="Segoe UI" pitchFamily="34" charset="0"/>
              </a:rPr>
              <a:t>You can find me at: </a:t>
            </a:r>
            <a:endParaRPr dirty="0">
              <a:latin typeface="Segoe UI" pitchFamily="34" charset="0"/>
              <a:cs typeface="Segoe UI" pitchFamily="34" charset="0"/>
            </a:endParaRPr>
          </a:p>
          <a:p>
            <a:pPr marL="457200">
              <a:spcBef>
                <a:spcPts val="600"/>
              </a:spcBef>
              <a:spcAft>
                <a:spcPts val="0"/>
              </a:spcAft>
              <a:buSzPts val="1800"/>
              <a:buFontTx/>
              <a:buChar char="▸"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knits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@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kuehne.nagel.com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934075" y="1989138"/>
            <a:ext cx="1563688" cy="3044825"/>
            <a:chOff x="7380312" y="2636913"/>
            <a:chExt cx="1564267" cy="3045906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2011;p63"/>
            <p:cNvSpPr/>
            <p:nvPr/>
          </p:nvSpPr>
          <p:spPr>
            <a:xfrm rot="5400000">
              <a:off x="6639492" y="3377733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7" name="Group 22"/>
          <p:cNvGrpSpPr>
            <a:grpSpLocks/>
          </p:cNvGrpSpPr>
          <p:nvPr/>
        </p:nvGrpSpPr>
        <p:grpSpPr bwMode="auto">
          <a:xfrm>
            <a:off x="3624263" y="1989138"/>
            <a:ext cx="1563687" cy="3044825"/>
            <a:chOff x="7380312" y="2636913"/>
            <a:chExt cx="1564267" cy="3045906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2011;p63"/>
            <p:cNvSpPr/>
            <p:nvPr/>
          </p:nvSpPr>
          <p:spPr>
            <a:xfrm rot="5400000">
              <a:off x="6639493" y="3377732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952750" y="260350"/>
            <a:ext cx="2673350" cy="3619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STRATEGIES</a:t>
            </a:r>
            <a:endParaRPr lang="et-EE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25192014-CF01-46A5-A275-C874CC1576FD}" type="slidenum">
              <a:rPr lang="en-GB" altLang="en-US" sz="1000" b="0" smtClean="0">
                <a:solidFill>
                  <a:srgbClr val="002B55"/>
                </a:solidFill>
              </a:rPr>
              <a:pPr/>
              <a:t>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75" y="3571875"/>
            <a:ext cx="1273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9375" y="3597275"/>
            <a:ext cx="1042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7750" y="3595688"/>
            <a:ext cx="11842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71738"/>
            <a:ext cx="6000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1582738" y="2270125"/>
            <a:ext cx="1025525" cy="10255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471738"/>
            <a:ext cx="6318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503488"/>
            <a:ext cx="625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2011;p63"/>
          <p:cNvSpPr/>
          <p:nvPr/>
        </p:nvSpPr>
        <p:spPr>
          <a:xfrm rot="5400000">
            <a:off x="573088" y="2728913"/>
            <a:ext cx="3044825" cy="156527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Internship Program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2217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718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718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7185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92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719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554913" y="2568575"/>
            <a:ext cx="5794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2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2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D4BD2444-D772-4966-8EC7-EB60A5BA152A}" type="slidenum">
              <a:rPr lang="en-GB" altLang="en-US" sz="1000" b="0" smtClean="0">
                <a:solidFill>
                  <a:srgbClr val="002B55"/>
                </a:solidFill>
              </a:rPr>
              <a:pPr/>
              <a:t>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81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713506" y="3564446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one side of this picture we have our KN teams 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On the other we have different talent sources...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913</Words>
  <Application>Microsoft Office PowerPoint</Application>
  <PresentationFormat>On-screen Show (4:3)</PresentationFormat>
  <Paragraphs>322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</vt:lpstr>
      <vt:lpstr>Kuehne + Nagel Information Technology School KNITS </vt:lpstr>
      <vt:lpstr>01.</vt:lpstr>
      <vt:lpstr>Overview</vt:lpstr>
      <vt:lpstr>PowerPoint Presentation</vt:lpstr>
      <vt:lpstr>KNITS STRATEGIES</vt:lpstr>
      <vt:lpstr>Internship Program</vt:lpstr>
      <vt:lpstr>KNITS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KNITS SERVICES</vt:lpstr>
      <vt:lpstr>Training Program</vt:lpstr>
      <vt:lpstr>KNITS  KNOW HOW  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Program KNIT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Johannes Vetsch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ADMIN</cp:lastModifiedBy>
  <cp:revision>1504</cp:revision>
  <dcterms:modified xsi:type="dcterms:W3CDTF">2020-08-10T21:17:40Z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