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256" r:id="rId2"/>
    <p:sldId id="394" r:id="rId3"/>
    <p:sldId id="378" r:id="rId4"/>
    <p:sldId id="401" r:id="rId5"/>
    <p:sldId id="399" r:id="rId6"/>
    <p:sldId id="400" r:id="rId7"/>
    <p:sldId id="381" r:id="rId8"/>
    <p:sldId id="395" r:id="rId9"/>
    <p:sldId id="374" r:id="rId10"/>
    <p:sldId id="396" r:id="rId11"/>
    <p:sldId id="376" r:id="rId12"/>
    <p:sldId id="390" r:id="rId13"/>
    <p:sldId id="383" r:id="rId14"/>
    <p:sldId id="361" r:id="rId15"/>
    <p:sldId id="367" r:id="rId16"/>
    <p:sldId id="391" r:id="rId17"/>
    <p:sldId id="368" r:id="rId18"/>
    <p:sldId id="385" r:id="rId19"/>
    <p:sldId id="386" r:id="rId20"/>
    <p:sldId id="387" r:id="rId21"/>
    <p:sldId id="388" r:id="rId22"/>
    <p:sldId id="389" r:id="rId23"/>
    <p:sldId id="369" r:id="rId24"/>
    <p:sldId id="392" r:id="rId25"/>
    <p:sldId id="393" r:id="rId26"/>
    <p:sldId id="371" r:id="rId27"/>
    <p:sldId id="372" r:id="rId28"/>
    <p:sldId id="373" r:id="rId29"/>
    <p:sldId id="397" r:id="rId30"/>
    <p:sldId id="398" r:id="rId31"/>
    <p:sldId id="352" r:id="rId32"/>
  </p:sldIdLst>
  <p:sldSz cx="9144000" cy="5143500" type="screen16x9"/>
  <p:notesSz cx="6858000" cy="9144000"/>
  <p:embeddedFontLst>
    <p:embeddedFont>
      <p:font typeface="Raleway SemiBold" charset="0"/>
      <p:regular r:id="rId34"/>
      <p:bold r:id="rId35"/>
      <p:italic r:id="rId36"/>
      <p:boldItalic r:id="rId37"/>
    </p:embeddedFont>
    <p:embeddedFont>
      <p:font typeface="Barlow Light" charset="0"/>
      <p:regular r:id="rId38"/>
      <p:bold r:id="rId39"/>
      <p:italic r:id="rId40"/>
      <p:boldItalic r:id="rId41"/>
    </p:embeddedFont>
    <p:embeddedFont>
      <p:font typeface="Squada One" charset="0"/>
      <p:regular r:id="rId42"/>
    </p:embeddedFont>
    <p:embeddedFont>
      <p:font typeface="Calibri" pitchFamily="34" charset="0"/>
      <p:regular r:id="rId43"/>
      <p:bold r:id="rId44"/>
      <p:italic r:id="rId45"/>
      <p:boldItalic r:id="rId46"/>
    </p:embeddedFont>
    <p:embeddedFont>
      <p:font typeface="Barlow"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FE2"/>
    <a:srgbClr val="3EB1D5"/>
    <a:srgbClr val="435A72"/>
    <a:srgbClr val="C5C7C9"/>
    <a:srgbClr val="01224B"/>
    <a:srgbClr val="0E414A"/>
    <a:srgbClr val="61C2DD"/>
    <a:srgbClr val="3BA4FF"/>
    <a:srgbClr val="87D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CA79B213-A7B1-4D54-87E7-7F15D3F6DC19}">
  <a:tblStyle styleId="{CA79B213-A7B1-4D54-87E7-7F15D3F6DC1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64" d="100"/>
          <a:sy n="164" d="100"/>
        </p:scale>
        <p:origin x="-114" y="-28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1" d="100"/>
          <a:sy n="101"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67516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94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13</a:t>
            </a:fld>
            <a:endParaRPr lang="en-US"/>
          </a:p>
        </p:txBody>
      </p:sp>
    </p:spTree>
    <p:extLst>
      <p:ext uri="{BB962C8B-B14F-4D97-AF65-F5344CB8AC3E}">
        <p14:creationId xmlns:p14="http://schemas.microsoft.com/office/powerpoint/2010/main" val="1028746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14</a:t>
            </a:fld>
            <a:endParaRPr lang="en-US"/>
          </a:p>
        </p:txBody>
      </p:sp>
    </p:spTree>
    <p:extLst>
      <p:ext uri="{BB962C8B-B14F-4D97-AF65-F5344CB8AC3E}">
        <p14:creationId xmlns:p14="http://schemas.microsoft.com/office/powerpoint/2010/main" val="1028746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15</a:t>
            </a:fld>
            <a:endParaRPr lang="en-US"/>
          </a:p>
        </p:txBody>
      </p:sp>
    </p:spTree>
    <p:extLst>
      <p:ext uri="{BB962C8B-B14F-4D97-AF65-F5344CB8AC3E}">
        <p14:creationId xmlns:p14="http://schemas.microsoft.com/office/powerpoint/2010/main" val="1894642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17</a:t>
            </a:fld>
            <a:endParaRPr lang="en-US"/>
          </a:p>
        </p:txBody>
      </p:sp>
    </p:spTree>
    <p:extLst>
      <p:ext uri="{BB962C8B-B14F-4D97-AF65-F5344CB8AC3E}">
        <p14:creationId xmlns:p14="http://schemas.microsoft.com/office/powerpoint/2010/main" val="4118685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18</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19</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20</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21</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22</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23</a:t>
            </a:fld>
            <a:endParaRPr lang="en-US"/>
          </a:p>
        </p:txBody>
      </p:sp>
    </p:spTree>
    <p:extLst>
      <p:ext uri="{BB962C8B-B14F-4D97-AF65-F5344CB8AC3E}">
        <p14:creationId xmlns:p14="http://schemas.microsoft.com/office/powerpoint/2010/main" val="1701055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25</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26</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27</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28</a:t>
            </a:fld>
            <a:endParaRPr lang="en-US"/>
          </a:p>
        </p:txBody>
      </p:sp>
    </p:spTree>
    <p:extLst>
      <p:ext uri="{BB962C8B-B14F-4D97-AF65-F5344CB8AC3E}">
        <p14:creationId xmlns:p14="http://schemas.microsoft.com/office/powerpoint/2010/main" val="2935611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30</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68D2766-C49B-4C1A-9FEE-6F146754B02B}" type="slidenum">
              <a:rPr lang="en-US" smtClean="0"/>
              <a:t>31</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7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79748"/>
            <a:ext cx="7886700" cy="554292"/>
          </a:xfrm>
        </p:spPr>
        <p:txBody>
          <a:bodyPr>
            <a:normAutofit/>
          </a:bodyPr>
          <a:lstStyle>
            <a:lvl1pPr>
              <a:defRPr sz="3600"/>
            </a:lvl1pPr>
          </a:lstStyle>
          <a:p>
            <a:r>
              <a:rPr lang="en-US" dirty="0"/>
              <a:t>Click to edit Master title style</a:t>
            </a:r>
          </a:p>
        </p:txBody>
      </p:sp>
      <p:grpSp>
        <p:nvGrpSpPr>
          <p:cNvPr id="3" name="Group 2">
            <a:extLst>
              <a:ext uri="{FF2B5EF4-FFF2-40B4-BE49-F238E27FC236}">
                <a16:creationId xmlns:a16="http://schemas.microsoft.com/office/drawing/2014/main" xmlns="" id="{AEDF2B47-7C58-458B-A014-B081B81A8D06}"/>
              </a:ext>
            </a:extLst>
          </p:cNvPr>
          <p:cNvGrpSpPr/>
          <p:nvPr userDrawn="1"/>
        </p:nvGrpSpPr>
        <p:grpSpPr>
          <a:xfrm>
            <a:off x="9433982" y="1"/>
            <a:ext cx="1647523" cy="1362074"/>
            <a:chOff x="12554553" y="1"/>
            <a:chExt cx="1647523" cy="1816099"/>
          </a:xfrm>
        </p:grpSpPr>
        <p:sp>
          <p:nvSpPr>
            <p:cNvPr id="4" name="Rectangle: Folded Corner 3">
              <a:extLst>
                <a:ext uri="{FF2B5EF4-FFF2-40B4-BE49-F238E27FC236}">
                  <a16:creationId xmlns:a16="http://schemas.microsoft.com/office/drawing/2014/main" xmlns="" id="{C7ACA455-4437-4416-A6F0-33D534A6AE9F}"/>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400">
                  <a:solidFill>
                    <a:schemeClr val="accent2">
                      <a:lumMod val="50000"/>
                    </a:schemeClr>
                  </a:solidFill>
                </a:rPr>
                <a:t>To insert your own icons*:</a:t>
              </a:r>
            </a:p>
            <a:p>
              <a:endParaRPr lang="en-US" sz="1400">
                <a:solidFill>
                  <a:schemeClr val="accent2">
                    <a:lumMod val="50000"/>
                  </a:schemeClr>
                </a:solidFill>
              </a:endParaRPr>
            </a:p>
            <a:p>
              <a:r>
                <a:rPr lang="en-US" sz="1400" b="1">
                  <a:solidFill>
                    <a:schemeClr val="accent2">
                      <a:lumMod val="50000"/>
                    </a:schemeClr>
                  </a:solidFill>
                </a:rPr>
                <a:t>Insert</a:t>
              </a:r>
              <a:r>
                <a:rPr lang="en-US" sz="1400">
                  <a:solidFill>
                    <a:schemeClr val="accent2">
                      <a:lumMod val="50000"/>
                    </a:schemeClr>
                  </a:solidFill>
                </a:rPr>
                <a:t> &gt;&gt; </a:t>
              </a:r>
              <a:r>
                <a:rPr lang="en-US" sz="1400" b="1">
                  <a:solidFill>
                    <a:schemeClr val="accent2">
                      <a:lumMod val="50000"/>
                    </a:schemeClr>
                  </a:solidFill>
                </a:rPr>
                <a:t>Icons</a:t>
              </a:r>
            </a:p>
            <a:p>
              <a:endParaRPr lang="en-US" sz="1400">
                <a:solidFill>
                  <a:schemeClr val="accent2">
                    <a:lumMod val="50000"/>
                  </a:schemeClr>
                </a:solidFill>
              </a:endParaRPr>
            </a:p>
            <a:p>
              <a:r>
                <a:rPr lang="en-US" sz="12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xmlns="" id="{7180DD64-6AC6-41B8-826F-6BE55763C657}"/>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30266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dark">
  <p:cSld name="Blank dark">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2343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6578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w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pic>
        <p:nvPicPr>
          <p:cNvPr id="5" name="Picture 35" descr="kn_both_pos_ank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648" r:id="rId1"/>
    <p:sldLayoutId id="2147483660" r:id="rId2"/>
    <p:sldLayoutId id="2147483663" r:id="rId3"/>
    <p:sldLayoutId id="214748366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oodfirms.co/directories/softwar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predictiveanalyticstoday.com/" TargetMode="External"/><Relationship Id="rId5" Type="http://schemas.openxmlformats.org/officeDocument/2006/relationships/hyperlink" Target="https://www.softwareadvice.com/categories" TargetMode="External"/><Relationship Id="rId4" Type="http://schemas.openxmlformats.org/officeDocument/2006/relationships/hyperlink" Target="https://www.capterra.com/categor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apilist.fun/" TargetMode="External"/><Relationship Id="rId3" Type="http://schemas.openxmlformats.org/officeDocument/2006/relationships/hyperlink" Target="https://www.programmableweb.com/" TargetMode="External"/><Relationship Id="rId7" Type="http://schemas.openxmlformats.org/officeDocument/2006/relationships/hyperlink" Target="http://apis.io/" TargetMode="External"/><Relationship Id="rId12" Type="http://schemas.openxmlformats.org/officeDocument/2006/relationships/hyperlink" Target="https://sdks.i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apis.guru/browse-apis/" TargetMode="External"/><Relationship Id="rId11" Type="http://schemas.openxmlformats.org/officeDocument/2006/relationships/hyperlink" Target="https://developers.google.com/apis-explorer/#p/" TargetMode="External"/><Relationship Id="rId5" Type="http://schemas.openxmlformats.org/officeDocument/2006/relationships/hyperlink" Target="https://public-apis.io/" TargetMode="External"/><Relationship Id="rId10" Type="http://schemas.openxmlformats.org/officeDocument/2006/relationships/hyperlink" Target="https://apiharmony-open.mybluemix.net/public" TargetMode="External"/><Relationship Id="rId4" Type="http://schemas.openxmlformats.org/officeDocument/2006/relationships/hyperlink" Target="https://rapidapi.com/" TargetMode="External"/><Relationship Id="rId9" Type="http://schemas.openxmlformats.org/officeDocument/2006/relationships/hyperlink" Target="https://explore.postman.com/"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algorithmia.com/algorithms" TargetMode="External"/><Relationship Id="rId3" Type="http://schemas.openxmlformats.org/officeDocument/2006/relationships/hyperlink" Target="https://datacatalog.worldbank.org/search" TargetMode="External"/><Relationship Id="rId7" Type="http://schemas.openxmlformats.org/officeDocument/2006/relationships/hyperlink" Target="https://avaandmed.tallinn.ee/en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data.europa.eu/euodp/en/data/" TargetMode="External"/><Relationship Id="rId5" Type="http://schemas.openxmlformats.org/officeDocument/2006/relationships/hyperlink" Target="https://www.producthunt.com/" TargetMode="External"/><Relationship Id="rId4" Type="http://schemas.openxmlformats.org/officeDocument/2006/relationships/hyperlink" Target="https://opendata.riik.ee/en/andmehulgad/"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producthunt.com/" TargetMode="External"/><Relationship Id="rId7" Type="http://schemas.openxmlformats.org/officeDocument/2006/relationships/hyperlink" Target="http://garage48.org/"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startupestonia.ee/startup-database" TargetMode="External"/><Relationship Id="rId5" Type="http://schemas.openxmlformats.org/officeDocument/2006/relationships/hyperlink" Target="https://algorithmia.com/algorithms" TargetMode="External"/><Relationship Id="rId4" Type="http://schemas.openxmlformats.org/officeDocument/2006/relationships/hyperlink" Target="https://dzone.com/articles/a-software-developers-guide-to-side-project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339" name="Picture 35" descr="kn_both_pos_an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889" y="267494"/>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338;p12"/>
          <p:cNvSpPr txBox="1">
            <a:spLocks/>
          </p:cNvSpPr>
          <p:nvPr/>
        </p:nvSpPr>
        <p:spPr>
          <a:xfrm>
            <a:off x="1697632" y="2663577"/>
            <a:ext cx="5322640" cy="77226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9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r>
              <a:rPr lang="et-EE" dirty="0" smtClean="0"/>
              <a:t/>
            </a:r>
            <a:br>
              <a:rPr lang="et-EE" dirty="0" smtClean="0"/>
            </a:br>
            <a:r>
              <a:rPr lang="et-EE" sz="4400" dirty="0" smtClean="0"/>
              <a:t>Portfolio </a:t>
            </a:r>
            <a:r>
              <a:rPr lang="en-US" sz="4400" dirty="0" smtClean="0"/>
              <a:t>Project</a:t>
            </a:r>
          </a:p>
          <a:p>
            <a:pPr algn="ctr"/>
            <a:endParaRPr lang="en-US" sz="4400" dirty="0" smtClean="0"/>
          </a:p>
          <a:p>
            <a:pPr algn="ctr"/>
            <a:r>
              <a:rPr lang="en-US" sz="2800" dirty="0" smtClean="0"/>
              <a:t>Project Ideas</a:t>
            </a:r>
            <a:r>
              <a:rPr lang="en-US" sz="4400" dirty="0" smtClean="0"/>
              <a:t/>
            </a:r>
            <a:br>
              <a:rPr lang="en-US" sz="4400" dirty="0" smtClean="0"/>
            </a:br>
            <a:endParaRPr lang="et-EE" sz="4400" dirty="0"/>
          </a:p>
        </p:txBody>
      </p:sp>
      <p:sp>
        <p:nvSpPr>
          <p:cNvPr id="5" name="Google Shape;1014;p22"/>
          <p:cNvSpPr txBox="1">
            <a:spLocks/>
          </p:cNvSpPr>
          <p:nvPr/>
        </p:nvSpPr>
        <p:spPr>
          <a:xfrm>
            <a:off x="467544" y="210444"/>
            <a:ext cx="5556965"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600" dirty="0" smtClean="0">
                <a:solidFill>
                  <a:schemeClr val="lt1"/>
                </a:solidFill>
                <a:highlight>
                  <a:schemeClr val="accent1"/>
                </a:highlight>
              </a:rPr>
              <a:t>KNITS</a:t>
            </a:r>
            <a:endParaRPr lang="en-US" sz="3000" dirty="0" smtClean="0">
              <a:solidFill>
                <a:schemeClr val="lt1"/>
              </a:solidFill>
              <a:highlight>
                <a:schemeClr val="accent1"/>
              </a:highlight>
            </a:endParaRPr>
          </a:p>
          <a:p>
            <a:pPr>
              <a:lnSpc>
                <a:spcPct val="115000"/>
              </a:lnSpc>
            </a:pPr>
            <a:r>
              <a:rPr lang="en-US" sz="2000" b="1" dirty="0" smtClean="0">
                <a:solidFill>
                  <a:schemeClr val="lt1"/>
                </a:solidFill>
                <a:highlight>
                  <a:schemeClr val="accent2"/>
                </a:highlight>
              </a:rPr>
              <a:t>K</a:t>
            </a:r>
            <a:r>
              <a:rPr lang="en-US" sz="2000" dirty="0" smtClean="0">
                <a:solidFill>
                  <a:schemeClr val="lt1"/>
                </a:solidFill>
                <a:highlight>
                  <a:schemeClr val="accent2"/>
                </a:highlight>
              </a:rPr>
              <a:t>uehne </a:t>
            </a:r>
            <a:r>
              <a:rPr lang="en-US" sz="2000" b="1" dirty="0" smtClean="0">
                <a:solidFill>
                  <a:schemeClr val="lt1"/>
                </a:solidFill>
                <a:highlight>
                  <a:schemeClr val="accent2"/>
                </a:highlight>
              </a:rPr>
              <a:t>N</a:t>
            </a:r>
            <a:r>
              <a:rPr lang="en-US" sz="2000" dirty="0" smtClean="0">
                <a:solidFill>
                  <a:schemeClr val="lt1"/>
                </a:solidFill>
                <a:highlight>
                  <a:schemeClr val="accent2"/>
                </a:highlight>
              </a:rPr>
              <a:t>agel </a:t>
            </a:r>
            <a:r>
              <a:rPr lang="en-US" sz="2000" b="1" dirty="0" smtClean="0">
                <a:solidFill>
                  <a:schemeClr val="lt1"/>
                </a:solidFill>
                <a:highlight>
                  <a:schemeClr val="accent2"/>
                </a:highlight>
              </a:rPr>
              <a:t>I</a:t>
            </a:r>
            <a:r>
              <a:rPr lang="en-US" sz="2000" dirty="0" smtClean="0">
                <a:solidFill>
                  <a:schemeClr val="lt1"/>
                </a:solidFill>
                <a:highlight>
                  <a:schemeClr val="accent2"/>
                </a:highlight>
              </a:rPr>
              <a:t>nformation </a:t>
            </a:r>
            <a:r>
              <a:rPr lang="en-US" sz="2000" b="1" dirty="0" smtClean="0">
                <a:solidFill>
                  <a:schemeClr val="lt1"/>
                </a:solidFill>
                <a:highlight>
                  <a:schemeClr val="accent2"/>
                </a:highlight>
              </a:rPr>
              <a:t>T</a:t>
            </a:r>
            <a:r>
              <a:rPr lang="en-US" sz="2000" dirty="0" smtClean="0">
                <a:solidFill>
                  <a:schemeClr val="lt1"/>
                </a:solidFill>
                <a:highlight>
                  <a:schemeClr val="accent2"/>
                </a:highlight>
              </a:rPr>
              <a:t>echnology </a:t>
            </a:r>
            <a:r>
              <a:rPr lang="en-US" sz="2000" b="1" dirty="0" smtClean="0">
                <a:solidFill>
                  <a:schemeClr val="lt1"/>
                </a:solidFill>
                <a:highlight>
                  <a:schemeClr val="accent2"/>
                </a:highlight>
              </a:rPr>
              <a:t>S</a:t>
            </a:r>
            <a:r>
              <a:rPr lang="en-US" sz="2000" dirty="0" smtClean="0">
                <a:solidFill>
                  <a:schemeClr val="lt1"/>
                </a:solidFill>
                <a:highlight>
                  <a:schemeClr val="accent2"/>
                </a:highlight>
              </a:rPr>
              <a:t>chool</a:t>
            </a:r>
            <a:endParaRPr lang="en-US" sz="2000" dirty="0">
              <a:solidFill>
                <a:schemeClr val="lt1"/>
              </a:solidFill>
              <a:highlight>
                <a:schemeClr val="accent2"/>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607843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Domain Experience</a:t>
            </a:r>
            <a:endParaRPr dirty="0"/>
          </a:p>
        </p:txBody>
      </p:sp>
      <p:sp>
        <p:nvSpPr>
          <p:cNvPr id="406" name="Google Shape;406;p15"/>
          <p:cNvSpPr txBox="1">
            <a:spLocks noGrp="1"/>
          </p:cNvSpPr>
          <p:nvPr>
            <p:ph type="subTitle" idx="1"/>
          </p:nvPr>
        </p:nvSpPr>
        <p:spPr>
          <a:xfrm>
            <a:off x="1085850" y="3147814"/>
            <a:ext cx="564639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Where is possible to find the relevant know how</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1309830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4" name="Rectangle 13"/>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516838"/>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546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Personal</a:t>
            </a:r>
            <a:endParaRPr lang="et-EE" dirty="0">
              <a:solidFill>
                <a:schemeClr val="accent5"/>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516838"/>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lh4.googleusercontent.com/irSUD1PuLMB7h9OusBEzdj-cMTKOy2IMdFhI6EcgBrBvbbb9mjBld3sLK6CmUqmPiiNq6CkBd44mZV6ZNFEsdIadxMUpXumjFeVJWRwEsycsP3TKBvVSKZAkMJqL3YeQ9XVjYjvv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200" y="254974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2447217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404955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err="1" smtClean="0">
                <a:solidFill>
                  <a:schemeClr val="lt1"/>
                </a:solidFill>
                <a:highlight>
                  <a:schemeClr val="accent1"/>
                </a:highlight>
              </a:rPr>
              <a:t>Portfolio</a:t>
            </a:r>
            <a:r>
              <a:rPr lang="et-EE" sz="3000" b="0" dirty="0" smtClean="0">
                <a:solidFill>
                  <a:schemeClr val="lt1"/>
                </a:solidFill>
                <a:highlight>
                  <a:schemeClr val="accent1"/>
                </a:highlight>
              </a:rPr>
              <a:t> Project</a:t>
            </a:r>
            <a:endParaRPr sz="3000" b="0" dirty="0" smtClean="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customer experience</a:t>
            </a:r>
            <a:endParaRPr sz="2000" dirty="0">
              <a:solidFill>
                <a:schemeClr val="lt1"/>
              </a:solidFill>
              <a:highlight>
                <a:schemeClr val="accent2"/>
              </a:highlight>
            </a:endParaRPr>
          </a:p>
        </p:txBody>
      </p:sp>
      <p:sp>
        <p:nvSpPr>
          <p:cNvPr id="40" name="Google Shape;1997;p32"/>
          <p:cNvSpPr txBox="1">
            <a:spLocks/>
          </p:cNvSpPr>
          <p:nvPr/>
        </p:nvSpPr>
        <p:spPr>
          <a:xfrm>
            <a:off x="395536" y="1707654"/>
            <a:ext cx="7488832" cy="42050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rgbClr val="01AFE2"/>
                </a:solidFill>
                <a:latin typeface="Raleway SemiBold"/>
                <a:ea typeface="Raleway SemiBold"/>
                <a:cs typeface="Raleway SemiBold"/>
                <a:sym typeface="Raleway SemiBold"/>
              </a:rPr>
              <a:t>Experience as </a:t>
            </a:r>
            <a:r>
              <a:rPr lang="en-US" sz="1800" dirty="0" smtClean="0">
                <a:solidFill>
                  <a:srgbClr val="01AFE2"/>
                </a:solidFill>
                <a:latin typeface="Raleway SemiBold"/>
                <a:ea typeface="Raleway SemiBold"/>
                <a:cs typeface="Raleway SemiBold"/>
                <a:sym typeface="Raleway SemiBold"/>
              </a:rPr>
              <a:t>passenger </a:t>
            </a:r>
            <a:r>
              <a:rPr lang="en-US" sz="1800" b="1" dirty="0" smtClean="0">
                <a:solidFill>
                  <a:srgbClr val="01AFE2"/>
                </a:solidFill>
                <a:latin typeface="Raleway SemiBold"/>
                <a:ea typeface="Raleway SemiBold"/>
                <a:cs typeface="Raleway SemiBold"/>
                <a:sym typeface="Raleway SemiBold"/>
              </a:rPr>
              <a:t>in transportation.</a:t>
            </a:r>
            <a:r>
              <a:rPr lang="en-US" sz="1800"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395536"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395536" y="2139702"/>
            <a:ext cx="7742643" cy="43204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as customer </a:t>
            </a:r>
            <a:r>
              <a:rPr lang="en-US" sz="1800" b="1" dirty="0" smtClean="0">
                <a:solidFill>
                  <a:srgbClr val="01AFE2"/>
                </a:solidFill>
                <a:latin typeface="Raleway SemiBold"/>
                <a:ea typeface="Raleway SemiBold"/>
                <a:cs typeface="Raleway SemiBold"/>
                <a:sym typeface="Raleway SemiBold"/>
              </a:rPr>
              <a:t>in restaurant. </a:t>
            </a:r>
            <a:endParaRPr lang="en-US" sz="2800" b="1"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395536" y="3507854"/>
            <a:ext cx="7742643"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rgbClr val="01AFE2"/>
                </a:solidFill>
                <a:latin typeface="Raleway SemiBold"/>
                <a:ea typeface="Raleway SemiBold"/>
                <a:cs typeface="Raleway SemiBold"/>
                <a:sym typeface="Raleway SemiBold"/>
              </a:rPr>
              <a:t>What </a:t>
            </a:r>
            <a:r>
              <a:rPr lang="en-US" sz="1800" dirty="0">
                <a:solidFill>
                  <a:srgbClr val="01AFE2"/>
                </a:solidFill>
                <a:latin typeface="Raleway SemiBold"/>
                <a:ea typeface="Raleway SemiBold"/>
                <a:cs typeface="Raleway SemiBold"/>
                <a:sym typeface="Raleway SemiBold"/>
              </a:rPr>
              <a:t>are </a:t>
            </a:r>
            <a:r>
              <a:rPr lang="en-US" sz="1800" dirty="0" smtClean="0">
                <a:solidFill>
                  <a:srgbClr val="01AFE2"/>
                </a:solidFill>
                <a:latin typeface="Raleway SemiBold"/>
                <a:ea typeface="Raleway SemiBold"/>
                <a:cs typeface="Raleway SemiBold"/>
                <a:sym typeface="Raleway SemiBold"/>
              </a:rPr>
              <a:t>processes </a:t>
            </a:r>
            <a:r>
              <a:rPr lang="en-US" sz="1800" dirty="0">
                <a:solidFill>
                  <a:srgbClr val="01AFE2"/>
                </a:solidFill>
                <a:latin typeface="Raleway SemiBold"/>
                <a:ea typeface="Raleway SemiBold"/>
                <a:cs typeface="Raleway SemiBold"/>
                <a:sym typeface="Raleway SemiBold"/>
              </a:rPr>
              <a:t>I can guess? </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What </a:t>
            </a:r>
            <a:r>
              <a:rPr lang="en-US" sz="1800" dirty="0">
                <a:solidFill>
                  <a:srgbClr val="01AFE2"/>
                </a:solidFill>
                <a:latin typeface="Raleway SemiBold"/>
                <a:ea typeface="Raleway SemiBold"/>
                <a:cs typeface="Raleway SemiBold"/>
                <a:sym typeface="Raleway SemiBold"/>
              </a:rPr>
              <a:t>could be a software designed to help </a:t>
            </a:r>
            <a:r>
              <a:rPr lang="en-US" sz="1800" dirty="0" smtClean="0">
                <a:solidFill>
                  <a:srgbClr val="01AFE2"/>
                </a:solidFill>
                <a:latin typeface="Raleway SemiBold"/>
                <a:ea typeface="Raleway SemiBold"/>
                <a:cs typeface="Raleway SemiBold"/>
                <a:sym typeface="Raleway SemiBold"/>
              </a:rPr>
              <a:t>this kind of business</a:t>
            </a:r>
            <a:r>
              <a:rPr lang="en-US" sz="1800" dirty="0">
                <a:solidFill>
                  <a:srgbClr val="01AFE2"/>
                </a:solidFill>
                <a:latin typeface="Raleway SemiBold"/>
                <a:ea typeface="Raleway SemiBold"/>
                <a:cs typeface="Raleway SemiBold"/>
                <a:sym typeface="Raleway SemiBold"/>
              </a:rPr>
              <a:t>?</a:t>
            </a:r>
            <a:endParaRPr lang="en-US" sz="2800" b="1" dirty="0">
              <a:solidFill>
                <a:srgbClr val="01AFE2"/>
              </a:solidFill>
              <a:latin typeface="Raleway SemiBold"/>
              <a:ea typeface="Raleway SemiBold"/>
              <a:cs typeface="Raleway SemiBold"/>
              <a:sym typeface="Raleway SemiBold"/>
            </a:endParaRPr>
          </a:p>
          <a:p>
            <a:pPr marL="0" indent="0">
              <a:buFont typeface="Barlow Light"/>
              <a:buNone/>
            </a:pPr>
            <a:r>
              <a:rPr lang="en-US" sz="1800" dirty="0" smtClean="0">
                <a:solidFill>
                  <a:srgbClr val="01AFE2"/>
                </a:solidFill>
                <a:latin typeface="Raleway SemiBold"/>
                <a:ea typeface="Raleway SemiBold"/>
                <a:cs typeface="Raleway SemiBold"/>
                <a:sym typeface="Raleway SemiBold"/>
              </a:rPr>
              <a:t>.</a:t>
            </a:r>
            <a:endParaRPr lang="en-US" sz="2800" b="1" dirty="0" smtClean="0">
              <a:solidFill>
                <a:srgbClr val="01AFE2"/>
              </a:solidFill>
              <a:latin typeface="Raleway SemiBold"/>
              <a:ea typeface="Raleway SemiBold"/>
              <a:cs typeface="Raleway SemiBold"/>
              <a:sym typeface="Raleway SemiBold"/>
            </a:endParaRPr>
          </a:p>
        </p:txBody>
      </p:sp>
      <p:sp>
        <p:nvSpPr>
          <p:cNvPr id="10" name="Google Shape;1997;p32"/>
          <p:cNvSpPr txBox="1">
            <a:spLocks/>
          </p:cNvSpPr>
          <p:nvPr/>
        </p:nvSpPr>
        <p:spPr>
          <a:xfrm>
            <a:off x="395536" y="2571750"/>
            <a:ext cx="7742643" cy="43204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as customer </a:t>
            </a:r>
            <a:r>
              <a:rPr lang="en-US" sz="1800" b="1" dirty="0" smtClean="0">
                <a:solidFill>
                  <a:srgbClr val="01AFE2"/>
                </a:solidFill>
                <a:latin typeface="Raleway SemiBold"/>
                <a:ea typeface="Raleway SemiBold"/>
                <a:cs typeface="Raleway SemiBold"/>
                <a:sym typeface="Raleway SemiBold"/>
              </a:rPr>
              <a:t>in supermarket. </a:t>
            </a:r>
            <a:endParaRPr lang="en-US" sz="28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1897517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404955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err="1" smtClean="0">
                <a:solidFill>
                  <a:schemeClr val="lt1"/>
                </a:solidFill>
                <a:highlight>
                  <a:schemeClr val="accent1"/>
                </a:highlight>
              </a:rPr>
              <a:t>Portfolio</a:t>
            </a:r>
            <a:r>
              <a:rPr lang="et-EE" sz="3000" b="0" dirty="0" smtClean="0">
                <a:solidFill>
                  <a:schemeClr val="lt1"/>
                </a:solidFill>
                <a:highlight>
                  <a:schemeClr val="accent1"/>
                </a:highlight>
              </a:rPr>
              <a:t> Project</a:t>
            </a:r>
            <a:endParaRPr sz="3000" b="0" dirty="0" smtClean="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working experience</a:t>
            </a:r>
            <a:endParaRPr sz="2000" dirty="0">
              <a:solidFill>
                <a:schemeClr val="lt1"/>
              </a:solidFill>
              <a:highlight>
                <a:schemeClr val="accent2"/>
              </a:highlight>
            </a:endParaRPr>
          </a:p>
        </p:txBody>
      </p:sp>
      <p:sp>
        <p:nvSpPr>
          <p:cNvPr id="40" name="Google Shape;1997;p32"/>
          <p:cNvSpPr txBox="1">
            <a:spLocks/>
          </p:cNvSpPr>
          <p:nvPr/>
        </p:nvSpPr>
        <p:spPr>
          <a:xfrm>
            <a:off x="467544" y="1491630"/>
            <a:ext cx="7488832"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as a shop keeper </a:t>
            </a:r>
            <a:r>
              <a:rPr lang="en-US" sz="1800" dirty="0" smtClean="0">
                <a:solidFill>
                  <a:srgbClr val="01AFE2"/>
                </a:solidFill>
                <a:latin typeface="Raleway SemiBold"/>
                <a:ea typeface="Raleway SemiBold"/>
                <a:cs typeface="Raleway SemiBold"/>
                <a:sym typeface="Raleway SemiBold"/>
              </a:rPr>
              <a:t>could help to understand warehouse management, sales through ecommerce, supplier’s order management, etc.</a:t>
            </a:r>
            <a:endParaRPr lang="en-US" sz="2800" b="1"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395536"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429757" y="264375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hotel reception </a:t>
            </a:r>
            <a:r>
              <a:rPr lang="en-US" sz="1800" dirty="0" smtClean="0">
                <a:solidFill>
                  <a:srgbClr val="01AFE2"/>
                </a:solidFill>
                <a:latin typeface="Raleway SemiBold"/>
                <a:ea typeface="Raleway SemiBold"/>
                <a:cs typeface="Raleway SemiBold"/>
                <a:sym typeface="Raleway SemiBold"/>
              </a:rPr>
              <a:t>could help to understand reservation management, additional services, check in and check out processes, etc.</a:t>
            </a:r>
            <a:endParaRPr lang="en-US" sz="2800" b="1"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429757" y="3723878"/>
            <a:ext cx="7742643" cy="1296144"/>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rgbClr val="01AFE2"/>
                </a:solidFill>
                <a:latin typeface="Raleway SemiBold"/>
                <a:ea typeface="Raleway SemiBold"/>
                <a:cs typeface="Raleway SemiBold"/>
                <a:sym typeface="Raleway SemiBold"/>
              </a:rPr>
              <a:t>Experience </a:t>
            </a:r>
            <a:r>
              <a:rPr lang="en-US" sz="1800" b="1" dirty="0" smtClean="0">
                <a:solidFill>
                  <a:srgbClr val="01AFE2"/>
                </a:solidFill>
                <a:latin typeface="Raleway SemiBold"/>
                <a:ea typeface="Raleway SemiBold"/>
                <a:cs typeface="Raleway SemiBold"/>
                <a:sym typeface="Raleway SemiBold"/>
              </a:rPr>
              <a:t>in manufacturing </a:t>
            </a:r>
            <a:r>
              <a:rPr lang="en-US" sz="1800" dirty="0" smtClean="0">
                <a:solidFill>
                  <a:srgbClr val="01AFE2"/>
                </a:solidFill>
                <a:latin typeface="Raleway SemiBold"/>
                <a:ea typeface="Raleway SemiBold"/>
                <a:cs typeface="Raleway SemiBold"/>
                <a:sym typeface="Raleway SemiBold"/>
              </a:rPr>
              <a:t>could help to understand material supply management, production schedule, human resources management, project management, etc.</a:t>
            </a:r>
            <a:endParaRPr lang="en-US" sz="2800" b="1"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96470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Personal daily routines</a:t>
            </a:r>
            <a:endParaRPr sz="2000" dirty="0">
              <a:solidFill>
                <a:schemeClr val="lt1"/>
              </a:solidFill>
              <a:highlight>
                <a:schemeClr val="accent2"/>
              </a:highlight>
            </a:endParaRPr>
          </a:p>
        </p:txBody>
      </p:sp>
      <p:sp>
        <p:nvSpPr>
          <p:cNvPr id="18" name="Google Shape;1997;p32"/>
          <p:cNvSpPr txBox="1">
            <a:spLocks/>
          </p:cNvSpPr>
          <p:nvPr/>
        </p:nvSpPr>
        <p:spPr>
          <a:xfrm>
            <a:off x="288324" y="1851670"/>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Time management system. </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use your time? How many minutes you are spending on X? How much you would like to invest in Y? How much reality was matching with plans? How many hours you’d like to allocate to next goal?</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251520" y="115004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sz="1800" b="1" dirty="0">
                <a:solidFill>
                  <a:srgbClr val="435A72"/>
                </a:solidFill>
                <a:latin typeface="Raleway SemiBold"/>
                <a:ea typeface="Raleway SemiBold"/>
                <a:cs typeface="Raleway SemiBold"/>
                <a:sym typeface="Raleway SemiBold"/>
              </a:rPr>
              <a:t> </a:t>
            </a:r>
            <a:r>
              <a:rPr lang="en-US" sz="1800"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288324" y="3507854"/>
            <a:ext cx="8196298" cy="79208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Budget System:</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How you spend your money? Track expenses and set a budget for different categories. See in the long run what is expected, and what you can change with your management.</a:t>
            </a: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398062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Emulation</a:t>
            </a:r>
            <a:endParaRPr lang="et-EE" dirty="0">
              <a:solidFill>
                <a:schemeClr val="accent5"/>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Innovation</a:t>
            </a:r>
            <a:endParaRPr lang="et-EE" dirty="0">
              <a:solidFill>
                <a:srgbClr val="FFFFFF"/>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4.googleusercontent.com/0SL6U_RzYoXoIJYq4NZeQ-Ap_CoX7GrLtC389TdACe1y0BnkV26WQSnd4bW1-J1dvQmEbVxPsHnhJYAwqIcyvbTqA7C7lRkakYquVmtKByvIFXo8_LxYsDbAkjYGw7Rol_OYio58_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500399"/>
            <a:ext cx="395381" cy="39538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lh5.googleusercontent.com/AimSdyPXWMjffb8jl4_CRqXBAPDe0yF-SBwCb0WTt7U9EOE970JCEPDZeZ1mf86d2j-_kyWfvYKQWN7jiPATYt6RUJg3KkEyyCRgvJ5fpRofHGe0EGnVwakL4lUH13atUAyzqR_AhT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506" y="2538715"/>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4082450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47260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customer experience</a:t>
            </a:r>
            <a:endParaRPr sz="2000" dirty="0">
              <a:solidFill>
                <a:schemeClr val="lt1"/>
              </a:solidFill>
              <a:highlight>
                <a:schemeClr val="accent2"/>
              </a:highlight>
            </a:endParaRPr>
          </a:p>
        </p:txBody>
      </p:sp>
      <p:sp>
        <p:nvSpPr>
          <p:cNvPr id="18" name="Google Shape;1997;p32"/>
          <p:cNvSpPr txBox="1">
            <a:spLocks/>
          </p:cNvSpPr>
          <p:nvPr/>
        </p:nvSpPr>
        <p:spPr>
          <a:xfrm>
            <a:off x="683568" y="1959608"/>
            <a:ext cx="734481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Reservation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Airplane companies, accommodation, </a:t>
            </a:r>
            <a:r>
              <a:rPr lang="en-US" sz="1800" dirty="0">
                <a:solidFill>
                  <a:srgbClr val="01AFE2"/>
                </a:solidFill>
                <a:latin typeface="Raleway SemiBold"/>
                <a:ea typeface="Raleway SemiBold"/>
                <a:cs typeface="Raleway SemiBold"/>
                <a:sym typeface="Raleway SemiBold"/>
              </a:rPr>
              <a:t>e</a:t>
            </a:r>
            <a:r>
              <a:rPr lang="en-US" sz="1800" dirty="0" smtClean="0">
                <a:solidFill>
                  <a:srgbClr val="01AFE2"/>
                </a:solidFill>
                <a:latin typeface="Raleway SemiBold"/>
                <a:ea typeface="Raleway SemiBold"/>
                <a:cs typeface="Raleway SemiBold"/>
                <a:sym typeface="Raleway SemiBold"/>
              </a:rPr>
              <a:t>vent at venues , transportations</a:t>
            </a:r>
            <a:endParaRPr lang="en-US" sz="2800" dirty="0" smtClean="0">
              <a:solidFill>
                <a:srgbClr val="01AFE2"/>
              </a:solidFill>
              <a:latin typeface="Raleway SemiBold"/>
              <a:ea typeface="Raleway SemiBold"/>
              <a:cs typeface="Raleway SemiBold"/>
              <a:sym typeface="Raleway SemiBold"/>
            </a:endParaRPr>
          </a:p>
        </p:txBody>
      </p:sp>
      <p:sp>
        <p:nvSpPr>
          <p:cNvPr id="7" name="Google Shape;1997;p32"/>
          <p:cNvSpPr txBox="1">
            <a:spLocks/>
          </p:cNvSpPr>
          <p:nvPr/>
        </p:nvSpPr>
        <p:spPr>
          <a:xfrm>
            <a:off x="179511" y="1167067"/>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8" name="Google Shape;1997;p32"/>
          <p:cNvSpPr txBox="1">
            <a:spLocks/>
          </p:cNvSpPr>
          <p:nvPr/>
        </p:nvSpPr>
        <p:spPr>
          <a:xfrm>
            <a:off x="683568" y="2967720"/>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Public Advertisement</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Real Estate, Second Hand, </a:t>
            </a:r>
            <a:r>
              <a:rPr lang="en-US" sz="1800" dirty="0" err="1" smtClean="0">
                <a:solidFill>
                  <a:srgbClr val="01AFE2"/>
                </a:solidFill>
                <a:latin typeface="Raleway SemiBold"/>
                <a:ea typeface="Raleway SemiBold"/>
                <a:cs typeface="Raleway SemiBold"/>
                <a:sym typeface="Raleway SemiBold"/>
              </a:rPr>
              <a:t>Ebay</a:t>
            </a:r>
            <a:endParaRPr lang="en-US" sz="2800" dirty="0" smtClean="0">
              <a:solidFill>
                <a:srgbClr val="01AFE2"/>
              </a:solidFill>
              <a:latin typeface="Raleway SemiBold"/>
              <a:ea typeface="Raleway SemiBold"/>
              <a:cs typeface="Raleway SemiBold"/>
              <a:sym typeface="Raleway SemiBold"/>
            </a:endParaRPr>
          </a:p>
        </p:txBody>
      </p:sp>
      <p:sp>
        <p:nvSpPr>
          <p:cNvPr id="9" name="Google Shape;1997;p32"/>
          <p:cNvSpPr txBox="1">
            <a:spLocks/>
          </p:cNvSpPr>
          <p:nvPr/>
        </p:nvSpPr>
        <p:spPr>
          <a:xfrm>
            <a:off x="683568" y="3831816"/>
            <a:ext cx="7416824"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Real time systems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Betting systems, Games on line</a:t>
            </a:r>
          </a:p>
        </p:txBody>
      </p:sp>
    </p:spTree>
    <p:extLst>
      <p:ext uri="{BB962C8B-B14F-4D97-AF65-F5344CB8AC3E}">
        <p14:creationId xmlns:p14="http://schemas.microsoft.com/office/powerpoint/2010/main" val="1402540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Choose a category of software products</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Select a subset of products to analyze</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Learn about product\ by documentation</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Choose best combination of features from products</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505337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Choose a category of software products</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9" name="Google Shape;1997;p32"/>
          <p:cNvSpPr txBox="1">
            <a:spLocks/>
          </p:cNvSpPr>
          <p:nvPr/>
        </p:nvSpPr>
        <p:spPr>
          <a:xfrm>
            <a:off x="486050" y="2337761"/>
            <a:ext cx="7344816" cy="1818165"/>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endParaRPr lang="en-US" sz="1800" b="1" dirty="0">
              <a:solidFill>
                <a:srgbClr val="01AFE2"/>
              </a:solidFill>
              <a:latin typeface="Raleway SemiBold"/>
              <a:ea typeface="Raleway SemiBold"/>
              <a:cs typeface="Raleway SemiBold"/>
              <a:sym typeface="Raleway SemiBold"/>
            </a:endParaRPr>
          </a:p>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endParaRPr lang="en-US" sz="1800" b="1" dirty="0">
              <a:solidFill>
                <a:srgbClr val="01AFE2"/>
              </a:solidFill>
              <a:latin typeface="Raleway SemiBold"/>
              <a:ea typeface="Raleway SemiBold"/>
              <a:cs typeface="Raleway SemiBold"/>
              <a:sym typeface="Raleway SemiBold"/>
            </a:endParaRPr>
          </a:p>
          <a:p>
            <a:pPr marL="0" indent="0">
              <a:buNone/>
            </a:pPr>
            <a:endParaRPr lang="en-US" sz="1800" b="1" dirty="0" smtClean="0">
              <a:solidFill>
                <a:srgbClr val="01AFE2"/>
              </a:solidFill>
              <a:latin typeface="Raleway SemiBold"/>
              <a:ea typeface="Raleway SemiBold"/>
              <a:cs typeface="Raleway SemiBold"/>
              <a:sym typeface="Raleway SemiBold"/>
            </a:endParaRPr>
          </a:p>
          <a:p>
            <a:pPr marL="0" indent="0">
              <a:buNone/>
            </a:pPr>
            <a:r>
              <a:rPr lang="en-US" sz="1800" b="1" dirty="0" smtClean="0">
                <a:solidFill>
                  <a:srgbClr val="01AFE2"/>
                </a:solidFill>
                <a:latin typeface="Raleway SemiBold"/>
                <a:ea typeface="Raleway SemiBold"/>
                <a:cs typeface="Raleway SemiBold"/>
                <a:sym typeface="Raleway SemiBold"/>
              </a:rPr>
              <a:t>Reviews of </a:t>
            </a:r>
            <a:r>
              <a:rPr lang="en-US" sz="1800" b="1" dirty="0" err="1" smtClean="0">
                <a:solidFill>
                  <a:srgbClr val="01AFE2"/>
                </a:solidFill>
                <a:latin typeface="Raleway SemiBold"/>
                <a:ea typeface="Raleway SemiBold"/>
                <a:cs typeface="Raleway SemiBold"/>
                <a:sym typeface="Raleway SemiBold"/>
              </a:rPr>
              <a:t>softwares</a:t>
            </a:r>
            <a:r>
              <a:rPr lang="en-US" sz="1800" b="1" dirty="0" smtClean="0">
                <a:solidFill>
                  <a:srgbClr val="01AFE2"/>
                </a:solidFill>
                <a:latin typeface="Raleway SemiBold"/>
                <a:ea typeface="Raleway SemiBold"/>
                <a:cs typeface="Raleway SemiBold"/>
                <a:sym typeface="Raleway SemiBold"/>
              </a:rPr>
              <a:t> by categories</a:t>
            </a:r>
            <a:r>
              <a:rPr lang="en-US" sz="1800" dirty="0" smtClean="0">
                <a:solidFill>
                  <a:srgbClr val="01AFE2"/>
                </a:solidFill>
                <a:latin typeface="Raleway SemiBold"/>
                <a:ea typeface="Raleway SemiBold"/>
                <a:cs typeface="Raleway SemiBold"/>
                <a:sym typeface="Raleway SemiBold"/>
              </a:rPr>
              <a:t>: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hlinkClick r:id="rId3"/>
              </a:rPr>
              <a:t>https</a:t>
            </a:r>
            <a:r>
              <a:rPr lang="en-US" sz="1800" dirty="0">
                <a:solidFill>
                  <a:srgbClr val="01AFE2"/>
                </a:solidFill>
                <a:latin typeface="Raleway SemiBold"/>
                <a:ea typeface="Raleway SemiBold"/>
                <a:cs typeface="Raleway SemiBold"/>
                <a:sym typeface="Raleway SemiBold"/>
                <a:hlinkClick r:id="rId3"/>
              </a:rPr>
              <a:t>://</a:t>
            </a:r>
            <a:r>
              <a:rPr lang="en-US" sz="1800" dirty="0" smtClean="0">
                <a:solidFill>
                  <a:srgbClr val="01AFE2"/>
                </a:solidFill>
                <a:latin typeface="Raleway SemiBold"/>
                <a:ea typeface="Raleway SemiBold"/>
                <a:cs typeface="Raleway SemiBold"/>
                <a:sym typeface="Raleway SemiBold"/>
                <a:hlinkClick r:id="rId3"/>
              </a:rPr>
              <a:t>www.goodfirms.co/directories/software</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hlinkClick r:id="rId4"/>
              </a:rPr>
              <a:t>https://</a:t>
            </a:r>
            <a:r>
              <a:rPr lang="en-US" sz="1800" dirty="0" smtClean="0">
                <a:solidFill>
                  <a:srgbClr val="01AFE2"/>
                </a:solidFill>
                <a:latin typeface="Raleway SemiBold"/>
                <a:ea typeface="Raleway SemiBold"/>
                <a:cs typeface="Raleway SemiBold"/>
                <a:sym typeface="Raleway SemiBold"/>
                <a:hlinkClick r:id="rId4"/>
              </a:rPr>
              <a:t>www.capterra.com/categories</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hlinkClick r:id="rId5"/>
              </a:rPr>
              <a:t>https://</a:t>
            </a:r>
            <a:r>
              <a:rPr lang="en-US" sz="1800" dirty="0" smtClean="0">
                <a:solidFill>
                  <a:srgbClr val="01AFE2"/>
                </a:solidFill>
                <a:latin typeface="Raleway SemiBold"/>
                <a:ea typeface="Raleway SemiBold"/>
                <a:cs typeface="Raleway SemiBold"/>
                <a:sym typeface="Raleway SemiBold"/>
                <a:hlinkClick r:id="rId5"/>
              </a:rPr>
              <a:t>www.softwareadvice.com/categories</a:t>
            </a:r>
            <a:r>
              <a:rPr lang="en-US" sz="1800" dirty="0">
                <a:solidFill>
                  <a:srgbClr val="01AFE2"/>
                </a:solidFill>
                <a:latin typeface="Raleway SemiBold"/>
                <a:ea typeface="Raleway SemiBold"/>
                <a:cs typeface="Raleway SemiBold"/>
                <a:sym typeface="Raleway SemiBold"/>
              </a:rPr>
              <a:t/>
            </a:r>
            <a:br>
              <a:rPr lang="en-US" sz="1800" dirty="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hlinkClick r:id="rId6"/>
              </a:rPr>
              <a:t>https</a:t>
            </a:r>
            <a:r>
              <a:rPr lang="en-US" sz="1800" dirty="0">
                <a:solidFill>
                  <a:srgbClr val="01AFE2"/>
                </a:solidFill>
                <a:latin typeface="Raleway SemiBold"/>
                <a:ea typeface="Raleway SemiBold"/>
                <a:cs typeface="Raleway SemiBold"/>
                <a:sym typeface="Raleway SemiBold"/>
                <a:hlinkClick r:id="rId6"/>
              </a:rPr>
              <a:t>://</a:t>
            </a:r>
            <a:r>
              <a:rPr lang="en-US" sz="1800" dirty="0" smtClean="0">
                <a:solidFill>
                  <a:srgbClr val="01AFE2"/>
                </a:solidFill>
                <a:latin typeface="Raleway SemiBold"/>
                <a:ea typeface="Raleway SemiBold"/>
                <a:cs typeface="Raleway SemiBold"/>
                <a:sym typeface="Raleway SemiBold"/>
                <a:hlinkClick r:id="rId6"/>
              </a:rPr>
              <a:t>www.predictiveanalyticstoday.com</a:t>
            </a: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1800" dirty="0">
              <a:solidFill>
                <a:srgbClr val="01AFE2"/>
              </a:solidFill>
              <a:latin typeface="Raleway SemiBold"/>
              <a:ea typeface="Raleway SemiBold"/>
              <a:cs typeface="Raleway SemiBold"/>
              <a:sym typeface="Raleway SemiBold"/>
            </a:endParaRPr>
          </a:p>
          <a:p>
            <a:pPr marL="0" indent="0">
              <a:buNone/>
            </a:pPr>
            <a:endParaRPr lang="en-US" sz="1800" dirty="0" smtClean="0">
              <a:solidFill>
                <a:srgbClr val="01AFE2"/>
              </a:solidFill>
              <a:latin typeface="Raleway SemiBold"/>
              <a:ea typeface="Raleway SemiBold"/>
              <a:cs typeface="Raleway SemiBold"/>
              <a:sym typeface="Raleway SemiBold"/>
            </a:endParaRPr>
          </a:p>
          <a:p>
            <a:pPr marL="0" indent="0">
              <a:buNone/>
            </a:pPr>
            <a:endParaRPr lang="en-US" sz="2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857668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Introduction</a:t>
            </a:r>
            <a:endParaRPr dirty="0"/>
          </a:p>
        </p:txBody>
      </p:sp>
      <p:sp>
        <p:nvSpPr>
          <p:cNvPr id="406" name="Google Shape;406;p15"/>
          <p:cNvSpPr txBox="1">
            <a:spLocks noGrp="1"/>
          </p:cNvSpPr>
          <p:nvPr>
            <p:ph type="subTitle" idx="1"/>
          </p:nvPr>
        </p:nvSpPr>
        <p:spPr>
          <a:xfrm>
            <a:off x="1085850" y="3147814"/>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Basic terminology and a grid of evaluation</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spTree>
    <p:extLst>
      <p:ext uri="{BB962C8B-B14F-4D97-AF65-F5344CB8AC3E}">
        <p14:creationId xmlns:p14="http://schemas.microsoft.com/office/powerpoint/2010/main" val="1219692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Select </a:t>
            </a:r>
            <a:r>
              <a:rPr lang="en-US" sz="1800" dirty="0" smtClean="0">
                <a:solidFill>
                  <a:schemeClr val="bg1"/>
                </a:solidFill>
                <a:latin typeface="Raleway SemiBold"/>
                <a:ea typeface="Raleway SemiBold"/>
                <a:cs typeface="Raleway SemiBold"/>
                <a:sym typeface="Raleway SemiBold"/>
              </a:rPr>
              <a:t>one or more </a:t>
            </a:r>
            <a:r>
              <a:rPr lang="en-US" sz="1800" dirty="0">
                <a:solidFill>
                  <a:schemeClr val="bg1"/>
                </a:solidFill>
                <a:latin typeface="Raleway SemiBold"/>
                <a:ea typeface="Raleway SemiBold"/>
                <a:cs typeface="Raleway SemiBold"/>
                <a:sym typeface="Raleway SemiBold"/>
              </a:rPr>
              <a:t>products to analyze</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486050" y="2787774"/>
            <a:ext cx="7344816"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Evaluate quality and availability of product documentation</a:t>
            </a:r>
            <a:r>
              <a:rPr lang="en-US" sz="1800" dirty="0" smtClean="0">
                <a:solidFill>
                  <a:srgbClr val="01AFE2"/>
                </a:solidFill>
                <a:latin typeface="Raleway SemiBold"/>
                <a:ea typeface="Raleway SemiBold"/>
                <a:cs typeface="Raleway SemiBold"/>
                <a:sym typeface="Raleway SemiBold"/>
              </a:rPr>
              <a:t> </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User manual</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Video tutorial</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Demo on </a:t>
            </a:r>
            <a:r>
              <a:rPr lang="en-US" sz="1800" dirty="0">
                <a:solidFill>
                  <a:srgbClr val="01AFE2"/>
                </a:solidFill>
                <a:latin typeface="Raleway SemiBold"/>
                <a:ea typeface="Raleway SemiBold"/>
                <a:cs typeface="Raleway SemiBold"/>
                <a:sym typeface="Raleway SemiBold"/>
              </a:rPr>
              <a:t>the cloud</a:t>
            </a: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Blog</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Open Source</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Good reviews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074592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Learn about product\ by documentation</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73630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522147" y="2593559"/>
            <a:ext cx="7344816" cy="2282447"/>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User manual as specification (interview with customer)</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User and roles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Features and goals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Processes</a:t>
            </a:r>
            <a:br>
              <a:rPr lang="en-US" sz="1800" dirty="0" smtClean="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rPr>
              <a:t>C</a:t>
            </a:r>
            <a:r>
              <a:rPr lang="en-US" sz="1800" dirty="0" smtClean="0">
                <a:solidFill>
                  <a:srgbClr val="01AFE2"/>
                </a:solidFill>
                <a:latin typeface="Raleway SemiBold"/>
                <a:ea typeface="Raleway SemiBold"/>
                <a:cs typeface="Raleway SemiBold"/>
                <a:sym typeface="Raleway SemiBold"/>
              </a:rPr>
              <a:t>ategorize features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Prioritize features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Get into data details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User interface</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4104829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Emulator’s Analyst steps</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a:solidFill>
                  <a:schemeClr val="bg1"/>
                </a:solidFill>
                <a:latin typeface="Raleway SemiBold"/>
                <a:ea typeface="Raleway SemiBold"/>
                <a:cs typeface="Raleway SemiBold"/>
                <a:sym typeface="Raleway SemiBold"/>
              </a:rPr>
              <a:t>Choose best combination of features from products</a:t>
            </a:r>
            <a:endParaRPr lang="en-US" sz="2800" b="1" dirty="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997;p32"/>
          <p:cNvSpPr txBox="1">
            <a:spLocks/>
          </p:cNvSpPr>
          <p:nvPr/>
        </p:nvSpPr>
        <p:spPr>
          <a:xfrm>
            <a:off x="486050" y="2211710"/>
            <a:ext cx="7255688" cy="187220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sz="2800" b="1" dirty="0" smtClean="0">
              <a:solidFill>
                <a:srgbClr val="01AFE2"/>
              </a:solidFill>
              <a:latin typeface="Raleway SemiBold"/>
              <a:ea typeface="Raleway SemiBold"/>
              <a:cs typeface="Raleway SemiBold"/>
              <a:sym typeface="Raleway SemiBold"/>
            </a:endParaRPr>
          </a:p>
        </p:txBody>
      </p:sp>
      <p:sp>
        <p:nvSpPr>
          <p:cNvPr id="28" name="Google Shape;247;p23"/>
          <p:cNvSpPr/>
          <p:nvPr/>
        </p:nvSpPr>
        <p:spPr>
          <a:xfrm>
            <a:off x="395537" y="2139702"/>
            <a:ext cx="7848871" cy="2376264"/>
          </a:xfrm>
          <a:prstGeom prst="rect">
            <a:avLst/>
          </a:prstGeom>
          <a:noFill/>
          <a:ln w="28575" cap="flat" cmpd="sng">
            <a:solidFill>
              <a:schemeClr val="tx1">
                <a:lumMod val="20000"/>
                <a:lumOff val="80000"/>
              </a:scheme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 name="Google Shape;1997;p32"/>
          <p:cNvSpPr txBox="1">
            <a:spLocks/>
          </p:cNvSpPr>
          <p:nvPr/>
        </p:nvSpPr>
        <p:spPr>
          <a:xfrm>
            <a:off x="486050" y="2233519"/>
            <a:ext cx="7344816" cy="1994415"/>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b="1" dirty="0" smtClean="0">
                <a:solidFill>
                  <a:srgbClr val="01AFE2"/>
                </a:solidFill>
                <a:latin typeface="Raleway SemiBold"/>
                <a:ea typeface="Raleway SemiBold"/>
                <a:cs typeface="Raleway SemiBold"/>
                <a:sym typeface="Raleway SemiBold"/>
              </a:rPr>
              <a:t>If you have more than one product in focus you can </a:t>
            </a:r>
            <a:endParaRPr lang="en-US" sz="1800" b="1" dirty="0">
              <a:solidFill>
                <a:srgbClr val="01AFE2"/>
              </a:solidFill>
              <a:latin typeface="Raleway SemiBold"/>
              <a:ea typeface="Raleway SemiBold"/>
              <a:cs typeface="Raleway SemiBold"/>
              <a:sym typeface="Raleway SemiBold"/>
            </a:endParaRPr>
          </a:p>
          <a:p>
            <a:pPr marL="0" indent="0">
              <a:buNone/>
            </a:pPr>
            <a:r>
              <a:rPr lang="en-US" sz="1800" dirty="0" smtClean="0">
                <a:solidFill>
                  <a:srgbClr val="01AFE2"/>
                </a:solidFill>
                <a:latin typeface="Raleway SemiBold"/>
                <a:ea typeface="Raleway SemiBold"/>
                <a:cs typeface="Raleway SemiBold"/>
                <a:sym typeface="Raleway SemiBold"/>
              </a:rPr>
              <a:t>Compare features</a:t>
            </a:r>
            <a:br>
              <a:rPr lang="en-US" sz="1800" dirty="0" smtClean="0">
                <a:solidFill>
                  <a:srgbClr val="01AFE2"/>
                </a:solidFill>
                <a:latin typeface="Raleway SemiBold"/>
                <a:ea typeface="Raleway SemiBold"/>
                <a:cs typeface="Raleway SemiBold"/>
                <a:sym typeface="Raleway SemiBold"/>
              </a:rPr>
            </a:br>
            <a:r>
              <a:rPr lang="en-US" sz="1800" dirty="0">
                <a:solidFill>
                  <a:srgbClr val="01AFE2"/>
                </a:solidFill>
                <a:latin typeface="Raleway SemiBold"/>
                <a:ea typeface="Raleway SemiBold"/>
                <a:cs typeface="Raleway SemiBold"/>
                <a:sym typeface="Raleway SemiBold"/>
              </a:rPr>
              <a:t>Compare </a:t>
            </a:r>
            <a:r>
              <a:rPr lang="en-US" sz="1800" dirty="0" smtClean="0">
                <a:solidFill>
                  <a:srgbClr val="01AFE2"/>
                </a:solidFill>
                <a:latin typeface="Raleway SemiBold"/>
                <a:ea typeface="Raleway SemiBold"/>
                <a:cs typeface="Raleway SemiBold"/>
                <a:sym typeface="Raleway SemiBold"/>
              </a:rPr>
              <a:t>user interactions</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Merge best practice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Improve features </a:t>
            </a:r>
            <a:br>
              <a:rPr lang="en-US" sz="1800" dirty="0" smtClean="0">
                <a:solidFill>
                  <a:srgbClr val="01AFE2"/>
                </a:solidFill>
                <a:latin typeface="Raleway SemiBold"/>
                <a:ea typeface="Raleway SemiBold"/>
                <a:cs typeface="Raleway SemiBold"/>
                <a:sym typeface="Raleway SemiBold"/>
              </a:rPr>
            </a:br>
            <a:r>
              <a:rPr lang="en-US" sz="1800" dirty="0" smtClean="0">
                <a:solidFill>
                  <a:srgbClr val="01AFE2"/>
                </a:solidFill>
                <a:latin typeface="Raleway SemiBold"/>
                <a:ea typeface="Raleway SemiBold"/>
                <a:cs typeface="Raleway SemiBold"/>
                <a:sym typeface="Raleway SemiBold"/>
              </a:rPr>
              <a:t/>
            </a:r>
            <a:br>
              <a:rPr lang="en-US" sz="1800" dirty="0" smtClean="0">
                <a:solidFill>
                  <a:srgbClr val="01AFE2"/>
                </a:solidFill>
                <a:latin typeface="Raleway SemiBold"/>
                <a:ea typeface="Raleway SemiBold"/>
                <a:cs typeface="Raleway SemiBold"/>
                <a:sym typeface="Raleway SemiBold"/>
              </a:rPr>
            </a:br>
            <a:endParaRPr lang="en-US" sz="18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2869781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3351049"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Simulators - Game</a:t>
            </a:r>
            <a:endParaRPr sz="2000" dirty="0">
              <a:solidFill>
                <a:schemeClr val="lt1"/>
              </a:solidFill>
              <a:highlight>
                <a:schemeClr val="accent2"/>
              </a:highlight>
            </a:endParaRPr>
          </a:p>
        </p:txBody>
      </p:sp>
      <p:sp>
        <p:nvSpPr>
          <p:cNvPr id="7" name="Google Shape;1997;p32"/>
          <p:cNvSpPr txBox="1">
            <a:spLocks/>
          </p:cNvSpPr>
          <p:nvPr/>
        </p:nvSpPr>
        <p:spPr>
          <a:xfrm>
            <a:off x="229840" y="1851670"/>
            <a:ext cx="8648947" cy="869716"/>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a:solidFill>
                  <a:srgbClr val="01AFE2"/>
                </a:solidFill>
                <a:latin typeface="Raleway SemiBold"/>
                <a:ea typeface="Raleway SemiBold"/>
                <a:cs typeface="Raleway SemiBold"/>
                <a:sym typeface="Raleway SemiBold"/>
              </a:rPr>
              <a:t/>
            </a:r>
            <a:br>
              <a:rPr lang="en-US" sz="1600" dirty="0">
                <a:solidFill>
                  <a:srgbClr val="01AFE2"/>
                </a:solidFill>
                <a:latin typeface="Raleway SemiBold"/>
                <a:ea typeface="Raleway SemiBold"/>
                <a:cs typeface="Raleway SemiBold"/>
                <a:sym typeface="Raleway SemiBold"/>
              </a:rPr>
            </a:br>
            <a:r>
              <a:rPr lang="en-US" sz="1600" dirty="0">
                <a:solidFill>
                  <a:srgbClr val="01AFE2"/>
                </a:solidFill>
                <a:latin typeface="Raleway SemiBold"/>
                <a:ea typeface="Raleway SemiBold"/>
                <a:cs typeface="Raleway SemiBold"/>
                <a:sym typeface="Raleway SemiBold"/>
              </a:rPr>
              <a:t>On Logistics </a:t>
            </a:r>
            <a:br>
              <a:rPr lang="en-US" sz="1600" dirty="0">
                <a:solidFill>
                  <a:srgbClr val="01AFE2"/>
                </a:solidFill>
                <a:latin typeface="Raleway SemiBold"/>
                <a:ea typeface="Raleway SemiBold"/>
                <a:cs typeface="Raleway SemiBold"/>
                <a:sym typeface="Raleway SemiBold"/>
              </a:rPr>
            </a:br>
            <a:r>
              <a:rPr lang="en-US" sz="1600" dirty="0">
                <a:solidFill>
                  <a:schemeClr val="tx1"/>
                </a:solidFill>
                <a:latin typeface="Courier New" pitchFamily="49" charset="0"/>
                <a:ea typeface="Raleway SemiBold"/>
                <a:cs typeface="Courier New" pitchFamily="49" charset="0"/>
                <a:sym typeface="Raleway SemiBold"/>
              </a:rPr>
              <a:t>https://www.logitycoon.com</a:t>
            </a:r>
            <a:r>
              <a:rPr lang="en-US" sz="1600" dirty="0" smtClean="0"/>
              <a:t/>
            </a:r>
            <a:br>
              <a:rPr lang="en-US" sz="1600" dirty="0" smtClean="0"/>
            </a:br>
            <a:r>
              <a:rPr lang="en-US" sz="1600" dirty="0">
                <a:solidFill>
                  <a:srgbClr val="01AFE2"/>
                </a:solidFill>
                <a:latin typeface="Raleway SemiBold"/>
                <a:ea typeface="Raleway SemiBold"/>
                <a:cs typeface="Raleway SemiBold"/>
                <a:sym typeface="Raleway SemiBold"/>
              </a:rPr>
              <a:t/>
            </a:r>
            <a:br>
              <a:rPr lang="en-US" sz="1600" dirty="0">
                <a:solidFill>
                  <a:srgbClr val="01AFE2"/>
                </a:solidFill>
                <a:latin typeface="Raleway SemiBold"/>
                <a:ea typeface="Raleway SemiBold"/>
                <a:cs typeface="Raleway SemiBold"/>
                <a:sym typeface="Raleway SemiBold"/>
              </a:rPr>
            </a:br>
            <a:r>
              <a:rPr lang="en-US" sz="1600" dirty="0">
                <a:solidFill>
                  <a:srgbClr val="01AFE2"/>
                </a:solidFill>
                <a:latin typeface="Raleway SemiBold"/>
                <a:ea typeface="Raleway SemiBold"/>
                <a:cs typeface="Raleway SemiBold"/>
                <a:sym typeface="Raleway SemiBold"/>
              </a:rPr>
              <a:t>General List:</a:t>
            </a:r>
            <a:br>
              <a:rPr lang="en-US" sz="1600" dirty="0">
                <a:solidFill>
                  <a:srgbClr val="01AFE2"/>
                </a:solidFill>
                <a:latin typeface="Raleway SemiBold"/>
                <a:ea typeface="Raleway SemiBold"/>
                <a:cs typeface="Raleway SemiBold"/>
                <a:sym typeface="Raleway SemiBold"/>
              </a:rPr>
            </a:br>
            <a:r>
              <a:rPr lang="en-US" sz="1600" dirty="0" smtClean="0">
                <a:latin typeface="Courier New" pitchFamily="49" charset="0"/>
                <a:cs typeface="Courier New" pitchFamily="49" charset="0"/>
              </a:rPr>
              <a:t>https</a:t>
            </a:r>
            <a:r>
              <a:rPr lang="en-US" sz="1600" dirty="0">
                <a:latin typeface="Courier New" pitchFamily="49" charset="0"/>
                <a:cs typeface="Courier New" pitchFamily="49" charset="0"/>
              </a:rPr>
              <a:t>://</a:t>
            </a:r>
            <a:r>
              <a:rPr lang="en-US" sz="1600" dirty="0" smtClean="0">
                <a:latin typeface="Courier New" pitchFamily="49" charset="0"/>
                <a:cs typeface="Courier New" pitchFamily="49" charset="0"/>
              </a:rPr>
              <a:t>en.wikipedia.org/wiki/Listof_business_simulation_video_games</a:t>
            </a:r>
            <a:endParaRPr lang="en-US" sz="1600" dirty="0">
              <a:latin typeface="Courier New" pitchFamily="49" charset="0"/>
              <a:cs typeface="Courier New" pitchFamily="49" charset="0"/>
            </a:endParaRPr>
          </a:p>
        </p:txBody>
      </p:sp>
      <p:sp>
        <p:nvSpPr>
          <p:cNvPr id="8" name="Google Shape;1997;p32"/>
          <p:cNvSpPr txBox="1">
            <a:spLocks/>
          </p:cNvSpPr>
          <p:nvPr/>
        </p:nvSpPr>
        <p:spPr>
          <a:xfrm>
            <a:off x="179512" y="1259948"/>
            <a:ext cx="230299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t-EE" b="1" dirty="0" smtClean="0">
                <a:solidFill>
                  <a:srgbClr val="435A72"/>
                </a:solidFill>
                <a:latin typeface="Raleway SemiBold"/>
                <a:ea typeface="Raleway SemiBold"/>
                <a:cs typeface="Raleway SemiBold"/>
                <a:sym typeface="Raleway SemiBold"/>
              </a:rPr>
              <a:t> </a:t>
            </a:r>
            <a:r>
              <a:rPr lang="en-US" b="1" dirty="0" smtClean="0">
                <a:solidFill>
                  <a:srgbClr val="435A72"/>
                </a:solidFill>
                <a:latin typeface="Raleway SemiBold"/>
                <a:ea typeface="Raleway SemiBold"/>
                <a:cs typeface="Raleway SemiBold"/>
                <a:sym typeface="Raleway SemiBold"/>
              </a:rPr>
              <a:t>Some examples</a:t>
            </a:r>
          </a:p>
        </p:txBody>
      </p:sp>
      <p:sp>
        <p:nvSpPr>
          <p:cNvPr id="9" name="Google Shape;1997;p32"/>
          <p:cNvSpPr txBox="1">
            <a:spLocks/>
          </p:cNvSpPr>
          <p:nvPr/>
        </p:nvSpPr>
        <p:spPr>
          <a:xfrm>
            <a:off x="243533" y="3579862"/>
            <a:ext cx="7471712" cy="381590"/>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endParaRPr lang="en-US" sz="1600" dirty="0"/>
          </a:p>
        </p:txBody>
      </p:sp>
    </p:spTree>
    <p:extLst>
      <p:ext uri="{BB962C8B-B14F-4D97-AF65-F5344CB8AC3E}">
        <p14:creationId xmlns:p14="http://schemas.microsoft.com/office/powerpoint/2010/main" val="3589649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Domain Driver: Resources</a:t>
            </a:r>
            <a:endParaRPr lang="en-US" sz="2000" dirty="0">
              <a:solidFill>
                <a:schemeClr val="lt1"/>
              </a:solidFill>
              <a:highlight>
                <a:schemeClr val="accent2"/>
              </a:highlight>
            </a:endParaRPr>
          </a:p>
        </p:txBody>
      </p:sp>
      <p:sp>
        <p:nvSpPr>
          <p:cNvPr id="18" name="Google Shape;247;p23"/>
          <p:cNvSpPr/>
          <p:nvPr/>
        </p:nvSpPr>
        <p:spPr>
          <a:xfrm>
            <a:off x="143508" y="1256370"/>
            <a:ext cx="831692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 name="Google Shape;4818;p55"/>
          <p:cNvSpPr/>
          <p:nvPr/>
        </p:nvSpPr>
        <p:spPr>
          <a:xfrm>
            <a:off x="323528" y="1373473"/>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0;p44"/>
          <p:cNvSpPr txBox="1">
            <a:spLocks/>
          </p:cNvSpPr>
          <p:nvPr/>
        </p:nvSpPr>
        <p:spPr>
          <a:xfrm flipH="1">
            <a:off x="1259632" y="2643758"/>
            <a:ext cx="1008112"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Personal</a:t>
            </a:r>
            <a:endParaRPr lang="et-EE" dirty="0">
              <a:solidFill>
                <a:srgbClr val="FFFFFF"/>
              </a:solidFill>
              <a:latin typeface="Raleway SemiBold" charset="0"/>
              <a:sym typeface="Squada One"/>
            </a:endParaRPr>
          </a:p>
        </p:txBody>
      </p:sp>
      <p:sp>
        <p:nvSpPr>
          <p:cNvPr id="28" name="Google Shape;570;p42"/>
          <p:cNvSpPr/>
          <p:nvPr/>
        </p:nvSpPr>
        <p:spPr>
          <a:xfrm>
            <a:off x="635640" y="245400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0;p44"/>
          <p:cNvSpPr txBox="1">
            <a:spLocks/>
          </p:cNvSpPr>
          <p:nvPr/>
        </p:nvSpPr>
        <p:spPr>
          <a:xfrm flipH="1">
            <a:off x="3851920"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Emulation</a:t>
            </a:r>
            <a:endParaRPr lang="et-EE" dirty="0">
              <a:solidFill>
                <a:srgbClr val="FFFFFF"/>
              </a:solidFill>
              <a:latin typeface="Raleway SemiBold" charset="0"/>
              <a:sym typeface="Squada One"/>
            </a:endParaRPr>
          </a:p>
        </p:txBody>
      </p:sp>
      <p:sp>
        <p:nvSpPr>
          <p:cNvPr id="30" name="Google Shape;570;p42"/>
          <p:cNvSpPr/>
          <p:nvPr/>
        </p:nvSpPr>
        <p:spPr>
          <a:xfrm>
            <a:off x="3220245" y="242773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0;p44"/>
          <p:cNvSpPr txBox="1">
            <a:spLocks/>
          </p:cNvSpPr>
          <p:nvPr/>
        </p:nvSpPr>
        <p:spPr>
          <a:xfrm flipH="1">
            <a:off x="6300192" y="2643758"/>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chemeClr val="accent5"/>
                </a:solidFill>
                <a:latin typeface="Raleway SemiBold" charset="0"/>
                <a:sym typeface="Squada One"/>
              </a:rPr>
              <a:t>Innovation</a:t>
            </a:r>
            <a:endParaRPr lang="et-EE" dirty="0">
              <a:solidFill>
                <a:schemeClr val="accent5"/>
              </a:solidFill>
              <a:latin typeface="Raleway SemiBold" charset="0"/>
              <a:sym typeface="Squada One"/>
            </a:endParaRPr>
          </a:p>
        </p:txBody>
      </p:sp>
      <p:sp>
        <p:nvSpPr>
          <p:cNvPr id="32" name="Google Shape;570;p42"/>
          <p:cNvSpPr/>
          <p:nvPr/>
        </p:nvSpPr>
        <p:spPr>
          <a:xfrm>
            <a:off x="5812533" y="2425935"/>
            <a:ext cx="2143843" cy="577863"/>
          </a:xfrm>
          <a:prstGeom prst="roundRect">
            <a:avLst>
              <a:gd name="adj" fmla="val 41398"/>
            </a:avLst>
          </a:prstGeom>
          <a:noFill/>
          <a:ln w="1905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p:cNvGrpSpPr/>
          <p:nvPr/>
        </p:nvGrpSpPr>
        <p:grpSpPr>
          <a:xfrm>
            <a:off x="1043608" y="3046042"/>
            <a:ext cx="389319" cy="1054566"/>
            <a:chOff x="1331640" y="3046042"/>
            <a:chExt cx="389319" cy="1054566"/>
          </a:xfrm>
        </p:grpSpPr>
        <p:grpSp>
          <p:nvGrpSpPr>
            <p:cNvPr id="39" name="Group 38"/>
            <p:cNvGrpSpPr/>
            <p:nvPr/>
          </p:nvGrpSpPr>
          <p:grpSpPr>
            <a:xfrm>
              <a:off x="1332067" y="3638051"/>
              <a:ext cx="388892" cy="462557"/>
              <a:chOff x="4010205" y="1802096"/>
              <a:chExt cx="620038" cy="1407900"/>
            </a:xfrm>
          </p:grpSpPr>
          <p:cxnSp>
            <p:nvCxnSpPr>
              <p:cNvPr id="41"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2"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43" name="Group 42"/>
            <p:cNvGrpSpPr/>
            <p:nvPr/>
          </p:nvGrpSpPr>
          <p:grpSpPr>
            <a:xfrm>
              <a:off x="1331943" y="3276734"/>
              <a:ext cx="388892" cy="462557"/>
              <a:chOff x="4010205" y="1802096"/>
              <a:chExt cx="620038" cy="1407900"/>
            </a:xfrm>
          </p:grpSpPr>
          <p:cxnSp>
            <p:nvCxnSpPr>
              <p:cNvPr id="4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4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48"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50"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58" name="Google Shape;440;p44"/>
          <p:cNvSpPr txBox="1">
            <a:spLocks/>
          </p:cNvSpPr>
          <p:nvPr/>
        </p:nvSpPr>
        <p:spPr>
          <a:xfrm flipH="1">
            <a:off x="1564667" y="321982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60" name="Google Shape;440;p44"/>
          <p:cNvSpPr txBox="1">
            <a:spLocks/>
          </p:cNvSpPr>
          <p:nvPr/>
        </p:nvSpPr>
        <p:spPr>
          <a:xfrm flipH="1">
            <a:off x="1564667" y="357986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Worker</a:t>
            </a:r>
            <a:endParaRPr lang="et-EE" sz="1050" dirty="0">
              <a:solidFill>
                <a:srgbClr val="FFFFFF"/>
              </a:solidFill>
              <a:latin typeface="Raleway SemiBold" charset="0"/>
              <a:sym typeface="Squada One"/>
            </a:endParaRPr>
          </a:p>
        </p:txBody>
      </p:sp>
      <p:sp>
        <p:nvSpPr>
          <p:cNvPr id="61" name="Google Shape;440;p44"/>
          <p:cNvSpPr txBox="1">
            <a:spLocks/>
          </p:cNvSpPr>
          <p:nvPr/>
        </p:nvSpPr>
        <p:spPr>
          <a:xfrm flipH="1">
            <a:off x="1564667" y="3939902"/>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Daily routines</a:t>
            </a:r>
            <a:endParaRPr lang="et-EE" sz="1050" dirty="0">
              <a:solidFill>
                <a:srgbClr val="FFFFFF"/>
              </a:solidFill>
              <a:latin typeface="Raleway SemiBold" charset="0"/>
              <a:sym typeface="Squada One"/>
            </a:endParaRPr>
          </a:p>
        </p:txBody>
      </p:sp>
      <p:grpSp>
        <p:nvGrpSpPr>
          <p:cNvPr id="64" name="Group 63"/>
          <p:cNvGrpSpPr/>
          <p:nvPr/>
        </p:nvGrpSpPr>
        <p:grpSpPr>
          <a:xfrm>
            <a:off x="3564191" y="3234490"/>
            <a:ext cx="388892" cy="462557"/>
            <a:chOff x="4010205" y="1802096"/>
            <a:chExt cx="620038" cy="1407900"/>
          </a:xfrm>
        </p:grpSpPr>
        <p:cxnSp>
          <p:nvCxnSpPr>
            <p:cNvPr id="67"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68"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65" name="Google Shape;344;p32"/>
          <p:cNvCxnSpPr/>
          <p:nvPr/>
        </p:nvCxnSpPr>
        <p:spPr>
          <a:xfrm>
            <a:off x="3563888" y="3003798"/>
            <a:ext cx="0" cy="462557"/>
          </a:xfrm>
          <a:prstGeom prst="straightConnector1">
            <a:avLst/>
          </a:prstGeom>
          <a:noFill/>
          <a:ln w="9525" cap="flat" cmpd="sng">
            <a:solidFill>
              <a:schemeClr val="lt1"/>
            </a:solidFill>
            <a:prstDash val="solid"/>
            <a:round/>
            <a:headEnd type="none" w="sm" len="sm"/>
            <a:tailEnd type="none" w="sm" len="sm"/>
          </a:ln>
        </p:spPr>
      </p:cxnSp>
      <p:cxnSp>
        <p:nvCxnSpPr>
          <p:cNvPr id="66" name="Google Shape;345;p32"/>
          <p:cNvCxnSpPr/>
          <p:nvPr/>
        </p:nvCxnSpPr>
        <p:spPr>
          <a:xfrm>
            <a:off x="3564191" y="3327952"/>
            <a:ext cx="388892" cy="0"/>
          </a:xfrm>
          <a:prstGeom prst="straightConnector1">
            <a:avLst/>
          </a:prstGeom>
          <a:noFill/>
          <a:ln w="9525" cap="flat" cmpd="sng">
            <a:solidFill>
              <a:schemeClr val="lt1"/>
            </a:solidFill>
            <a:prstDash val="solid"/>
            <a:round/>
            <a:headEnd type="none" w="sm" len="sm"/>
            <a:tailEnd type="oval" w="sm" len="sm"/>
          </a:ln>
        </p:spPr>
      </p:cxnSp>
      <p:grpSp>
        <p:nvGrpSpPr>
          <p:cNvPr id="71" name="Group 70"/>
          <p:cNvGrpSpPr/>
          <p:nvPr/>
        </p:nvGrpSpPr>
        <p:grpSpPr>
          <a:xfrm>
            <a:off x="6156176" y="3003798"/>
            <a:ext cx="389319" cy="1054566"/>
            <a:chOff x="1331640" y="3046042"/>
            <a:chExt cx="389319" cy="1054566"/>
          </a:xfrm>
        </p:grpSpPr>
        <p:grpSp>
          <p:nvGrpSpPr>
            <p:cNvPr id="72" name="Group 71"/>
            <p:cNvGrpSpPr/>
            <p:nvPr/>
          </p:nvGrpSpPr>
          <p:grpSpPr>
            <a:xfrm>
              <a:off x="1332067" y="3638051"/>
              <a:ext cx="388892" cy="462557"/>
              <a:chOff x="4010205" y="1802096"/>
              <a:chExt cx="620038" cy="1407900"/>
            </a:xfrm>
          </p:grpSpPr>
          <p:cxnSp>
            <p:nvCxnSpPr>
              <p:cNvPr id="78"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9"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grpSp>
          <p:nvGrpSpPr>
            <p:cNvPr id="73" name="Group 72"/>
            <p:cNvGrpSpPr/>
            <p:nvPr/>
          </p:nvGrpSpPr>
          <p:grpSpPr>
            <a:xfrm>
              <a:off x="1331943" y="3276734"/>
              <a:ext cx="388892" cy="462557"/>
              <a:chOff x="4010205" y="1802096"/>
              <a:chExt cx="620038" cy="1407900"/>
            </a:xfrm>
          </p:grpSpPr>
          <p:cxnSp>
            <p:nvCxnSpPr>
              <p:cNvPr id="76" name="Google Shape;344;p32"/>
              <p:cNvCxnSpPr/>
              <p:nvPr/>
            </p:nvCxnSpPr>
            <p:spPr>
              <a:xfrm>
                <a:off x="4011150" y="1802096"/>
                <a:ext cx="0" cy="1407900"/>
              </a:xfrm>
              <a:prstGeom prst="straightConnector1">
                <a:avLst/>
              </a:prstGeom>
              <a:noFill/>
              <a:ln w="9525" cap="flat" cmpd="sng">
                <a:solidFill>
                  <a:schemeClr val="lt1"/>
                </a:solidFill>
                <a:prstDash val="solid"/>
                <a:round/>
                <a:headEnd type="none" w="sm" len="sm"/>
                <a:tailEnd type="none" w="sm" len="sm"/>
              </a:ln>
            </p:spPr>
          </p:cxnSp>
          <p:cxnSp>
            <p:nvCxnSpPr>
              <p:cNvPr id="77" name="Google Shape;345;p32"/>
              <p:cNvCxnSpPr/>
              <p:nvPr/>
            </p:nvCxnSpPr>
            <p:spPr>
              <a:xfrm>
                <a:off x="4010205" y="3203132"/>
                <a:ext cx="620038" cy="0"/>
              </a:xfrm>
              <a:prstGeom prst="straightConnector1">
                <a:avLst/>
              </a:prstGeom>
              <a:noFill/>
              <a:ln w="9525" cap="flat" cmpd="sng">
                <a:solidFill>
                  <a:schemeClr val="lt1"/>
                </a:solidFill>
                <a:prstDash val="solid"/>
                <a:round/>
                <a:headEnd type="none" w="sm" len="sm"/>
                <a:tailEnd type="oval" w="sm" len="sm"/>
              </a:ln>
            </p:spPr>
          </p:cxnSp>
        </p:grpSp>
        <p:cxnSp>
          <p:nvCxnSpPr>
            <p:cNvPr id="74" name="Google Shape;344;p32"/>
            <p:cNvCxnSpPr/>
            <p:nvPr/>
          </p:nvCxnSpPr>
          <p:spPr>
            <a:xfrm>
              <a:off x="1331640" y="3046042"/>
              <a:ext cx="0" cy="462557"/>
            </a:xfrm>
            <a:prstGeom prst="straightConnector1">
              <a:avLst/>
            </a:prstGeom>
            <a:noFill/>
            <a:ln w="9525" cap="flat" cmpd="sng">
              <a:solidFill>
                <a:schemeClr val="lt1"/>
              </a:solidFill>
              <a:prstDash val="solid"/>
              <a:round/>
              <a:headEnd type="none" w="sm" len="sm"/>
              <a:tailEnd type="none" w="sm" len="sm"/>
            </a:ln>
          </p:spPr>
        </p:cxnSp>
        <p:cxnSp>
          <p:nvCxnSpPr>
            <p:cNvPr id="75" name="Google Shape;345;p32"/>
            <p:cNvCxnSpPr/>
            <p:nvPr/>
          </p:nvCxnSpPr>
          <p:spPr>
            <a:xfrm>
              <a:off x="1331943" y="3370196"/>
              <a:ext cx="388892" cy="0"/>
            </a:xfrm>
            <a:prstGeom prst="straightConnector1">
              <a:avLst/>
            </a:prstGeom>
            <a:noFill/>
            <a:ln w="9525" cap="flat" cmpd="sng">
              <a:solidFill>
                <a:schemeClr val="lt1"/>
              </a:solidFill>
              <a:prstDash val="solid"/>
              <a:round/>
              <a:headEnd type="none" w="sm" len="sm"/>
              <a:tailEnd type="oval" w="sm" len="sm"/>
            </a:ln>
          </p:spPr>
        </p:cxnSp>
      </p:grpSp>
      <p:sp>
        <p:nvSpPr>
          <p:cNvPr id="80" name="Google Shape;440;p44"/>
          <p:cNvSpPr txBox="1">
            <a:spLocks/>
          </p:cNvSpPr>
          <p:nvPr/>
        </p:nvSpPr>
        <p:spPr>
          <a:xfrm flipH="1">
            <a:off x="4012939" y="320214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Customer</a:t>
            </a:r>
            <a:endParaRPr lang="et-EE" sz="1050" dirty="0">
              <a:solidFill>
                <a:srgbClr val="FFFFFF"/>
              </a:solidFill>
              <a:latin typeface="Raleway SemiBold" charset="0"/>
              <a:sym typeface="Squada One"/>
            </a:endParaRPr>
          </a:p>
        </p:txBody>
      </p:sp>
      <p:sp>
        <p:nvSpPr>
          <p:cNvPr id="81" name="Google Shape;440;p44"/>
          <p:cNvSpPr txBox="1">
            <a:spLocks/>
          </p:cNvSpPr>
          <p:nvPr/>
        </p:nvSpPr>
        <p:spPr>
          <a:xfrm flipH="1">
            <a:off x="3995936" y="3562186"/>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As Analyst</a:t>
            </a:r>
            <a:endParaRPr lang="et-EE" sz="1050" dirty="0">
              <a:solidFill>
                <a:srgbClr val="FFFFFF"/>
              </a:solidFill>
              <a:latin typeface="Raleway SemiBold" charset="0"/>
              <a:sym typeface="Squada One"/>
            </a:endParaRPr>
          </a:p>
        </p:txBody>
      </p:sp>
      <p:sp>
        <p:nvSpPr>
          <p:cNvPr id="82" name="Google Shape;440;p44"/>
          <p:cNvSpPr txBox="1">
            <a:spLocks/>
          </p:cNvSpPr>
          <p:nvPr/>
        </p:nvSpPr>
        <p:spPr>
          <a:xfrm flipH="1">
            <a:off x="6588224" y="3147814"/>
            <a:ext cx="1207133"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Research</a:t>
            </a:r>
            <a:endParaRPr lang="et-EE" sz="1050" dirty="0">
              <a:solidFill>
                <a:srgbClr val="FFFFFF"/>
              </a:solidFill>
              <a:latin typeface="Raleway SemiBold" charset="0"/>
              <a:sym typeface="Squada One"/>
            </a:endParaRPr>
          </a:p>
        </p:txBody>
      </p:sp>
      <p:sp>
        <p:nvSpPr>
          <p:cNvPr id="83" name="Google Shape;440;p44"/>
          <p:cNvSpPr txBox="1">
            <a:spLocks/>
          </p:cNvSpPr>
          <p:nvPr/>
        </p:nvSpPr>
        <p:spPr>
          <a:xfrm flipH="1">
            <a:off x="6588224" y="356218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smtClean="0">
                <a:solidFill>
                  <a:srgbClr val="FFFFFF"/>
                </a:solidFill>
                <a:latin typeface="Raleway SemiBold" charset="0"/>
                <a:sym typeface="Squada One"/>
              </a:rPr>
              <a:t>Open Data</a:t>
            </a:r>
            <a:endParaRPr lang="et-EE" sz="1050" dirty="0">
              <a:solidFill>
                <a:srgbClr val="FFFFFF"/>
              </a:solidFill>
              <a:latin typeface="Raleway SemiBold" charset="0"/>
              <a:sym typeface="Squada One"/>
            </a:endParaRPr>
          </a:p>
        </p:txBody>
      </p:sp>
      <p:sp>
        <p:nvSpPr>
          <p:cNvPr id="84" name="Google Shape;440;p44"/>
          <p:cNvSpPr txBox="1">
            <a:spLocks/>
          </p:cNvSpPr>
          <p:nvPr/>
        </p:nvSpPr>
        <p:spPr>
          <a:xfrm flipH="1">
            <a:off x="6588224" y="3922226"/>
            <a:ext cx="1656184"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800"/>
              </a:spcBef>
            </a:pPr>
            <a:r>
              <a:rPr lang="en-US" sz="1050" dirty="0" err="1" smtClean="0">
                <a:solidFill>
                  <a:srgbClr val="FFFFFF"/>
                </a:solidFill>
                <a:latin typeface="Raleway SemiBold" charset="0"/>
                <a:sym typeface="Squada One"/>
              </a:rPr>
              <a:t>Hackatons</a:t>
            </a:r>
            <a:endParaRPr lang="et-EE" sz="1050" dirty="0">
              <a:solidFill>
                <a:srgbClr val="FFFFFF"/>
              </a:solidFill>
              <a:latin typeface="Raleway SemiBold" charset="0"/>
              <a:sym typeface="Squada One"/>
            </a:endParaRPr>
          </a:p>
        </p:txBody>
      </p:sp>
      <p:pic>
        <p:nvPicPr>
          <p:cNvPr id="3074" name="Picture 2" descr="https://lh4.googleusercontent.com/RXPZl4Dc0avwiyCv1DWkOW7D379eAg6rConh2hzsCDs2r_kYN42TnnwhalYHdpw4c7KcK1GJz5thKWJCgwk0s7By1NXDDJPAIJMNOMRmigPMNXgSkSXQjdHabFaIn9Ala3PBo_sr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61" y="2555722"/>
            <a:ext cx="409771" cy="4097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4.googleusercontent.com/4wXCT_kjspN755z6ZYa-jMrF5h-QvWFUMvpHcDTZKLLPqtZQkeVR--2bfhnhBwUDbDxd-m00H6tsS0kVJpUtYTAvhhY3x07sfF40VjoychdHl3WRFWU6EbkcgOm0juTNSTpRgQqndI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022" y="2540559"/>
            <a:ext cx="424934" cy="42493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https://lh4.googleusercontent.com/gGNJ6JZA6iC3pwHdbqrlzuZo1qQ52j1pTVcgkLF-JGBVxhJaAevjwNbi3zhmPV6fzW_zehSzzNGngCs8ujpiUTvK0zGRI-ttH4P51GW05B4dxe3YCXkz5jX_mPdj0F_FLneZ30rdGe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2980" y="251065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p:cNvSpPr/>
          <p:nvPr/>
        </p:nvSpPr>
        <p:spPr>
          <a:xfrm>
            <a:off x="946372" y="1338322"/>
            <a:ext cx="3368230"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 experience</a:t>
            </a:r>
            <a:endParaRPr lang="en-US" sz="1800" b="1" dirty="0"/>
          </a:p>
        </p:txBody>
      </p:sp>
    </p:spTree>
    <p:extLst>
      <p:ext uri="{BB962C8B-B14F-4D97-AF65-F5344CB8AC3E}">
        <p14:creationId xmlns:p14="http://schemas.microsoft.com/office/powerpoint/2010/main" val="9556922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640871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Innovation Research – Topics of our main interest </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Circular economy</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Smart Cities</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Green supply chain</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JIT Supply Chain management</a:t>
            </a:r>
            <a:endParaRPr lang="en-US" sz="2800" b="1" dirty="0">
              <a:solidFill>
                <a:schemeClr val="bg1"/>
              </a:solidFill>
              <a:latin typeface="Raleway SemiBold"/>
              <a:ea typeface="Raleway SemiBold"/>
              <a:cs typeface="Raleway SemiBold"/>
              <a:sym typeface="Raleway SemiBold"/>
            </a:endParaRPr>
          </a:p>
        </p:txBody>
      </p:sp>
      <p:grpSp>
        <p:nvGrpSpPr>
          <p:cNvPr id="27" name="Google Shape;6159;p67"/>
          <p:cNvGrpSpPr/>
          <p:nvPr/>
        </p:nvGrpSpPr>
        <p:grpSpPr>
          <a:xfrm rot="16200000">
            <a:off x="554172" y="3457305"/>
            <a:ext cx="394142" cy="711412"/>
            <a:chOff x="3314125" y="1799775"/>
            <a:chExt cx="117575" cy="208475"/>
          </a:xfrm>
        </p:grpSpPr>
        <p:sp>
          <p:nvSpPr>
            <p:cNvPr id="28"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6158;p67"/>
          <p:cNvSpPr/>
          <p:nvPr/>
        </p:nvSpPr>
        <p:spPr>
          <a:xfrm>
            <a:off x="1213308" y="361594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97;p32"/>
          <p:cNvSpPr txBox="1">
            <a:spLocks/>
          </p:cNvSpPr>
          <p:nvPr/>
        </p:nvSpPr>
        <p:spPr>
          <a:xfrm>
            <a:off x="1322638" y="357986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Automation and Robotics in Supply Chain</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3880032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Innovation and Open data</a:t>
            </a:r>
            <a:endParaRPr sz="2000" dirty="0">
              <a:solidFill>
                <a:schemeClr val="lt1"/>
              </a:solidFill>
              <a:highlight>
                <a:schemeClr val="accent2"/>
              </a:highlight>
            </a:endParaRPr>
          </a:p>
        </p:txBody>
      </p:sp>
      <p:sp>
        <p:nvSpPr>
          <p:cNvPr id="7" name="Google Shape;1997;p32"/>
          <p:cNvSpPr txBox="1">
            <a:spLocks/>
          </p:cNvSpPr>
          <p:nvPr/>
        </p:nvSpPr>
        <p:spPr>
          <a:xfrm>
            <a:off x="251520" y="1059582"/>
            <a:ext cx="7471712" cy="3960440"/>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dirty="0" smtClean="0">
                <a:solidFill>
                  <a:srgbClr val="01AFE2"/>
                </a:solidFill>
                <a:latin typeface="Raleway SemiBold"/>
                <a:ea typeface="Raleway SemiBold"/>
                <a:cs typeface="Raleway SemiBold"/>
                <a:sym typeface="Raleway SemiBold"/>
              </a:rPr>
              <a:t>Some links to </a:t>
            </a:r>
            <a:r>
              <a:rPr lang="en-US" dirty="0" err="1" smtClean="0">
                <a:solidFill>
                  <a:srgbClr val="01AFE2"/>
                </a:solidFill>
                <a:latin typeface="Raleway SemiBold"/>
                <a:ea typeface="Raleway SemiBold"/>
                <a:cs typeface="Raleway SemiBold"/>
                <a:sym typeface="Raleway SemiBold"/>
              </a:rPr>
              <a:t>api</a:t>
            </a:r>
            <a:r>
              <a:rPr lang="en-US" dirty="0" smtClean="0">
                <a:solidFill>
                  <a:srgbClr val="01AFE2"/>
                </a:solidFill>
                <a:latin typeface="Raleway SemiBold"/>
                <a:ea typeface="Raleway SemiBold"/>
                <a:cs typeface="Raleway SemiBold"/>
                <a:sym typeface="Raleway SemiBold"/>
              </a:rPr>
              <a:t>:</a:t>
            </a:r>
          </a:p>
          <a:p>
            <a:pPr marL="0" indent="0">
              <a:buNone/>
            </a:pPr>
            <a:r>
              <a:rPr lang="en-US" sz="1600" dirty="0" smtClean="0">
                <a:hlinkClick r:id="rId3"/>
              </a:rPr>
              <a:t>https</a:t>
            </a:r>
            <a:r>
              <a:rPr lang="en-US" sz="1600" dirty="0">
                <a:hlinkClick r:id="rId3"/>
              </a:rPr>
              <a:t>://www.programmableweb.com/</a:t>
            </a:r>
            <a:endParaRPr lang="en-US" sz="1600" dirty="0" smtClean="0">
              <a:hlinkClick r:id="rId4"/>
            </a:endParaRPr>
          </a:p>
          <a:p>
            <a:pPr marL="0" indent="0">
              <a:buNone/>
            </a:pPr>
            <a:r>
              <a:rPr lang="en-US" sz="1600" dirty="0" smtClean="0">
                <a:hlinkClick r:id="rId4"/>
              </a:rPr>
              <a:t>https</a:t>
            </a:r>
            <a:r>
              <a:rPr lang="en-US" sz="1600" dirty="0">
                <a:hlinkClick r:id="rId4"/>
              </a:rPr>
              <a:t>://rapidapi.com</a:t>
            </a:r>
            <a:r>
              <a:rPr lang="en-US" sz="1600" dirty="0" smtClean="0">
                <a:hlinkClick r:id="rId4"/>
              </a:rPr>
              <a:t>/</a:t>
            </a:r>
            <a:endParaRPr lang="en-US" sz="1600" dirty="0" smtClean="0"/>
          </a:p>
          <a:p>
            <a:pPr marL="0" indent="0">
              <a:buNone/>
            </a:pPr>
            <a:r>
              <a:rPr lang="en-US" sz="1600" dirty="0">
                <a:hlinkClick r:id="rId5"/>
              </a:rPr>
              <a:t>https://public-apis.io/</a:t>
            </a:r>
            <a:endParaRPr lang="en-US" sz="1600" dirty="0" smtClean="0"/>
          </a:p>
          <a:p>
            <a:pPr marL="0" indent="0">
              <a:buNone/>
            </a:pPr>
            <a:r>
              <a:rPr lang="en-US" sz="1600" dirty="0">
                <a:hlinkClick r:id="rId6"/>
              </a:rPr>
              <a:t>https://apis.guru/browse-apis</a:t>
            </a:r>
            <a:r>
              <a:rPr lang="en-US" sz="1600" dirty="0" smtClean="0">
                <a:hlinkClick r:id="rId6"/>
              </a:rPr>
              <a:t>/</a:t>
            </a:r>
            <a:endParaRPr lang="en-US" sz="1600" dirty="0" smtClean="0"/>
          </a:p>
          <a:p>
            <a:pPr marL="0" indent="0">
              <a:buNone/>
            </a:pPr>
            <a:r>
              <a:rPr lang="en-US" sz="1600" dirty="0">
                <a:hlinkClick r:id="rId7"/>
              </a:rPr>
              <a:t>http://apis.io</a:t>
            </a:r>
            <a:r>
              <a:rPr lang="en-US" sz="1600" dirty="0" smtClean="0">
                <a:hlinkClick r:id="rId7"/>
              </a:rPr>
              <a:t>/</a:t>
            </a:r>
            <a:endParaRPr lang="en-US" sz="1600" dirty="0" smtClean="0"/>
          </a:p>
          <a:p>
            <a:pPr marL="0" indent="0">
              <a:buNone/>
            </a:pPr>
            <a:r>
              <a:rPr lang="en-US" sz="1600" dirty="0">
                <a:hlinkClick r:id="rId8"/>
              </a:rPr>
              <a:t>https://apilist.fun/</a:t>
            </a:r>
            <a:endParaRPr lang="en-US" sz="1600" dirty="0" smtClean="0"/>
          </a:p>
          <a:p>
            <a:pPr marL="0" indent="0">
              <a:buNone/>
            </a:pPr>
            <a:r>
              <a:rPr lang="en-US" sz="1600" dirty="0">
                <a:hlinkClick r:id="rId9"/>
              </a:rPr>
              <a:t>https://explore.postman.com</a:t>
            </a:r>
            <a:r>
              <a:rPr lang="en-US" sz="1600" dirty="0" smtClean="0">
                <a:hlinkClick r:id="rId9"/>
              </a:rPr>
              <a:t>/</a:t>
            </a:r>
            <a:endParaRPr lang="en-US" sz="1600" dirty="0" smtClean="0"/>
          </a:p>
          <a:p>
            <a:pPr marL="0" indent="0">
              <a:buNone/>
            </a:pPr>
            <a:r>
              <a:rPr lang="en-US" sz="1600" dirty="0">
                <a:hlinkClick r:id="rId10"/>
              </a:rPr>
              <a:t>https://</a:t>
            </a:r>
            <a:r>
              <a:rPr lang="en-US" sz="1600" dirty="0" smtClean="0">
                <a:hlinkClick r:id="rId10"/>
              </a:rPr>
              <a:t>apiharmony-open.mybluemix.net/public</a:t>
            </a:r>
            <a:endParaRPr lang="en-US" sz="1600" dirty="0" smtClean="0"/>
          </a:p>
          <a:p>
            <a:pPr marL="0" indent="0">
              <a:buNone/>
            </a:pPr>
            <a:r>
              <a:rPr lang="en-US" sz="1600" dirty="0">
                <a:hlinkClick r:id="rId11"/>
              </a:rPr>
              <a:t>https://developers.google.com/apis-explorer/#p</a:t>
            </a:r>
            <a:r>
              <a:rPr lang="en-US" sz="1600" dirty="0" smtClean="0">
                <a:hlinkClick r:id="rId11"/>
              </a:rPr>
              <a:t>/</a:t>
            </a:r>
            <a:endParaRPr lang="en-US" sz="1600" dirty="0" smtClean="0"/>
          </a:p>
          <a:p>
            <a:pPr marL="0" indent="0">
              <a:buNone/>
            </a:pPr>
            <a:r>
              <a:rPr lang="en-US" sz="1600" dirty="0">
                <a:hlinkClick r:id="rId12"/>
              </a:rPr>
              <a:t>https://sdks.io</a:t>
            </a:r>
            <a:r>
              <a:rPr lang="en-US" sz="1600" dirty="0" smtClean="0">
                <a:hlinkClick r:id="rId12"/>
              </a:rPr>
              <a:t>/?</a:t>
            </a:r>
            <a:endParaRPr lang="en-US" sz="1600" dirty="0" smtClean="0"/>
          </a:p>
          <a:p>
            <a:pPr marL="0" indent="0">
              <a:buNone/>
            </a:pP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1482632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smtClean="0">
                <a:solidFill>
                  <a:srgbClr val="01AFE2"/>
                </a:solidFill>
                <a:latin typeface="Raleway SemiBold"/>
                <a:ea typeface="Raleway SemiBold"/>
                <a:cs typeface="Raleway SemiBold"/>
                <a:sym typeface="Raleway SemiBold"/>
              </a:rPr>
              <a:t>World Open </a:t>
            </a:r>
            <a:r>
              <a:rPr lang="en-US" sz="1600" dirty="0">
                <a:solidFill>
                  <a:srgbClr val="01AFE2"/>
                </a:solidFill>
                <a:latin typeface="Raleway SemiBold"/>
                <a:ea typeface="Raleway SemiBold"/>
                <a:cs typeface="Raleway SemiBold"/>
                <a:sym typeface="Raleway SemiBold"/>
              </a:rPr>
              <a:t>Data</a:t>
            </a:r>
            <a:r>
              <a:rPr lang="en-US" sz="1600" dirty="0" smtClean="0">
                <a:solidFill>
                  <a:srgbClr val="01AFE2"/>
                </a:solidFill>
                <a:latin typeface="Raleway SemiBold"/>
                <a:ea typeface="Raleway SemiBold"/>
                <a:cs typeface="Raleway SemiBold"/>
                <a:sym typeface="Raleway SemiBold"/>
              </a:rPr>
              <a:t>:</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https://datacatalog.worldbank.org/search</a:t>
            </a:r>
            <a:endParaRPr lang="en-US" sz="1600" dirty="0">
              <a:hlinkClick r:id="rId4"/>
            </a:endParaRPr>
          </a:p>
          <a:p>
            <a:pPr marL="0" indent="0">
              <a:buNone/>
            </a:pPr>
            <a:endParaRPr lang="en-US" sz="1600" dirty="0" smtClean="0">
              <a:hlinkClick r:id="rId5"/>
            </a:endParaRPr>
          </a:p>
          <a:p>
            <a:pPr marL="0" indent="0">
              <a:buNone/>
            </a:pPr>
            <a:r>
              <a:rPr lang="en-US" sz="1600" dirty="0" smtClean="0">
                <a:solidFill>
                  <a:srgbClr val="01AFE2"/>
                </a:solidFill>
                <a:latin typeface="Raleway SemiBold"/>
                <a:ea typeface="Raleway SemiBold"/>
                <a:cs typeface="Raleway SemiBold"/>
                <a:sym typeface="Raleway SemiBold"/>
              </a:rPr>
              <a:t>Europe Open </a:t>
            </a:r>
            <a:r>
              <a:rPr lang="en-US" sz="1600" dirty="0">
                <a:solidFill>
                  <a:srgbClr val="01AFE2"/>
                </a:solidFill>
                <a:latin typeface="Raleway SemiBold"/>
                <a:ea typeface="Raleway SemiBold"/>
                <a:cs typeface="Raleway SemiBold"/>
                <a:sym typeface="Raleway SemiBold"/>
              </a:rPr>
              <a:t>Data:</a:t>
            </a:r>
            <a:endParaRPr lang="en-US" sz="1600" dirty="0" smtClean="0">
              <a:hlinkClick r:id="rId5"/>
            </a:endParaRPr>
          </a:p>
          <a:p>
            <a:pPr marL="0" indent="0">
              <a:buNone/>
            </a:pPr>
            <a:r>
              <a:rPr lang="en-US" sz="1600" dirty="0" smtClean="0">
                <a:hlinkClick r:id="rId6"/>
              </a:rPr>
              <a:t>https</a:t>
            </a:r>
            <a:r>
              <a:rPr lang="en-US" sz="1600" dirty="0">
                <a:hlinkClick r:id="rId6"/>
              </a:rPr>
              <a:t>://data.europa.eu/euodp/en/data</a:t>
            </a:r>
            <a:r>
              <a:rPr lang="en-US" sz="1600" dirty="0" smtClean="0">
                <a:hlinkClick r:id="rId6"/>
              </a:rPr>
              <a:t>/</a:t>
            </a:r>
            <a:endParaRPr lang="en-US" sz="1600" dirty="0">
              <a:hlinkClick r:id="rId5"/>
            </a:endParaRPr>
          </a:p>
          <a:p>
            <a:pPr marL="0" indent="0">
              <a:buNone/>
            </a:pPr>
            <a:endParaRPr lang="en-US" sz="1600" dirty="0" smtClean="0">
              <a:hlinkClick r:id="rId5"/>
            </a:endParaRPr>
          </a:p>
          <a:p>
            <a:pPr marL="0" indent="0">
              <a:buNone/>
            </a:pPr>
            <a:r>
              <a:rPr lang="en-US" sz="1600" dirty="0">
                <a:solidFill>
                  <a:srgbClr val="01AFE2"/>
                </a:solidFill>
                <a:latin typeface="Raleway SemiBold"/>
                <a:ea typeface="Raleway SemiBold"/>
                <a:cs typeface="Raleway SemiBold"/>
                <a:sym typeface="Raleway SemiBold"/>
              </a:rPr>
              <a:t>Estonia Open Data:</a:t>
            </a:r>
            <a:endParaRPr lang="en-US" sz="1600" dirty="0">
              <a:hlinkClick r:id="rId4"/>
            </a:endParaRPr>
          </a:p>
          <a:p>
            <a:pPr marL="0" indent="0">
              <a:buNone/>
            </a:pPr>
            <a:r>
              <a:rPr lang="en-US" sz="1600" dirty="0">
                <a:hlinkClick r:id="rId4"/>
              </a:rPr>
              <a:t>https://opendata.riik.ee/en/andmehulgad/</a:t>
            </a:r>
            <a:endParaRPr lang="en-US" sz="1600" dirty="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Tallinn Open </a:t>
            </a:r>
            <a:r>
              <a:rPr lang="en-US" sz="1600" dirty="0">
                <a:solidFill>
                  <a:srgbClr val="01AFE2"/>
                </a:solidFill>
                <a:latin typeface="Raleway SemiBold"/>
                <a:ea typeface="Raleway SemiBold"/>
                <a:cs typeface="Raleway SemiBold"/>
                <a:sym typeface="Raleway SemiBold"/>
              </a:rPr>
              <a:t>Data:</a:t>
            </a:r>
            <a:endParaRPr lang="en-US" sz="1600" dirty="0">
              <a:hlinkClick r:id="rId4"/>
            </a:endParaRPr>
          </a:p>
          <a:p>
            <a:pPr marL="0" indent="0">
              <a:buNone/>
            </a:pPr>
            <a:r>
              <a:rPr lang="en-US" sz="1600" dirty="0" smtClean="0">
                <a:hlinkClick r:id="rId7"/>
              </a:rPr>
              <a:t>https</a:t>
            </a:r>
            <a:r>
              <a:rPr lang="en-US" sz="1600" dirty="0">
                <a:hlinkClick r:id="rId7"/>
              </a:rPr>
              <a:t>://avaandmed.tallinn.ee/eng/</a:t>
            </a:r>
            <a:endParaRPr lang="en-US" sz="1600" dirty="0" smtClean="0">
              <a:hlinkClick r:id="rId5"/>
            </a:endParaRPr>
          </a:p>
          <a:p>
            <a:pPr marL="0" indent="0">
              <a:buNone/>
            </a:pPr>
            <a:endParaRPr lang="en-US" sz="1600" dirty="0" smtClean="0">
              <a:hlinkClick r:id="rId8"/>
            </a:endParaRPr>
          </a:p>
          <a:p>
            <a:pPr marL="0" indent="0">
              <a:buNone/>
            </a:pPr>
            <a:endParaRPr lang="en-US" sz="1600" dirty="0">
              <a:hlinkClick r:id="rId8"/>
            </a:endParaRPr>
          </a:p>
        </p:txBody>
      </p:sp>
    </p:spTree>
    <p:extLst>
      <p:ext uri="{BB962C8B-B14F-4D97-AF65-F5344CB8AC3E}">
        <p14:creationId xmlns:p14="http://schemas.microsoft.com/office/powerpoint/2010/main" val="1602090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Google Shape;1014;p22"/>
          <p:cNvSpPr txBox="1">
            <a:spLocks noGrp="1"/>
          </p:cNvSpPr>
          <p:nvPr>
            <p:ph type="title" idx="4294967295"/>
          </p:nvPr>
        </p:nvSpPr>
        <p:spPr>
          <a:xfrm>
            <a:off x="251520" y="136947"/>
            <a:ext cx="5832648"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Some Additional resources</a:t>
            </a:r>
            <a:endParaRPr sz="2000" dirty="0">
              <a:solidFill>
                <a:schemeClr val="lt1"/>
              </a:solidFill>
              <a:highlight>
                <a:schemeClr val="accent2"/>
              </a:highlight>
            </a:endParaRPr>
          </a:p>
        </p:txBody>
      </p:sp>
      <p:sp>
        <p:nvSpPr>
          <p:cNvPr id="7" name="Google Shape;1997;p32"/>
          <p:cNvSpPr txBox="1">
            <a:spLocks/>
          </p:cNvSpPr>
          <p:nvPr/>
        </p:nvSpPr>
        <p:spPr>
          <a:xfrm>
            <a:off x="280101" y="1203598"/>
            <a:ext cx="7471712" cy="3744416"/>
          </a:xfrm>
          <a:prstGeom prst="rect">
            <a:avLst/>
          </a:prstGeom>
          <a:noFill/>
          <a:ln w="9525">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600" dirty="0">
                <a:solidFill>
                  <a:srgbClr val="01AFE2"/>
                </a:solidFill>
                <a:latin typeface="Raleway SemiBold"/>
                <a:ea typeface="Raleway SemiBold"/>
                <a:cs typeface="Raleway SemiBold"/>
                <a:sym typeface="Raleway SemiBold"/>
              </a:rPr>
              <a:t>One nice article on </a:t>
            </a:r>
            <a:r>
              <a:rPr lang="en-US" sz="1600" dirty="0" smtClean="0">
                <a:solidFill>
                  <a:srgbClr val="01AFE2"/>
                </a:solidFill>
                <a:latin typeface="Raleway SemiBold"/>
                <a:ea typeface="Raleway SemiBold"/>
                <a:cs typeface="Raleway SemiBold"/>
                <a:sym typeface="Raleway SemiBold"/>
              </a:rPr>
              <a:t>How </a:t>
            </a:r>
            <a:r>
              <a:rPr lang="en-US" sz="1600" smtClean="0">
                <a:solidFill>
                  <a:srgbClr val="01AFE2"/>
                </a:solidFill>
                <a:latin typeface="Raleway SemiBold"/>
                <a:ea typeface="Raleway SemiBold"/>
                <a:cs typeface="Raleway SemiBold"/>
                <a:sym typeface="Raleway SemiBold"/>
              </a:rPr>
              <a:t>to handle Side </a:t>
            </a:r>
            <a:r>
              <a:rPr lang="en-US" sz="1600" dirty="0">
                <a:solidFill>
                  <a:srgbClr val="01AFE2"/>
                </a:solidFill>
                <a:latin typeface="Raleway SemiBold"/>
                <a:ea typeface="Raleway SemiBold"/>
                <a:cs typeface="Raleway SemiBold"/>
                <a:sym typeface="Raleway SemiBold"/>
              </a:rPr>
              <a:t>Projects:</a:t>
            </a:r>
            <a:endParaRPr lang="en-US" sz="1600" dirty="0">
              <a:hlinkClick r:id="rId3"/>
            </a:endParaRPr>
          </a:p>
          <a:p>
            <a:pPr marL="0" indent="0">
              <a:buNone/>
            </a:pPr>
            <a:r>
              <a:rPr lang="en-US" sz="1600" dirty="0">
                <a:hlinkClick r:id="rId4"/>
              </a:rPr>
              <a:t>https://dzone.com/articles/a-software-developers-guide-to-side-projects</a:t>
            </a:r>
            <a:endParaRPr lang="en-US" sz="1600" dirty="0">
              <a:hlinkClick r:id="rId5"/>
            </a:endParaRPr>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Projects:</a:t>
            </a:r>
            <a:br>
              <a:rPr lang="en-US" sz="1600" dirty="0" smtClean="0">
                <a:solidFill>
                  <a:srgbClr val="01AFE2"/>
                </a:solidFill>
                <a:latin typeface="Raleway SemiBold"/>
                <a:ea typeface="Raleway SemiBold"/>
                <a:cs typeface="Raleway SemiBold"/>
                <a:sym typeface="Raleway SemiBold"/>
              </a:rPr>
            </a:br>
            <a:r>
              <a:rPr lang="en-US" sz="1600" dirty="0">
                <a:hlinkClick r:id="rId3"/>
              </a:rPr>
              <a:t>https://www.producthunt.com</a:t>
            </a:r>
            <a:r>
              <a:rPr lang="en-US" sz="1600" dirty="0" smtClean="0">
                <a:hlinkClick r:id="rId3"/>
              </a:rPr>
              <a:t>/</a:t>
            </a:r>
            <a:endParaRPr lang="en-US" sz="1600" dirty="0" smtClean="0"/>
          </a:p>
          <a:p>
            <a:pPr marL="0" indent="0">
              <a:buNone/>
            </a:pPr>
            <a:endParaRPr lang="en-US" sz="1600" dirty="0" smtClean="0">
              <a:solidFill>
                <a:srgbClr val="01AFE2"/>
              </a:solidFill>
              <a:latin typeface="Raleway SemiBold"/>
              <a:ea typeface="Raleway SemiBold"/>
              <a:cs typeface="Raleway SemiBold"/>
              <a:sym typeface="Raleway SemiBold"/>
            </a:endParaRPr>
          </a:p>
          <a:p>
            <a:pPr marL="0" indent="0">
              <a:buNone/>
            </a:pPr>
            <a:r>
              <a:rPr lang="en-US" sz="1600" dirty="0" smtClean="0">
                <a:solidFill>
                  <a:srgbClr val="01AFE2"/>
                </a:solidFill>
                <a:latin typeface="Raleway SemiBold"/>
                <a:ea typeface="Raleway SemiBold"/>
                <a:cs typeface="Raleway SemiBold"/>
                <a:sym typeface="Raleway SemiBold"/>
              </a:rPr>
              <a:t>Startup Estonia:</a:t>
            </a:r>
            <a:br>
              <a:rPr lang="en-US" sz="1600" dirty="0" smtClean="0">
                <a:solidFill>
                  <a:srgbClr val="01AFE2"/>
                </a:solidFill>
                <a:latin typeface="Raleway SemiBold"/>
                <a:ea typeface="Raleway SemiBold"/>
                <a:cs typeface="Raleway SemiBold"/>
                <a:sym typeface="Raleway SemiBold"/>
              </a:rPr>
            </a:br>
            <a:r>
              <a:rPr lang="en-US" sz="1600" dirty="0" smtClean="0">
                <a:hlinkClick r:id="rId6"/>
              </a:rPr>
              <a:t>https</a:t>
            </a:r>
            <a:r>
              <a:rPr lang="en-US" sz="1600" dirty="0">
                <a:hlinkClick r:id="rId6"/>
              </a:rPr>
              <a:t>://</a:t>
            </a:r>
            <a:r>
              <a:rPr lang="en-US" sz="1600" dirty="0" smtClean="0">
                <a:hlinkClick r:id="rId6"/>
              </a:rPr>
              <a:t>startupestonia.ee/startup-database</a:t>
            </a:r>
            <a:endParaRPr lang="en-US" sz="1600" dirty="0" smtClean="0"/>
          </a:p>
          <a:p>
            <a:pPr marL="0" indent="0">
              <a:buNone/>
            </a:pPr>
            <a:endParaRPr lang="en-US" sz="1600" dirty="0">
              <a:hlinkClick r:id="rId3"/>
            </a:endParaRPr>
          </a:p>
          <a:p>
            <a:pPr marL="0" indent="0">
              <a:buNone/>
            </a:pPr>
            <a:r>
              <a:rPr lang="en-US" sz="1600" dirty="0">
                <a:solidFill>
                  <a:srgbClr val="01AFE2"/>
                </a:solidFill>
                <a:latin typeface="Raleway SemiBold"/>
                <a:ea typeface="Raleway SemiBold"/>
                <a:cs typeface="Raleway SemiBold"/>
                <a:sym typeface="Raleway SemiBold"/>
              </a:rPr>
              <a:t>Startup </a:t>
            </a:r>
            <a:r>
              <a:rPr lang="en-US" sz="1600" dirty="0" smtClean="0">
                <a:solidFill>
                  <a:srgbClr val="01AFE2"/>
                </a:solidFill>
                <a:latin typeface="Raleway SemiBold"/>
                <a:ea typeface="Raleway SemiBold"/>
                <a:cs typeface="Raleway SemiBold"/>
                <a:sym typeface="Raleway SemiBold"/>
              </a:rPr>
              <a:t>and </a:t>
            </a:r>
            <a:r>
              <a:rPr lang="en-US" sz="1600" dirty="0" err="1" smtClean="0">
                <a:solidFill>
                  <a:srgbClr val="01AFE2"/>
                </a:solidFill>
                <a:latin typeface="Raleway SemiBold"/>
                <a:ea typeface="Raleway SemiBold"/>
                <a:cs typeface="Raleway SemiBold"/>
                <a:sym typeface="Raleway SemiBold"/>
              </a:rPr>
              <a:t>Hackatons</a:t>
            </a:r>
            <a:r>
              <a:rPr lang="en-US" sz="1600" dirty="0" smtClean="0">
                <a:solidFill>
                  <a:srgbClr val="01AFE2"/>
                </a:solidFill>
                <a:latin typeface="Raleway SemiBold"/>
                <a:ea typeface="Raleway SemiBold"/>
                <a:cs typeface="Raleway SemiBold"/>
                <a:sym typeface="Raleway SemiBold"/>
              </a:rPr>
              <a:t>:</a:t>
            </a:r>
            <a:endParaRPr lang="en-US" sz="1600" dirty="0" smtClean="0">
              <a:hlinkClick r:id="rId7"/>
            </a:endParaRPr>
          </a:p>
          <a:p>
            <a:pPr marL="0" indent="0">
              <a:buNone/>
            </a:pPr>
            <a:r>
              <a:rPr lang="en-US" sz="1600" dirty="0" smtClean="0">
                <a:hlinkClick r:id="rId7"/>
              </a:rPr>
              <a:t>http</a:t>
            </a:r>
            <a:r>
              <a:rPr lang="en-US" sz="1600" dirty="0">
                <a:hlinkClick r:id="rId7"/>
              </a:rPr>
              <a:t>://garage48.org</a:t>
            </a:r>
            <a:r>
              <a:rPr lang="en-US" sz="1600" dirty="0" smtClean="0">
                <a:hlinkClick r:id="rId7"/>
              </a:rPr>
              <a:t>/</a:t>
            </a:r>
            <a:endParaRPr lang="en-US" sz="1600" dirty="0" smtClean="0"/>
          </a:p>
          <a:p>
            <a:pPr marL="0" indent="0">
              <a:buNone/>
            </a:pPr>
            <a:endParaRPr lang="en-US" sz="1600" dirty="0">
              <a:hlinkClick r:id="rId3"/>
            </a:endParaRPr>
          </a:p>
          <a:p>
            <a:pPr marL="0" indent="0">
              <a:buNone/>
            </a:pPr>
            <a:endParaRPr lang="en-US" sz="1600" dirty="0">
              <a:hlinkClick r:id="rId5"/>
            </a:endParaRPr>
          </a:p>
        </p:txBody>
      </p:sp>
    </p:spTree>
    <p:extLst>
      <p:ext uri="{BB962C8B-B14F-4D97-AF65-F5344CB8AC3E}">
        <p14:creationId xmlns:p14="http://schemas.microsoft.com/office/powerpoint/2010/main" val="1778691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1995686"/>
            <a:ext cx="6078438"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Time to choose..</a:t>
            </a:r>
            <a:endParaRPr dirty="0"/>
          </a:p>
        </p:txBody>
      </p:sp>
      <p:sp>
        <p:nvSpPr>
          <p:cNvPr id="406" name="Google Shape;406;p15"/>
          <p:cNvSpPr txBox="1">
            <a:spLocks noGrp="1"/>
          </p:cNvSpPr>
          <p:nvPr>
            <p:ph type="subTitle" idx="1"/>
          </p:nvPr>
        </p:nvSpPr>
        <p:spPr>
          <a:xfrm>
            <a:off x="1085850" y="3147814"/>
            <a:ext cx="564639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smtClean="0"/>
              <a:t>How to choose your next project</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3</a:t>
            </a:r>
            <a:endParaRPr sz="3600" b="1" dirty="0">
              <a:solidFill>
                <a:schemeClr val="lt1"/>
              </a:solidFill>
              <a:latin typeface="Barlow"/>
              <a:ea typeface="Barlow"/>
              <a:cs typeface="Barlow"/>
              <a:sym typeface="Barlow"/>
            </a:endParaRPr>
          </a:p>
        </p:txBody>
      </p:sp>
    </p:spTree>
    <p:extLst>
      <p:ext uri="{BB962C8B-B14F-4D97-AF65-F5344CB8AC3E}">
        <p14:creationId xmlns:p14="http://schemas.microsoft.com/office/powerpoint/2010/main" val="1448637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480794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086754" y="1259621"/>
            <a:ext cx="1397014"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Role and time investment</a:t>
            </a:r>
            <a:endParaRPr sz="2000" dirty="0">
              <a:solidFill>
                <a:schemeClr val="lt1"/>
              </a:solidFill>
              <a:highlight>
                <a:schemeClr val="accent2"/>
              </a:highlight>
            </a:endParaRPr>
          </a:p>
        </p:txBody>
      </p:sp>
      <p:sp>
        <p:nvSpPr>
          <p:cNvPr id="71" name="Google Shape;1997;p32"/>
          <p:cNvSpPr txBox="1">
            <a:spLocks/>
          </p:cNvSpPr>
          <p:nvPr/>
        </p:nvSpPr>
        <p:spPr>
          <a:xfrm>
            <a:off x="1233948" y="1255717"/>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Customer</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427617" y="1099948"/>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086753" y="1670686"/>
            <a:ext cx="1397011"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259632" y="1634608"/>
            <a:ext cx="1008112"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Worker</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427618" y="1521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427618" y="1944099"/>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086754" y="2102734"/>
            <a:ext cx="1397014"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31640" y="2066656"/>
            <a:ext cx="72592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Utility</a:t>
            </a:r>
            <a:endParaRPr lang="en-US" sz="2800" b="1" dirty="0" smtClean="0">
              <a:solidFill>
                <a:schemeClr val="bg1"/>
              </a:solidFill>
              <a:latin typeface="Raleway SemiBold"/>
              <a:ea typeface="Raleway SemiBold"/>
              <a:cs typeface="Raleway SemiBold"/>
              <a:sym typeface="Raleway SemiBold"/>
            </a:endParaRPr>
          </a:p>
        </p:txBody>
      </p:sp>
      <p:sp>
        <p:nvSpPr>
          <p:cNvPr id="27" name="Google Shape;6158;p67"/>
          <p:cNvSpPr/>
          <p:nvPr/>
        </p:nvSpPr>
        <p:spPr>
          <a:xfrm>
            <a:off x="268424" y="1166630"/>
            <a:ext cx="7831968"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58;p67"/>
          <p:cNvSpPr/>
          <p:nvPr/>
        </p:nvSpPr>
        <p:spPr>
          <a:xfrm>
            <a:off x="1087239" y="2682702"/>
            <a:ext cx="1396527"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97;p32"/>
          <p:cNvSpPr txBox="1">
            <a:spLocks/>
          </p:cNvSpPr>
          <p:nvPr/>
        </p:nvSpPr>
        <p:spPr>
          <a:xfrm>
            <a:off x="1234434" y="2678798"/>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Customer</a:t>
            </a:r>
            <a:endParaRPr lang="en-US" sz="2800" b="1" dirty="0" smtClean="0">
              <a:solidFill>
                <a:schemeClr val="bg1"/>
              </a:solidFill>
              <a:latin typeface="Raleway SemiBold"/>
              <a:ea typeface="Raleway SemiBold"/>
              <a:cs typeface="Raleway SemiBold"/>
              <a:sym typeface="Raleway SemiBold"/>
            </a:endParaRPr>
          </a:p>
        </p:txBody>
      </p:sp>
      <p:grpSp>
        <p:nvGrpSpPr>
          <p:cNvPr id="32" name="Google Shape;6159;p67"/>
          <p:cNvGrpSpPr/>
          <p:nvPr/>
        </p:nvGrpSpPr>
        <p:grpSpPr>
          <a:xfrm rot="16200000">
            <a:off x="428103" y="2523029"/>
            <a:ext cx="394142" cy="711412"/>
            <a:chOff x="3314125" y="1799775"/>
            <a:chExt cx="117575" cy="208475"/>
          </a:xfrm>
        </p:grpSpPr>
        <p:sp>
          <p:nvSpPr>
            <p:cNvPr id="33"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6158;p67"/>
          <p:cNvSpPr/>
          <p:nvPr/>
        </p:nvSpPr>
        <p:spPr>
          <a:xfrm>
            <a:off x="251520" y="2561071"/>
            <a:ext cx="7848872"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158;p67"/>
          <p:cNvSpPr/>
          <p:nvPr/>
        </p:nvSpPr>
        <p:spPr>
          <a:xfrm>
            <a:off x="1069292" y="3149790"/>
            <a:ext cx="1414475"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97;p32"/>
          <p:cNvSpPr txBox="1">
            <a:spLocks/>
          </p:cNvSpPr>
          <p:nvPr/>
        </p:nvSpPr>
        <p:spPr>
          <a:xfrm>
            <a:off x="1216487" y="3145886"/>
            <a:ext cx="107694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Analyst</a:t>
            </a:r>
            <a:endParaRPr lang="en-US" sz="2800" b="1" dirty="0" smtClean="0">
              <a:solidFill>
                <a:schemeClr val="bg1"/>
              </a:solidFill>
              <a:latin typeface="Raleway SemiBold"/>
              <a:ea typeface="Raleway SemiBold"/>
              <a:cs typeface="Raleway SemiBold"/>
              <a:sym typeface="Raleway SemiBold"/>
            </a:endParaRPr>
          </a:p>
        </p:txBody>
      </p:sp>
      <p:grpSp>
        <p:nvGrpSpPr>
          <p:cNvPr id="53" name="Google Shape;6159;p67"/>
          <p:cNvGrpSpPr/>
          <p:nvPr/>
        </p:nvGrpSpPr>
        <p:grpSpPr>
          <a:xfrm rot="16200000">
            <a:off x="410156" y="2990117"/>
            <a:ext cx="394142" cy="711412"/>
            <a:chOff x="3314125" y="1799775"/>
            <a:chExt cx="117575" cy="208475"/>
          </a:xfrm>
        </p:grpSpPr>
        <p:sp>
          <p:nvSpPr>
            <p:cNvPr id="54"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6158;p67"/>
          <p:cNvSpPr/>
          <p:nvPr/>
        </p:nvSpPr>
        <p:spPr>
          <a:xfrm>
            <a:off x="1111312" y="3771206"/>
            <a:ext cx="1372453"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97;p32"/>
          <p:cNvSpPr txBox="1">
            <a:spLocks/>
          </p:cNvSpPr>
          <p:nvPr/>
        </p:nvSpPr>
        <p:spPr>
          <a:xfrm>
            <a:off x="1216487" y="3767302"/>
            <a:ext cx="1170715"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Research</a:t>
            </a:r>
            <a:endParaRPr lang="en-US" sz="2800" b="1" dirty="0" smtClean="0">
              <a:solidFill>
                <a:schemeClr val="bg1"/>
              </a:solidFill>
              <a:latin typeface="Raleway SemiBold"/>
              <a:ea typeface="Raleway SemiBold"/>
              <a:cs typeface="Raleway SemiBold"/>
              <a:sym typeface="Raleway SemiBold"/>
            </a:endParaRPr>
          </a:p>
        </p:txBody>
      </p:sp>
      <p:grpSp>
        <p:nvGrpSpPr>
          <p:cNvPr id="59" name="Google Shape;6159;p67"/>
          <p:cNvGrpSpPr/>
          <p:nvPr/>
        </p:nvGrpSpPr>
        <p:grpSpPr>
          <a:xfrm rot="16200000">
            <a:off x="452176" y="3611533"/>
            <a:ext cx="394142" cy="711412"/>
            <a:chOff x="3314125" y="1799775"/>
            <a:chExt cx="117575" cy="208475"/>
          </a:xfrm>
        </p:grpSpPr>
        <p:sp>
          <p:nvSpPr>
            <p:cNvPr id="6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158;p67"/>
          <p:cNvSpPr/>
          <p:nvPr/>
        </p:nvSpPr>
        <p:spPr>
          <a:xfrm>
            <a:off x="275592" y="3649575"/>
            <a:ext cx="7824800" cy="4571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158;p67"/>
          <p:cNvSpPr/>
          <p:nvPr/>
        </p:nvSpPr>
        <p:spPr>
          <a:xfrm>
            <a:off x="1093366" y="4238294"/>
            <a:ext cx="1390402"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97;p32"/>
          <p:cNvSpPr txBox="1">
            <a:spLocks/>
          </p:cNvSpPr>
          <p:nvPr/>
        </p:nvSpPr>
        <p:spPr>
          <a:xfrm>
            <a:off x="1240560" y="4234390"/>
            <a:ext cx="121322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Open Data</a:t>
            </a:r>
            <a:endParaRPr lang="en-US" sz="2800" b="1" dirty="0" smtClean="0">
              <a:solidFill>
                <a:schemeClr val="bg1"/>
              </a:solidFill>
              <a:latin typeface="Raleway SemiBold"/>
              <a:ea typeface="Raleway SemiBold"/>
              <a:cs typeface="Raleway SemiBold"/>
              <a:sym typeface="Raleway SemiBold"/>
            </a:endParaRPr>
          </a:p>
        </p:txBody>
      </p:sp>
      <p:grpSp>
        <p:nvGrpSpPr>
          <p:cNvPr id="66" name="Google Shape;6159;p67"/>
          <p:cNvGrpSpPr/>
          <p:nvPr/>
        </p:nvGrpSpPr>
        <p:grpSpPr>
          <a:xfrm rot="16200000">
            <a:off x="434229" y="4078621"/>
            <a:ext cx="394142" cy="711412"/>
            <a:chOff x="3314125" y="1799775"/>
            <a:chExt cx="117575" cy="208475"/>
          </a:xfrm>
        </p:grpSpPr>
        <p:sp>
          <p:nvSpPr>
            <p:cNvPr id="67"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6158;p67"/>
          <p:cNvSpPr/>
          <p:nvPr/>
        </p:nvSpPr>
        <p:spPr>
          <a:xfrm>
            <a:off x="1093366" y="4698926"/>
            <a:ext cx="1390402"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97;p32"/>
          <p:cNvSpPr txBox="1">
            <a:spLocks/>
          </p:cNvSpPr>
          <p:nvPr/>
        </p:nvSpPr>
        <p:spPr>
          <a:xfrm>
            <a:off x="1240560" y="4695022"/>
            <a:ext cx="1213221"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err="1">
                <a:solidFill>
                  <a:schemeClr val="bg1"/>
                </a:solidFill>
                <a:latin typeface="Raleway SemiBold"/>
                <a:ea typeface="Raleway SemiBold"/>
                <a:cs typeface="Raleway SemiBold"/>
                <a:sym typeface="Raleway SemiBold"/>
              </a:rPr>
              <a:t>H</a:t>
            </a:r>
            <a:r>
              <a:rPr lang="en-US" sz="1800" dirty="0" err="1" smtClean="0">
                <a:solidFill>
                  <a:schemeClr val="bg1"/>
                </a:solidFill>
                <a:latin typeface="Raleway SemiBold"/>
                <a:ea typeface="Raleway SemiBold"/>
                <a:cs typeface="Raleway SemiBold"/>
                <a:sym typeface="Raleway SemiBold"/>
              </a:rPr>
              <a:t>ackatons</a:t>
            </a:r>
            <a:endParaRPr lang="en-US" sz="2800" b="1" dirty="0" smtClean="0">
              <a:solidFill>
                <a:schemeClr val="bg1"/>
              </a:solidFill>
              <a:latin typeface="Raleway SemiBold"/>
              <a:ea typeface="Raleway SemiBold"/>
              <a:cs typeface="Raleway SemiBold"/>
              <a:sym typeface="Raleway SemiBold"/>
            </a:endParaRPr>
          </a:p>
        </p:txBody>
      </p:sp>
      <p:grpSp>
        <p:nvGrpSpPr>
          <p:cNvPr id="84" name="Google Shape;6159;p67"/>
          <p:cNvGrpSpPr/>
          <p:nvPr/>
        </p:nvGrpSpPr>
        <p:grpSpPr>
          <a:xfrm rot="16200000">
            <a:off x="434229" y="4539253"/>
            <a:ext cx="394142" cy="711412"/>
            <a:chOff x="3314125" y="1799775"/>
            <a:chExt cx="117575" cy="208475"/>
          </a:xfrm>
        </p:grpSpPr>
        <p:sp>
          <p:nvSpPr>
            <p:cNvPr id="8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2175;p69"/>
          <p:cNvSpPr/>
          <p:nvPr/>
        </p:nvSpPr>
        <p:spPr>
          <a:xfrm>
            <a:off x="3483940" y="483518"/>
            <a:ext cx="1224136" cy="4896544"/>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0" name="Google Shape;7059;p89"/>
          <p:cNvGrpSpPr>
            <a:grpSpLocks noChangeAspect="1"/>
          </p:cNvGrpSpPr>
          <p:nvPr/>
        </p:nvGrpSpPr>
        <p:grpSpPr>
          <a:xfrm>
            <a:off x="5580112" y="689526"/>
            <a:ext cx="430977" cy="370056"/>
            <a:chOff x="848978" y="4297637"/>
            <a:chExt cx="377824" cy="324418"/>
          </a:xfrm>
          <a:solidFill>
            <a:schemeClr val="accent2">
              <a:lumMod val="75000"/>
            </a:schemeClr>
          </a:solidFill>
        </p:grpSpPr>
        <p:sp>
          <p:nvSpPr>
            <p:cNvPr id="131" name="Google Shape;7060;p89"/>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7061;p89"/>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2175;p69"/>
          <p:cNvSpPr/>
          <p:nvPr/>
        </p:nvSpPr>
        <p:spPr>
          <a:xfrm>
            <a:off x="5148064" y="483518"/>
            <a:ext cx="1296144" cy="4896544"/>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38" name="Picture 2" descr="https://lh5.googleusercontent.com/QKD9G8imIrOnK1pJyXtLBY3iUjCo3DY6pyQdDaUNlvxPgWMDetSEoC0g_9tT6tKU4q9hzIwz9t6rb8ImHeqJqoj6r8ZvuwjvkL10pKXK6wxApxdemCOoPvVIgz1AN67ovtZl4fjNjK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792" y="651150"/>
            <a:ext cx="408432" cy="408432"/>
          </a:xfrm>
          <a:prstGeom prst="rect">
            <a:avLst/>
          </a:prstGeom>
          <a:noFill/>
          <a:extLst>
            <a:ext uri="{909E8E84-426E-40DD-AFC4-6F175D3DCCD1}">
              <a14:hiddenFill xmlns:a14="http://schemas.microsoft.com/office/drawing/2010/main">
                <a:solidFill>
                  <a:srgbClr val="FFFFFF"/>
                </a:solidFill>
              </a14:hiddenFill>
            </a:ext>
          </a:extLst>
        </p:spPr>
      </p:pic>
      <p:sp>
        <p:nvSpPr>
          <p:cNvPr id="134" name="Google Shape;2175;p69"/>
          <p:cNvSpPr/>
          <p:nvPr/>
        </p:nvSpPr>
        <p:spPr>
          <a:xfrm>
            <a:off x="6732240" y="483518"/>
            <a:ext cx="1368152" cy="4824536"/>
          </a:xfrm>
          <a:prstGeom prst="roundRect">
            <a:avLst>
              <a:gd name="adj" fmla="val 26524"/>
            </a:avLst>
          </a:prstGeom>
          <a:noFill/>
          <a:ln w="9525" cap="flat" cmpd="sng">
            <a:solidFill>
              <a:schemeClr val="accent2">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342" name="Picture 6" descr="https://lh5.googleusercontent.com/MrZE16GIiMZlGemKuVkaGBksyd0bM3FdVrfYpN5WNdDA9QYmGCghqvSxaTAhEX4welfMfKAjCD4ivxVU3-pokBt_47pisRrYxuXNz6tgcrUeTD_PtuxtuDkAqBT9bdqic2s2ueQzQC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4" y="654630"/>
            <a:ext cx="404952" cy="404952"/>
          </a:xfrm>
          <a:prstGeom prst="rect">
            <a:avLst/>
          </a:prstGeom>
          <a:noFill/>
          <a:extLst>
            <a:ext uri="{909E8E84-426E-40DD-AFC4-6F175D3DCCD1}">
              <a14:hiddenFill xmlns:a14="http://schemas.microsoft.com/office/drawing/2010/main">
                <a:solidFill>
                  <a:srgbClr val="FFFFFF"/>
                </a:solidFill>
              </a14:hiddenFill>
            </a:ext>
          </a:extLst>
        </p:spPr>
      </p:pic>
      <p:sp>
        <p:nvSpPr>
          <p:cNvPr id="137" name="Google Shape;9809;p64"/>
          <p:cNvSpPr/>
          <p:nvPr/>
        </p:nvSpPr>
        <p:spPr>
          <a:xfrm>
            <a:off x="3803880" y="135403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809;p64"/>
          <p:cNvSpPr/>
          <p:nvPr/>
        </p:nvSpPr>
        <p:spPr>
          <a:xfrm>
            <a:off x="4100080" y="135411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809;p64"/>
          <p:cNvSpPr/>
          <p:nvPr/>
        </p:nvSpPr>
        <p:spPr>
          <a:xfrm>
            <a:off x="3803880" y="179238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809;p64"/>
          <p:cNvSpPr/>
          <p:nvPr/>
        </p:nvSpPr>
        <p:spPr>
          <a:xfrm>
            <a:off x="4100080"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809;p64"/>
          <p:cNvSpPr/>
          <p:nvPr/>
        </p:nvSpPr>
        <p:spPr>
          <a:xfrm>
            <a:off x="5580112"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809;p64"/>
          <p:cNvSpPr/>
          <p:nvPr/>
        </p:nvSpPr>
        <p:spPr>
          <a:xfrm>
            <a:off x="5883141" y="1792455"/>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809;p64"/>
          <p:cNvSpPr/>
          <p:nvPr/>
        </p:nvSpPr>
        <p:spPr>
          <a:xfrm>
            <a:off x="3524016" y="388061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809;p64"/>
          <p:cNvSpPr/>
          <p:nvPr/>
        </p:nvSpPr>
        <p:spPr>
          <a:xfrm>
            <a:off x="3812048"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809;p64"/>
          <p:cNvSpPr/>
          <p:nvPr/>
        </p:nvSpPr>
        <p:spPr>
          <a:xfrm>
            <a:off x="4091912" y="388061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809;p64"/>
          <p:cNvSpPr/>
          <p:nvPr/>
        </p:nvSpPr>
        <p:spPr>
          <a:xfrm>
            <a:off x="4388112"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9809;p64"/>
          <p:cNvSpPr/>
          <p:nvPr/>
        </p:nvSpPr>
        <p:spPr>
          <a:xfrm>
            <a:off x="3668032"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9809;p64"/>
          <p:cNvSpPr/>
          <p:nvPr/>
        </p:nvSpPr>
        <p:spPr>
          <a:xfrm>
            <a:off x="3995936"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9809;p64"/>
          <p:cNvSpPr/>
          <p:nvPr/>
        </p:nvSpPr>
        <p:spPr>
          <a:xfrm>
            <a:off x="4316320"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9809;p64"/>
          <p:cNvSpPr/>
          <p:nvPr/>
        </p:nvSpPr>
        <p:spPr>
          <a:xfrm>
            <a:off x="3635896"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9809;p64"/>
          <p:cNvSpPr/>
          <p:nvPr/>
        </p:nvSpPr>
        <p:spPr>
          <a:xfrm>
            <a:off x="3963800"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9809;p64"/>
          <p:cNvSpPr/>
          <p:nvPr/>
        </p:nvSpPr>
        <p:spPr>
          <a:xfrm>
            <a:off x="4284184"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9809;p64"/>
          <p:cNvSpPr/>
          <p:nvPr/>
        </p:nvSpPr>
        <p:spPr>
          <a:xfrm>
            <a:off x="3923928" y="222450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9809;p64"/>
          <p:cNvSpPr/>
          <p:nvPr/>
        </p:nvSpPr>
        <p:spPr>
          <a:xfrm>
            <a:off x="3923928"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9809;p64"/>
          <p:cNvSpPr/>
          <p:nvPr/>
        </p:nvSpPr>
        <p:spPr>
          <a:xfrm>
            <a:off x="3923928"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9809;p64"/>
          <p:cNvSpPr/>
          <p:nvPr/>
        </p:nvSpPr>
        <p:spPr>
          <a:xfrm>
            <a:off x="5580112" y="134761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9809;p64"/>
          <p:cNvSpPr/>
          <p:nvPr/>
        </p:nvSpPr>
        <p:spPr>
          <a:xfrm>
            <a:off x="5876312" y="134768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9809;p64"/>
          <p:cNvSpPr/>
          <p:nvPr/>
        </p:nvSpPr>
        <p:spPr>
          <a:xfrm>
            <a:off x="7164288" y="134761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9809;p64"/>
          <p:cNvSpPr/>
          <p:nvPr/>
        </p:nvSpPr>
        <p:spPr>
          <a:xfrm>
            <a:off x="7460488" y="134768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9809;p64"/>
          <p:cNvSpPr/>
          <p:nvPr/>
        </p:nvSpPr>
        <p:spPr>
          <a:xfrm>
            <a:off x="7164288" y="177966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9809;p64"/>
          <p:cNvSpPr/>
          <p:nvPr/>
        </p:nvSpPr>
        <p:spPr>
          <a:xfrm>
            <a:off x="7460488" y="1779662"/>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9809;p64"/>
          <p:cNvSpPr/>
          <p:nvPr/>
        </p:nvSpPr>
        <p:spPr>
          <a:xfrm>
            <a:off x="7316688" y="221171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9809;p64"/>
          <p:cNvSpPr/>
          <p:nvPr/>
        </p:nvSpPr>
        <p:spPr>
          <a:xfrm>
            <a:off x="5684256" y="221171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9809;p64"/>
          <p:cNvSpPr/>
          <p:nvPr/>
        </p:nvSpPr>
        <p:spPr>
          <a:xfrm>
            <a:off x="5364088"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9809;p64"/>
          <p:cNvSpPr/>
          <p:nvPr/>
        </p:nvSpPr>
        <p:spPr>
          <a:xfrm>
            <a:off x="5691992" y="329183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9809;p64"/>
          <p:cNvSpPr/>
          <p:nvPr/>
        </p:nvSpPr>
        <p:spPr>
          <a:xfrm>
            <a:off x="6012376"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9809;p64"/>
          <p:cNvSpPr/>
          <p:nvPr/>
        </p:nvSpPr>
        <p:spPr>
          <a:xfrm>
            <a:off x="5508104" y="280049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9809;p64"/>
          <p:cNvSpPr/>
          <p:nvPr/>
        </p:nvSpPr>
        <p:spPr>
          <a:xfrm>
            <a:off x="5804304"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9809;p64"/>
          <p:cNvSpPr/>
          <p:nvPr/>
        </p:nvSpPr>
        <p:spPr>
          <a:xfrm>
            <a:off x="6980184"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809;p64"/>
          <p:cNvSpPr/>
          <p:nvPr/>
        </p:nvSpPr>
        <p:spPr>
          <a:xfrm>
            <a:off x="7308088" y="329183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809;p64"/>
          <p:cNvSpPr/>
          <p:nvPr/>
        </p:nvSpPr>
        <p:spPr>
          <a:xfrm>
            <a:off x="7628472" y="330462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809;p64"/>
          <p:cNvSpPr/>
          <p:nvPr/>
        </p:nvSpPr>
        <p:spPr>
          <a:xfrm>
            <a:off x="6980184"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809;p64"/>
          <p:cNvSpPr/>
          <p:nvPr/>
        </p:nvSpPr>
        <p:spPr>
          <a:xfrm>
            <a:off x="7308088" y="278777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809;p64"/>
          <p:cNvSpPr/>
          <p:nvPr/>
        </p:nvSpPr>
        <p:spPr>
          <a:xfrm>
            <a:off x="7628472" y="280056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809;p64"/>
          <p:cNvSpPr/>
          <p:nvPr/>
        </p:nvSpPr>
        <p:spPr>
          <a:xfrm>
            <a:off x="5252208"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809;p64"/>
          <p:cNvSpPr/>
          <p:nvPr/>
        </p:nvSpPr>
        <p:spPr>
          <a:xfrm>
            <a:off x="5540240" y="386796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809;p64"/>
          <p:cNvSpPr/>
          <p:nvPr/>
        </p:nvSpPr>
        <p:spPr>
          <a:xfrm>
            <a:off x="5820104"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809;p64"/>
          <p:cNvSpPr/>
          <p:nvPr/>
        </p:nvSpPr>
        <p:spPr>
          <a:xfrm>
            <a:off x="6116304" y="386796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809;p64"/>
          <p:cNvSpPr/>
          <p:nvPr/>
        </p:nvSpPr>
        <p:spPr>
          <a:xfrm>
            <a:off x="5364088"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809;p64"/>
          <p:cNvSpPr/>
          <p:nvPr/>
        </p:nvSpPr>
        <p:spPr>
          <a:xfrm>
            <a:off x="5691992"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809;p64"/>
          <p:cNvSpPr/>
          <p:nvPr/>
        </p:nvSpPr>
        <p:spPr>
          <a:xfrm>
            <a:off x="6012376"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809;p64"/>
          <p:cNvSpPr/>
          <p:nvPr/>
        </p:nvSpPr>
        <p:spPr>
          <a:xfrm>
            <a:off x="5364088"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809;p64"/>
          <p:cNvSpPr/>
          <p:nvPr/>
        </p:nvSpPr>
        <p:spPr>
          <a:xfrm>
            <a:off x="5691992"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809;p64"/>
          <p:cNvSpPr/>
          <p:nvPr/>
        </p:nvSpPr>
        <p:spPr>
          <a:xfrm>
            <a:off x="6012376"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809;p64"/>
          <p:cNvSpPr/>
          <p:nvPr/>
        </p:nvSpPr>
        <p:spPr>
          <a:xfrm>
            <a:off x="6948264"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9809;p64"/>
          <p:cNvSpPr/>
          <p:nvPr/>
        </p:nvSpPr>
        <p:spPr>
          <a:xfrm>
            <a:off x="7276168" y="3867894"/>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9809;p64"/>
          <p:cNvSpPr/>
          <p:nvPr/>
        </p:nvSpPr>
        <p:spPr>
          <a:xfrm>
            <a:off x="7596552" y="3880687"/>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9809;p64"/>
          <p:cNvSpPr/>
          <p:nvPr/>
        </p:nvSpPr>
        <p:spPr>
          <a:xfrm>
            <a:off x="6980184"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9809;p64"/>
          <p:cNvSpPr/>
          <p:nvPr/>
        </p:nvSpPr>
        <p:spPr>
          <a:xfrm>
            <a:off x="7308088" y="4371950"/>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9809;p64"/>
          <p:cNvSpPr/>
          <p:nvPr/>
        </p:nvSpPr>
        <p:spPr>
          <a:xfrm>
            <a:off x="7628472" y="4384743"/>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9809;p64"/>
          <p:cNvSpPr/>
          <p:nvPr/>
        </p:nvSpPr>
        <p:spPr>
          <a:xfrm>
            <a:off x="6980184"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9809;p64"/>
          <p:cNvSpPr/>
          <p:nvPr/>
        </p:nvSpPr>
        <p:spPr>
          <a:xfrm>
            <a:off x="7308088" y="4803998"/>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9809;p64"/>
          <p:cNvSpPr/>
          <p:nvPr/>
        </p:nvSpPr>
        <p:spPr>
          <a:xfrm>
            <a:off x="7628472" y="4816791"/>
            <a:ext cx="255896" cy="203231"/>
          </a:xfrm>
          <a:prstGeom prst="star5">
            <a:avLst>
              <a:gd name="adj" fmla="val 19098"/>
              <a:gd name="hf" fmla="val 105146"/>
              <a:gd name="vf" fmla="val 110557"/>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2450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Google Shape;6158;p67"/>
          <p:cNvSpPr/>
          <p:nvPr/>
        </p:nvSpPr>
        <p:spPr>
          <a:xfrm>
            <a:off x="1213308" y="145945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14;p22"/>
          <p:cNvSpPr txBox="1">
            <a:spLocks noGrp="1"/>
          </p:cNvSpPr>
          <p:nvPr>
            <p:ph type="title" idx="4294967295"/>
          </p:nvPr>
        </p:nvSpPr>
        <p:spPr>
          <a:xfrm>
            <a:off x="179512" y="3448"/>
            <a:ext cx="5328592" cy="10131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t-EE" sz="3000" b="0" dirty="0" smtClean="0">
                <a:solidFill>
                  <a:schemeClr val="lt1"/>
                </a:solidFill>
                <a:highlight>
                  <a:schemeClr val="accent1"/>
                </a:highlight>
              </a:rPr>
              <a:t>Portfolio Project</a:t>
            </a:r>
            <a:endParaRPr sz="3000" b="0" dirty="0">
              <a:solidFill>
                <a:schemeClr val="lt1"/>
              </a:solidFill>
              <a:highlight>
                <a:schemeClr val="accent1"/>
              </a:highlight>
            </a:endParaRPr>
          </a:p>
          <a:p>
            <a:pPr lvl="0">
              <a:lnSpc>
                <a:spcPct val="115000"/>
              </a:lnSpc>
            </a:pPr>
            <a:r>
              <a:rPr lang="en-US" sz="2000" dirty="0" smtClean="0">
                <a:solidFill>
                  <a:schemeClr val="lt1"/>
                </a:solidFill>
                <a:highlight>
                  <a:schemeClr val="accent2"/>
                </a:highlight>
              </a:rPr>
              <a:t>How to choose next project</a:t>
            </a:r>
            <a:endParaRPr sz="2000" dirty="0">
              <a:solidFill>
                <a:schemeClr val="lt1"/>
              </a:solidFill>
              <a:highlight>
                <a:schemeClr val="accent2"/>
              </a:highlight>
            </a:endParaRPr>
          </a:p>
        </p:txBody>
      </p:sp>
      <p:sp>
        <p:nvSpPr>
          <p:cNvPr id="71" name="Google Shape;1997;p32"/>
          <p:cNvSpPr txBox="1">
            <a:spLocks/>
          </p:cNvSpPr>
          <p:nvPr/>
        </p:nvSpPr>
        <p:spPr>
          <a:xfrm>
            <a:off x="1331640" y="145555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Technological challenge</a:t>
            </a:r>
            <a:endParaRPr lang="en-US" sz="2800" b="1" dirty="0" smtClean="0">
              <a:solidFill>
                <a:schemeClr val="bg1"/>
              </a:solidFill>
              <a:latin typeface="Raleway SemiBold"/>
              <a:ea typeface="Raleway SemiBold"/>
              <a:cs typeface="Raleway SemiBold"/>
              <a:sym typeface="Raleway SemiBold"/>
            </a:endParaRPr>
          </a:p>
        </p:txBody>
      </p:sp>
      <p:grpSp>
        <p:nvGrpSpPr>
          <p:cNvPr id="74" name="Google Shape;6159;p67"/>
          <p:cNvGrpSpPr/>
          <p:nvPr/>
        </p:nvGrpSpPr>
        <p:grpSpPr>
          <a:xfrm rot="16200000">
            <a:off x="554171" y="1299783"/>
            <a:ext cx="394142" cy="711412"/>
            <a:chOff x="3314125" y="1799775"/>
            <a:chExt cx="117575" cy="208475"/>
          </a:xfrm>
        </p:grpSpPr>
        <p:sp>
          <p:nvSpPr>
            <p:cNvPr id="75"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6158;p67"/>
          <p:cNvSpPr/>
          <p:nvPr/>
        </p:nvSpPr>
        <p:spPr>
          <a:xfrm>
            <a:off x="1213308" y="1995686"/>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997;p32"/>
          <p:cNvSpPr txBox="1">
            <a:spLocks/>
          </p:cNvSpPr>
          <p:nvPr/>
        </p:nvSpPr>
        <p:spPr>
          <a:xfrm>
            <a:off x="1331640" y="2005051"/>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Best Time ROI</a:t>
            </a:r>
            <a:endParaRPr lang="en-US" sz="2800" b="1" dirty="0" smtClean="0">
              <a:solidFill>
                <a:schemeClr val="bg1"/>
              </a:solidFill>
              <a:latin typeface="Raleway SemiBold"/>
              <a:ea typeface="Raleway SemiBold"/>
              <a:cs typeface="Raleway SemiBold"/>
              <a:sym typeface="Raleway SemiBold"/>
            </a:endParaRPr>
          </a:p>
        </p:txBody>
      </p:sp>
      <p:grpSp>
        <p:nvGrpSpPr>
          <p:cNvPr id="80" name="Google Shape;6159;p67"/>
          <p:cNvGrpSpPr/>
          <p:nvPr/>
        </p:nvGrpSpPr>
        <p:grpSpPr>
          <a:xfrm rot="16200000">
            <a:off x="554172" y="1846248"/>
            <a:ext cx="394142" cy="711412"/>
            <a:chOff x="3314125" y="1799775"/>
            <a:chExt cx="117575" cy="208475"/>
          </a:xfrm>
        </p:grpSpPr>
        <p:sp>
          <p:nvSpPr>
            <p:cNvPr id="81"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6159;p67"/>
          <p:cNvGrpSpPr/>
          <p:nvPr/>
        </p:nvGrpSpPr>
        <p:grpSpPr>
          <a:xfrm rot="16200000">
            <a:off x="554172" y="2413115"/>
            <a:ext cx="394142" cy="711412"/>
            <a:chOff x="3314125" y="1799775"/>
            <a:chExt cx="117575" cy="208475"/>
          </a:xfrm>
        </p:grpSpPr>
        <p:sp>
          <p:nvSpPr>
            <p:cNvPr id="100"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6158;p67"/>
          <p:cNvSpPr/>
          <p:nvPr/>
        </p:nvSpPr>
        <p:spPr>
          <a:xfrm>
            <a:off x="1213308" y="2571750"/>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997;p32"/>
          <p:cNvSpPr txBox="1">
            <a:spLocks/>
          </p:cNvSpPr>
          <p:nvPr/>
        </p:nvSpPr>
        <p:spPr>
          <a:xfrm>
            <a:off x="1322638" y="2535672"/>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r>
              <a:rPr lang="en-US" sz="1800" dirty="0" smtClean="0">
                <a:solidFill>
                  <a:schemeClr val="bg1"/>
                </a:solidFill>
                <a:latin typeface="Raleway SemiBold"/>
                <a:ea typeface="Raleway SemiBold"/>
                <a:cs typeface="Raleway SemiBold"/>
                <a:sym typeface="Raleway SemiBold"/>
              </a:rPr>
              <a:t>Consistent with your CV</a:t>
            </a:r>
            <a:endParaRPr lang="en-US" sz="2800" b="1" dirty="0" smtClean="0">
              <a:solidFill>
                <a:schemeClr val="bg1"/>
              </a:solidFill>
              <a:latin typeface="Raleway SemiBold"/>
              <a:ea typeface="Raleway SemiBold"/>
              <a:cs typeface="Raleway SemiBold"/>
              <a:sym typeface="Raleway SemiBold"/>
            </a:endParaRPr>
          </a:p>
        </p:txBody>
      </p:sp>
      <p:grpSp>
        <p:nvGrpSpPr>
          <p:cNvPr id="105" name="Google Shape;6159;p67"/>
          <p:cNvGrpSpPr/>
          <p:nvPr/>
        </p:nvGrpSpPr>
        <p:grpSpPr>
          <a:xfrm rot="16200000">
            <a:off x="554172" y="2953249"/>
            <a:ext cx="394142" cy="711412"/>
            <a:chOff x="3314125" y="1799775"/>
            <a:chExt cx="117575" cy="208475"/>
          </a:xfrm>
        </p:grpSpPr>
        <p:sp>
          <p:nvSpPr>
            <p:cNvPr id="106" name="Google Shape;6160;p67"/>
            <p:cNvSpPr/>
            <p:nvPr/>
          </p:nvSpPr>
          <p:spPr>
            <a:xfrm>
              <a:off x="3314125" y="1799775"/>
              <a:ext cx="117575" cy="208475"/>
            </a:xfrm>
            <a:custGeom>
              <a:avLst/>
              <a:gdLst/>
              <a:ahLst/>
              <a:cxnLst/>
              <a:rect l="l" t="t" r="r" b="b"/>
              <a:pathLst>
                <a:path w="4703" h="8339" extrusionOk="0">
                  <a:moveTo>
                    <a:pt x="2352" y="1"/>
                  </a:moveTo>
                  <a:cubicBezTo>
                    <a:pt x="1053" y="1"/>
                    <a:pt x="0" y="1047"/>
                    <a:pt x="0" y="2345"/>
                  </a:cubicBezTo>
                  <a:lnTo>
                    <a:pt x="0" y="8338"/>
                  </a:lnTo>
                  <a:lnTo>
                    <a:pt x="4703" y="8338"/>
                  </a:lnTo>
                  <a:lnTo>
                    <a:pt x="4703" y="2345"/>
                  </a:lnTo>
                  <a:cubicBezTo>
                    <a:pt x="4703" y="1047"/>
                    <a:pt x="3650" y="1"/>
                    <a:pt x="235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61;p67"/>
            <p:cNvSpPr/>
            <p:nvPr/>
          </p:nvSpPr>
          <p:spPr>
            <a:xfrm>
              <a:off x="3342600" y="1826300"/>
              <a:ext cx="60625" cy="60600"/>
            </a:xfrm>
            <a:custGeom>
              <a:avLst/>
              <a:gdLst/>
              <a:ahLst/>
              <a:cxnLst/>
              <a:rect l="l" t="t" r="r" b="b"/>
              <a:pathLst>
                <a:path w="2425" h="2424" extrusionOk="0">
                  <a:moveTo>
                    <a:pt x="1213" y="0"/>
                  </a:moveTo>
                  <a:cubicBezTo>
                    <a:pt x="542" y="0"/>
                    <a:pt x="1" y="541"/>
                    <a:pt x="1" y="1212"/>
                  </a:cubicBezTo>
                  <a:cubicBezTo>
                    <a:pt x="1" y="1883"/>
                    <a:pt x="542" y="2423"/>
                    <a:pt x="1213" y="2423"/>
                  </a:cubicBezTo>
                  <a:cubicBezTo>
                    <a:pt x="1883" y="2423"/>
                    <a:pt x="2424" y="1883"/>
                    <a:pt x="2424" y="1212"/>
                  </a:cubicBezTo>
                  <a:cubicBezTo>
                    <a:pt x="2424" y="541"/>
                    <a:pt x="1883" y="0"/>
                    <a:pt x="1213"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62;p67"/>
            <p:cNvSpPr/>
            <p:nvPr/>
          </p:nvSpPr>
          <p:spPr>
            <a:xfrm>
              <a:off x="3353975" y="1837650"/>
              <a:ext cx="37875" cy="37900"/>
            </a:xfrm>
            <a:custGeom>
              <a:avLst/>
              <a:gdLst/>
              <a:ahLst/>
              <a:cxnLst/>
              <a:rect l="l" t="t" r="r" b="b"/>
              <a:pathLst>
                <a:path w="1515" h="1516" extrusionOk="0">
                  <a:moveTo>
                    <a:pt x="758" y="0"/>
                  </a:moveTo>
                  <a:cubicBezTo>
                    <a:pt x="339" y="0"/>
                    <a:pt x="0" y="339"/>
                    <a:pt x="0" y="758"/>
                  </a:cubicBezTo>
                  <a:cubicBezTo>
                    <a:pt x="0" y="1176"/>
                    <a:pt x="339" y="1515"/>
                    <a:pt x="758" y="1515"/>
                  </a:cubicBezTo>
                  <a:cubicBezTo>
                    <a:pt x="1176" y="1515"/>
                    <a:pt x="1515" y="1176"/>
                    <a:pt x="1515" y="758"/>
                  </a:cubicBezTo>
                  <a:cubicBezTo>
                    <a:pt x="1515" y="339"/>
                    <a:pt x="1176" y="0"/>
                    <a:pt x="7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6158;p67"/>
          <p:cNvSpPr/>
          <p:nvPr/>
        </p:nvSpPr>
        <p:spPr>
          <a:xfrm>
            <a:off x="1213308" y="3111884"/>
            <a:ext cx="7031100" cy="39221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997;p32"/>
          <p:cNvSpPr txBox="1">
            <a:spLocks/>
          </p:cNvSpPr>
          <p:nvPr/>
        </p:nvSpPr>
        <p:spPr>
          <a:xfrm>
            <a:off x="1322638" y="3075806"/>
            <a:ext cx="5880736" cy="396118"/>
          </a:xfrm>
          <a:prstGeom prst="rect">
            <a:avLst/>
          </a:prstGeom>
          <a:noFill/>
          <a:ln w="9525">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None/>
            </a:pPr>
            <a:r>
              <a:rPr lang="en-US" sz="1800" dirty="0" smtClean="0">
                <a:solidFill>
                  <a:schemeClr val="bg1"/>
                </a:solidFill>
                <a:latin typeface="Raleway SemiBold"/>
                <a:ea typeface="Raleway SemiBold"/>
                <a:cs typeface="Raleway SemiBold"/>
                <a:sym typeface="Raleway SemiBold"/>
              </a:rPr>
              <a:t>Business is interesting</a:t>
            </a:r>
            <a:endParaRPr lang="en-US" sz="2800" b="1" dirty="0">
              <a:solidFill>
                <a:schemeClr val="bg1"/>
              </a:solidFill>
              <a:latin typeface="Raleway SemiBold"/>
              <a:ea typeface="Raleway SemiBold"/>
              <a:cs typeface="Raleway SemiBold"/>
              <a:sym typeface="Raleway SemiBold"/>
            </a:endParaRPr>
          </a:p>
        </p:txBody>
      </p:sp>
    </p:spTree>
    <p:extLst>
      <p:ext uri="{BB962C8B-B14F-4D97-AF65-F5344CB8AC3E}">
        <p14:creationId xmlns:p14="http://schemas.microsoft.com/office/powerpoint/2010/main" val="1077372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539552"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5" name="Text Placeholder 1"/>
          <p:cNvSpPr txBox="1">
            <a:spLocks/>
          </p:cNvSpPr>
          <p:nvPr/>
        </p:nvSpPr>
        <p:spPr>
          <a:xfrm>
            <a:off x="323528" y="2571750"/>
            <a:ext cx="2426767"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All data and process involved into this business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endParaRPr lang="et-EE" dirty="0" smtClean="0">
              <a:latin typeface="Raleway SemiBold" panose="020B0604020202020204" charset="0"/>
            </a:endParaRPr>
          </a:p>
        </p:txBody>
      </p:sp>
      <p:sp>
        <p:nvSpPr>
          <p:cNvPr id="70" name="Google Shape;4818;p55"/>
          <p:cNvSpPr/>
          <p:nvPr/>
        </p:nvSpPr>
        <p:spPr>
          <a:xfrm>
            <a:off x="1271967" y="1916806"/>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425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5" name="Text Placeholder 1"/>
          <p:cNvSpPr txBox="1">
            <a:spLocks/>
          </p:cNvSpPr>
          <p:nvPr/>
        </p:nvSpPr>
        <p:spPr>
          <a:xfrm>
            <a:off x="323528" y="2571750"/>
            <a:ext cx="2426767"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All data and process involved into this business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endParaRPr lang="et-EE" dirty="0" smtClean="0">
              <a:latin typeface="Raleway SemiBold" panose="020B0604020202020204" charset="0"/>
            </a:endParaRPr>
          </a:p>
        </p:txBody>
      </p:sp>
      <p:sp>
        <p:nvSpPr>
          <p:cNvPr id="66" name="Text Placeholder 1"/>
          <p:cNvSpPr txBox="1">
            <a:spLocks/>
          </p:cNvSpPr>
          <p:nvPr/>
        </p:nvSpPr>
        <p:spPr>
          <a:xfrm>
            <a:off x="3403768" y="2631240"/>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Software and Hardware  </a:t>
            </a:r>
            <a:endParaRPr lang="et-EE" dirty="0" smtClean="0"/>
          </a:p>
          <a:p>
            <a:endParaRPr lang="et-EE" dirty="0" smtClean="0"/>
          </a:p>
          <a:p>
            <a:endParaRPr lang="en-US" dirty="0"/>
          </a:p>
        </p:txBody>
      </p:sp>
      <p:pic>
        <p:nvPicPr>
          <p:cNvPr id="69"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983168"/>
            <a:ext cx="487680" cy="487680"/>
          </a:xfrm>
          <a:prstGeom prst="rect">
            <a:avLst/>
          </a:prstGeom>
          <a:noFill/>
          <a:extLst>
            <a:ext uri="{909E8E84-426E-40DD-AFC4-6F175D3DCCD1}">
              <a14:hiddenFill xmlns:a14="http://schemas.microsoft.com/office/drawing/2010/main">
                <a:solidFill>
                  <a:srgbClr val="FFFFFF"/>
                </a:solidFill>
              </a14:hiddenFill>
            </a:ext>
          </a:extLst>
        </p:spPr>
      </p:pic>
      <p:sp>
        <p:nvSpPr>
          <p:cNvPr id="70" name="Google Shape;4818;p55"/>
          <p:cNvSpPr/>
          <p:nvPr/>
        </p:nvSpPr>
        <p:spPr>
          <a:xfrm>
            <a:off x="1271967" y="1916806"/>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p:cNvSpPr/>
          <p:nvPr/>
        </p:nvSpPr>
        <p:spPr>
          <a:xfrm>
            <a:off x="539552"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Tree>
    <p:extLst>
      <p:ext uri="{BB962C8B-B14F-4D97-AF65-F5344CB8AC3E}">
        <p14:creationId xmlns:p14="http://schemas.microsoft.com/office/powerpoint/2010/main" val="950169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6876256" y="1365940"/>
            <a:ext cx="962123" cy="369332"/>
          </a:xfrm>
          <a:prstGeom prst="rect">
            <a:avLst/>
          </a:prstGeom>
          <a:ln w="6350">
            <a:noFill/>
          </a:ln>
        </p:spPr>
        <p:txBody>
          <a:bodyPr wrap="none">
            <a:spAutoFit/>
          </a:bodyPr>
          <a:lstStyle/>
          <a:p>
            <a:r>
              <a:rPr lang="en-US" sz="1800" b="1" dirty="0" smtClean="0">
                <a:solidFill>
                  <a:schemeClr val="bg1"/>
                </a:solidFill>
                <a:latin typeface="Raleway SemiBold" charset="0"/>
              </a:rPr>
              <a:t>Market</a:t>
            </a:r>
            <a:endParaRPr lang="en-US" b="1" dirty="0"/>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5" name="Text Placeholder 1"/>
          <p:cNvSpPr txBox="1">
            <a:spLocks/>
          </p:cNvSpPr>
          <p:nvPr/>
        </p:nvSpPr>
        <p:spPr>
          <a:xfrm>
            <a:off x="323528" y="2571750"/>
            <a:ext cx="2426767"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All data and process involved into this business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endParaRPr lang="et-EE" dirty="0" smtClean="0">
              <a:latin typeface="Raleway SemiBold" panose="020B0604020202020204" charset="0"/>
            </a:endParaRPr>
          </a:p>
        </p:txBody>
      </p:sp>
      <p:sp>
        <p:nvSpPr>
          <p:cNvPr id="66" name="Text Placeholder 1"/>
          <p:cNvSpPr txBox="1">
            <a:spLocks/>
          </p:cNvSpPr>
          <p:nvPr/>
        </p:nvSpPr>
        <p:spPr>
          <a:xfrm>
            <a:off x="3403768" y="2631240"/>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Software and Hardware  </a:t>
            </a:r>
            <a:endParaRPr lang="et-EE" dirty="0" smtClean="0"/>
          </a:p>
          <a:p>
            <a:endParaRPr lang="et-EE" dirty="0" smtClean="0"/>
          </a:p>
          <a:p>
            <a:endParaRPr lang="en-US" dirty="0"/>
          </a:p>
        </p:txBody>
      </p:sp>
      <p:sp>
        <p:nvSpPr>
          <p:cNvPr id="67" name="Text Placeholder 1"/>
          <p:cNvSpPr txBox="1">
            <a:spLocks/>
          </p:cNvSpPr>
          <p:nvPr/>
        </p:nvSpPr>
        <p:spPr>
          <a:xfrm>
            <a:off x="6407212" y="2623220"/>
            <a:ext cx="1944216" cy="16047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problem this product will solve?</a:t>
            </a:r>
          </a:p>
          <a:p>
            <a:pPr marL="114300" indent="0">
              <a:buNone/>
            </a:pPr>
            <a:endParaRPr lang="et-EE" dirty="0" smtClean="0"/>
          </a:p>
          <a:p>
            <a:endParaRPr lang="et-EE" dirty="0" smtClean="0"/>
          </a:p>
          <a:p>
            <a:endParaRPr lang="en-US" dirty="0"/>
          </a:p>
        </p:txBody>
      </p:sp>
      <p:sp>
        <p:nvSpPr>
          <p:cNvPr id="68" name="Google Shape;7247;p59"/>
          <p:cNvSpPr>
            <a:spLocks noChangeAspect="1"/>
          </p:cNvSpPr>
          <p:nvPr/>
        </p:nvSpPr>
        <p:spPr>
          <a:xfrm>
            <a:off x="7092280" y="2047156"/>
            <a:ext cx="504056" cy="418833"/>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983168"/>
            <a:ext cx="487680" cy="487680"/>
          </a:xfrm>
          <a:prstGeom prst="rect">
            <a:avLst/>
          </a:prstGeom>
          <a:noFill/>
          <a:extLst>
            <a:ext uri="{909E8E84-426E-40DD-AFC4-6F175D3DCCD1}">
              <a14:hiddenFill xmlns:a14="http://schemas.microsoft.com/office/drawing/2010/main">
                <a:solidFill>
                  <a:srgbClr val="FFFFFF"/>
                </a:solidFill>
              </a14:hiddenFill>
            </a:ext>
          </a:extLst>
        </p:spPr>
      </p:pic>
      <p:sp>
        <p:nvSpPr>
          <p:cNvPr id="70" name="Google Shape;4818;p55"/>
          <p:cNvSpPr/>
          <p:nvPr/>
        </p:nvSpPr>
        <p:spPr>
          <a:xfrm>
            <a:off x="1271967" y="1916806"/>
            <a:ext cx="491721" cy="543333"/>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p:cNvSpPr/>
          <p:nvPr/>
        </p:nvSpPr>
        <p:spPr>
          <a:xfrm>
            <a:off x="539552"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Tree>
    <p:extLst>
      <p:ext uri="{BB962C8B-B14F-4D97-AF65-F5344CB8AC3E}">
        <p14:creationId xmlns:p14="http://schemas.microsoft.com/office/powerpoint/2010/main" val="1925929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611560"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 and roles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6876256" y="1365940"/>
            <a:ext cx="962123" cy="369332"/>
          </a:xfrm>
          <a:prstGeom prst="rect">
            <a:avLst/>
          </a:prstGeom>
          <a:ln w="6350">
            <a:noFill/>
          </a:ln>
        </p:spPr>
        <p:txBody>
          <a:bodyPr wrap="none">
            <a:spAutoFit/>
          </a:bodyPr>
          <a:lstStyle/>
          <a:p>
            <a:r>
              <a:rPr lang="en-US" sz="1800" b="1" dirty="0" smtClean="0">
                <a:solidFill>
                  <a:schemeClr val="bg1"/>
                </a:solidFill>
                <a:latin typeface="Raleway SemiBold" charset="0"/>
              </a:rPr>
              <a:t>Market</a:t>
            </a:r>
            <a:endParaRPr lang="en-US" b="1" dirty="0"/>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9" name="Google Shape;247;p23"/>
          <p:cNvSpPr/>
          <p:nvPr/>
        </p:nvSpPr>
        <p:spPr>
          <a:xfrm>
            <a:off x="6228184" y="1226865"/>
            <a:ext cx="2376264"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15" name="Group 14"/>
          <p:cNvGrpSpPr/>
          <p:nvPr/>
        </p:nvGrpSpPr>
        <p:grpSpPr>
          <a:xfrm>
            <a:off x="555949" y="2065895"/>
            <a:ext cx="2143843" cy="577863"/>
            <a:chOff x="555949" y="3078520"/>
            <a:chExt cx="2143843" cy="577863"/>
          </a:xfrm>
        </p:grpSpPr>
        <p:sp>
          <p:nvSpPr>
            <p:cNvPr id="16" name="Google Shape;440;p44"/>
            <p:cNvSpPr txBox="1">
              <a:spLocks/>
            </p:cNvSpPr>
            <p:nvPr/>
          </p:nvSpPr>
          <p:spPr>
            <a:xfrm flipH="1">
              <a:off x="935079" y="3257787"/>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t-EE" dirty="0" smtClean="0">
                  <a:solidFill>
                    <a:srgbClr val="FFFFFF"/>
                  </a:solidFill>
                  <a:latin typeface="Raleway SemiBold" charset="0"/>
                  <a:sym typeface="Squada One"/>
                </a:rPr>
                <a:t>Product Owner</a:t>
              </a:r>
              <a:endParaRPr lang="et-EE" dirty="0">
                <a:solidFill>
                  <a:srgbClr val="FFFFFF"/>
                </a:solidFill>
                <a:latin typeface="Raleway SemiBold" charset="0"/>
                <a:sym typeface="Squada One"/>
              </a:endParaRPr>
            </a:p>
          </p:txBody>
        </p:sp>
        <p:pic>
          <p:nvPicPr>
            <p:cNvPr id="17" name="Picture 6" descr="https://lh4.googleusercontent.com/XV5yGJNgUUzp_C8w_EparCM3cnVR-ZvI2Y-z4njA10HD6irKidit_ax1BpOPMZINk2IPHQVKMLmyfUbbR2ZEris6cZ84_ib1KaofFAuJ5k7yZf3Jamc4UXxV94Re2yJIvF3lq3HCk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14" y="3150528"/>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570;p42"/>
            <p:cNvSpPr/>
            <p:nvPr/>
          </p:nvSpPr>
          <p:spPr>
            <a:xfrm>
              <a:off x="555949" y="307852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440;p44"/>
          <p:cNvSpPr txBox="1">
            <a:spLocks/>
          </p:cNvSpPr>
          <p:nvPr/>
        </p:nvSpPr>
        <p:spPr>
          <a:xfrm flipH="1">
            <a:off x="971600" y="3001084"/>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Software Analyst</a:t>
            </a:r>
            <a:endParaRPr lang="et-EE" dirty="0">
              <a:solidFill>
                <a:srgbClr val="FFFFFF"/>
              </a:solidFill>
              <a:latin typeface="Raleway SemiBold" charset="0"/>
              <a:sym typeface="Squada One"/>
            </a:endParaRPr>
          </a:p>
        </p:txBody>
      </p:sp>
      <p:sp>
        <p:nvSpPr>
          <p:cNvPr id="20" name="Google Shape;570;p42"/>
          <p:cNvSpPr/>
          <p:nvPr/>
        </p:nvSpPr>
        <p:spPr>
          <a:xfrm>
            <a:off x="555949" y="278777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7059;p89"/>
          <p:cNvGrpSpPr>
            <a:grpSpLocks noChangeAspect="1"/>
          </p:cNvGrpSpPr>
          <p:nvPr/>
        </p:nvGrpSpPr>
        <p:grpSpPr>
          <a:xfrm>
            <a:off x="692541" y="2945316"/>
            <a:ext cx="306038" cy="262778"/>
            <a:chOff x="848978" y="4297637"/>
            <a:chExt cx="377824" cy="324418"/>
          </a:xfrm>
          <a:solidFill>
            <a:schemeClr val="bg1"/>
          </a:solidFill>
        </p:grpSpPr>
        <p:sp>
          <p:nvSpPr>
            <p:cNvPr id="24" name="Google Shape;7060;p89"/>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7061;p89"/>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440;p44"/>
          <p:cNvSpPr txBox="1">
            <a:spLocks/>
          </p:cNvSpPr>
          <p:nvPr/>
        </p:nvSpPr>
        <p:spPr>
          <a:xfrm flipH="1">
            <a:off x="3851920" y="236333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Frontend Developer</a:t>
            </a:r>
            <a:endParaRPr lang="et-EE" dirty="0">
              <a:solidFill>
                <a:srgbClr val="FFFFFF"/>
              </a:solidFill>
              <a:latin typeface="Raleway SemiBold" charset="0"/>
              <a:sym typeface="Squada One"/>
            </a:endParaRPr>
          </a:p>
        </p:txBody>
      </p:sp>
      <p:sp>
        <p:nvSpPr>
          <p:cNvPr id="27" name="Google Shape;570;p42"/>
          <p:cNvSpPr/>
          <p:nvPr/>
        </p:nvSpPr>
        <p:spPr>
          <a:xfrm>
            <a:off x="3491880" y="206589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Picture 2" descr="https://lh5.googleusercontent.com/kct-jJphKeM4n7lYWumkQ0MbN4AEDdQWEMcX-qXMFtTfc8fDblDh1vtTI2j2iFdmiueopr5jJfeXmUjcC5kPliQ-UuSrP7kh75lrtpAj09LfYmxVHZzMrgtEs425GsH_e2bH7OEUIn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60" y="2205869"/>
            <a:ext cx="343282" cy="343282"/>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440;p44"/>
          <p:cNvSpPr txBox="1">
            <a:spLocks/>
          </p:cNvSpPr>
          <p:nvPr/>
        </p:nvSpPr>
        <p:spPr>
          <a:xfrm flipH="1">
            <a:off x="3868317" y="308341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Frontend Developer</a:t>
            </a:r>
            <a:endParaRPr lang="et-EE" dirty="0">
              <a:solidFill>
                <a:srgbClr val="FFFFFF"/>
              </a:solidFill>
              <a:latin typeface="Raleway SemiBold" charset="0"/>
              <a:sym typeface="Squada One"/>
            </a:endParaRPr>
          </a:p>
        </p:txBody>
      </p:sp>
      <p:sp>
        <p:nvSpPr>
          <p:cNvPr id="30" name="Google Shape;570;p42"/>
          <p:cNvSpPr/>
          <p:nvPr/>
        </p:nvSpPr>
        <p:spPr>
          <a:xfrm>
            <a:off x="3508277" y="278597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0;p44"/>
          <p:cNvSpPr txBox="1">
            <a:spLocks/>
          </p:cNvSpPr>
          <p:nvPr/>
        </p:nvSpPr>
        <p:spPr>
          <a:xfrm flipH="1">
            <a:off x="3851920" y="380349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Quality Assurance</a:t>
            </a:r>
            <a:endParaRPr lang="et-EE" dirty="0">
              <a:solidFill>
                <a:srgbClr val="FFFFFF"/>
              </a:solidFill>
              <a:latin typeface="Raleway SemiBold" charset="0"/>
              <a:sym typeface="Squada One"/>
            </a:endParaRPr>
          </a:p>
        </p:txBody>
      </p:sp>
      <p:sp>
        <p:nvSpPr>
          <p:cNvPr id="35" name="Google Shape;570;p42"/>
          <p:cNvSpPr/>
          <p:nvPr/>
        </p:nvSpPr>
        <p:spPr>
          <a:xfrm>
            <a:off x="3491880" y="350605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0;p44"/>
          <p:cNvSpPr txBox="1">
            <a:spLocks/>
          </p:cNvSpPr>
          <p:nvPr/>
        </p:nvSpPr>
        <p:spPr>
          <a:xfrm flipH="1">
            <a:off x="3851920" y="4597386"/>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err="1" smtClean="0">
                <a:solidFill>
                  <a:srgbClr val="FFFFFF"/>
                </a:solidFill>
                <a:latin typeface="Raleway SemiBold" charset="0"/>
                <a:sym typeface="Squada One"/>
              </a:rPr>
              <a:t>Dev</a:t>
            </a:r>
            <a:r>
              <a:rPr lang="en-US" dirty="0" smtClean="0">
                <a:solidFill>
                  <a:srgbClr val="FFFFFF"/>
                </a:solidFill>
                <a:latin typeface="Raleway SemiBold" charset="0"/>
                <a:sym typeface="Squada One"/>
              </a:rPr>
              <a:t> Ops </a:t>
            </a:r>
            <a:br>
              <a:rPr lang="en-US" dirty="0" smtClean="0">
                <a:solidFill>
                  <a:srgbClr val="FFFFFF"/>
                </a:solidFill>
                <a:latin typeface="Raleway SemiBold" charset="0"/>
                <a:sym typeface="Squada One"/>
              </a:rPr>
            </a:br>
            <a:r>
              <a:rPr lang="en-US" dirty="0" smtClean="0">
                <a:solidFill>
                  <a:srgbClr val="FFFFFF"/>
                </a:solidFill>
                <a:latin typeface="Raleway SemiBold" charset="0"/>
                <a:sym typeface="Squada One"/>
              </a:rPr>
              <a:t>Engineer</a:t>
            </a:r>
            <a:endParaRPr lang="et-EE" dirty="0">
              <a:solidFill>
                <a:srgbClr val="FFFFFF"/>
              </a:solidFill>
              <a:latin typeface="Raleway SemiBold" charset="0"/>
              <a:sym typeface="Squada One"/>
            </a:endParaRPr>
          </a:p>
        </p:txBody>
      </p:sp>
      <p:sp>
        <p:nvSpPr>
          <p:cNvPr id="41" name="Google Shape;570;p42"/>
          <p:cNvSpPr/>
          <p:nvPr/>
        </p:nvSpPr>
        <p:spPr>
          <a:xfrm>
            <a:off x="3491880" y="4299942"/>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roup 42"/>
          <p:cNvGrpSpPr/>
          <p:nvPr/>
        </p:nvGrpSpPr>
        <p:grpSpPr>
          <a:xfrm>
            <a:off x="6444209" y="2067694"/>
            <a:ext cx="1808596" cy="577863"/>
            <a:chOff x="555949" y="3078520"/>
            <a:chExt cx="2143843" cy="577863"/>
          </a:xfrm>
        </p:grpSpPr>
        <p:sp>
          <p:nvSpPr>
            <p:cNvPr id="44" name="Google Shape;440;p44"/>
            <p:cNvSpPr txBox="1">
              <a:spLocks/>
            </p:cNvSpPr>
            <p:nvPr/>
          </p:nvSpPr>
          <p:spPr>
            <a:xfrm flipH="1">
              <a:off x="812015" y="3276868"/>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Sales</a:t>
              </a:r>
              <a:endParaRPr lang="et-EE" dirty="0">
                <a:solidFill>
                  <a:srgbClr val="FFFFFF"/>
                </a:solidFill>
                <a:latin typeface="Raleway SemiBold" charset="0"/>
                <a:sym typeface="Squada One"/>
              </a:endParaRPr>
            </a:p>
          </p:txBody>
        </p:sp>
        <p:sp>
          <p:nvSpPr>
            <p:cNvPr id="45" name="Google Shape;570;p42"/>
            <p:cNvSpPr/>
            <p:nvPr/>
          </p:nvSpPr>
          <p:spPr>
            <a:xfrm>
              <a:off x="555949" y="307852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570;p42"/>
          <p:cNvSpPr/>
          <p:nvPr/>
        </p:nvSpPr>
        <p:spPr>
          <a:xfrm>
            <a:off x="6507820" y="2787774"/>
            <a:ext cx="1808596"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0;p44"/>
          <p:cNvSpPr txBox="1">
            <a:spLocks/>
          </p:cNvSpPr>
          <p:nvPr/>
        </p:nvSpPr>
        <p:spPr>
          <a:xfrm flipH="1">
            <a:off x="6728489" y="2986122"/>
            <a:ext cx="1367258"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Marketing</a:t>
            </a:r>
            <a:endParaRPr lang="et-EE" dirty="0">
              <a:solidFill>
                <a:srgbClr val="FFFFFF"/>
              </a:solidFill>
              <a:latin typeface="Raleway SemiBold" charset="0"/>
              <a:sym typeface="Squada One"/>
            </a:endParaRPr>
          </a:p>
        </p:txBody>
      </p:sp>
      <p:grpSp>
        <p:nvGrpSpPr>
          <p:cNvPr id="48" name="Google Shape;9234;p93"/>
          <p:cNvGrpSpPr>
            <a:grpSpLocks noChangeAspect="1"/>
          </p:cNvGrpSpPr>
          <p:nvPr/>
        </p:nvGrpSpPr>
        <p:grpSpPr>
          <a:xfrm>
            <a:off x="3779912" y="2967413"/>
            <a:ext cx="315518" cy="252409"/>
            <a:chOff x="7500054" y="2934735"/>
            <a:chExt cx="350576" cy="280454"/>
          </a:xfrm>
          <a:solidFill>
            <a:schemeClr val="bg1"/>
          </a:solidFill>
        </p:grpSpPr>
        <p:sp>
          <p:nvSpPr>
            <p:cNvPr id="49" name="Google Shape;9235;p93"/>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9236;p93"/>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9237;p93"/>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9238;p93"/>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9239;p93"/>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9240;p93"/>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9241;p93"/>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9242;p93"/>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6662;p57"/>
          <p:cNvGrpSpPr/>
          <p:nvPr/>
        </p:nvGrpSpPr>
        <p:grpSpPr>
          <a:xfrm>
            <a:off x="3707904" y="3637309"/>
            <a:ext cx="337069" cy="302593"/>
            <a:chOff x="3441065" y="4302505"/>
            <a:chExt cx="337069" cy="302593"/>
          </a:xfrm>
          <a:solidFill>
            <a:schemeClr val="bg1"/>
          </a:solidFill>
        </p:grpSpPr>
        <p:sp>
          <p:nvSpPr>
            <p:cNvPr id="58" name="Google Shape;6663;p57"/>
            <p:cNvSpPr/>
            <p:nvPr/>
          </p:nvSpPr>
          <p:spPr>
            <a:xfrm>
              <a:off x="3441065" y="4366941"/>
              <a:ext cx="337069" cy="173655"/>
            </a:xfrm>
            <a:custGeom>
              <a:avLst/>
              <a:gdLst/>
              <a:ahLst/>
              <a:cxnLst/>
              <a:rect l="l" t="t" r="r" b="b"/>
              <a:pathLst>
                <a:path w="10598" h="5460" extrusionOk="0">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664;p57"/>
            <p:cNvSpPr/>
            <p:nvPr/>
          </p:nvSpPr>
          <p:spPr>
            <a:xfrm>
              <a:off x="3572864" y="4423300"/>
              <a:ext cx="76141" cy="61479"/>
            </a:xfrm>
            <a:custGeom>
              <a:avLst/>
              <a:gdLst/>
              <a:ahLst/>
              <a:cxnLst/>
              <a:rect l="l" t="t" r="r" b="b"/>
              <a:pathLst>
                <a:path w="2394" h="1933" extrusionOk="0">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665;p57"/>
            <p:cNvSpPr/>
            <p:nvPr/>
          </p:nvSpPr>
          <p:spPr>
            <a:xfrm>
              <a:off x="3619045" y="4394485"/>
              <a:ext cx="46626" cy="39088"/>
            </a:xfrm>
            <a:custGeom>
              <a:avLst/>
              <a:gdLst/>
              <a:ahLst/>
              <a:cxnLst/>
              <a:rect l="l" t="t" r="r" b="b"/>
              <a:pathLst>
                <a:path w="1466" h="1229" extrusionOk="0">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66;p57"/>
            <p:cNvSpPr/>
            <p:nvPr/>
          </p:nvSpPr>
          <p:spPr>
            <a:xfrm>
              <a:off x="3604669" y="4302505"/>
              <a:ext cx="9860" cy="42046"/>
            </a:xfrm>
            <a:custGeom>
              <a:avLst/>
              <a:gdLst/>
              <a:ahLst/>
              <a:cxnLst/>
              <a:rect l="l" t="t" r="r" b="b"/>
              <a:pathLst>
                <a:path w="310" h="1322" extrusionOk="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67;p57"/>
            <p:cNvSpPr/>
            <p:nvPr/>
          </p:nvSpPr>
          <p:spPr>
            <a:xfrm>
              <a:off x="3528178" y="4315926"/>
              <a:ext cx="22359" cy="40742"/>
            </a:xfrm>
            <a:custGeom>
              <a:avLst/>
              <a:gdLst/>
              <a:ahLst/>
              <a:cxnLst/>
              <a:rect l="l" t="t" r="r" b="b"/>
              <a:pathLst>
                <a:path w="703" h="1281" extrusionOk="0">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68;p57"/>
            <p:cNvSpPr/>
            <p:nvPr/>
          </p:nvSpPr>
          <p:spPr>
            <a:xfrm>
              <a:off x="3457730" y="4348590"/>
              <a:ext cx="32600" cy="35367"/>
            </a:xfrm>
            <a:custGeom>
              <a:avLst/>
              <a:gdLst/>
              <a:ahLst/>
              <a:cxnLst/>
              <a:rect l="l" t="t" r="r" b="b"/>
              <a:pathLst>
                <a:path w="1025" h="1112" extrusionOk="0">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69;p57"/>
            <p:cNvSpPr/>
            <p:nvPr/>
          </p:nvSpPr>
          <p:spPr>
            <a:xfrm>
              <a:off x="3727723" y="4351611"/>
              <a:ext cx="32218" cy="34954"/>
            </a:xfrm>
            <a:custGeom>
              <a:avLst/>
              <a:gdLst/>
              <a:ahLst/>
              <a:cxnLst/>
              <a:rect l="l" t="t" r="r" b="b"/>
              <a:pathLst>
                <a:path w="1013" h="1099" extrusionOk="0">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670;p57"/>
            <p:cNvSpPr/>
            <p:nvPr/>
          </p:nvSpPr>
          <p:spPr>
            <a:xfrm>
              <a:off x="3668279" y="4315926"/>
              <a:ext cx="22391" cy="40742"/>
            </a:xfrm>
            <a:custGeom>
              <a:avLst/>
              <a:gdLst/>
              <a:ahLst/>
              <a:cxnLst/>
              <a:rect l="l" t="t" r="r" b="b"/>
              <a:pathLst>
                <a:path w="704" h="1281" extrusionOk="0">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671;p57"/>
            <p:cNvSpPr/>
            <p:nvPr/>
          </p:nvSpPr>
          <p:spPr>
            <a:xfrm>
              <a:off x="3603143" y="4563019"/>
              <a:ext cx="9891" cy="42078"/>
            </a:xfrm>
            <a:custGeom>
              <a:avLst/>
              <a:gdLst/>
              <a:ahLst/>
              <a:cxnLst/>
              <a:rect l="l" t="t" r="r" b="b"/>
              <a:pathLst>
                <a:path w="311" h="1323" extrusionOk="0">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672;p57"/>
            <p:cNvSpPr/>
            <p:nvPr/>
          </p:nvSpPr>
          <p:spPr>
            <a:xfrm>
              <a:off x="3667134" y="4552206"/>
              <a:ext cx="22009" cy="40233"/>
            </a:xfrm>
            <a:custGeom>
              <a:avLst/>
              <a:gdLst/>
              <a:ahLst/>
              <a:cxnLst/>
              <a:rect l="l" t="t" r="r" b="b"/>
              <a:pathLst>
                <a:path w="692" h="1265" extrusionOk="0">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673;p57"/>
            <p:cNvSpPr/>
            <p:nvPr/>
          </p:nvSpPr>
          <p:spPr>
            <a:xfrm>
              <a:off x="3727723" y="4524662"/>
              <a:ext cx="32982" cy="35367"/>
            </a:xfrm>
            <a:custGeom>
              <a:avLst/>
              <a:gdLst/>
              <a:ahLst/>
              <a:cxnLst/>
              <a:rect l="l" t="t" r="r" b="b"/>
              <a:pathLst>
                <a:path w="1037" h="1112" extrusionOk="0">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674;p57"/>
            <p:cNvSpPr/>
            <p:nvPr/>
          </p:nvSpPr>
          <p:spPr>
            <a:xfrm>
              <a:off x="3457349" y="4522023"/>
              <a:ext cx="32218" cy="34954"/>
            </a:xfrm>
            <a:custGeom>
              <a:avLst/>
              <a:gdLst/>
              <a:ahLst/>
              <a:cxnLst/>
              <a:rect l="l" t="t" r="r" b="b"/>
              <a:pathLst>
                <a:path w="1013" h="1099" extrusionOk="0">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675;p57"/>
            <p:cNvSpPr/>
            <p:nvPr/>
          </p:nvSpPr>
          <p:spPr>
            <a:xfrm>
              <a:off x="3526270" y="4551665"/>
              <a:ext cx="22772" cy="40392"/>
            </a:xfrm>
            <a:custGeom>
              <a:avLst/>
              <a:gdLst/>
              <a:ahLst/>
              <a:cxnLst/>
              <a:rect l="l" t="t" r="r" b="b"/>
              <a:pathLst>
                <a:path w="716" h="1270" extrusionOk="0">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073;p89"/>
          <p:cNvGrpSpPr>
            <a:grpSpLocks noChangeAspect="1"/>
          </p:cNvGrpSpPr>
          <p:nvPr/>
        </p:nvGrpSpPr>
        <p:grpSpPr>
          <a:xfrm>
            <a:off x="3707904" y="4418187"/>
            <a:ext cx="357773" cy="313803"/>
            <a:chOff x="2179081" y="4285511"/>
            <a:chExt cx="397525" cy="348670"/>
          </a:xfrm>
          <a:solidFill>
            <a:schemeClr val="bg1"/>
          </a:solidFill>
        </p:grpSpPr>
        <p:sp>
          <p:nvSpPr>
            <p:cNvPr id="78" name="Google Shape;7074;p89"/>
            <p:cNvSpPr/>
            <p:nvPr/>
          </p:nvSpPr>
          <p:spPr>
            <a:xfrm>
              <a:off x="2262437" y="4354322"/>
              <a:ext cx="230813" cy="210507"/>
            </a:xfrm>
            <a:custGeom>
              <a:avLst/>
              <a:gdLst/>
              <a:ahLst/>
              <a:cxnLst/>
              <a:rect l="l" t="t" r="r" b="b"/>
              <a:pathLst>
                <a:path w="7252" h="6614" extrusionOk="0">
                  <a:moveTo>
                    <a:pt x="3627" y="376"/>
                  </a:moveTo>
                  <a:cubicBezTo>
                    <a:pt x="4070" y="376"/>
                    <a:pt x="4516" y="477"/>
                    <a:pt x="4930" y="684"/>
                  </a:cubicBezTo>
                  <a:lnTo>
                    <a:pt x="4132" y="2065"/>
                  </a:lnTo>
                  <a:cubicBezTo>
                    <a:pt x="3965" y="2006"/>
                    <a:pt x="3799" y="1958"/>
                    <a:pt x="3620" y="1958"/>
                  </a:cubicBezTo>
                  <a:cubicBezTo>
                    <a:pt x="3441" y="1958"/>
                    <a:pt x="3263" y="1994"/>
                    <a:pt x="3120" y="2065"/>
                  </a:cubicBezTo>
                  <a:lnTo>
                    <a:pt x="2322" y="684"/>
                  </a:lnTo>
                  <a:cubicBezTo>
                    <a:pt x="2730" y="480"/>
                    <a:pt x="3177" y="376"/>
                    <a:pt x="3627" y="376"/>
                  </a:cubicBezTo>
                  <a:close/>
                  <a:moveTo>
                    <a:pt x="1989" y="863"/>
                  </a:moveTo>
                  <a:lnTo>
                    <a:pt x="2787" y="2244"/>
                  </a:lnTo>
                  <a:cubicBezTo>
                    <a:pt x="2513" y="2458"/>
                    <a:pt x="2322" y="2768"/>
                    <a:pt x="2286" y="3137"/>
                  </a:cubicBezTo>
                  <a:lnTo>
                    <a:pt x="691" y="3137"/>
                  </a:lnTo>
                  <a:lnTo>
                    <a:pt x="691" y="3125"/>
                  </a:lnTo>
                  <a:cubicBezTo>
                    <a:pt x="739" y="2422"/>
                    <a:pt x="1013" y="1756"/>
                    <a:pt x="1536" y="1232"/>
                  </a:cubicBezTo>
                  <a:cubicBezTo>
                    <a:pt x="1667" y="1101"/>
                    <a:pt x="1834" y="970"/>
                    <a:pt x="1989" y="863"/>
                  </a:cubicBezTo>
                  <a:close/>
                  <a:moveTo>
                    <a:pt x="3620" y="2339"/>
                  </a:moveTo>
                  <a:cubicBezTo>
                    <a:pt x="4156" y="2339"/>
                    <a:pt x="4608" y="2779"/>
                    <a:pt x="4608" y="3315"/>
                  </a:cubicBezTo>
                  <a:cubicBezTo>
                    <a:pt x="4608" y="3851"/>
                    <a:pt x="4156" y="4303"/>
                    <a:pt x="3620" y="4303"/>
                  </a:cubicBezTo>
                  <a:cubicBezTo>
                    <a:pt x="3072" y="4303"/>
                    <a:pt x="2644" y="3851"/>
                    <a:pt x="2644" y="3315"/>
                  </a:cubicBezTo>
                  <a:cubicBezTo>
                    <a:pt x="2644" y="2768"/>
                    <a:pt x="3084" y="2339"/>
                    <a:pt x="3620" y="2339"/>
                  </a:cubicBezTo>
                  <a:close/>
                  <a:moveTo>
                    <a:pt x="6549" y="3482"/>
                  </a:moveTo>
                  <a:cubicBezTo>
                    <a:pt x="6513" y="4184"/>
                    <a:pt x="6227" y="4863"/>
                    <a:pt x="5704" y="5387"/>
                  </a:cubicBezTo>
                  <a:cubicBezTo>
                    <a:pt x="5573" y="5518"/>
                    <a:pt x="5406" y="5661"/>
                    <a:pt x="5263" y="5756"/>
                  </a:cubicBezTo>
                  <a:lnTo>
                    <a:pt x="4453" y="4375"/>
                  </a:lnTo>
                  <a:cubicBezTo>
                    <a:pt x="4727" y="4172"/>
                    <a:pt x="4918" y="3851"/>
                    <a:pt x="4965" y="3482"/>
                  </a:cubicBezTo>
                  <a:close/>
                  <a:moveTo>
                    <a:pt x="4120" y="4553"/>
                  </a:moveTo>
                  <a:lnTo>
                    <a:pt x="4918" y="5935"/>
                  </a:lnTo>
                  <a:cubicBezTo>
                    <a:pt x="4510" y="6138"/>
                    <a:pt x="4063" y="6243"/>
                    <a:pt x="3613" y="6243"/>
                  </a:cubicBezTo>
                  <a:cubicBezTo>
                    <a:pt x="3170" y="6243"/>
                    <a:pt x="2724" y="6141"/>
                    <a:pt x="2310" y="5935"/>
                  </a:cubicBezTo>
                  <a:lnTo>
                    <a:pt x="3120" y="4553"/>
                  </a:lnTo>
                  <a:cubicBezTo>
                    <a:pt x="3275" y="4613"/>
                    <a:pt x="3441" y="4661"/>
                    <a:pt x="3620" y="4661"/>
                  </a:cubicBezTo>
                  <a:cubicBezTo>
                    <a:pt x="3799" y="4661"/>
                    <a:pt x="3977" y="4625"/>
                    <a:pt x="4120" y="4553"/>
                  </a:cubicBezTo>
                  <a:close/>
                  <a:moveTo>
                    <a:pt x="3636" y="0"/>
                  </a:moveTo>
                  <a:cubicBezTo>
                    <a:pt x="2787" y="0"/>
                    <a:pt x="1940" y="328"/>
                    <a:pt x="1298" y="970"/>
                  </a:cubicBezTo>
                  <a:cubicBezTo>
                    <a:pt x="120" y="2137"/>
                    <a:pt x="0" y="4018"/>
                    <a:pt x="1036" y="5327"/>
                  </a:cubicBezTo>
                  <a:cubicBezTo>
                    <a:pt x="1060" y="5375"/>
                    <a:pt x="1120" y="5399"/>
                    <a:pt x="1179" y="5399"/>
                  </a:cubicBezTo>
                  <a:cubicBezTo>
                    <a:pt x="1227" y="5399"/>
                    <a:pt x="1251" y="5387"/>
                    <a:pt x="1298" y="5351"/>
                  </a:cubicBezTo>
                  <a:cubicBezTo>
                    <a:pt x="1370" y="5292"/>
                    <a:pt x="1394" y="5173"/>
                    <a:pt x="1334" y="5101"/>
                  </a:cubicBezTo>
                  <a:cubicBezTo>
                    <a:pt x="953" y="4625"/>
                    <a:pt x="751" y="4065"/>
                    <a:pt x="715" y="3482"/>
                  </a:cubicBezTo>
                  <a:lnTo>
                    <a:pt x="2310" y="3482"/>
                  </a:lnTo>
                  <a:cubicBezTo>
                    <a:pt x="2358" y="3839"/>
                    <a:pt x="2548" y="4149"/>
                    <a:pt x="2810" y="4375"/>
                  </a:cubicBezTo>
                  <a:lnTo>
                    <a:pt x="2013" y="5756"/>
                  </a:lnTo>
                  <a:lnTo>
                    <a:pt x="1834" y="5625"/>
                  </a:lnTo>
                  <a:cubicBezTo>
                    <a:pt x="1803" y="5599"/>
                    <a:pt x="1763" y="5587"/>
                    <a:pt x="1723" y="5587"/>
                  </a:cubicBezTo>
                  <a:cubicBezTo>
                    <a:pt x="1671" y="5587"/>
                    <a:pt x="1618" y="5608"/>
                    <a:pt x="1584" y="5649"/>
                  </a:cubicBezTo>
                  <a:cubicBezTo>
                    <a:pt x="1524" y="5732"/>
                    <a:pt x="1536" y="5851"/>
                    <a:pt x="1608" y="5911"/>
                  </a:cubicBezTo>
                  <a:cubicBezTo>
                    <a:pt x="2203" y="6375"/>
                    <a:pt x="2918" y="6613"/>
                    <a:pt x="3632" y="6613"/>
                  </a:cubicBezTo>
                  <a:cubicBezTo>
                    <a:pt x="4489" y="6613"/>
                    <a:pt x="5334" y="6280"/>
                    <a:pt x="5977" y="5637"/>
                  </a:cubicBezTo>
                  <a:cubicBezTo>
                    <a:pt x="7132" y="4470"/>
                    <a:pt x="7251" y="2589"/>
                    <a:pt x="6227" y="1279"/>
                  </a:cubicBezTo>
                  <a:cubicBezTo>
                    <a:pt x="6194" y="1239"/>
                    <a:pt x="6141" y="1217"/>
                    <a:pt x="6088" y="1217"/>
                  </a:cubicBezTo>
                  <a:cubicBezTo>
                    <a:pt x="6048" y="1217"/>
                    <a:pt x="6008" y="1230"/>
                    <a:pt x="5977" y="1255"/>
                  </a:cubicBezTo>
                  <a:cubicBezTo>
                    <a:pt x="5894" y="1315"/>
                    <a:pt x="5882" y="1434"/>
                    <a:pt x="5942" y="1505"/>
                  </a:cubicBezTo>
                  <a:cubicBezTo>
                    <a:pt x="6311" y="1982"/>
                    <a:pt x="6525" y="2541"/>
                    <a:pt x="6549" y="3125"/>
                  </a:cubicBezTo>
                  <a:lnTo>
                    <a:pt x="4965" y="3125"/>
                  </a:lnTo>
                  <a:cubicBezTo>
                    <a:pt x="4918" y="2768"/>
                    <a:pt x="4727" y="2458"/>
                    <a:pt x="4453" y="2232"/>
                  </a:cubicBezTo>
                  <a:lnTo>
                    <a:pt x="5263" y="851"/>
                  </a:lnTo>
                  <a:lnTo>
                    <a:pt x="5442" y="982"/>
                  </a:lnTo>
                  <a:cubicBezTo>
                    <a:pt x="5473" y="1007"/>
                    <a:pt x="5512" y="1020"/>
                    <a:pt x="5552" y="1020"/>
                  </a:cubicBezTo>
                  <a:cubicBezTo>
                    <a:pt x="5605" y="1020"/>
                    <a:pt x="5658" y="998"/>
                    <a:pt x="5692" y="958"/>
                  </a:cubicBezTo>
                  <a:cubicBezTo>
                    <a:pt x="5751" y="874"/>
                    <a:pt x="5739" y="755"/>
                    <a:pt x="5656" y="696"/>
                  </a:cubicBezTo>
                  <a:cubicBezTo>
                    <a:pt x="5059" y="229"/>
                    <a:pt x="4347" y="0"/>
                    <a:pt x="3636"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075;p89"/>
            <p:cNvSpPr/>
            <p:nvPr/>
          </p:nvSpPr>
          <p:spPr>
            <a:xfrm>
              <a:off x="2179081" y="4285511"/>
              <a:ext cx="397525" cy="348670"/>
            </a:xfrm>
            <a:custGeom>
              <a:avLst/>
              <a:gdLst/>
              <a:ahLst/>
              <a:cxnLst/>
              <a:rect l="l" t="t" r="r" b="b"/>
              <a:pathLst>
                <a:path w="12490" h="10955" extrusionOk="0">
                  <a:moveTo>
                    <a:pt x="3493" y="346"/>
                  </a:moveTo>
                  <a:cubicBezTo>
                    <a:pt x="3526" y="346"/>
                    <a:pt x="3560" y="350"/>
                    <a:pt x="3596" y="358"/>
                  </a:cubicBezTo>
                  <a:cubicBezTo>
                    <a:pt x="3679" y="393"/>
                    <a:pt x="3751" y="465"/>
                    <a:pt x="3798" y="548"/>
                  </a:cubicBezTo>
                  <a:lnTo>
                    <a:pt x="4310" y="1655"/>
                  </a:lnTo>
                  <a:cubicBezTo>
                    <a:pt x="4167" y="1727"/>
                    <a:pt x="4036" y="1798"/>
                    <a:pt x="3917" y="1882"/>
                  </a:cubicBezTo>
                  <a:lnTo>
                    <a:pt x="3203" y="893"/>
                  </a:lnTo>
                  <a:cubicBezTo>
                    <a:pt x="3143" y="822"/>
                    <a:pt x="3131" y="715"/>
                    <a:pt x="3143" y="619"/>
                  </a:cubicBezTo>
                  <a:cubicBezTo>
                    <a:pt x="3155" y="512"/>
                    <a:pt x="3215" y="441"/>
                    <a:pt x="3310" y="393"/>
                  </a:cubicBezTo>
                  <a:cubicBezTo>
                    <a:pt x="3366" y="362"/>
                    <a:pt x="3426" y="346"/>
                    <a:pt x="3493" y="346"/>
                  </a:cubicBezTo>
                  <a:close/>
                  <a:moveTo>
                    <a:pt x="8984" y="346"/>
                  </a:moveTo>
                  <a:cubicBezTo>
                    <a:pt x="9046" y="346"/>
                    <a:pt x="9112" y="362"/>
                    <a:pt x="9168" y="393"/>
                  </a:cubicBezTo>
                  <a:cubicBezTo>
                    <a:pt x="9263" y="441"/>
                    <a:pt x="9323" y="524"/>
                    <a:pt x="9335" y="619"/>
                  </a:cubicBezTo>
                  <a:cubicBezTo>
                    <a:pt x="9347" y="715"/>
                    <a:pt x="9335" y="810"/>
                    <a:pt x="9275" y="893"/>
                  </a:cubicBezTo>
                  <a:lnTo>
                    <a:pt x="8561" y="1882"/>
                  </a:lnTo>
                  <a:cubicBezTo>
                    <a:pt x="8442" y="1810"/>
                    <a:pt x="8311" y="1715"/>
                    <a:pt x="8180" y="1655"/>
                  </a:cubicBezTo>
                  <a:lnTo>
                    <a:pt x="8680" y="560"/>
                  </a:lnTo>
                  <a:cubicBezTo>
                    <a:pt x="8727" y="465"/>
                    <a:pt x="8799" y="393"/>
                    <a:pt x="8894" y="358"/>
                  </a:cubicBezTo>
                  <a:cubicBezTo>
                    <a:pt x="8922" y="350"/>
                    <a:pt x="8952" y="346"/>
                    <a:pt x="8984" y="346"/>
                  </a:cubicBezTo>
                  <a:close/>
                  <a:moveTo>
                    <a:pt x="11780" y="5137"/>
                  </a:moveTo>
                  <a:cubicBezTo>
                    <a:pt x="11858" y="5137"/>
                    <a:pt x="11924" y="5171"/>
                    <a:pt x="11990" y="5227"/>
                  </a:cubicBezTo>
                  <a:cubicBezTo>
                    <a:pt x="12061" y="5287"/>
                    <a:pt x="12097" y="5394"/>
                    <a:pt x="12097" y="5477"/>
                  </a:cubicBezTo>
                  <a:cubicBezTo>
                    <a:pt x="12097" y="5572"/>
                    <a:pt x="12061" y="5656"/>
                    <a:pt x="11990" y="5739"/>
                  </a:cubicBezTo>
                  <a:cubicBezTo>
                    <a:pt x="11917" y="5791"/>
                    <a:pt x="11845" y="5825"/>
                    <a:pt x="11756" y="5825"/>
                  </a:cubicBezTo>
                  <a:cubicBezTo>
                    <a:pt x="11743" y="5825"/>
                    <a:pt x="11730" y="5824"/>
                    <a:pt x="11716" y="5823"/>
                  </a:cubicBezTo>
                  <a:lnTo>
                    <a:pt x="10513" y="5703"/>
                  </a:lnTo>
                  <a:lnTo>
                    <a:pt x="10513" y="5477"/>
                  </a:lnTo>
                  <a:lnTo>
                    <a:pt x="10513" y="5263"/>
                  </a:lnTo>
                  <a:lnTo>
                    <a:pt x="11716" y="5144"/>
                  </a:lnTo>
                  <a:cubicBezTo>
                    <a:pt x="11738" y="5139"/>
                    <a:pt x="11760" y="5137"/>
                    <a:pt x="11780" y="5137"/>
                  </a:cubicBezTo>
                  <a:close/>
                  <a:moveTo>
                    <a:pt x="729" y="5130"/>
                  </a:moveTo>
                  <a:cubicBezTo>
                    <a:pt x="740" y="5130"/>
                    <a:pt x="751" y="5131"/>
                    <a:pt x="762" y="5132"/>
                  </a:cubicBezTo>
                  <a:lnTo>
                    <a:pt x="1965" y="5251"/>
                  </a:lnTo>
                  <a:lnTo>
                    <a:pt x="1965" y="5477"/>
                  </a:lnTo>
                  <a:lnTo>
                    <a:pt x="1965" y="5703"/>
                  </a:lnTo>
                  <a:lnTo>
                    <a:pt x="762" y="5823"/>
                  </a:lnTo>
                  <a:cubicBezTo>
                    <a:pt x="745" y="5824"/>
                    <a:pt x="728" y="5825"/>
                    <a:pt x="712" y="5825"/>
                  </a:cubicBezTo>
                  <a:cubicBezTo>
                    <a:pt x="628" y="5825"/>
                    <a:pt x="558" y="5799"/>
                    <a:pt x="488" y="5739"/>
                  </a:cubicBezTo>
                  <a:cubicBezTo>
                    <a:pt x="417" y="5680"/>
                    <a:pt x="369" y="5572"/>
                    <a:pt x="369" y="5477"/>
                  </a:cubicBezTo>
                  <a:cubicBezTo>
                    <a:pt x="369" y="5370"/>
                    <a:pt x="417" y="5287"/>
                    <a:pt x="488" y="5227"/>
                  </a:cubicBezTo>
                  <a:cubicBezTo>
                    <a:pt x="563" y="5174"/>
                    <a:pt x="638" y="5130"/>
                    <a:pt x="729" y="5130"/>
                  </a:cubicBezTo>
                  <a:close/>
                  <a:moveTo>
                    <a:pt x="6239" y="1548"/>
                  </a:moveTo>
                  <a:cubicBezTo>
                    <a:pt x="8394" y="1548"/>
                    <a:pt x="10156" y="3310"/>
                    <a:pt x="10156" y="5465"/>
                  </a:cubicBezTo>
                  <a:cubicBezTo>
                    <a:pt x="10156" y="7620"/>
                    <a:pt x="8394" y="9382"/>
                    <a:pt x="6239" y="9382"/>
                  </a:cubicBezTo>
                  <a:cubicBezTo>
                    <a:pt x="4084" y="9382"/>
                    <a:pt x="2322" y="7620"/>
                    <a:pt x="2322" y="5465"/>
                  </a:cubicBezTo>
                  <a:cubicBezTo>
                    <a:pt x="2322" y="3310"/>
                    <a:pt x="4084" y="1548"/>
                    <a:pt x="6239" y="1548"/>
                  </a:cubicBezTo>
                  <a:close/>
                  <a:moveTo>
                    <a:pt x="3917" y="9073"/>
                  </a:moveTo>
                  <a:cubicBezTo>
                    <a:pt x="4036" y="9144"/>
                    <a:pt x="4167" y="9228"/>
                    <a:pt x="4310" y="9287"/>
                  </a:cubicBezTo>
                  <a:lnTo>
                    <a:pt x="3798" y="10395"/>
                  </a:lnTo>
                  <a:cubicBezTo>
                    <a:pt x="3751" y="10478"/>
                    <a:pt x="3679" y="10561"/>
                    <a:pt x="3596" y="10585"/>
                  </a:cubicBezTo>
                  <a:cubicBezTo>
                    <a:pt x="3563" y="10597"/>
                    <a:pt x="3528" y="10603"/>
                    <a:pt x="3493" y="10603"/>
                  </a:cubicBezTo>
                  <a:cubicBezTo>
                    <a:pt x="3429" y="10603"/>
                    <a:pt x="3364" y="10584"/>
                    <a:pt x="3310" y="10561"/>
                  </a:cubicBezTo>
                  <a:cubicBezTo>
                    <a:pt x="3215" y="10514"/>
                    <a:pt x="3155" y="10418"/>
                    <a:pt x="3143" y="10335"/>
                  </a:cubicBezTo>
                  <a:cubicBezTo>
                    <a:pt x="3131" y="10228"/>
                    <a:pt x="3143" y="10144"/>
                    <a:pt x="3203" y="10049"/>
                  </a:cubicBezTo>
                  <a:lnTo>
                    <a:pt x="3917" y="9073"/>
                  </a:lnTo>
                  <a:close/>
                  <a:moveTo>
                    <a:pt x="8561" y="9073"/>
                  </a:moveTo>
                  <a:lnTo>
                    <a:pt x="9275" y="10049"/>
                  </a:lnTo>
                  <a:cubicBezTo>
                    <a:pt x="9335" y="10121"/>
                    <a:pt x="9347" y="10228"/>
                    <a:pt x="9335" y="10335"/>
                  </a:cubicBezTo>
                  <a:cubicBezTo>
                    <a:pt x="9323" y="10442"/>
                    <a:pt x="9263" y="10514"/>
                    <a:pt x="9168" y="10561"/>
                  </a:cubicBezTo>
                  <a:cubicBezTo>
                    <a:pt x="9114" y="10584"/>
                    <a:pt x="9054" y="10603"/>
                    <a:pt x="8990" y="10603"/>
                  </a:cubicBezTo>
                  <a:cubicBezTo>
                    <a:pt x="8955" y="10603"/>
                    <a:pt x="8920" y="10597"/>
                    <a:pt x="8882" y="10585"/>
                  </a:cubicBezTo>
                  <a:cubicBezTo>
                    <a:pt x="8799" y="10561"/>
                    <a:pt x="8727" y="10478"/>
                    <a:pt x="8680" y="10395"/>
                  </a:cubicBezTo>
                  <a:lnTo>
                    <a:pt x="8180" y="9287"/>
                  </a:lnTo>
                  <a:cubicBezTo>
                    <a:pt x="8311" y="9216"/>
                    <a:pt x="8442" y="9144"/>
                    <a:pt x="8561" y="9073"/>
                  </a:cubicBezTo>
                  <a:close/>
                  <a:moveTo>
                    <a:pt x="3464" y="0"/>
                  </a:moveTo>
                  <a:cubicBezTo>
                    <a:pt x="3346" y="0"/>
                    <a:pt x="3228" y="30"/>
                    <a:pt x="3120" y="96"/>
                  </a:cubicBezTo>
                  <a:cubicBezTo>
                    <a:pt x="2941" y="203"/>
                    <a:pt x="2822" y="358"/>
                    <a:pt x="2774" y="548"/>
                  </a:cubicBezTo>
                  <a:cubicBezTo>
                    <a:pt x="2727" y="750"/>
                    <a:pt x="2774" y="953"/>
                    <a:pt x="2893" y="1120"/>
                  </a:cubicBezTo>
                  <a:lnTo>
                    <a:pt x="3608" y="2096"/>
                  </a:lnTo>
                  <a:cubicBezTo>
                    <a:pt x="2739" y="2775"/>
                    <a:pt x="2143" y="3751"/>
                    <a:pt x="2000" y="4882"/>
                  </a:cubicBezTo>
                  <a:lnTo>
                    <a:pt x="798" y="4763"/>
                  </a:lnTo>
                  <a:cubicBezTo>
                    <a:pt x="781" y="4762"/>
                    <a:pt x="764" y="4761"/>
                    <a:pt x="747" y="4761"/>
                  </a:cubicBezTo>
                  <a:cubicBezTo>
                    <a:pt x="562" y="4761"/>
                    <a:pt x="380" y="4821"/>
                    <a:pt x="238" y="4941"/>
                  </a:cubicBezTo>
                  <a:cubicBezTo>
                    <a:pt x="95" y="5084"/>
                    <a:pt x="0" y="5275"/>
                    <a:pt x="0" y="5465"/>
                  </a:cubicBezTo>
                  <a:cubicBezTo>
                    <a:pt x="0" y="5656"/>
                    <a:pt x="95" y="5858"/>
                    <a:pt x="238" y="5989"/>
                  </a:cubicBezTo>
                  <a:cubicBezTo>
                    <a:pt x="381" y="6108"/>
                    <a:pt x="536" y="6168"/>
                    <a:pt x="714" y="6168"/>
                  </a:cubicBezTo>
                  <a:lnTo>
                    <a:pt x="798" y="6168"/>
                  </a:lnTo>
                  <a:lnTo>
                    <a:pt x="2000" y="6049"/>
                  </a:lnTo>
                  <a:cubicBezTo>
                    <a:pt x="2143" y="7180"/>
                    <a:pt x="2762" y="8156"/>
                    <a:pt x="3608" y="8835"/>
                  </a:cubicBezTo>
                  <a:lnTo>
                    <a:pt x="2905" y="9847"/>
                  </a:lnTo>
                  <a:cubicBezTo>
                    <a:pt x="2786" y="10002"/>
                    <a:pt x="2739" y="10216"/>
                    <a:pt x="2786" y="10406"/>
                  </a:cubicBezTo>
                  <a:cubicBezTo>
                    <a:pt x="2834" y="10597"/>
                    <a:pt x="2953" y="10776"/>
                    <a:pt x="3131" y="10871"/>
                  </a:cubicBezTo>
                  <a:cubicBezTo>
                    <a:pt x="3239" y="10930"/>
                    <a:pt x="3370" y="10954"/>
                    <a:pt x="3489" y="10954"/>
                  </a:cubicBezTo>
                  <a:cubicBezTo>
                    <a:pt x="3560" y="10954"/>
                    <a:pt x="3632" y="10942"/>
                    <a:pt x="3715" y="10930"/>
                  </a:cubicBezTo>
                  <a:cubicBezTo>
                    <a:pt x="3905" y="10871"/>
                    <a:pt x="4048" y="10716"/>
                    <a:pt x="4143" y="10537"/>
                  </a:cubicBezTo>
                  <a:lnTo>
                    <a:pt x="4644" y="9442"/>
                  </a:lnTo>
                  <a:cubicBezTo>
                    <a:pt x="5132" y="9644"/>
                    <a:pt x="5691" y="9752"/>
                    <a:pt x="6251" y="9752"/>
                  </a:cubicBezTo>
                  <a:cubicBezTo>
                    <a:pt x="6822" y="9752"/>
                    <a:pt x="7370" y="9633"/>
                    <a:pt x="7858" y="9442"/>
                  </a:cubicBezTo>
                  <a:lnTo>
                    <a:pt x="8370" y="10537"/>
                  </a:lnTo>
                  <a:cubicBezTo>
                    <a:pt x="8454" y="10716"/>
                    <a:pt x="8608" y="10871"/>
                    <a:pt x="8799" y="10930"/>
                  </a:cubicBezTo>
                  <a:cubicBezTo>
                    <a:pt x="8870" y="10954"/>
                    <a:pt x="8942" y="10954"/>
                    <a:pt x="9025" y="10954"/>
                  </a:cubicBezTo>
                  <a:cubicBezTo>
                    <a:pt x="9144" y="10954"/>
                    <a:pt x="9275" y="10930"/>
                    <a:pt x="9382" y="10871"/>
                  </a:cubicBezTo>
                  <a:cubicBezTo>
                    <a:pt x="9561" y="10764"/>
                    <a:pt x="9680" y="10597"/>
                    <a:pt x="9716" y="10406"/>
                  </a:cubicBezTo>
                  <a:cubicBezTo>
                    <a:pt x="9763" y="10216"/>
                    <a:pt x="9716" y="10002"/>
                    <a:pt x="9597" y="9847"/>
                  </a:cubicBezTo>
                  <a:lnTo>
                    <a:pt x="8882" y="8859"/>
                  </a:lnTo>
                  <a:cubicBezTo>
                    <a:pt x="9751" y="8192"/>
                    <a:pt x="10347" y="7204"/>
                    <a:pt x="10490" y="6073"/>
                  </a:cubicBezTo>
                  <a:lnTo>
                    <a:pt x="11704" y="6192"/>
                  </a:lnTo>
                  <a:lnTo>
                    <a:pt x="11775" y="6192"/>
                  </a:lnTo>
                  <a:cubicBezTo>
                    <a:pt x="11954" y="6192"/>
                    <a:pt x="12121" y="6132"/>
                    <a:pt x="12252" y="6013"/>
                  </a:cubicBezTo>
                  <a:cubicBezTo>
                    <a:pt x="12395" y="5882"/>
                    <a:pt x="12490" y="5692"/>
                    <a:pt x="12490" y="5489"/>
                  </a:cubicBezTo>
                  <a:cubicBezTo>
                    <a:pt x="12490" y="5299"/>
                    <a:pt x="12383" y="5084"/>
                    <a:pt x="12240" y="4941"/>
                  </a:cubicBezTo>
                  <a:cubicBezTo>
                    <a:pt x="12098" y="4821"/>
                    <a:pt x="11926" y="4761"/>
                    <a:pt x="11742" y="4761"/>
                  </a:cubicBezTo>
                  <a:cubicBezTo>
                    <a:pt x="11726" y="4761"/>
                    <a:pt x="11709" y="4762"/>
                    <a:pt x="11692" y="4763"/>
                  </a:cubicBezTo>
                  <a:lnTo>
                    <a:pt x="10478" y="4882"/>
                  </a:lnTo>
                  <a:cubicBezTo>
                    <a:pt x="10335" y="3751"/>
                    <a:pt x="9716" y="2775"/>
                    <a:pt x="8870" y="2096"/>
                  </a:cubicBezTo>
                  <a:lnTo>
                    <a:pt x="9585" y="1120"/>
                  </a:lnTo>
                  <a:cubicBezTo>
                    <a:pt x="9704" y="953"/>
                    <a:pt x="9751" y="750"/>
                    <a:pt x="9704" y="548"/>
                  </a:cubicBezTo>
                  <a:cubicBezTo>
                    <a:pt x="9668" y="358"/>
                    <a:pt x="9537" y="179"/>
                    <a:pt x="9370" y="96"/>
                  </a:cubicBezTo>
                  <a:cubicBezTo>
                    <a:pt x="9254" y="30"/>
                    <a:pt x="9134" y="0"/>
                    <a:pt x="9015" y="0"/>
                  </a:cubicBezTo>
                  <a:cubicBezTo>
                    <a:pt x="8938" y="0"/>
                    <a:pt x="8861" y="13"/>
                    <a:pt x="8787" y="36"/>
                  </a:cubicBezTo>
                  <a:cubicBezTo>
                    <a:pt x="8596" y="96"/>
                    <a:pt x="8442" y="238"/>
                    <a:pt x="8358" y="417"/>
                  </a:cubicBezTo>
                  <a:lnTo>
                    <a:pt x="7846" y="1524"/>
                  </a:lnTo>
                  <a:cubicBezTo>
                    <a:pt x="7358" y="1310"/>
                    <a:pt x="6810" y="1203"/>
                    <a:pt x="6239" y="1203"/>
                  </a:cubicBezTo>
                  <a:cubicBezTo>
                    <a:pt x="5679" y="1203"/>
                    <a:pt x="5120" y="1322"/>
                    <a:pt x="4632" y="1524"/>
                  </a:cubicBezTo>
                  <a:lnTo>
                    <a:pt x="4132" y="417"/>
                  </a:lnTo>
                  <a:cubicBezTo>
                    <a:pt x="4036" y="238"/>
                    <a:pt x="3893" y="96"/>
                    <a:pt x="3691" y="36"/>
                  </a:cubicBezTo>
                  <a:cubicBezTo>
                    <a:pt x="3617" y="13"/>
                    <a:pt x="3540" y="0"/>
                    <a:pt x="3464"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886743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3" name="Rectangle 22"/>
          <p:cNvSpPr/>
          <p:nvPr/>
        </p:nvSpPr>
        <p:spPr>
          <a:xfrm>
            <a:off x="3851920" y="1333946"/>
            <a:ext cx="1499128" cy="369332"/>
          </a:xfrm>
          <a:prstGeom prst="rect">
            <a:avLst/>
          </a:prstGeom>
          <a:ln w="6350">
            <a:noFill/>
          </a:ln>
        </p:spPr>
        <p:txBody>
          <a:bodyPr wrap="none">
            <a:spAutoFit/>
          </a:bodyPr>
          <a:lstStyle/>
          <a:p>
            <a:r>
              <a:rPr lang="en-US" sz="1800" b="1" dirty="0" smtClean="0">
                <a:solidFill>
                  <a:schemeClr val="bg1"/>
                </a:solidFill>
                <a:latin typeface="Raleway SemiBold" charset="0"/>
              </a:rPr>
              <a:t>Technology</a:t>
            </a:r>
            <a:endParaRPr lang="en-US" b="1" dirty="0"/>
          </a:p>
        </p:txBody>
      </p:sp>
      <p:sp>
        <p:nvSpPr>
          <p:cNvPr id="33" name="Google Shape;1014;p22"/>
          <p:cNvSpPr txBox="1">
            <a:spLocks/>
          </p:cNvSpPr>
          <p:nvPr/>
        </p:nvSpPr>
        <p:spPr>
          <a:xfrm>
            <a:off x="179512" y="40956"/>
            <a:ext cx="5904656"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 Product drivers</a:t>
            </a:r>
            <a:endParaRPr lang="en-US" sz="2000" dirty="0">
              <a:solidFill>
                <a:schemeClr val="lt1"/>
              </a:solidFill>
              <a:highlight>
                <a:schemeClr val="accent2"/>
              </a:highlight>
            </a:endParaRPr>
          </a:p>
        </p:txBody>
      </p:sp>
      <p:sp>
        <p:nvSpPr>
          <p:cNvPr id="34" name="Google Shape;247;p23"/>
          <p:cNvSpPr/>
          <p:nvPr/>
        </p:nvSpPr>
        <p:spPr>
          <a:xfrm>
            <a:off x="143508" y="1256370"/>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8" name="Google Shape;247;p23"/>
          <p:cNvSpPr/>
          <p:nvPr/>
        </p:nvSpPr>
        <p:spPr>
          <a:xfrm>
            <a:off x="3113579" y="1245915"/>
            <a:ext cx="280831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nvGrpSpPr>
          <p:cNvPr id="15" name="Group 14"/>
          <p:cNvGrpSpPr/>
          <p:nvPr/>
        </p:nvGrpSpPr>
        <p:grpSpPr>
          <a:xfrm>
            <a:off x="555949" y="2065895"/>
            <a:ext cx="2143843" cy="577863"/>
            <a:chOff x="555949" y="3078520"/>
            <a:chExt cx="2143843" cy="577863"/>
          </a:xfrm>
        </p:grpSpPr>
        <p:sp>
          <p:nvSpPr>
            <p:cNvPr id="16" name="Google Shape;440;p44"/>
            <p:cNvSpPr txBox="1">
              <a:spLocks/>
            </p:cNvSpPr>
            <p:nvPr/>
          </p:nvSpPr>
          <p:spPr>
            <a:xfrm flipH="1">
              <a:off x="935079" y="3257787"/>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t-EE" dirty="0" smtClean="0">
                  <a:solidFill>
                    <a:srgbClr val="FFFFFF"/>
                  </a:solidFill>
                  <a:latin typeface="Raleway SemiBold" charset="0"/>
                  <a:sym typeface="Squada One"/>
                </a:rPr>
                <a:t>Product Owner</a:t>
              </a:r>
              <a:endParaRPr lang="et-EE" dirty="0">
                <a:solidFill>
                  <a:srgbClr val="FFFFFF"/>
                </a:solidFill>
                <a:latin typeface="Raleway SemiBold" charset="0"/>
                <a:sym typeface="Squada One"/>
              </a:endParaRPr>
            </a:p>
          </p:txBody>
        </p:sp>
        <p:pic>
          <p:nvPicPr>
            <p:cNvPr id="17" name="Picture 6" descr="https://lh4.googleusercontent.com/XV5yGJNgUUzp_C8w_EparCM3cnVR-ZvI2Y-z4njA10HD6irKidit_ax1BpOPMZINk2IPHQVKMLmyfUbbR2ZEris6cZ84_ib1KaofFAuJ5k7yZf3Jamc4UXxV94Re2yJIvF3lq3HCk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214" y="3150528"/>
              <a:ext cx="365760" cy="365760"/>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570;p42"/>
            <p:cNvSpPr/>
            <p:nvPr/>
          </p:nvSpPr>
          <p:spPr>
            <a:xfrm>
              <a:off x="555949" y="3078520"/>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440;p44"/>
          <p:cNvSpPr txBox="1">
            <a:spLocks/>
          </p:cNvSpPr>
          <p:nvPr/>
        </p:nvSpPr>
        <p:spPr>
          <a:xfrm flipH="1">
            <a:off x="971600" y="3001084"/>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Software Analyst</a:t>
            </a:r>
            <a:endParaRPr lang="et-EE" dirty="0">
              <a:solidFill>
                <a:srgbClr val="FFFFFF"/>
              </a:solidFill>
              <a:latin typeface="Raleway SemiBold" charset="0"/>
              <a:sym typeface="Squada One"/>
            </a:endParaRPr>
          </a:p>
        </p:txBody>
      </p:sp>
      <p:sp>
        <p:nvSpPr>
          <p:cNvPr id="20" name="Google Shape;570;p42"/>
          <p:cNvSpPr/>
          <p:nvPr/>
        </p:nvSpPr>
        <p:spPr>
          <a:xfrm>
            <a:off x="555949" y="2787774"/>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7059;p89"/>
          <p:cNvGrpSpPr>
            <a:grpSpLocks noChangeAspect="1"/>
          </p:cNvGrpSpPr>
          <p:nvPr/>
        </p:nvGrpSpPr>
        <p:grpSpPr>
          <a:xfrm>
            <a:off x="692541" y="2945316"/>
            <a:ext cx="306038" cy="262778"/>
            <a:chOff x="848978" y="4297637"/>
            <a:chExt cx="377824" cy="324418"/>
          </a:xfrm>
          <a:solidFill>
            <a:schemeClr val="bg1"/>
          </a:solidFill>
        </p:grpSpPr>
        <p:sp>
          <p:nvSpPr>
            <p:cNvPr id="24" name="Google Shape;7060;p89"/>
            <p:cNvSpPr/>
            <p:nvPr/>
          </p:nvSpPr>
          <p:spPr>
            <a:xfrm>
              <a:off x="848978" y="4297637"/>
              <a:ext cx="377824" cy="324418"/>
            </a:xfrm>
            <a:custGeom>
              <a:avLst/>
              <a:gdLst/>
              <a:ahLst/>
              <a:cxnLst/>
              <a:rect l="l" t="t" r="r" b="b"/>
              <a:pathLst>
                <a:path w="11871" h="10193" extrusionOk="0">
                  <a:moveTo>
                    <a:pt x="6787" y="358"/>
                  </a:moveTo>
                  <a:cubicBezTo>
                    <a:pt x="6965" y="358"/>
                    <a:pt x="7132" y="465"/>
                    <a:pt x="7168" y="655"/>
                  </a:cubicBezTo>
                  <a:lnTo>
                    <a:pt x="7382" y="1679"/>
                  </a:lnTo>
                  <a:lnTo>
                    <a:pt x="4465" y="1679"/>
                  </a:lnTo>
                  <a:lnTo>
                    <a:pt x="4703" y="655"/>
                  </a:lnTo>
                  <a:cubicBezTo>
                    <a:pt x="4751" y="465"/>
                    <a:pt x="4906" y="358"/>
                    <a:pt x="5084" y="358"/>
                  </a:cubicBezTo>
                  <a:close/>
                  <a:moveTo>
                    <a:pt x="2786" y="2024"/>
                  </a:moveTo>
                  <a:lnTo>
                    <a:pt x="2786" y="5751"/>
                  </a:lnTo>
                  <a:lnTo>
                    <a:pt x="2381" y="5751"/>
                  </a:lnTo>
                  <a:lnTo>
                    <a:pt x="2381" y="2024"/>
                  </a:lnTo>
                  <a:close/>
                  <a:moveTo>
                    <a:pt x="9478" y="2024"/>
                  </a:moveTo>
                  <a:lnTo>
                    <a:pt x="9478" y="5751"/>
                  </a:lnTo>
                  <a:lnTo>
                    <a:pt x="9085" y="5751"/>
                  </a:lnTo>
                  <a:lnTo>
                    <a:pt x="9085" y="2024"/>
                  </a:lnTo>
                  <a:close/>
                  <a:moveTo>
                    <a:pt x="2048" y="2024"/>
                  </a:moveTo>
                  <a:lnTo>
                    <a:pt x="2048" y="5751"/>
                  </a:lnTo>
                  <a:lnTo>
                    <a:pt x="2024" y="5751"/>
                  </a:lnTo>
                  <a:cubicBezTo>
                    <a:pt x="1834" y="5751"/>
                    <a:pt x="1667" y="5918"/>
                    <a:pt x="1667" y="6108"/>
                  </a:cubicBezTo>
                  <a:lnTo>
                    <a:pt x="1667" y="6501"/>
                  </a:lnTo>
                  <a:lnTo>
                    <a:pt x="1655" y="6501"/>
                  </a:lnTo>
                  <a:cubicBezTo>
                    <a:pt x="929" y="6501"/>
                    <a:pt x="345" y="5906"/>
                    <a:pt x="345" y="5191"/>
                  </a:cubicBezTo>
                  <a:lnTo>
                    <a:pt x="345" y="2584"/>
                  </a:lnTo>
                  <a:cubicBezTo>
                    <a:pt x="345" y="2274"/>
                    <a:pt x="595" y="2024"/>
                    <a:pt x="917" y="2024"/>
                  </a:cubicBezTo>
                  <a:close/>
                  <a:moveTo>
                    <a:pt x="8727" y="2024"/>
                  </a:moveTo>
                  <a:lnTo>
                    <a:pt x="8727" y="5751"/>
                  </a:lnTo>
                  <a:lnTo>
                    <a:pt x="8716" y="5751"/>
                  </a:lnTo>
                  <a:cubicBezTo>
                    <a:pt x="8513" y="5751"/>
                    <a:pt x="8358" y="5918"/>
                    <a:pt x="8358" y="6108"/>
                  </a:cubicBezTo>
                  <a:lnTo>
                    <a:pt x="8358" y="6501"/>
                  </a:lnTo>
                  <a:lnTo>
                    <a:pt x="3501" y="6501"/>
                  </a:lnTo>
                  <a:lnTo>
                    <a:pt x="3501" y="6108"/>
                  </a:lnTo>
                  <a:cubicBezTo>
                    <a:pt x="3501" y="5918"/>
                    <a:pt x="3334" y="5751"/>
                    <a:pt x="3143" y="5751"/>
                  </a:cubicBezTo>
                  <a:lnTo>
                    <a:pt x="3132" y="5751"/>
                  </a:lnTo>
                  <a:lnTo>
                    <a:pt x="3132" y="2024"/>
                  </a:lnTo>
                  <a:close/>
                  <a:moveTo>
                    <a:pt x="10942" y="2024"/>
                  </a:moveTo>
                  <a:cubicBezTo>
                    <a:pt x="11252" y="2024"/>
                    <a:pt x="11514" y="2274"/>
                    <a:pt x="11514" y="2584"/>
                  </a:cubicBezTo>
                  <a:lnTo>
                    <a:pt x="11514" y="5191"/>
                  </a:lnTo>
                  <a:cubicBezTo>
                    <a:pt x="11514" y="5906"/>
                    <a:pt x="10930" y="6501"/>
                    <a:pt x="10204" y="6501"/>
                  </a:cubicBezTo>
                  <a:lnTo>
                    <a:pt x="10180" y="6108"/>
                  </a:lnTo>
                  <a:cubicBezTo>
                    <a:pt x="10180" y="5918"/>
                    <a:pt x="10025" y="5751"/>
                    <a:pt x="9823" y="5751"/>
                  </a:cubicBezTo>
                  <a:lnTo>
                    <a:pt x="9811" y="5751"/>
                  </a:lnTo>
                  <a:lnTo>
                    <a:pt x="9811" y="2024"/>
                  </a:lnTo>
                  <a:close/>
                  <a:moveTo>
                    <a:pt x="3143" y="6096"/>
                  </a:moveTo>
                  <a:cubicBezTo>
                    <a:pt x="3143" y="6096"/>
                    <a:pt x="3155" y="6096"/>
                    <a:pt x="3155" y="6108"/>
                  </a:cubicBezTo>
                  <a:lnTo>
                    <a:pt x="3155" y="7037"/>
                  </a:lnTo>
                  <a:cubicBezTo>
                    <a:pt x="3155" y="7037"/>
                    <a:pt x="3155" y="7049"/>
                    <a:pt x="3143" y="7049"/>
                  </a:cubicBezTo>
                  <a:lnTo>
                    <a:pt x="2024" y="7049"/>
                  </a:lnTo>
                  <a:cubicBezTo>
                    <a:pt x="2024" y="7049"/>
                    <a:pt x="2012" y="7049"/>
                    <a:pt x="2012" y="7037"/>
                  </a:cubicBezTo>
                  <a:lnTo>
                    <a:pt x="2012" y="6108"/>
                  </a:lnTo>
                  <a:cubicBezTo>
                    <a:pt x="2012" y="6108"/>
                    <a:pt x="2012" y="6096"/>
                    <a:pt x="2024" y="6096"/>
                  </a:cubicBezTo>
                  <a:lnTo>
                    <a:pt x="2417" y="6096"/>
                  </a:lnTo>
                  <a:lnTo>
                    <a:pt x="2417" y="6489"/>
                  </a:lnTo>
                  <a:cubicBezTo>
                    <a:pt x="2417" y="6585"/>
                    <a:pt x="2489" y="6668"/>
                    <a:pt x="2584" y="6668"/>
                  </a:cubicBezTo>
                  <a:cubicBezTo>
                    <a:pt x="2667" y="6668"/>
                    <a:pt x="2762" y="6585"/>
                    <a:pt x="2762" y="6489"/>
                  </a:cubicBezTo>
                  <a:lnTo>
                    <a:pt x="2762" y="6096"/>
                  </a:lnTo>
                  <a:close/>
                  <a:moveTo>
                    <a:pt x="9847" y="6108"/>
                  </a:moveTo>
                  <a:cubicBezTo>
                    <a:pt x="9847" y="6108"/>
                    <a:pt x="9859" y="6108"/>
                    <a:pt x="9859" y="6120"/>
                  </a:cubicBezTo>
                  <a:lnTo>
                    <a:pt x="9847" y="7049"/>
                  </a:lnTo>
                  <a:lnTo>
                    <a:pt x="8716" y="7061"/>
                  </a:lnTo>
                  <a:cubicBezTo>
                    <a:pt x="8716" y="7061"/>
                    <a:pt x="8692" y="7061"/>
                    <a:pt x="8692" y="7049"/>
                  </a:cubicBezTo>
                  <a:lnTo>
                    <a:pt x="8692" y="6120"/>
                  </a:lnTo>
                  <a:cubicBezTo>
                    <a:pt x="8692" y="6120"/>
                    <a:pt x="8692" y="6108"/>
                    <a:pt x="8716" y="6108"/>
                  </a:cubicBezTo>
                  <a:lnTo>
                    <a:pt x="9097" y="6108"/>
                  </a:lnTo>
                  <a:lnTo>
                    <a:pt x="9097" y="6501"/>
                  </a:lnTo>
                  <a:cubicBezTo>
                    <a:pt x="9097" y="6585"/>
                    <a:pt x="9168" y="6680"/>
                    <a:pt x="9275" y="6680"/>
                  </a:cubicBezTo>
                  <a:cubicBezTo>
                    <a:pt x="9370" y="6680"/>
                    <a:pt x="9454" y="6608"/>
                    <a:pt x="9454" y="6501"/>
                  </a:cubicBezTo>
                  <a:lnTo>
                    <a:pt x="9454" y="6108"/>
                  </a:lnTo>
                  <a:close/>
                  <a:moveTo>
                    <a:pt x="703" y="6561"/>
                  </a:moveTo>
                  <a:cubicBezTo>
                    <a:pt x="976" y="6739"/>
                    <a:pt x="1298" y="6858"/>
                    <a:pt x="1643" y="6858"/>
                  </a:cubicBezTo>
                  <a:lnTo>
                    <a:pt x="1655" y="6858"/>
                  </a:lnTo>
                  <a:lnTo>
                    <a:pt x="1655" y="7049"/>
                  </a:lnTo>
                  <a:cubicBezTo>
                    <a:pt x="1655" y="7239"/>
                    <a:pt x="1822" y="7406"/>
                    <a:pt x="2012" y="7406"/>
                  </a:cubicBezTo>
                  <a:lnTo>
                    <a:pt x="2774" y="7406"/>
                  </a:lnTo>
                  <a:lnTo>
                    <a:pt x="2774" y="9847"/>
                  </a:lnTo>
                  <a:lnTo>
                    <a:pt x="2381" y="9847"/>
                  </a:lnTo>
                  <a:lnTo>
                    <a:pt x="2381" y="7978"/>
                  </a:lnTo>
                  <a:cubicBezTo>
                    <a:pt x="2381" y="7882"/>
                    <a:pt x="2310" y="7799"/>
                    <a:pt x="2203" y="7799"/>
                  </a:cubicBezTo>
                  <a:cubicBezTo>
                    <a:pt x="2108" y="7799"/>
                    <a:pt x="2024" y="7870"/>
                    <a:pt x="2024" y="7978"/>
                  </a:cubicBezTo>
                  <a:lnTo>
                    <a:pt x="2024" y="9847"/>
                  </a:lnTo>
                  <a:lnTo>
                    <a:pt x="1096" y="9847"/>
                  </a:lnTo>
                  <a:cubicBezTo>
                    <a:pt x="881" y="9847"/>
                    <a:pt x="703" y="9668"/>
                    <a:pt x="703" y="9466"/>
                  </a:cubicBezTo>
                  <a:lnTo>
                    <a:pt x="703" y="6561"/>
                  </a:lnTo>
                  <a:close/>
                  <a:moveTo>
                    <a:pt x="8335" y="6858"/>
                  </a:moveTo>
                  <a:lnTo>
                    <a:pt x="8335" y="7049"/>
                  </a:lnTo>
                  <a:cubicBezTo>
                    <a:pt x="8335" y="7239"/>
                    <a:pt x="8501" y="7406"/>
                    <a:pt x="8692" y="7406"/>
                  </a:cubicBezTo>
                  <a:lnTo>
                    <a:pt x="9454" y="7406"/>
                  </a:lnTo>
                  <a:lnTo>
                    <a:pt x="9466" y="9847"/>
                  </a:lnTo>
                  <a:lnTo>
                    <a:pt x="9073" y="9847"/>
                  </a:lnTo>
                  <a:lnTo>
                    <a:pt x="9073" y="7978"/>
                  </a:lnTo>
                  <a:cubicBezTo>
                    <a:pt x="9073" y="7882"/>
                    <a:pt x="8989" y="7799"/>
                    <a:pt x="8894" y="7799"/>
                  </a:cubicBezTo>
                  <a:cubicBezTo>
                    <a:pt x="8787" y="7799"/>
                    <a:pt x="8716" y="7870"/>
                    <a:pt x="8716" y="7978"/>
                  </a:cubicBezTo>
                  <a:lnTo>
                    <a:pt x="8716" y="9847"/>
                  </a:lnTo>
                  <a:lnTo>
                    <a:pt x="3120" y="9847"/>
                  </a:lnTo>
                  <a:lnTo>
                    <a:pt x="3120" y="7406"/>
                  </a:lnTo>
                  <a:lnTo>
                    <a:pt x="3132" y="7406"/>
                  </a:lnTo>
                  <a:cubicBezTo>
                    <a:pt x="3322" y="7406"/>
                    <a:pt x="3489" y="7239"/>
                    <a:pt x="3489" y="7049"/>
                  </a:cubicBezTo>
                  <a:lnTo>
                    <a:pt x="3489" y="6858"/>
                  </a:lnTo>
                  <a:close/>
                  <a:moveTo>
                    <a:pt x="11133" y="6561"/>
                  </a:moveTo>
                  <a:lnTo>
                    <a:pt x="11133" y="9466"/>
                  </a:lnTo>
                  <a:cubicBezTo>
                    <a:pt x="11133" y="9668"/>
                    <a:pt x="10954" y="9847"/>
                    <a:pt x="10752" y="9847"/>
                  </a:cubicBezTo>
                  <a:lnTo>
                    <a:pt x="9811" y="9847"/>
                  </a:lnTo>
                  <a:lnTo>
                    <a:pt x="9811" y="7406"/>
                  </a:lnTo>
                  <a:lnTo>
                    <a:pt x="9823" y="7406"/>
                  </a:lnTo>
                  <a:cubicBezTo>
                    <a:pt x="10025" y="7406"/>
                    <a:pt x="10180" y="7239"/>
                    <a:pt x="10180" y="7049"/>
                  </a:cubicBezTo>
                  <a:lnTo>
                    <a:pt x="10180" y="6858"/>
                  </a:lnTo>
                  <a:lnTo>
                    <a:pt x="10204" y="6858"/>
                  </a:lnTo>
                  <a:cubicBezTo>
                    <a:pt x="10537" y="6858"/>
                    <a:pt x="10871" y="6751"/>
                    <a:pt x="11133" y="6561"/>
                  </a:cubicBezTo>
                  <a:close/>
                  <a:moveTo>
                    <a:pt x="5084" y="0"/>
                  </a:moveTo>
                  <a:cubicBezTo>
                    <a:pt x="4739" y="0"/>
                    <a:pt x="4441" y="238"/>
                    <a:pt x="4358" y="560"/>
                  </a:cubicBezTo>
                  <a:lnTo>
                    <a:pt x="4120" y="1667"/>
                  </a:lnTo>
                  <a:lnTo>
                    <a:pt x="929" y="1667"/>
                  </a:lnTo>
                  <a:cubicBezTo>
                    <a:pt x="417" y="1667"/>
                    <a:pt x="0" y="2084"/>
                    <a:pt x="0" y="2584"/>
                  </a:cubicBezTo>
                  <a:lnTo>
                    <a:pt x="0" y="5191"/>
                  </a:lnTo>
                  <a:cubicBezTo>
                    <a:pt x="0" y="5596"/>
                    <a:pt x="143" y="5953"/>
                    <a:pt x="381" y="6227"/>
                  </a:cubicBezTo>
                  <a:lnTo>
                    <a:pt x="381" y="9466"/>
                  </a:lnTo>
                  <a:cubicBezTo>
                    <a:pt x="381" y="9859"/>
                    <a:pt x="703" y="10192"/>
                    <a:pt x="1107" y="10192"/>
                  </a:cubicBezTo>
                  <a:lnTo>
                    <a:pt x="10763" y="10192"/>
                  </a:lnTo>
                  <a:cubicBezTo>
                    <a:pt x="11168" y="10192"/>
                    <a:pt x="11490" y="9859"/>
                    <a:pt x="11490" y="9466"/>
                  </a:cubicBezTo>
                  <a:lnTo>
                    <a:pt x="11490" y="6227"/>
                  </a:lnTo>
                  <a:cubicBezTo>
                    <a:pt x="11728" y="5953"/>
                    <a:pt x="11871" y="5572"/>
                    <a:pt x="11871" y="5191"/>
                  </a:cubicBezTo>
                  <a:lnTo>
                    <a:pt x="11871" y="2584"/>
                  </a:lnTo>
                  <a:cubicBezTo>
                    <a:pt x="11871" y="2084"/>
                    <a:pt x="11454" y="1667"/>
                    <a:pt x="10942" y="1667"/>
                  </a:cubicBezTo>
                  <a:lnTo>
                    <a:pt x="7739" y="1667"/>
                  </a:lnTo>
                  <a:lnTo>
                    <a:pt x="7501" y="560"/>
                  </a:lnTo>
                  <a:cubicBezTo>
                    <a:pt x="7430" y="215"/>
                    <a:pt x="7132" y="0"/>
                    <a:pt x="678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7061;p89"/>
            <p:cNvSpPr/>
            <p:nvPr/>
          </p:nvSpPr>
          <p:spPr>
            <a:xfrm>
              <a:off x="1002450" y="4457157"/>
              <a:ext cx="70116" cy="34533"/>
            </a:xfrm>
            <a:custGeom>
              <a:avLst/>
              <a:gdLst/>
              <a:ahLst/>
              <a:cxnLst/>
              <a:rect l="l" t="t" r="r" b="b"/>
              <a:pathLst>
                <a:path w="2203" h="1085" extrusionOk="0">
                  <a:moveTo>
                    <a:pt x="357" y="1"/>
                  </a:moveTo>
                  <a:cubicBezTo>
                    <a:pt x="167" y="1"/>
                    <a:pt x="0" y="168"/>
                    <a:pt x="0" y="358"/>
                  </a:cubicBezTo>
                  <a:lnTo>
                    <a:pt x="0" y="727"/>
                  </a:lnTo>
                  <a:cubicBezTo>
                    <a:pt x="0" y="918"/>
                    <a:pt x="167" y="1084"/>
                    <a:pt x="357" y="1084"/>
                  </a:cubicBezTo>
                  <a:lnTo>
                    <a:pt x="1846" y="1084"/>
                  </a:lnTo>
                  <a:cubicBezTo>
                    <a:pt x="2048" y="1084"/>
                    <a:pt x="2203" y="918"/>
                    <a:pt x="2203" y="727"/>
                  </a:cubicBezTo>
                  <a:lnTo>
                    <a:pt x="2203" y="358"/>
                  </a:lnTo>
                  <a:cubicBezTo>
                    <a:pt x="2203" y="168"/>
                    <a:pt x="2048" y="1"/>
                    <a:pt x="1846" y="1"/>
                  </a:cubicBezTo>
                  <a:lnTo>
                    <a:pt x="1667" y="1"/>
                  </a:lnTo>
                  <a:cubicBezTo>
                    <a:pt x="1584" y="1"/>
                    <a:pt x="1488" y="72"/>
                    <a:pt x="1488" y="179"/>
                  </a:cubicBezTo>
                  <a:cubicBezTo>
                    <a:pt x="1488" y="287"/>
                    <a:pt x="1572" y="358"/>
                    <a:pt x="1667" y="358"/>
                  </a:cubicBezTo>
                  <a:lnTo>
                    <a:pt x="1846" y="358"/>
                  </a:lnTo>
                  <a:cubicBezTo>
                    <a:pt x="1846" y="358"/>
                    <a:pt x="1869" y="358"/>
                    <a:pt x="1869" y="370"/>
                  </a:cubicBezTo>
                  <a:lnTo>
                    <a:pt x="1869" y="739"/>
                  </a:lnTo>
                  <a:cubicBezTo>
                    <a:pt x="1869" y="739"/>
                    <a:pt x="1869" y="763"/>
                    <a:pt x="1846" y="763"/>
                  </a:cubicBezTo>
                  <a:lnTo>
                    <a:pt x="357" y="763"/>
                  </a:lnTo>
                  <a:cubicBezTo>
                    <a:pt x="357" y="763"/>
                    <a:pt x="345" y="763"/>
                    <a:pt x="345" y="739"/>
                  </a:cubicBezTo>
                  <a:lnTo>
                    <a:pt x="345" y="370"/>
                  </a:lnTo>
                  <a:cubicBezTo>
                    <a:pt x="345" y="370"/>
                    <a:pt x="345" y="358"/>
                    <a:pt x="357" y="358"/>
                  </a:cubicBezTo>
                  <a:lnTo>
                    <a:pt x="917" y="358"/>
                  </a:lnTo>
                  <a:cubicBezTo>
                    <a:pt x="1000" y="358"/>
                    <a:pt x="1084" y="287"/>
                    <a:pt x="1084" y="179"/>
                  </a:cubicBezTo>
                  <a:cubicBezTo>
                    <a:pt x="1084" y="72"/>
                    <a:pt x="1012" y="1"/>
                    <a:pt x="917"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440;p44"/>
          <p:cNvSpPr txBox="1">
            <a:spLocks/>
          </p:cNvSpPr>
          <p:nvPr/>
        </p:nvSpPr>
        <p:spPr>
          <a:xfrm flipH="1">
            <a:off x="3851920" y="236333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Frontend Developer</a:t>
            </a:r>
            <a:endParaRPr lang="et-EE" dirty="0">
              <a:solidFill>
                <a:srgbClr val="FFFFFF"/>
              </a:solidFill>
              <a:latin typeface="Raleway SemiBold" charset="0"/>
              <a:sym typeface="Squada One"/>
            </a:endParaRPr>
          </a:p>
        </p:txBody>
      </p:sp>
      <p:sp>
        <p:nvSpPr>
          <p:cNvPr id="27" name="Google Shape;570;p42"/>
          <p:cNvSpPr/>
          <p:nvPr/>
        </p:nvSpPr>
        <p:spPr>
          <a:xfrm>
            <a:off x="3491880" y="206589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 name="Picture 2" descr="https://lh5.googleusercontent.com/kct-jJphKeM4n7lYWumkQ0MbN4AEDdQWEMcX-qXMFtTfc8fDblDh1vtTI2j2iFdmiueopr5jJfeXmUjcC5kPliQ-UuSrP7kh75lrtpAj09LfYmxVHZzMrgtEs425GsH_e2bH7OEUIn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60" y="2205869"/>
            <a:ext cx="343282" cy="343282"/>
          </a:xfrm>
          <a:prstGeom prst="rect">
            <a:avLst/>
          </a:prstGeom>
          <a:noFill/>
          <a:extLst>
            <a:ext uri="{909E8E84-426E-40DD-AFC4-6F175D3DCCD1}">
              <a14:hiddenFill xmlns:a14="http://schemas.microsoft.com/office/drawing/2010/main">
                <a:solidFill>
                  <a:srgbClr val="FFFFFF"/>
                </a:solidFill>
              </a14:hiddenFill>
            </a:ext>
          </a:extLst>
        </p:spPr>
      </p:pic>
      <p:sp>
        <p:nvSpPr>
          <p:cNvPr id="29" name="Google Shape;440;p44"/>
          <p:cNvSpPr txBox="1">
            <a:spLocks/>
          </p:cNvSpPr>
          <p:nvPr/>
        </p:nvSpPr>
        <p:spPr>
          <a:xfrm flipH="1">
            <a:off x="3868317" y="308341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Frontend Developer</a:t>
            </a:r>
            <a:endParaRPr lang="et-EE" dirty="0">
              <a:solidFill>
                <a:srgbClr val="FFFFFF"/>
              </a:solidFill>
              <a:latin typeface="Raleway SemiBold" charset="0"/>
              <a:sym typeface="Squada One"/>
            </a:endParaRPr>
          </a:p>
        </p:txBody>
      </p:sp>
      <p:sp>
        <p:nvSpPr>
          <p:cNvPr id="30" name="Google Shape;570;p42"/>
          <p:cNvSpPr/>
          <p:nvPr/>
        </p:nvSpPr>
        <p:spPr>
          <a:xfrm>
            <a:off x="3508277" y="278597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0;p44"/>
          <p:cNvSpPr txBox="1">
            <a:spLocks/>
          </p:cNvSpPr>
          <p:nvPr/>
        </p:nvSpPr>
        <p:spPr>
          <a:xfrm flipH="1">
            <a:off x="3851920" y="3803499"/>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smtClean="0">
                <a:solidFill>
                  <a:srgbClr val="FFFFFF"/>
                </a:solidFill>
                <a:latin typeface="Raleway SemiBold" charset="0"/>
                <a:sym typeface="Squada One"/>
              </a:rPr>
              <a:t>Quality Assurance</a:t>
            </a:r>
            <a:endParaRPr lang="et-EE" dirty="0">
              <a:solidFill>
                <a:srgbClr val="FFFFFF"/>
              </a:solidFill>
              <a:latin typeface="Raleway SemiBold" charset="0"/>
              <a:sym typeface="Squada One"/>
            </a:endParaRPr>
          </a:p>
        </p:txBody>
      </p:sp>
      <p:sp>
        <p:nvSpPr>
          <p:cNvPr id="35" name="Google Shape;570;p42"/>
          <p:cNvSpPr/>
          <p:nvPr/>
        </p:nvSpPr>
        <p:spPr>
          <a:xfrm>
            <a:off x="3491880" y="3506055"/>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0;p44"/>
          <p:cNvSpPr txBox="1">
            <a:spLocks/>
          </p:cNvSpPr>
          <p:nvPr/>
        </p:nvSpPr>
        <p:spPr>
          <a:xfrm flipH="1">
            <a:off x="3851920" y="4597386"/>
            <a:ext cx="1620697"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err="1" smtClean="0">
                <a:solidFill>
                  <a:srgbClr val="FFFFFF"/>
                </a:solidFill>
                <a:latin typeface="Raleway SemiBold" charset="0"/>
                <a:sym typeface="Squada One"/>
              </a:rPr>
              <a:t>Dev</a:t>
            </a:r>
            <a:r>
              <a:rPr lang="en-US" dirty="0" smtClean="0">
                <a:solidFill>
                  <a:srgbClr val="FFFFFF"/>
                </a:solidFill>
                <a:latin typeface="Raleway SemiBold" charset="0"/>
                <a:sym typeface="Squada One"/>
              </a:rPr>
              <a:t> Ops </a:t>
            </a:r>
            <a:br>
              <a:rPr lang="en-US" dirty="0" smtClean="0">
                <a:solidFill>
                  <a:srgbClr val="FFFFFF"/>
                </a:solidFill>
                <a:latin typeface="Raleway SemiBold" charset="0"/>
                <a:sym typeface="Squada One"/>
              </a:rPr>
            </a:br>
            <a:r>
              <a:rPr lang="en-US" dirty="0" smtClean="0">
                <a:solidFill>
                  <a:srgbClr val="FFFFFF"/>
                </a:solidFill>
                <a:latin typeface="Raleway SemiBold" charset="0"/>
                <a:sym typeface="Squada One"/>
              </a:rPr>
              <a:t>Engineer</a:t>
            </a:r>
            <a:endParaRPr lang="et-EE" dirty="0">
              <a:solidFill>
                <a:srgbClr val="FFFFFF"/>
              </a:solidFill>
              <a:latin typeface="Raleway SemiBold" charset="0"/>
              <a:sym typeface="Squada One"/>
            </a:endParaRPr>
          </a:p>
        </p:txBody>
      </p:sp>
      <p:sp>
        <p:nvSpPr>
          <p:cNvPr id="41" name="Google Shape;570;p42"/>
          <p:cNvSpPr/>
          <p:nvPr/>
        </p:nvSpPr>
        <p:spPr>
          <a:xfrm>
            <a:off x="3491880" y="4299942"/>
            <a:ext cx="2143843" cy="577863"/>
          </a:xfrm>
          <a:prstGeom prst="roundRect">
            <a:avLst>
              <a:gd name="adj" fmla="val 41398"/>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9234;p93"/>
          <p:cNvGrpSpPr>
            <a:grpSpLocks noChangeAspect="1"/>
          </p:cNvGrpSpPr>
          <p:nvPr/>
        </p:nvGrpSpPr>
        <p:grpSpPr>
          <a:xfrm>
            <a:off x="3779912" y="2967413"/>
            <a:ext cx="315518" cy="252409"/>
            <a:chOff x="7500054" y="2934735"/>
            <a:chExt cx="350576" cy="280454"/>
          </a:xfrm>
          <a:solidFill>
            <a:schemeClr val="bg1"/>
          </a:solidFill>
        </p:grpSpPr>
        <p:sp>
          <p:nvSpPr>
            <p:cNvPr id="49" name="Google Shape;9235;p93"/>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9236;p93"/>
            <p:cNvSpPr/>
            <p:nvPr/>
          </p:nvSpPr>
          <p:spPr>
            <a:xfrm>
              <a:off x="7500054"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9237;p93"/>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9238;p93"/>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9239;p93"/>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9240;p93"/>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9241;p93"/>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9242;p93"/>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 name="Google Shape;6662;p57"/>
          <p:cNvGrpSpPr/>
          <p:nvPr/>
        </p:nvGrpSpPr>
        <p:grpSpPr>
          <a:xfrm>
            <a:off x="3707904" y="3637309"/>
            <a:ext cx="337069" cy="302593"/>
            <a:chOff x="3441065" y="4302505"/>
            <a:chExt cx="337069" cy="302593"/>
          </a:xfrm>
          <a:solidFill>
            <a:schemeClr val="bg1"/>
          </a:solidFill>
        </p:grpSpPr>
        <p:sp>
          <p:nvSpPr>
            <p:cNvPr id="58" name="Google Shape;6663;p57"/>
            <p:cNvSpPr/>
            <p:nvPr/>
          </p:nvSpPr>
          <p:spPr>
            <a:xfrm>
              <a:off x="3441065" y="4366941"/>
              <a:ext cx="337069" cy="173655"/>
            </a:xfrm>
            <a:custGeom>
              <a:avLst/>
              <a:gdLst/>
              <a:ahLst/>
              <a:cxnLst/>
              <a:rect l="l" t="t" r="r" b="b"/>
              <a:pathLst>
                <a:path w="10598" h="5460" extrusionOk="0">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664;p57"/>
            <p:cNvSpPr/>
            <p:nvPr/>
          </p:nvSpPr>
          <p:spPr>
            <a:xfrm>
              <a:off x="3572864" y="4423300"/>
              <a:ext cx="76141" cy="61479"/>
            </a:xfrm>
            <a:custGeom>
              <a:avLst/>
              <a:gdLst/>
              <a:ahLst/>
              <a:cxnLst/>
              <a:rect l="l" t="t" r="r" b="b"/>
              <a:pathLst>
                <a:path w="2394" h="1933" extrusionOk="0">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665;p57"/>
            <p:cNvSpPr/>
            <p:nvPr/>
          </p:nvSpPr>
          <p:spPr>
            <a:xfrm>
              <a:off x="3619045" y="4394485"/>
              <a:ext cx="46626" cy="39088"/>
            </a:xfrm>
            <a:custGeom>
              <a:avLst/>
              <a:gdLst/>
              <a:ahLst/>
              <a:cxnLst/>
              <a:rect l="l" t="t" r="r" b="b"/>
              <a:pathLst>
                <a:path w="1466" h="1229" extrusionOk="0">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666;p57"/>
            <p:cNvSpPr/>
            <p:nvPr/>
          </p:nvSpPr>
          <p:spPr>
            <a:xfrm>
              <a:off x="3604669" y="4302505"/>
              <a:ext cx="9860" cy="42046"/>
            </a:xfrm>
            <a:custGeom>
              <a:avLst/>
              <a:gdLst/>
              <a:ahLst/>
              <a:cxnLst/>
              <a:rect l="l" t="t" r="r" b="b"/>
              <a:pathLst>
                <a:path w="310" h="1322" extrusionOk="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667;p57"/>
            <p:cNvSpPr/>
            <p:nvPr/>
          </p:nvSpPr>
          <p:spPr>
            <a:xfrm>
              <a:off x="3528178" y="4315926"/>
              <a:ext cx="22359" cy="40742"/>
            </a:xfrm>
            <a:custGeom>
              <a:avLst/>
              <a:gdLst/>
              <a:ahLst/>
              <a:cxnLst/>
              <a:rect l="l" t="t" r="r" b="b"/>
              <a:pathLst>
                <a:path w="703" h="1281" extrusionOk="0">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668;p57"/>
            <p:cNvSpPr/>
            <p:nvPr/>
          </p:nvSpPr>
          <p:spPr>
            <a:xfrm>
              <a:off x="3457730" y="4348590"/>
              <a:ext cx="32600" cy="35367"/>
            </a:xfrm>
            <a:custGeom>
              <a:avLst/>
              <a:gdLst/>
              <a:ahLst/>
              <a:cxnLst/>
              <a:rect l="l" t="t" r="r" b="b"/>
              <a:pathLst>
                <a:path w="1025" h="1112" extrusionOk="0">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669;p57"/>
            <p:cNvSpPr/>
            <p:nvPr/>
          </p:nvSpPr>
          <p:spPr>
            <a:xfrm>
              <a:off x="3727723" y="4351611"/>
              <a:ext cx="32218" cy="34954"/>
            </a:xfrm>
            <a:custGeom>
              <a:avLst/>
              <a:gdLst/>
              <a:ahLst/>
              <a:cxnLst/>
              <a:rect l="l" t="t" r="r" b="b"/>
              <a:pathLst>
                <a:path w="1013" h="1099" extrusionOk="0">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670;p57"/>
            <p:cNvSpPr/>
            <p:nvPr/>
          </p:nvSpPr>
          <p:spPr>
            <a:xfrm>
              <a:off x="3668279" y="4315926"/>
              <a:ext cx="22391" cy="40742"/>
            </a:xfrm>
            <a:custGeom>
              <a:avLst/>
              <a:gdLst/>
              <a:ahLst/>
              <a:cxnLst/>
              <a:rect l="l" t="t" r="r" b="b"/>
              <a:pathLst>
                <a:path w="704" h="1281" extrusionOk="0">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671;p57"/>
            <p:cNvSpPr/>
            <p:nvPr/>
          </p:nvSpPr>
          <p:spPr>
            <a:xfrm>
              <a:off x="3603143" y="4563019"/>
              <a:ext cx="9891" cy="42078"/>
            </a:xfrm>
            <a:custGeom>
              <a:avLst/>
              <a:gdLst/>
              <a:ahLst/>
              <a:cxnLst/>
              <a:rect l="l" t="t" r="r" b="b"/>
              <a:pathLst>
                <a:path w="311" h="1323" extrusionOk="0">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672;p57"/>
            <p:cNvSpPr/>
            <p:nvPr/>
          </p:nvSpPr>
          <p:spPr>
            <a:xfrm>
              <a:off x="3667134" y="4552206"/>
              <a:ext cx="22009" cy="40233"/>
            </a:xfrm>
            <a:custGeom>
              <a:avLst/>
              <a:gdLst/>
              <a:ahLst/>
              <a:cxnLst/>
              <a:rect l="l" t="t" r="r" b="b"/>
              <a:pathLst>
                <a:path w="692" h="1265" extrusionOk="0">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673;p57"/>
            <p:cNvSpPr/>
            <p:nvPr/>
          </p:nvSpPr>
          <p:spPr>
            <a:xfrm>
              <a:off x="3727723" y="4524662"/>
              <a:ext cx="32982" cy="35367"/>
            </a:xfrm>
            <a:custGeom>
              <a:avLst/>
              <a:gdLst/>
              <a:ahLst/>
              <a:cxnLst/>
              <a:rect l="l" t="t" r="r" b="b"/>
              <a:pathLst>
                <a:path w="1037" h="1112" extrusionOk="0">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674;p57"/>
            <p:cNvSpPr/>
            <p:nvPr/>
          </p:nvSpPr>
          <p:spPr>
            <a:xfrm>
              <a:off x="3457349" y="4522023"/>
              <a:ext cx="32218" cy="34954"/>
            </a:xfrm>
            <a:custGeom>
              <a:avLst/>
              <a:gdLst/>
              <a:ahLst/>
              <a:cxnLst/>
              <a:rect l="l" t="t" r="r" b="b"/>
              <a:pathLst>
                <a:path w="1013" h="1099" extrusionOk="0">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675;p57"/>
            <p:cNvSpPr/>
            <p:nvPr/>
          </p:nvSpPr>
          <p:spPr>
            <a:xfrm>
              <a:off x="3526270" y="4551665"/>
              <a:ext cx="22772" cy="40392"/>
            </a:xfrm>
            <a:custGeom>
              <a:avLst/>
              <a:gdLst/>
              <a:ahLst/>
              <a:cxnLst/>
              <a:rect l="l" t="t" r="r" b="b"/>
              <a:pathLst>
                <a:path w="716" h="1270" extrusionOk="0">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073;p89"/>
          <p:cNvGrpSpPr>
            <a:grpSpLocks noChangeAspect="1"/>
          </p:cNvGrpSpPr>
          <p:nvPr/>
        </p:nvGrpSpPr>
        <p:grpSpPr>
          <a:xfrm>
            <a:off x="3707904" y="4418187"/>
            <a:ext cx="357773" cy="313803"/>
            <a:chOff x="2179081" y="4285511"/>
            <a:chExt cx="397525" cy="348670"/>
          </a:xfrm>
          <a:solidFill>
            <a:schemeClr val="bg1"/>
          </a:solidFill>
        </p:grpSpPr>
        <p:sp>
          <p:nvSpPr>
            <p:cNvPr id="78" name="Google Shape;7074;p89"/>
            <p:cNvSpPr/>
            <p:nvPr/>
          </p:nvSpPr>
          <p:spPr>
            <a:xfrm>
              <a:off x="2262437" y="4354322"/>
              <a:ext cx="230813" cy="210507"/>
            </a:xfrm>
            <a:custGeom>
              <a:avLst/>
              <a:gdLst/>
              <a:ahLst/>
              <a:cxnLst/>
              <a:rect l="l" t="t" r="r" b="b"/>
              <a:pathLst>
                <a:path w="7252" h="6614" extrusionOk="0">
                  <a:moveTo>
                    <a:pt x="3627" y="376"/>
                  </a:moveTo>
                  <a:cubicBezTo>
                    <a:pt x="4070" y="376"/>
                    <a:pt x="4516" y="477"/>
                    <a:pt x="4930" y="684"/>
                  </a:cubicBezTo>
                  <a:lnTo>
                    <a:pt x="4132" y="2065"/>
                  </a:lnTo>
                  <a:cubicBezTo>
                    <a:pt x="3965" y="2006"/>
                    <a:pt x="3799" y="1958"/>
                    <a:pt x="3620" y="1958"/>
                  </a:cubicBezTo>
                  <a:cubicBezTo>
                    <a:pt x="3441" y="1958"/>
                    <a:pt x="3263" y="1994"/>
                    <a:pt x="3120" y="2065"/>
                  </a:cubicBezTo>
                  <a:lnTo>
                    <a:pt x="2322" y="684"/>
                  </a:lnTo>
                  <a:cubicBezTo>
                    <a:pt x="2730" y="480"/>
                    <a:pt x="3177" y="376"/>
                    <a:pt x="3627" y="376"/>
                  </a:cubicBezTo>
                  <a:close/>
                  <a:moveTo>
                    <a:pt x="1989" y="863"/>
                  </a:moveTo>
                  <a:lnTo>
                    <a:pt x="2787" y="2244"/>
                  </a:lnTo>
                  <a:cubicBezTo>
                    <a:pt x="2513" y="2458"/>
                    <a:pt x="2322" y="2768"/>
                    <a:pt x="2286" y="3137"/>
                  </a:cubicBezTo>
                  <a:lnTo>
                    <a:pt x="691" y="3137"/>
                  </a:lnTo>
                  <a:lnTo>
                    <a:pt x="691" y="3125"/>
                  </a:lnTo>
                  <a:cubicBezTo>
                    <a:pt x="739" y="2422"/>
                    <a:pt x="1013" y="1756"/>
                    <a:pt x="1536" y="1232"/>
                  </a:cubicBezTo>
                  <a:cubicBezTo>
                    <a:pt x="1667" y="1101"/>
                    <a:pt x="1834" y="970"/>
                    <a:pt x="1989" y="863"/>
                  </a:cubicBezTo>
                  <a:close/>
                  <a:moveTo>
                    <a:pt x="3620" y="2339"/>
                  </a:moveTo>
                  <a:cubicBezTo>
                    <a:pt x="4156" y="2339"/>
                    <a:pt x="4608" y="2779"/>
                    <a:pt x="4608" y="3315"/>
                  </a:cubicBezTo>
                  <a:cubicBezTo>
                    <a:pt x="4608" y="3851"/>
                    <a:pt x="4156" y="4303"/>
                    <a:pt x="3620" y="4303"/>
                  </a:cubicBezTo>
                  <a:cubicBezTo>
                    <a:pt x="3072" y="4303"/>
                    <a:pt x="2644" y="3851"/>
                    <a:pt x="2644" y="3315"/>
                  </a:cubicBezTo>
                  <a:cubicBezTo>
                    <a:pt x="2644" y="2768"/>
                    <a:pt x="3084" y="2339"/>
                    <a:pt x="3620" y="2339"/>
                  </a:cubicBezTo>
                  <a:close/>
                  <a:moveTo>
                    <a:pt x="6549" y="3482"/>
                  </a:moveTo>
                  <a:cubicBezTo>
                    <a:pt x="6513" y="4184"/>
                    <a:pt x="6227" y="4863"/>
                    <a:pt x="5704" y="5387"/>
                  </a:cubicBezTo>
                  <a:cubicBezTo>
                    <a:pt x="5573" y="5518"/>
                    <a:pt x="5406" y="5661"/>
                    <a:pt x="5263" y="5756"/>
                  </a:cubicBezTo>
                  <a:lnTo>
                    <a:pt x="4453" y="4375"/>
                  </a:lnTo>
                  <a:cubicBezTo>
                    <a:pt x="4727" y="4172"/>
                    <a:pt x="4918" y="3851"/>
                    <a:pt x="4965" y="3482"/>
                  </a:cubicBezTo>
                  <a:close/>
                  <a:moveTo>
                    <a:pt x="4120" y="4553"/>
                  </a:moveTo>
                  <a:lnTo>
                    <a:pt x="4918" y="5935"/>
                  </a:lnTo>
                  <a:cubicBezTo>
                    <a:pt x="4510" y="6138"/>
                    <a:pt x="4063" y="6243"/>
                    <a:pt x="3613" y="6243"/>
                  </a:cubicBezTo>
                  <a:cubicBezTo>
                    <a:pt x="3170" y="6243"/>
                    <a:pt x="2724" y="6141"/>
                    <a:pt x="2310" y="5935"/>
                  </a:cubicBezTo>
                  <a:lnTo>
                    <a:pt x="3120" y="4553"/>
                  </a:lnTo>
                  <a:cubicBezTo>
                    <a:pt x="3275" y="4613"/>
                    <a:pt x="3441" y="4661"/>
                    <a:pt x="3620" y="4661"/>
                  </a:cubicBezTo>
                  <a:cubicBezTo>
                    <a:pt x="3799" y="4661"/>
                    <a:pt x="3977" y="4625"/>
                    <a:pt x="4120" y="4553"/>
                  </a:cubicBezTo>
                  <a:close/>
                  <a:moveTo>
                    <a:pt x="3636" y="0"/>
                  </a:moveTo>
                  <a:cubicBezTo>
                    <a:pt x="2787" y="0"/>
                    <a:pt x="1940" y="328"/>
                    <a:pt x="1298" y="970"/>
                  </a:cubicBezTo>
                  <a:cubicBezTo>
                    <a:pt x="120" y="2137"/>
                    <a:pt x="0" y="4018"/>
                    <a:pt x="1036" y="5327"/>
                  </a:cubicBezTo>
                  <a:cubicBezTo>
                    <a:pt x="1060" y="5375"/>
                    <a:pt x="1120" y="5399"/>
                    <a:pt x="1179" y="5399"/>
                  </a:cubicBezTo>
                  <a:cubicBezTo>
                    <a:pt x="1227" y="5399"/>
                    <a:pt x="1251" y="5387"/>
                    <a:pt x="1298" y="5351"/>
                  </a:cubicBezTo>
                  <a:cubicBezTo>
                    <a:pt x="1370" y="5292"/>
                    <a:pt x="1394" y="5173"/>
                    <a:pt x="1334" y="5101"/>
                  </a:cubicBezTo>
                  <a:cubicBezTo>
                    <a:pt x="953" y="4625"/>
                    <a:pt x="751" y="4065"/>
                    <a:pt x="715" y="3482"/>
                  </a:cubicBezTo>
                  <a:lnTo>
                    <a:pt x="2310" y="3482"/>
                  </a:lnTo>
                  <a:cubicBezTo>
                    <a:pt x="2358" y="3839"/>
                    <a:pt x="2548" y="4149"/>
                    <a:pt x="2810" y="4375"/>
                  </a:cubicBezTo>
                  <a:lnTo>
                    <a:pt x="2013" y="5756"/>
                  </a:lnTo>
                  <a:lnTo>
                    <a:pt x="1834" y="5625"/>
                  </a:lnTo>
                  <a:cubicBezTo>
                    <a:pt x="1803" y="5599"/>
                    <a:pt x="1763" y="5587"/>
                    <a:pt x="1723" y="5587"/>
                  </a:cubicBezTo>
                  <a:cubicBezTo>
                    <a:pt x="1671" y="5587"/>
                    <a:pt x="1618" y="5608"/>
                    <a:pt x="1584" y="5649"/>
                  </a:cubicBezTo>
                  <a:cubicBezTo>
                    <a:pt x="1524" y="5732"/>
                    <a:pt x="1536" y="5851"/>
                    <a:pt x="1608" y="5911"/>
                  </a:cubicBezTo>
                  <a:cubicBezTo>
                    <a:pt x="2203" y="6375"/>
                    <a:pt x="2918" y="6613"/>
                    <a:pt x="3632" y="6613"/>
                  </a:cubicBezTo>
                  <a:cubicBezTo>
                    <a:pt x="4489" y="6613"/>
                    <a:pt x="5334" y="6280"/>
                    <a:pt x="5977" y="5637"/>
                  </a:cubicBezTo>
                  <a:cubicBezTo>
                    <a:pt x="7132" y="4470"/>
                    <a:pt x="7251" y="2589"/>
                    <a:pt x="6227" y="1279"/>
                  </a:cubicBezTo>
                  <a:cubicBezTo>
                    <a:pt x="6194" y="1239"/>
                    <a:pt x="6141" y="1217"/>
                    <a:pt x="6088" y="1217"/>
                  </a:cubicBezTo>
                  <a:cubicBezTo>
                    <a:pt x="6048" y="1217"/>
                    <a:pt x="6008" y="1230"/>
                    <a:pt x="5977" y="1255"/>
                  </a:cubicBezTo>
                  <a:cubicBezTo>
                    <a:pt x="5894" y="1315"/>
                    <a:pt x="5882" y="1434"/>
                    <a:pt x="5942" y="1505"/>
                  </a:cubicBezTo>
                  <a:cubicBezTo>
                    <a:pt x="6311" y="1982"/>
                    <a:pt x="6525" y="2541"/>
                    <a:pt x="6549" y="3125"/>
                  </a:cubicBezTo>
                  <a:lnTo>
                    <a:pt x="4965" y="3125"/>
                  </a:lnTo>
                  <a:cubicBezTo>
                    <a:pt x="4918" y="2768"/>
                    <a:pt x="4727" y="2458"/>
                    <a:pt x="4453" y="2232"/>
                  </a:cubicBezTo>
                  <a:lnTo>
                    <a:pt x="5263" y="851"/>
                  </a:lnTo>
                  <a:lnTo>
                    <a:pt x="5442" y="982"/>
                  </a:lnTo>
                  <a:cubicBezTo>
                    <a:pt x="5473" y="1007"/>
                    <a:pt x="5512" y="1020"/>
                    <a:pt x="5552" y="1020"/>
                  </a:cubicBezTo>
                  <a:cubicBezTo>
                    <a:pt x="5605" y="1020"/>
                    <a:pt x="5658" y="998"/>
                    <a:pt x="5692" y="958"/>
                  </a:cubicBezTo>
                  <a:cubicBezTo>
                    <a:pt x="5751" y="874"/>
                    <a:pt x="5739" y="755"/>
                    <a:pt x="5656" y="696"/>
                  </a:cubicBezTo>
                  <a:cubicBezTo>
                    <a:pt x="5059" y="229"/>
                    <a:pt x="4347" y="0"/>
                    <a:pt x="3636"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075;p89"/>
            <p:cNvSpPr/>
            <p:nvPr/>
          </p:nvSpPr>
          <p:spPr>
            <a:xfrm>
              <a:off x="2179081" y="4285511"/>
              <a:ext cx="397525" cy="348670"/>
            </a:xfrm>
            <a:custGeom>
              <a:avLst/>
              <a:gdLst/>
              <a:ahLst/>
              <a:cxnLst/>
              <a:rect l="l" t="t" r="r" b="b"/>
              <a:pathLst>
                <a:path w="12490" h="10955" extrusionOk="0">
                  <a:moveTo>
                    <a:pt x="3493" y="346"/>
                  </a:moveTo>
                  <a:cubicBezTo>
                    <a:pt x="3526" y="346"/>
                    <a:pt x="3560" y="350"/>
                    <a:pt x="3596" y="358"/>
                  </a:cubicBezTo>
                  <a:cubicBezTo>
                    <a:pt x="3679" y="393"/>
                    <a:pt x="3751" y="465"/>
                    <a:pt x="3798" y="548"/>
                  </a:cubicBezTo>
                  <a:lnTo>
                    <a:pt x="4310" y="1655"/>
                  </a:lnTo>
                  <a:cubicBezTo>
                    <a:pt x="4167" y="1727"/>
                    <a:pt x="4036" y="1798"/>
                    <a:pt x="3917" y="1882"/>
                  </a:cubicBezTo>
                  <a:lnTo>
                    <a:pt x="3203" y="893"/>
                  </a:lnTo>
                  <a:cubicBezTo>
                    <a:pt x="3143" y="822"/>
                    <a:pt x="3131" y="715"/>
                    <a:pt x="3143" y="619"/>
                  </a:cubicBezTo>
                  <a:cubicBezTo>
                    <a:pt x="3155" y="512"/>
                    <a:pt x="3215" y="441"/>
                    <a:pt x="3310" y="393"/>
                  </a:cubicBezTo>
                  <a:cubicBezTo>
                    <a:pt x="3366" y="362"/>
                    <a:pt x="3426" y="346"/>
                    <a:pt x="3493" y="346"/>
                  </a:cubicBezTo>
                  <a:close/>
                  <a:moveTo>
                    <a:pt x="8984" y="346"/>
                  </a:moveTo>
                  <a:cubicBezTo>
                    <a:pt x="9046" y="346"/>
                    <a:pt x="9112" y="362"/>
                    <a:pt x="9168" y="393"/>
                  </a:cubicBezTo>
                  <a:cubicBezTo>
                    <a:pt x="9263" y="441"/>
                    <a:pt x="9323" y="524"/>
                    <a:pt x="9335" y="619"/>
                  </a:cubicBezTo>
                  <a:cubicBezTo>
                    <a:pt x="9347" y="715"/>
                    <a:pt x="9335" y="810"/>
                    <a:pt x="9275" y="893"/>
                  </a:cubicBezTo>
                  <a:lnTo>
                    <a:pt x="8561" y="1882"/>
                  </a:lnTo>
                  <a:cubicBezTo>
                    <a:pt x="8442" y="1810"/>
                    <a:pt x="8311" y="1715"/>
                    <a:pt x="8180" y="1655"/>
                  </a:cubicBezTo>
                  <a:lnTo>
                    <a:pt x="8680" y="560"/>
                  </a:lnTo>
                  <a:cubicBezTo>
                    <a:pt x="8727" y="465"/>
                    <a:pt x="8799" y="393"/>
                    <a:pt x="8894" y="358"/>
                  </a:cubicBezTo>
                  <a:cubicBezTo>
                    <a:pt x="8922" y="350"/>
                    <a:pt x="8952" y="346"/>
                    <a:pt x="8984" y="346"/>
                  </a:cubicBezTo>
                  <a:close/>
                  <a:moveTo>
                    <a:pt x="11780" y="5137"/>
                  </a:moveTo>
                  <a:cubicBezTo>
                    <a:pt x="11858" y="5137"/>
                    <a:pt x="11924" y="5171"/>
                    <a:pt x="11990" y="5227"/>
                  </a:cubicBezTo>
                  <a:cubicBezTo>
                    <a:pt x="12061" y="5287"/>
                    <a:pt x="12097" y="5394"/>
                    <a:pt x="12097" y="5477"/>
                  </a:cubicBezTo>
                  <a:cubicBezTo>
                    <a:pt x="12097" y="5572"/>
                    <a:pt x="12061" y="5656"/>
                    <a:pt x="11990" y="5739"/>
                  </a:cubicBezTo>
                  <a:cubicBezTo>
                    <a:pt x="11917" y="5791"/>
                    <a:pt x="11845" y="5825"/>
                    <a:pt x="11756" y="5825"/>
                  </a:cubicBezTo>
                  <a:cubicBezTo>
                    <a:pt x="11743" y="5825"/>
                    <a:pt x="11730" y="5824"/>
                    <a:pt x="11716" y="5823"/>
                  </a:cubicBezTo>
                  <a:lnTo>
                    <a:pt x="10513" y="5703"/>
                  </a:lnTo>
                  <a:lnTo>
                    <a:pt x="10513" y="5477"/>
                  </a:lnTo>
                  <a:lnTo>
                    <a:pt x="10513" y="5263"/>
                  </a:lnTo>
                  <a:lnTo>
                    <a:pt x="11716" y="5144"/>
                  </a:lnTo>
                  <a:cubicBezTo>
                    <a:pt x="11738" y="5139"/>
                    <a:pt x="11760" y="5137"/>
                    <a:pt x="11780" y="5137"/>
                  </a:cubicBezTo>
                  <a:close/>
                  <a:moveTo>
                    <a:pt x="729" y="5130"/>
                  </a:moveTo>
                  <a:cubicBezTo>
                    <a:pt x="740" y="5130"/>
                    <a:pt x="751" y="5131"/>
                    <a:pt x="762" y="5132"/>
                  </a:cubicBezTo>
                  <a:lnTo>
                    <a:pt x="1965" y="5251"/>
                  </a:lnTo>
                  <a:lnTo>
                    <a:pt x="1965" y="5477"/>
                  </a:lnTo>
                  <a:lnTo>
                    <a:pt x="1965" y="5703"/>
                  </a:lnTo>
                  <a:lnTo>
                    <a:pt x="762" y="5823"/>
                  </a:lnTo>
                  <a:cubicBezTo>
                    <a:pt x="745" y="5824"/>
                    <a:pt x="728" y="5825"/>
                    <a:pt x="712" y="5825"/>
                  </a:cubicBezTo>
                  <a:cubicBezTo>
                    <a:pt x="628" y="5825"/>
                    <a:pt x="558" y="5799"/>
                    <a:pt x="488" y="5739"/>
                  </a:cubicBezTo>
                  <a:cubicBezTo>
                    <a:pt x="417" y="5680"/>
                    <a:pt x="369" y="5572"/>
                    <a:pt x="369" y="5477"/>
                  </a:cubicBezTo>
                  <a:cubicBezTo>
                    <a:pt x="369" y="5370"/>
                    <a:pt x="417" y="5287"/>
                    <a:pt x="488" y="5227"/>
                  </a:cubicBezTo>
                  <a:cubicBezTo>
                    <a:pt x="563" y="5174"/>
                    <a:pt x="638" y="5130"/>
                    <a:pt x="729" y="5130"/>
                  </a:cubicBezTo>
                  <a:close/>
                  <a:moveTo>
                    <a:pt x="6239" y="1548"/>
                  </a:moveTo>
                  <a:cubicBezTo>
                    <a:pt x="8394" y="1548"/>
                    <a:pt x="10156" y="3310"/>
                    <a:pt x="10156" y="5465"/>
                  </a:cubicBezTo>
                  <a:cubicBezTo>
                    <a:pt x="10156" y="7620"/>
                    <a:pt x="8394" y="9382"/>
                    <a:pt x="6239" y="9382"/>
                  </a:cubicBezTo>
                  <a:cubicBezTo>
                    <a:pt x="4084" y="9382"/>
                    <a:pt x="2322" y="7620"/>
                    <a:pt x="2322" y="5465"/>
                  </a:cubicBezTo>
                  <a:cubicBezTo>
                    <a:pt x="2322" y="3310"/>
                    <a:pt x="4084" y="1548"/>
                    <a:pt x="6239" y="1548"/>
                  </a:cubicBezTo>
                  <a:close/>
                  <a:moveTo>
                    <a:pt x="3917" y="9073"/>
                  </a:moveTo>
                  <a:cubicBezTo>
                    <a:pt x="4036" y="9144"/>
                    <a:pt x="4167" y="9228"/>
                    <a:pt x="4310" y="9287"/>
                  </a:cubicBezTo>
                  <a:lnTo>
                    <a:pt x="3798" y="10395"/>
                  </a:lnTo>
                  <a:cubicBezTo>
                    <a:pt x="3751" y="10478"/>
                    <a:pt x="3679" y="10561"/>
                    <a:pt x="3596" y="10585"/>
                  </a:cubicBezTo>
                  <a:cubicBezTo>
                    <a:pt x="3563" y="10597"/>
                    <a:pt x="3528" y="10603"/>
                    <a:pt x="3493" y="10603"/>
                  </a:cubicBezTo>
                  <a:cubicBezTo>
                    <a:pt x="3429" y="10603"/>
                    <a:pt x="3364" y="10584"/>
                    <a:pt x="3310" y="10561"/>
                  </a:cubicBezTo>
                  <a:cubicBezTo>
                    <a:pt x="3215" y="10514"/>
                    <a:pt x="3155" y="10418"/>
                    <a:pt x="3143" y="10335"/>
                  </a:cubicBezTo>
                  <a:cubicBezTo>
                    <a:pt x="3131" y="10228"/>
                    <a:pt x="3143" y="10144"/>
                    <a:pt x="3203" y="10049"/>
                  </a:cubicBezTo>
                  <a:lnTo>
                    <a:pt x="3917" y="9073"/>
                  </a:lnTo>
                  <a:close/>
                  <a:moveTo>
                    <a:pt x="8561" y="9073"/>
                  </a:moveTo>
                  <a:lnTo>
                    <a:pt x="9275" y="10049"/>
                  </a:lnTo>
                  <a:cubicBezTo>
                    <a:pt x="9335" y="10121"/>
                    <a:pt x="9347" y="10228"/>
                    <a:pt x="9335" y="10335"/>
                  </a:cubicBezTo>
                  <a:cubicBezTo>
                    <a:pt x="9323" y="10442"/>
                    <a:pt x="9263" y="10514"/>
                    <a:pt x="9168" y="10561"/>
                  </a:cubicBezTo>
                  <a:cubicBezTo>
                    <a:pt x="9114" y="10584"/>
                    <a:pt x="9054" y="10603"/>
                    <a:pt x="8990" y="10603"/>
                  </a:cubicBezTo>
                  <a:cubicBezTo>
                    <a:pt x="8955" y="10603"/>
                    <a:pt x="8920" y="10597"/>
                    <a:pt x="8882" y="10585"/>
                  </a:cubicBezTo>
                  <a:cubicBezTo>
                    <a:pt x="8799" y="10561"/>
                    <a:pt x="8727" y="10478"/>
                    <a:pt x="8680" y="10395"/>
                  </a:cubicBezTo>
                  <a:lnTo>
                    <a:pt x="8180" y="9287"/>
                  </a:lnTo>
                  <a:cubicBezTo>
                    <a:pt x="8311" y="9216"/>
                    <a:pt x="8442" y="9144"/>
                    <a:pt x="8561" y="9073"/>
                  </a:cubicBezTo>
                  <a:close/>
                  <a:moveTo>
                    <a:pt x="3464" y="0"/>
                  </a:moveTo>
                  <a:cubicBezTo>
                    <a:pt x="3346" y="0"/>
                    <a:pt x="3228" y="30"/>
                    <a:pt x="3120" y="96"/>
                  </a:cubicBezTo>
                  <a:cubicBezTo>
                    <a:pt x="2941" y="203"/>
                    <a:pt x="2822" y="358"/>
                    <a:pt x="2774" y="548"/>
                  </a:cubicBezTo>
                  <a:cubicBezTo>
                    <a:pt x="2727" y="750"/>
                    <a:pt x="2774" y="953"/>
                    <a:pt x="2893" y="1120"/>
                  </a:cubicBezTo>
                  <a:lnTo>
                    <a:pt x="3608" y="2096"/>
                  </a:lnTo>
                  <a:cubicBezTo>
                    <a:pt x="2739" y="2775"/>
                    <a:pt x="2143" y="3751"/>
                    <a:pt x="2000" y="4882"/>
                  </a:cubicBezTo>
                  <a:lnTo>
                    <a:pt x="798" y="4763"/>
                  </a:lnTo>
                  <a:cubicBezTo>
                    <a:pt x="781" y="4762"/>
                    <a:pt x="764" y="4761"/>
                    <a:pt x="747" y="4761"/>
                  </a:cubicBezTo>
                  <a:cubicBezTo>
                    <a:pt x="562" y="4761"/>
                    <a:pt x="380" y="4821"/>
                    <a:pt x="238" y="4941"/>
                  </a:cubicBezTo>
                  <a:cubicBezTo>
                    <a:pt x="95" y="5084"/>
                    <a:pt x="0" y="5275"/>
                    <a:pt x="0" y="5465"/>
                  </a:cubicBezTo>
                  <a:cubicBezTo>
                    <a:pt x="0" y="5656"/>
                    <a:pt x="95" y="5858"/>
                    <a:pt x="238" y="5989"/>
                  </a:cubicBezTo>
                  <a:cubicBezTo>
                    <a:pt x="381" y="6108"/>
                    <a:pt x="536" y="6168"/>
                    <a:pt x="714" y="6168"/>
                  </a:cubicBezTo>
                  <a:lnTo>
                    <a:pt x="798" y="6168"/>
                  </a:lnTo>
                  <a:lnTo>
                    <a:pt x="2000" y="6049"/>
                  </a:lnTo>
                  <a:cubicBezTo>
                    <a:pt x="2143" y="7180"/>
                    <a:pt x="2762" y="8156"/>
                    <a:pt x="3608" y="8835"/>
                  </a:cubicBezTo>
                  <a:lnTo>
                    <a:pt x="2905" y="9847"/>
                  </a:lnTo>
                  <a:cubicBezTo>
                    <a:pt x="2786" y="10002"/>
                    <a:pt x="2739" y="10216"/>
                    <a:pt x="2786" y="10406"/>
                  </a:cubicBezTo>
                  <a:cubicBezTo>
                    <a:pt x="2834" y="10597"/>
                    <a:pt x="2953" y="10776"/>
                    <a:pt x="3131" y="10871"/>
                  </a:cubicBezTo>
                  <a:cubicBezTo>
                    <a:pt x="3239" y="10930"/>
                    <a:pt x="3370" y="10954"/>
                    <a:pt x="3489" y="10954"/>
                  </a:cubicBezTo>
                  <a:cubicBezTo>
                    <a:pt x="3560" y="10954"/>
                    <a:pt x="3632" y="10942"/>
                    <a:pt x="3715" y="10930"/>
                  </a:cubicBezTo>
                  <a:cubicBezTo>
                    <a:pt x="3905" y="10871"/>
                    <a:pt x="4048" y="10716"/>
                    <a:pt x="4143" y="10537"/>
                  </a:cubicBezTo>
                  <a:lnTo>
                    <a:pt x="4644" y="9442"/>
                  </a:lnTo>
                  <a:cubicBezTo>
                    <a:pt x="5132" y="9644"/>
                    <a:pt x="5691" y="9752"/>
                    <a:pt x="6251" y="9752"/>
                  </a:cubicBezTo>
                  <a:cubicBezTo>
                    <a:pt x="6822" y="9752"/>
                    <a:pt x="7370" y="9633"/>
                    <a:pt x="7858" y="9442"/>
                  </a:cubicBezTo>
                  <a:lnTo>
                    <a:pt x="8370" y="10537"/>
                  </a:lnTo>
                  <a:cubicBezTo>
                    <a:pt x="8454" y="10716"/>
                    <a:pt x="8608" y="10871"/>
                    <a:pt x="8799" y="10930"/>
                  </a:cubicBezTo>
                  <a:cubicBezTo>
                    <a:pt x="8870" y="10954"/>
                    <a:pt x="8942" y="10954"/>
                    <a:pt x="9025" y="10954"/>
                  </a:cubicBezTo>
                  <a:cubicBezTo>
                    <a:pt x="9144" y="10954"/>
                    <a:pt x="9275" y="10930"/>
                    <a:pt x="9382" y="10871"/>
                  </a:cubicBezTo>
                  <a:cubicBezTo>
                    <a:pt x="9561" y="10764"/>
                    <a:pt x="9680" y="10597"/>
                    <a:pt x="9716" y="10406"/>
                  </a:cubicBezTo>
                  <a:cubicBezTo>
                    <a:pt x="9763" y="10216"/>
                    <a:pt x="9716" y="10002"/>
                    <a:pt x="9597" y="9847"/>
                  </a:cubicBezTo>
                  <a:lnTo>
                    <a:pt x="8882" y="8859"/>
                  </a:lnTo>
                  <a:cubicBezTo>
                    <a:pt x="9751" y="8192"/>
                    <a:pt x="10347" y="7204"/>
                    <a:pt x="10490" y="6073"/>
                  </a:cubicBezTo>
                  <a:lnTo>
                    <a:pt x="11704" y="6192"/>
                  </a:lnTo>
                  <a:lnTo>
                    <a:pt x="11775" y="6192"/>
                  </a:lnTo>
                  <a:cubicBezTo>
                    <a:pt x="11954" y="6192"/>
                    <a:pt x="12121" y="6132"/>
                    <a:pt x="12252" y="6013"/>
                  </a:cubicBezTo>
                  <a:cubicBezTo>
                    <a:pt x="12395" y="5882"/>
                    <a:pt x="12490" y="5692"/>
                    <a:pt x="12490" y="5489"/>
                  </a:cubicBezTo>
                  <a:cubicBezTo>
                    <a:pt x="12490" y="5299"/>
                    <a:pt x="12383" y="5084"/>
                    <a:pt x="12240" y="4941"/>
                  </a:cubicBezTo>
                  <a:cubicBezTo>
                    <a:pt x="12098" y="4821"/>
                    <a:pt x="11926" y="4761"/>
                    <a:pt x="11742" y="4761"/>
                  </a:cubicBezTo>
                  <a:cubicBezTo>
                    <a:pt x="11726" y="4761"/>
                    <a:pt x="11709" y="4762"/>
                    <a:pt x="11692" y="4763"/>
                  </a:cubicBezTo>
                  <a:lnTo>
                    <a:pt x="10478" y="4882"/>
                  </a:lnTo>
                  <a:cubicBezTo>
                    <a:pt x="10335" y="3751"/>
                    <a:pt x="9716" y="2775"/>
                    <a:pt x="8870" y="2096"/>
                  </a:cubicBezTo>
                  <a:lnTo>
                    <a:pt x="9585" y="1120"/>
                  </a:lnTo>
                  <a:cubicBezTo>
                    <a:pt x="9704" y="953"/>
                    <a:pt x="9751" y="750"/>
                    <a:pt x="9704" y="548"/>
                  </a:cubicBezTo>
                  <a:cubicBezTo>
                    <a:pt x="9668" y="358"/>
                    <a:pt x="9537" y="179"/>
                    <a:pt x="9370" y="96"/>
                  </a:cubicBezTo>
                  <a:cubicBezTo>
                    <a:pt x="9254" y="30"/>
                    <a:pt x="9134" y="0"/>
                    <a:pt x="9015" y="0"/>
                  </a:cubicBezTo>
                  <a:cubicBezTo>
                    <a:pt x="8938" y="0"/>
                    <a:pt x="8861" y="13"/>
                    <a:pt x="8787" y="36"/>
                  </a:cubicBezTo>
                  <a:cubicBezTo>
                    <a:pt x="8596" y="96"/>
                    <a:pt x="8442" y="238"/>
                    <a:pt x="8358" y="417"/>
                  </a:cubicBezTo>
                  <a:lnTo>
                    <a:pt x="7846" y="1524"/>
                  </a:lnTo>
                  <a:cubicBezTo>
                    <a:pt x="7358" y="1310"/>
                    <a:pt x="6810" y="1203"/>
                    <a:pt x="6239" y="1203"/>
                  </a:cubicBezTo>
                  <a:cubicBezTo>
                    <a:pt x="5679" y="1203"/>
                    <a:pt x="5120" y="1322"/>
                    <a:pt x="4632" y="1524"/>
                  </a:cubicBezTo>
                  <a:lnTo>
                    <a:pt x="4132" y="417"/>
                  </a:lnTo>
                  <a:cubicBezTo>
                    <a:pt x="4036" y="238"/>
                    <a:pt x="3893" y="96"/>
                    <a:pt x="3691" y="36"/>
                  </a:cubicBezTo>
                  <a:cubicBezTo>
                    <a:pt x="3617" y="13"/>
                    <a:pt x="3540" y="0"/>
                    <a:pt x="3464" y="0"/>
                  </a:cubicBezTo>
                  <a:close/>
                </a:path>
              </a:pathLst>
            </a:cu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Rectangle 64"/>
          <p:cNvSpPr/>
          <p:nvPr/>
        </p:nvSpPr>
        <p:spPr>
          <a:xfrm>
            <a:off x="611560" y="1331636"/>
            <a:ext cx="2074607" cy="369332"/>
          </a:xfrm>
          <a:prstGeom prst="rect">
            <a:avLst/>
          </a:prstGeom>
          <a:ln w="6350">
            <a:noFill/>
          </a:ln>
        </p:spPr>
        <p:txBody>
          <a:bodyPr wrap="none">
            <a:spAutoFit/>
          </a:bodyPr>
          <a:lstStyle/>
          <a:p>
            <a:r>
              <a:rPr lang="en-US" sz="1800" b="1" dirty="0" smtClean="0">
                <a:solidFill>
                  <a:schemeClr val="bg1"/>
                </a:solidFill>
                <a:latin typeface="Raleway SemiBold" charset="0"/>
              </a:rPr>
              <a:t>Business Domain</a:t>
            </a:r>
            <a:endParaRPr lang="en-US" sz="1800" b="1" dirty="0"/>
          </a:p>
        </p:txBody>
      </p:sp>
    </p:spTree>
    <p:extLst>
      <p:ext uri="{BB962C8B-B14F-4D97-AF65-F5344CB8AC3E}">
        <p14:creationId xmlns:p14="http://schemas.microsoft.com/office/powerpoint/2010/main" val="10374239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22" name="Rectangle 21"/>
          <p:cNvSpPr/>
          <p:nvPr/>
        </p:nvSpPr>
        <p:spPr>
          <a:xfrm>
            <a:off x="1224983" y="1491630"/>
            <a:ext cx="665567" cy="307777"/>
          </a:xfrm>
          <a:prstGeom prst="rect">
            <a:avLst/>
          </a:prstGeom>
          <a:ln w="6350">
            <a:noFill/>
          </a:ln>
        </p:spPr>
        <p:txBody>
          <a:bodyPr wrap="none">
            <a:spAutoFit/>
          </a:bodyPr>
          <a:lstStyle/>
          <a:p>
            <a:r>
              <a:rPr lang="et-EE" b="1" dirty="0" smtClean="0">
                <a:solidFill>
                  <a:schemeClr val="bg1"/>
                </a:solidFill>
                <a:latin typeface="Raleway SemiBold" charset="0"/>
              </a:rPr>
              <a:t>DATA</a:t>
            </a:r>
            <a:endParaRPr lang="en-US" b="1" dirty="0"/>
          </a:p>
        </p:txBody>
      </p:sp>
      <p:sp>
        <p:nvSpPr>
          <p:cNvPr id="23" name="Rectangle 22"/>
          <p:cNvSpPr/>
          <p:nvPr/>
        </p:nvSpPr>
        <p:spPr>
          <a:xfrm>
            <a:off x="4058042" y="1507926"/>
            <a:ext cx="1027845" cy="307777"/>
          </a:xfrm>
          <a:prstGeom prst="rect">
            <a:avLst/>
          </a:prstGeom>
          <a:ln w="6350">
            <a:noFill/>
          </a:ln>
        </p:spPr>
        <p:txBody>
          <a:bodyPr wrap="none">
            <a:spAutoFit/>
          </a:bodyPr>
          <a:lstStyle/>
          <a:p>
            <a:r>
              <a:rPr lang="en-US" b="1" dirty="0" smtClean="0">
                <a:solidFill>
                  <a:schemeClr val="bg1"/>
                </a:solidFill>
                <a:latin typeface="Raleway SemiBold" charset="0"/>
              </a:rPr>
              <a:t>SERVICES</a:t>
            </a:r>
            <a:endParaRPr lang="en-US" b="1" dirty="0"/>
          </a:p>
        </p:txBody>
      </p:sp>
      <p:sp>
        <p:nvSpPr>
          <p:cNvPr id="49" name="Text Placeholder 1"/>
          <p:cNvSpPr txBox="1">
            <a:spLocks/>
          </p:cNvSpPr>
          <p:nvPr/>
        </p:nvSpPr>
        <p:spPr>
          <a:xfrm>
            <a:off x="6407212" y="2635823"/>
            <a:ext cx="1944216" cy="16047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value will those services provide to final users?</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monitor and audit processes,  buy products, book services, find supplier?</a:t>
            </a:r>
          </a:p>
          <a:p>
            <a:endParaRPr lang="et-EE" dirty="0" smtClean="0"/>
          </a:p>
          <a:p>
            <a:endParaRPr lang="et-EE" dirty="0" smtClean="0"/>
          </a:p>
          <a:p>
            <a:endParaRPr lang="en-US" dirty="0"/>
          </a:p>
        </p:txBody>
      </p:sp>
      <p:sp>
        <p:nvSpPr>
          <p:cNvPr id="33" name="Google Shape;1014;p22"/>
          <p:cNvSpPr txBox="1">
            <a:spLocks/>
          </p:cNvSpPr>
          <p:nvPr/>
        </p:nvSpPr>
        <p:spPr>
          <a:xfrm>
            <a:off x="179512" y="40956"/>
            <a:ext cx="4384622" cy="1013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15000"/>
              </a:lnSpc>
            </a:pPr>
            <a:r>
              <a:rPr lang="en-US" sz="3000" dirty="0" smtClean="0">
                <a:solidFill>
                  <a:schemeClr val="lt1"/>
                </a:solidFill>
                <a:highlight>
                  <a:schemeClr val="accent1"/>
                </a:highlight>
              </a:rPr>
              <a:t>Portfolio Project</a:t>
            </a:r>
          </a:p>
          <a:p>
            <a:pPr>
              <a:lnSpc>
                <a:spcPct val="115000"/>
              </a:lnSpc>
            </a:pPr>
            <a:r>
              <a:rPr lang="en-US" sz="2000" dirty="0" smtClean="0">
                <a:solidFill>
                  <a:schemeClr val="lt1"/>
                </a:solidFill>
                <a:highlight>
                  <a:schemeClr val="accent2"/>
                </a:highlight>
              </a:rPr>
              <a:t>How to identify values in product</a:t>
            </a:r>
            <a:endParaRPr lang="en-US" sz="2000" dirty="0">
              <a:solidFill>
                <a:schemeClr val="lt1"/>
              </a:solidFill>
              <a:highlight>
                <a:schemeClr val="accent2"/>
              </a:highlight>
            </a:endParaRPr>
          </a:p>
        </p:txBody>
      </p:sp>
      <p:sp>
        <p:nvSpPr>
          <p:cNvPr id="34" name="Google Shape;247;p23"/>
          <p:cNvSpPr/>
          <p:nvPr/>
        </p:nvSpPr>
        <p:spPr>
          <a:xfrm>
            <a:off x="539167" y="1256370"/>
            <a:ext cx="2088232"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0" name="Rectangle 39"/>
          <p:cNvSpPr/>
          <p:nvPr/>
        </p:nvSpPr>
        <p:spPr>
          <a:xfrm>
            <a:off x="7020272" y="1491630"/>
            <a:ext cx="764953" cy="307777"/>
          </a:xfrm>
          <a:prstGeom prst="rect">
            <a:avLst/>
          </a:prstGeom>
          <a:ln w="6350">
            <a:noFill/>
          </a:ln>
        </p:spPr>
        <p:txBody>
          <a:bodyPr wrap="none">
            <a:spAutoFit/>
          </a:bodyPr>
          <a:lstStyle/>
          <a:p>
            <a:r>
              <a:rPr lang="en-US" b="1" dirty="0" smtClean="0">
                <a:solidFill>
                  <a:schemeClr val="bg1"/>
                </a:solidFill>
                <a:latin typeface="Raleway SemiBold" charset="0"/>
              </a:rPr>
              <a:t>USERS</a:t>
            </a:r>
            <a:endParaRPr lang="en-US" b="1" dirty="0"/>
          </a:p>
        </p:txBody>
      </p:sp>
      <p:sp>
        <p:nvSpPr>
          <p:cNvPr id="44" name="Text Placeholder 1"/>
          <p:cNvSpPr txBox="1">
            <a:spLocks/>
          </p:cNvSpPr>
          <p:nvPr/>
        </p:nvSpPr>
        <p:spPr>
          <a:xfrm>
            <a:off x="3403768" y="2624553"/>
            <a:ext cx="2274310" cy="21727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What are the services that product will provide on top of those data?</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payment on line, reservation, analytics, sales, search </a:t>
            </a:r>
            <a:endParaRPr lang="et-EE" dirty="0" smtClean="0"/>
          </a:p>
          <a:p>
            <a:endParaRPr lang="et-EE" dirty="0" smtClean="0"/>
          </a:p>
          <a:p>
            <a:endParaRPr lang="en-US" dirty="0"/>
          </a:p>
        </p:txBody>
      </p:sp>
      <p:sp>
        <p:nvSpPr>
          <p:cNvPr id="45" name="Text Placeholder 1"/>
          <p:cNvSpPr txBox="1">
            <a:spLocks/>
          </p:cNvSpPr>
          <p:nvPr/>
        </p:nvSpPr>
        <p:spPr>
          <a:xfrm>
            <a:off x="525053" y="2635823"/>
            <a:ext cx="2030654" cy="2376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114300" indent="0" algn="ctr">
              <a:buClr>
                <a:schemeClr val="bg1"/>
              </a:buClr>
              <a:buNone/>
            </a:pPr>
            <a:r>
              <a:rPr lang="en-US" sz="1400" dirty="0" smtClean="0">
                <a:solidFill>
                  <a:schemeClr val="bg1"/>
                </a:solidFill>
                <a:latin typeface="Raleway SemiBold" panose="020B0604020202020204" charset="0"/>
              </a:rPr>
              <a:t>Where product data will come from?</a:t>
            </a:r>
          </a:p>
          <a:p>
            <a:pPr marL="114300" indent="0" algn="ctr">
              <a:buClr>
                <a:schemeClr val="bg1"/>
              </a:buClr>
              <a:buNone/>
            </a:pPr>
            <a:endParaRPr lang="en-US" sz="1400" dirty="0">
              <a:solidFill>
                <a:schemeClr val="bg1"/>
              </a:solidFill>
              <a:latin typeface="Raleway SemiBold" panose="020B0604020202020204" charset="0"/>
            </a:endParaRPr>
          </a:p>
          <a:p>
            <a:pPr marL="114300" indent="0" algn="ctr">
              <a:buClr>
                <a:schemeClr val="bg1"/>
              </a:buClr>
              <a:buNone/>
            </a:pPr>
            <a:r>
              <a:rPr lang="en-US" sz="1400" dirty="0" err="1" smtClean="0">
                <a:solidFill>
                  <a:schemeClr val="bg1"/>
                </a:solidFill>
                <a:latin typeface="Raleway SemiBold" panose="020B0604020202020204" charset="0"/>
              </a:rPr>
              <a:t>i.e</a:t>
            </a:r>
            <a:r>
              <a:rPr lang="en-US" sz="1400" dirty="0" smtClean="0">
                <a:solidFill>
                  <a:schemeClr val="bg1"/>
                </a:solidFill>
                <a:latin typeface="Raleway SemiBold" panose="020B0604020202020204" charset="0"/>
              </a:rPr>
              <a:t> External systems, user entries, AI agents, IOT devices</a:t>
            </a:r>
          </a:p>
          <a:p>
            <a:pPr marL="114300" indent="0" algn="ctr">
              <a:buClr>
                <a:schemeClr val="bg1"/>
              </a:buClr>
              <a:buNone/>
            </a:pPr>
            <a:endParaRPr lang="et-EE" dirty="0" smtClean="0">
              <a:latin typeface="Raleway SemiBold" panose="020B0604020202020204" charset="0"/>
            </a:endParaRPr>
          </a:p>
        </p:txBody>
      </p:sp>
      <p:sp>
        <p:nvSpPr>
          <p:cNvPr id="15" name="Google Shape;247;p23"/>
          <p:cNvSpPr/>
          <p:nvPr/>
        </p:nvSpPr>
        <p:spPr>
          <a:xfrm>
            <a:off x="3347795" y="1256370"/>
            <a:ext cx="2448341"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 name="Google Shape;247;p23"/>
          <p:cNvSpPr/>
          <p:nvPr/>
        </p:nvSpPr>
        <p:spPr>
          <a:xfrm>
            <a:off x="6300192" y="1256370"/>
            <a:ext cx="2304256" cy="4627748"/>
          </a:xfrm>
          <a:prstGeom prst="rect">
            <a:avLst/>
          </a:prstGeom>
          <a:no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17" name="Picture 8" descr="https://lh3.googleusercontent.com/YYmXbdxM9O720Y4mMEXHrR8w9O7Dg50rYK91TVuHQPFKXqnFhAIyZb--OX6Q4B7VMsTcDpTXNQBdiCvQP5kRaunnTDtOM3X_Uy5VjG7O7BGxRVBR29Y7T-FMswi4t6qAWtwGIG92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344" y="185167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lh3.googleusercontent.com/jww4zlSaj8TaOs6ObRVmOSqyUSaFmeye2nYnsiJXEz7uS3KGRPIpBHs1Yh6DsWBaRwtS8C8NcfsHY7PIocIRC4NpVbrecao53hJ_7DF43_qyWYmilTzCYR_--MNAos2xushLfBL01C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51670"/>
            <a:ext cx="426720" cy="42672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7247;p59"/>
          <p:cNvSpPr>
            <a:spLocks noChangeAspect="1"/>
          </p:cNvSpPr>
          <p:nvPr/>
        </p:nvSpPr>
        <p:spPr>
          <a:xfrm>
            <a:off x="7164288" y="1851670"/>
            <a:ext cx="504056" cy="418833"/>
          </a:xfrm>
          <a:custGeom>
            <a:avLst/>
            <a:gdLst/>
            <a:ahLst/>
            <a:cxnLst/>
            <a:rect l="l" t="t" r="r" b="b"/>
            <a:pathLst>
              <a:path w="11693" h="9716" extrusionOk="0">
                <a:moveTo>
                  <a:pt x="2906" y="346"/>
                </a:moveTo>
                <a:cubicBezTo>
                  <a:pt x="3120" y="346"/>
                  <a:pt x="3287" y="524"/>
                  <a:pt x="3287" y="727"/>
                </a:cubicBezTo>
                <a:lnTo>
                  <a:pt x="3287" y="1096"/>
                </a:lnTo>
                <a:cubicBezTo>
                  <a:pt x="3299" y="1429"/>
                  <a:pt x="3049" y="1679"/>
                  <a:pt x="2727" y="1679"/>
                </a:cubicBezTo>
                <a:cubicBezTo>
                  <a:pt x="2406" y="1679"/>
                  <a:pt x="2144" y="1429"/>
                  <a:pt x="2144" y="1096"/>
                </a:cubicBezTo>
                <a:lnTo>
                  <a:pt x="2144" y="727"/>
                </a:lnTo>
                <a:cubicBezTo>
                  <a:pt x="2144" y="500"/>
                  <a:pt x="2322" y="346"/>
                  <a:pt x="2525" y="346"/>
                </a:cubicBezTo>
                <a:close/>
                <a:moveTo>
                  <a:pt x="5894" y="346"/>
                </a:moveTo>
                <a:cubicBezTo>
                  <a:pt x="6120" y="346"/>
                  <a:pt x="6275" y="524"/>
                  <a:pt x="6275" y="727"/>
                </a:cubicBezTo>
                <a:lnTo>
                  <a:pt x="6275" y="1096"/>
                </a:lnTo>
                <a:cubicBezTo>
                  <a:pt x="6299" y="1429"/>
                  <a:pt x="6037" y="1679"/>
                  <a:pt x="5716" y="1679"/>
                </a:cubicBezTo>
                <a:cubicBezTo>
                  <a:pt x="5406" y="1679"/>
                  <a:pt x="5132" y="1429"/>
                  <a:pt x="5132" y="1096"/>
                </a:cubicBezTo>
                <a:lnTo>
                  <a:pt x="5132" y="727"/>
                </a:lnTo>
                <a:cubicBezTo>
                  <a:pt x="5132" y="500"/>
                  <a:pt x="5311" y="346"/>
                  <a:pt x="5525" y="346"/>
                </a:cubicBezTo>
                <a:close/>
                <a:moveTo>
                  <a:pt x="8895" y="346"/>
                </a:moveTo>
                <a:cubicBezTo>
                  <a:pt x="9121" y="346"/>
                  <a:pt x="9287" y="524"/>
                  <a:pt x="9287" y="727"/>
                </a:cubicBezTo>
                <a:lnTo>
                  <a:pt x="9287" y="1096"/>
                </a:lnTo>
                <a:cubicBezTo>
                  <a:pt x="9299" y="1429"/>
                  <a:pt x="9026" y="1679"/>
                  <a:pt x="8716" y="1679"/>
                </a:cubicBezTo>
                <a:cubicBezTo>
                  <a:pt x="8406" y="1679"/>
                  <a:pt x="8144" y="1429"/>
                  <a:pt x="8144" y="1096"/>
                </a:cubicBezTo>
                <a:lnTo>
                  <a:pt x="8144" y="727"/>
                </a:lnTo>
                <a:cubicBezTo>
                  <a:pt x="8144" y="500"/>
                  <a:pt x="8323" y="346"/>
                  <a:pt x="8525" y="346"/>
                </a:cubicBezTo>
                <a:close/>
                <a:moveTo>
                  <a:pt x="2930" y="2036"/>
                </a:moveTo>
                <a:lnTo>
                  <a:pt x="2930" y="2120"/>
                </a:lnTo>
                <a:cubicBezTo>
                  <a:pt x="2930" y="2179"/>
                  <a:pt x="2941" y="2263"/>
                  <a:pt x="2977" y="2310"/>
                </a:cubicBezTo>
                <a:lnTo>
                  <a:pt x="2739" y="2548"/>
                </a:lnTo>
                <a:lnTo>
                  <a:pt x="2703" y="2548"/>
                </a:lnTo>
                <a:lnTo>
                  <a:pt x="2465" y="2310"/>
                </a:lnTo>
                <a:cubicBezTo>
                  <a:pt x="2501" y="2251"/>
                  <a:pt x="2513" y="2191"/>
                  <a:pt x="2513" y="2120"/>
                </a:cubicBezTo>
                <a:lnTo>
                  <a:pt x="2513" y="2036"/>
                </a:lnTo>
                <a:close/>
                <a:moveTo>
                  <a:pt x="5918" y="2036"/>
                </a:moveTo>
                <a:lnTo>
                  <a:pt x="5918" y="2120"/>
                </a:lnTo>
                <a:cubicBezTo>
                  <a:pt x="5918" y="2179"/>
                  <a:pt x="5942" y="2263"/>
                  <a:pt x="5966" y="2310"/>
                </a:cubicBezTo>
                <a:lnTo>
                  <a:pt x="5728" y="2548"/>
                </a:lnTo>
                <a:lnTo>
                  <a:pt x="5704" y="2548"/>
                </a:lnTo>
                <a:lnTo>
                  <a:pt x="5466" y="2310"/>
                </a:lnTo>
                <a:cubicBezTo>
                  <a:pt x="5489" y="2251"/>
                  <a:pt x="5501" y="2191"/>
                  <a:pt x="5501" y="2120"/>
                </a:cubicBezTo>
                <a:lnTo>
                  <a:pt x="5501" y="2036"/>
                </a:lnTo>
                <a:close/>
                <a:moveTo>
                  <a:pt x="8930" y="2036"/>
                </a:moveTo>
                <a:lnTo>
                  <a:pt x="8930" y="2120"/>
                </a:lnTo>
                <a:cubicBezTo>
                  <a:pt x="8930" y="2179"/>
                  <a:pt x="8942" y="2263"/>
                  <a:pt x="8966" y="2310"/>
                </a:cubicBezTo>
                <a:lnTo>
                  <a:pt x="8728" y="2548"/>
                </a:lnTo>
                <a:lnTo>
                  <a:pt x="8704" y="2548"/>
                </a:lnTo>
                <a:lnTo>
                  <a:pt x="8466" y="2310"/>
                </a:lnTo>
                <a:cubicBezTo>
                  <a:pt x="8490" y="2251"/>
                  <a:pt x="8514" y="2191"/>
                  <a:pt x="8514" y="2120"/>
                </a:cubicBezTo>
                <a:lnTo>
                  <a:pt x="8514" y="2036"/>
                </a:lnTo>
                <a:close/>
                <a:moveTo>
                  <a:pt x="1394" y="3525"/>
                </a:moveTo>
                <a:cubicBezTo>
                  <a:pt x="1620" y="3525"/>
                  <a:pt x="1798" y="3703"/>
                  <a:pt x="1798" y="3918"/>
                </a:cubicBezTo>
                <a:lnTo>
                  <a:pt x="1798" y="4287"/>
                </a:lnTo>
                <a:cubicBezTo>
                  <a:pt x="1798" y="4596"/>
                  <a:pt x="1548" y="4870"/>
                  <a:pt x="1215" y="4870"/>
                </a:cubicBezTo>
                <a:cubicBezTo>
                  <a:pt x="905" y="4870"/>
                  <a:pt x="644" y="4608"/>
                  <a:pt x="644" y="4287"/>
                </a:cubicBezTo>
                <a:lnTo>
                  <a:pt x="644" y="3918"/>
                </a:lnTo>
                <a:cubicBezTo>
                  <a:pt x="644" y="3691"/>
                  <a:pt x="822" y="3525"/>
                  <a:pt x="1025" y="3525"/>
                </a:cubicBezTo>
                <a:close/>
                <a:moveTo>
                  <a:pt x="4406" y="3525"/>
                </a:moveTo>
                <a:cubicBezTo>
                  <a:pt x="4632" y="3525"/>
                  <a:pt x="4811" y="3703"/>
                  <a:pt x="4811" y="3918"/>
                </a:cubicBezTo>
                <a:lnTo>
                  <a:pt x="4811" y="4287"/>
                </a:lnTo>
                <a:cubicBezTo>
                  <a:pt x="4811" y="4596"/>
                  <a:pt x="4549" y="4870"/>
                  <a:pt x="4227" y="4870"/>
                </a:cubicBezTo>
                <a:cubicBezTo>
                  <a:pt x="3918" y="4870"/>
                  <a:pt x="3644" y="4608"/>
                  <a:pt x="3644" y="4287"/>
                </a:cubicBezTo>
                <a:lnTo>
                  <a:pt x="3644" y="3918"/>
                </a:lnTo>
                <a:cubicBezTo>
                  <a:pt x="3644" y="3691"/>
                  <a:pt x="3823" y="3525"/>
                  <a:pt x="4037" y="3525"/>
                </a:cubicBezTo>
                <a:close/>
                <a:moveTo>
                  <a:pt x="7394" y="3525"/>
                </a:moveTo>
                <a:cubicBezTo>
                  <a:pt x="7621" y="3525"/>
                  <a:pt x="7799" y="3703"/>
                  <a:pt x="7799" y="3918"/>
                </a:cubicBezTo>
                <a:lnTo>
                  <a:pt x="7799" y="4287"/>
                </a:lnTo>
                <a:cubicBezTo>
                  <a:pt x="7799" y="4596"/>
                  <a:pt x="7537" y="4870"/>
                  <a:pt x="7216" y="4870"/>
                </a:cubicBezTo>
                <a:cubicBezTo>
                  <a:pt x="6906" y="4870"/>
                  <a:pt x="6632" y="4608"/>
                  <a:pt x="6632" y="4287"/>
                </a:cubicBezTo>
                <a:lnTo>
                  <a:pt x="6632" y="3918"/>
                </a:lnTo>
                <a:cubicBezTo>
                  <a:pt x="6632" y="3691"/>
                  <a:pt x="6811" y="3525"/>
                  <a:pt x="7025" y="3525"/>
                </a:cubicBezTo>
                <a:close/>
                <a:moveTo>
                  <a:pt x="10407" y="3525"/>
                </a:moveTo>
                <a:cubicBezTo>
                  <a:pt x="10621" y="3525"/>
                  <a:pt x="10788" y="3703"/>
                  <a:pt x="10788" y="3918"/>
                </a:cubicBezTo>
                <a:lnTo>
                  <a:pt x="10788" y="4287"/>
                </a:lnTo>
                <a:cubicBezTo>
                  <a:pt x="10800" y="4608"/>
                  <a:pt x="10538" y="4870"/>
                  <a:pt x="10216" y="4870"/>
                </a:cubicBezTo>
                <a:cubicBezTo>
                  <a:pt x="9907" y="4870"/>
                  <a:pt x="9645" y="4608"/>
                  <a:pt x="9645" y="4287"/>
                </a:cubicBezTo>
                <a:lnTo>
                  <a:pt x="9645" y="3918"/>
                </a:lnTo>
                <a:cubicBezTo>
                  <a:pt x="9645" y="3691"/>
                  <a:pt x="9823" y="3525"/>
                  <a:pt x="10026" y="3525"/>
                </a:cubicBezTo>
                <a:close/>
                <a:moveTo>
                  <a:pt x="1429" y="5215"/>
                </a:moveTo>
                <a:lnTo>
                  <a:pt x="1429" y="5311"/>
                </a:lnTo>
                <a:cubicBezTo>
                  <a:pt x="1429" y="5370"/>
                  <a:pt x="1441" y="5442"/>
                  <a:pt x="1477" y="5489"/>
                </a:cubicBezTo>
                <a:lnTo>
                  <a:pt x="1239" y="5727"/>
                </a:lnTo>
                <a:lnTo>
                  <a:pt x="1203" y="5727"/>
                </a:lnTo>
                <a:lnTo>
                  <a:pt x="965" y="5489"/>
                </a:lnTo>
                <a:cubicBezTo>
                  <a:pt x="989" y="5430"/>
                  <a:pt x="1013" y="5370"/>
                  <a:pt x="1013" y="5311"/>
                </a:cubicBezTo>
                <a:lnTo>
                  <a:pt x="1013" y="5215"/>
                </a:lnTo>
                <a:close/>
                <a:moveTo>
                  <a:pt x="4430" y="5215"/>
                </a:moveTo>
                <a:lnTo>
                  <a:pt x="4430" y="5311"/>
                </a:lnTo>
                <a:cubicBezTo>
                  <a:pt x="4430" y="5370"/>
                  <a:pt x="4454" y="5442"/>
                  <a:pt x="4477" y="5489"/>
                </a:cubicBezTo>
                <a:lnTo>
                  <a:pt x="4239" y="5727"/>
                </a:lnTo>
                <a:lnTo>
                  <a:pt x="4215" y="5727"/>
                </a:lnTo>
                <a:lnTo>
                  <a:pt x="3977" y="5489"/>
                </a:lnTo>
                <a:cubicBezTo>
                  <a:pt x="4001" y="5430"/>
                  <a:pt x="4013" y="5370"/>
                  <a:pt x="4013" y="5311"/>
                </a:cubicBezTo>
                <a:lnTo>
                  <a:pt x="4013" y="5215"/>
                </a:lnTo>
                <a:close/>
                <a:moveTo>
                  <a:pt x="7418" y="5215"/>
                </a:moveTo>
                <a:lnTo>
                  <a:pt x="7418" y="5311"/>
                </a:lnTo>
                <a:cubicBezTo>
                  <a:pt x="7418" y="5370"/>
                  <a:pt x="7442" y="5442"/>
                  <a:pt x="7466" y="5489"/>
                </a:cubicBezTo>
                <a:lnTo>
                  <a:pt x="7228" y="5727"/>
                </a:lnTo>
                <a:lnTo>
                  <a:pt x="7204" y="5727"/>
                </a:lnTo>
                <a:lnTo>
                  <a:pt x="6966" y="5489"/>
                </a:lnTo>
                <a:cubicBezTo>
                  <a:pt x="6990" y="5430"/>
                  <a:pt x="7001" y="5370"/>
                  <a:pt x="7001" y="5311"/>
                </a:cubicBezTo>
                <a:lnTo>
                  <a:pt x="7001" y="5215"/>
                </a:lnTo>
                <a:close/>
                <a:moveTo>
                  <a:pt x="10419" y="5215"/>
                </a:moveTo>
                <a:lnTo>
                  <a:pt x="10419" y="5311"/>
                </a:lnTo>
                <a:cubicBezTo>
                  <a:pt x="10419" y="5370"/>
                  <a:pt x="10430" y="5442"/>
                  <a:pt x="10454" y="5489"/>
                </a:cubicBezTo>
                <a:lnTo>
                  <a:pt x="10216" y="5727"/>
                </a:lnTo>
                <a:lnTo>
                  <a:pt x="10192" y="5727"/>
                </a:lnTo>
                <a:lnTo>
                  <a:pt x="9954" y="5489"/>
                </a:lnTo>
                <a:cubicBezTo>
                  <a:pt x="9978" y="5430"/>
                  <a:pt x="10002" y="5370"/>
                  <a:pt x="10002" y="5311"/>
                </a:cubicBezTo>
                <a:lnTo>
                  <a:pt x="10002" y="5215"/>
                </a:lnTo>
                <a:close/>
                <a:moveTo>
                  <a:pt x="2584" y="0"/>
                </a:moveTo>
                <a:cubicBezTo>
                  <a:pt x="2191" y="0"/>
                  <a:pt x="1858" y="322"/>
                  <a:pt x="1858" y="727"/>
                </a:cubicBezTo>
                <a:lnTo>
                  <a:pt x="1858" y="1096"/>
                </a:lnTo>
                <a:cubicBezTo>
                  <a:pt x="1858" y="1393"/>
                  <a:pt x="2013" y="1667"/>
                  <a:pt x="2227" y="1846"/>
                </a:cubicBezTo>
                <a:lnTo>
                  <a:pt x="2227" y="2108"/>
                </a:lnTo>
                <a:cubicBezTo>
                  <a:pt x="2227" y="2108"/>
                  <a:pt x="2227" y="2132"/>
                  <a:pt x="2215" y="2132"/>
                </a:cubicBezTo>
                <a:lnTo>
                  <a:pt x="1787" y="2346"/>
                </a:lnTo>
                <a:cubicBezTo>
                  <a:pt x="1608" y="2441"/>
                  <a:pt x="1489" y="2632"/>
                  <a:pt x="1489" y="2846"/>
                </a:cubicBezTo>
                <a:lnTo>
                  <a:pt x="1489" y="3179"/>
                </a:lnTo>
                <a:lnTo>
                  <a:pt x="1096" y="3179"/>
                </a:lnTo>
                <a:cubicBezTo>
                  <a:pt x="703" y="3179"/>
                  <a:pt x="370" y="3513"/>
                  <a:pt x="370" y="3918"/>
                </a:cubicBezTo>
                <a:lnTo>
                  <a:pt x="370" y="4287"/>
                </a:lnTo>
                <a:cubicBezTo>
                  <a:pt x="370" y="4584"/>
                  <a:pt x="524" y="4846"/>
                  <a:pt x="739" y="5025"/>
                </a:cubicBezTo>
                <a:lnTo>
                  <a:pt x="739" y="5299"/>
                </a:lnTo>
                <a:cubicBezTo>
                  <a:pt x="739" y="5299"/>
                  <a:pt x="739" y="5311"/>
                  <a:pt x="727" y="5311"/>
                </a:cubicBezTo>
                <a:lnTo>
                  <a:pt x="298" y="5537"/>
                </a:lnTo>
                <a:cubicBezTo>
                  <a:pt x="120" y="5620"/>
                  <a:pt x="1" y="5823"/>
                  <a:pt x="1" y="6025"/>
                </a:cubicBezTo>
                <a:lnTo>
                  <a:pt x="1" y="7870"/>
                </a:lnTo>
                <a:cubicBezTo>
                  <a:pt x="1" y="8025"/>
                  <a:pt x="48" y="8156"/>
                  <a:pt x="120" y="8275"/>
                </a:cubicBezTo>
                <a:lnTo>
                  <a:pt x="298" y="8561"/>
                </a:lnTo>
                <a:cubicBezTo>
                  <a:pt x="346" y="8621"/>
                  <a:pt x="358" y="8692"/>
                  <a:pt x="358" y="8775"/>
                </a:cubicBezTo>
                <a:lnTo>
                  <a:pt x="358" y="9549"/>
                </a:lnTo>
                <a:cubicBezTo>
                  <a:pt x="358" y="9644"/>
                  <a:pt x="429" y="9716"/>
                  <a:pt x="524" y="9716"/>
                </a:cubicBezTo>
                <a:cubicBezTo>
                  <a:pt x="608" y="9716"/>
                  <a:pt x="679" y="9644"/>
                  <a:pt x="679" y="9549"/>
                </a:cubicBezTo>
                <a:lnTo>
                  <a:pt x="679" y="8775"/>
                </a:lnTo>
                <a:cubicBezTo>
                  <a:pt x="679" y="8632"/>
                  <a:pt x="644" y="8501"/>
                  <a:pt x="560" y="8371"/>
                </a:cubicBezTo>
                <a:lnTo>
                  <a:pt x="382" y="8097"/>
                </a:lnTo>
                <a:cubicBezTo>
                  <a:pt x="346" y="8037"/>
                  <a:pt x="322" y="7966"/>
                  <a:pt x="322" y="7870"/>
                </a:cubicBezTo>
                <a:lnTo>
                  <a:pt x="322" y="6025"/>
                </a:lnTo>
                <a:cubicBezTo>
                  <a:pt x="322" y="5954"/>
                  <a:pt x="370" y="5882"/>
                  <a:pt x="441" y="5846"/>
                </a:cubicBezTo>
                <a:lnTo>
                  <a:pt x="763" y="5692"/>
                </a:lnTo>
                <a:lnTo>
                  <a:pt x="1036" y="5977"/>
                </a:lnTo>
                <a:cubicBezTo>
                  <a:pt x="1120" y="6049"/>
                  <a:pt x="1203" y="6085"/>
                  <a:pt x="1298" y="6085"/>
                </a:cubicBezTo>
                <a:cubicBezTo>
                  <a:pt x="1382" y="6085"/>
                  <a:pt x="1477" y="6049"/>
                  <a:pt x="1548" y="5977"/>
                </a:cubicBezTo>
                <a:lnTo>
                  <a:pt x="1834" y="5692"/>
                </a:lnTo>
                <a:lnTo>
                  <a:pt x="2144" y="5846"/>
                </a:lnTo>
                <a:cubicBezTo>
                  <a:pt x="2215" y="5882"/>
                  <a:pt x="2263" y="5954"/>
                  <a:pt x="2263" y="6025"/>
                </a:cubicBezTo>
                <a:lnTo>
                  <a:pt x="2263" y="7870"/>
                </a:lnTo>
                <a:cubicBezTo>
                  <a:pt x="2263" y="7942"/>
                  <a:pt x="2227" y="8025"/>
                  <a:pt x="2203" y="8097"/>
                </a:cubicBezTo>
                <a:lnTo>
                  <a:pt x="2025" y="8371"/>
                </a:lnTo>
                <a:cubicBezTo>
                  <a:pt x="1953" y="8490"/>
                  <a:pt x="1906" y="8644"/>
                  <a:pt x="1906" y="8775"/>
                </a:cubicBezTo>
                <a:lnTo>
                  <a:pt x="1906" y="9549"/>
                </a:lnTo>
                <a:cubicBezTo>
                  <a:pt x="1906" y="9644"/>
                  <a:pt x="1977" y="9716"/>
                  <a:pt x="2072" y="9716"/>
                </a:cubicBezTo>
                <a:cubicBezTo>
                  <a:pt x="2156" y="9716"/>
                  <a:pt x="2227" y="9644"/>
                  <a:pt x="2227" y="9549"/>
                </a:cubicBezTo>
                <a:lnTo>
                  <a:pt x="2227" y="8775"/>
                </a:lnTo>
                <a:cubicBezTo>
                  <a:pt x="2227" y="8704"/>
                  <a:pt x="2263" y="8632"/>
                  <a:pt x="2287" y="8561"/>
                </a:cubicBezTo>
                <a:lnTo>
                  <a:pt x="2465" y="8275"/>
                </a:lnTo>
                <a:cubicBezTo>
                  <a:pt x="2549" y="8156"/>
                  <a:pt x="2584" y="8001"/>
                  <a:pt x="2584" y="7870"/>
                </a:cubicBezTo>
                <a:lnTo>
                  <a:pt x="2584" y="6025"/>
                </a:lnTo>
                <a:cubicBezTo>
                  <a:pt x="2584" y="5823"/>
                  <a:pt x="2465" y="5644"/>
                  <a:pt x="2287" y="5537"/>
                </a:cubicBezTo>
                <a:lnTo>
                  <a:pt x="1858" y="5311"/>
                </a:lnTo>
                <a:lnTo>
                  <a:pt x="1846" y="5299"/>
                </a:lnTo>
                <a:lnTo>
                  <a:pt x="1846" y="5025"/>
                </a:lnTo>
                <a:cubicBezTo>
                  <a:pt x="2072" y="4870"/>
                  <a:pt x="2215" y="4596"/>
                  <a:pt x="2215" y="4287"/>
                </a:cubicBezTo>
                <a:lnTo>
                  <a:pt x="2215" y="3918"/>
                </a:lnTo>
                <a:cubicBezTo>
                  <a:pt x="2215" y="3644"/>
                  <a:pt x="2072" y="3406"/>
                  <a:pt x="1846" y="3275"/>
                </a:cubicBezTo>
                <a:lnTo>
                  <a:pt x="1846" y="2822"/>
                </a:lnTo>
                <a:cubicBezTo>
                  <a:pt x="1846" y="2751"/>
                  <a:pt x="1894" y="2679"/>
                  <a:pt x="1965" y="2644"/>
                </a:cubicBezTo>
                <a:lnTo>
                  <a:pt x="2275" y="2501"/>
                </a:lnTo>
                <a:lnTo>
                  <a:pt x="2560" y="2786"/>
                </a:lnTo>
                <a:cubicBezTo>
                  <a:pt x="2632" y="2858"/>
                  <a:pt x="2727" y="2882"/>
                  <a:pt x="2810" y="2882"/>
                </a:cubicBezTo>
                <a:cubicBezTo>
                  <a:pt x="2906" y="2882"/>
                  <a:pt x="2989" y="2858"/>
                  <a:pt x="3061" y="2786"/>
                </a:cubicBezTo>
                <a:lnTo>
                  <a:pt x="3346" y="2501"/>
                </a:lnTo>
                <a:lnTo>
                  <a:pt x="3656" y="2644"/>
                </a:lnTo>
                <a:cubicBezTo>
                  <a:pt x="3739" y="2679"/>
                  <a:pt x="3775" y="2751"/>
                  <a:pt x="3775" y="2822"/>
                </a:cubicBezTo>
                <a:lnTo>
                  <a:pt x="3775" y="3275"/>
                </a:lnTo>
                <a:cubicBezTo>
                  <a:pt x="3561" y="3394"/>
                  <a:pt x="3406" y="3632"/>
                  <a:pt x="3406" y="3918"/>
                </a:cubicBezTo>
                <a:lnTo>
                  <a:pt x="3406" y="4287"/>
                </a:lnTo>
                <a:cubicBezTo>
                  <a:pt x="3406" y="4584"/>
                  <a:pt x="3561" y="4846"/>
                  <a:pt x="3775" y="5025"/>
                </a:cubicBezTo>
                <a:lnTo>
                  <a:pt x="3775" y="5299"/>
                </a:lnTo>
                <a:cubicBezTo>
                  <a:pt x="3775" y="5299"/>
                  <a:pt x="3775" y="5311"/>
                  <a:pt x="3763" y="5311"/>
                </a:cubicBezTo>
                <a:lnTo>
                  <a:pt x="3334" y="5537"/>
                </a:lnTo>
                <a:cubicBezTo>
                  <a:pt x="3156" y="5620"/>
                  <a:pt x="3037" y="5823"/>
                  <a:pt x="3037" y="6025"/>
                </a:cubicBezTo>
                <a:lnTo>
                  <a:pt x="3037" y="7870"/>
                </a:lnTo>
                <a:cubicBezTo>
                  <a:pt x="3037" y="8025"/>
                  <a:pt x="3084" y="8156"/>
                  <a:pt x="3156" y="8275"/>
                </a:cubicBezTo>
                <a:lnTo>
                  <a:pt x="3334" y="8561"/>
                </a:lnTo>
                <a:cubicBezTo>
                  <a:pt x="3382" y="8621"/>
                  <a:pt x="3394" y="8692"/>
                  <a:pt x="3394" y="8775"/>
                </a:cubicBezTo>
                <a:lnTo>
                  <a:pt x="3394" y="9549"/>
                </a:lnTo>
                <a:cubicBezTo>
                  <a:pt x="3394" y="9644"/>
                  <a:pt x="3465" y="9716"/>
                  <a:pt x="3561" y="9716"/>
                </a:cubicBezTo>
                <a:cubicBezTo>
                  <a:pt x="3644" y="9716"/>
                  <a:pt x="3715" y="9644"/>
                  <a:pt x="3715" y="9549"/>
                </a:cubicBezTo>
                <a:lnTo>
                  <a:pt x="3715" y="8775"/>
                </a:lnTo>
                <a:cubicBezTo>
                  <a:pt x="3715" y="8632"/>
                  <a:pt x="3680" y="8501"/>
                  <a:pt x="3596" y="8371"/>
                </a:cubicBezTo>
                <a:lnTo>
                  <a:pt x="3418" y="8097"/>
                </a:lnTo>
                <a:cubicBezTo>
                  <a:pt x="3382" y="8037"/>
                  <a:pt x="3358" y="7966"/>
                  <a:pt x="3358" y="7870"/>
                </a:cubicBezTo>
                <a:lnTo>
                  <a:pt x="3358" y="6025"/>
                </a:lnTo>
                <a:cubicBezTo>
                  <a:pt x="3358" y="5954"/>
                  <a:pt x="3406" y="5882"/>
                  <a:pt x="3477" y="5846"/>
                </a:cubicBezTo>
                <a:lnTo>
                  <a:pt x="3799" y="5692"/>
                </a:lnTo>
                <a:lnTo>
                  <a:pt x="4073" y="5977"/>
                </a:lnTo>
                <a:cubicBezTo>
                  <a:pt x="4156" y="6049"/>
                  <a:pt x="4239" y="6085"/>
                  <a:pt x="4334" y="6085"/>
                </a:cubicBezTo>
                <a:cubicBezTo>
                  <a:pt x="4418" y="6085"/>
                  <a:pt x="4513" y="6049"/>
                  <a:pt x="4585" y="5977"/>
                </a:cubicBezTo>
                <a:lnTo>
                  <a:pt x="4870" y="5692"/>
                </a:lnTo>
                <a:lnTo>
                  <a:pt x="5180" y="5846"/>
                </a:lnTo>
                <a:cubicBezTo>
                  <a:pt x="5251" y="5882"/>
                  <a:pt x="5299" y="5954"/>
                  <a:pt x="5299" y="6025"/>
                </a:cubicBezTo>
                <a:lnTo>
                  <a:pt x="5299" y="7870"/>
                </a:lnTo>
                <a:cubicBezTo>
                  <a:pt x="5299" y="7942"/>
                  <a:pt x="5263" y="8025"/>
                  <a:pt x="5239" y="8097"/>
                </a:cubicBezTo>
                <a:lnTo>
                  <a:pt x="5061" y="8371"/>
                </a:lnTo>
                <a:cubicBezTo>
                  <a:pt x="4989" y="8490"/>
                  <a:pt x="4942" y="8644"/>
                  <a:pt x="4942" y="8775"/>
                </a:cubicBezTo>
                <a:lnTo>
                  <a:pt x="4942" y="9549"/>
                </a:lnTo>
                <a:cubicBezTo>
                  <a:pt x="4942" y="9644"/>
                  <a:pt x="5013" y="9716"/>
                  <a:pt x="5108" y="9716"/>
                </a:cubicBezTo>
                <a:cubicBezTo>
                  <a:pt x="5192" y="9716"/>
                  <a:pt x="5263" y="9644"/>
                  <a:pt x="5263" y="9549"/>
                </a:cubicBezTo>
                <a:lnTo>
                  <a:pt x="5263" y="8775"/>
                </a:lnTo>
                <a:cubicBezTo>
                  <a:pt x="5263" y="8704"/>
                  <a:pt x="5299" y="8632"/>
                  <a:pt x="5323" y="8561"/>
                </a:cubicBezTo>
                <a:lnTo>
                  <a:pt x="5501" y="8275"/>
                </a:lnTo>
                <a:cubicBezTo>
                  <a:pt x="5585" y="8156"/>
                  <a:pt x="5620" y="8001"/>
                  <a:pt x="5620" y="7870"/>
                </a:cubicBezTo>
                <a:lnTo>
                  <a:pt x="5620" y="6025"/>
                </a:lnTo>
                <a:cubicBezTo>
                  <a:pt x="5620" y="5823"/>
                  <a:pt x="5501" y="5644"/>
                  <a:pt x="5323" y="5537"/>
                </a:cubicBezTo>
                <a:lnTo>
                  <a:pt x="4894" y="5311"/>
                </a:lnTo>
                <a:lnTo>
                  <a:pt x="4882" y="5299"/>
                </a:lnTo>
                <a:lnTo>
                  <a:pt x="4882" y="5025"/>
                </a:lnTo>
                <a:cubicBezTo>
                  <a:pt x="5108" y="4870"/>
                  <a:pt x="5251" y="4596"/>
                  <a:pt x="5251" y="4287"/>
                </a:cubicBezTo>
                <a:lnTo>
                  <a:pt x="5251" y="3918"/>
                </a:lnTo>
                <a:cubicBezTo>
                  <a:pt x="5251" y="3644"/>
                  <a:pt x="5108" y="3406"/>
                  <a:pt x="4882" y="3275"/>
                </a:cubicBezTo>
                <a:lnTo>
                  <a:pt x="4882" y="2822"/>
                </a:lnTo>
                <a:cubicBezTo>
                  <a:pt x="4882" y="2751"/>
                  <a:pt x="4930" y="2679"/>
                  <a:pt x="5001" y="2644"/>
                </a:cubicBezTo>
                <a:lnTo>
                  <a:pt x="5311" y="2501"/>
                </a:lnTo>
                <a:lnTo>
                  <a:pt x="5597" y="2786"/>
                </a:lnTo>
                <a:cubicBezTo>
                  <a:pt x="5668" y="2858"/>
                  <a:pt x="5763" y="2882"/>
                  <a:pt x="5847" y="2882"/>
                </a:cubicBezTo>
                <a:cubicBezTo>
                  <a:pt x="5942" y="2882"/>
                  <a:pt x="6025" y="2858"/>
                  <a:pt x="6097" y="2786"/>
                </a:cubicBezTo>
                <a:lnTo>
                  <a:pt x="6382" y="2501"/>
                </a:lnTo>
                <a:lnTo>
                  <a:pt x="6692" y="2644"/>
                </a:lnTo>
                <a:cubicBezTo>
                  <a:pt x="6775" y="2679"/>
                  <a:pt x="6811" y="2751"/>
                  <a:pt x="6811" y="2822"/>
                </a:cubicBezTo>
                <a:lnTo>
                  <a:pt x="6811" y="3275"/>
                </a:lnTo>
                <a:cubicBezTo>
                  <a:pt x="6597" y="3394"/>
                  <a:pt x="6442" y="3632"/>
                  <a:pt x="6442" y="3918"/>
                </a:cubicBezTo>
                <a:lnTo>
                  <a:pt x="6442" y="4287"/>
                </a:lnTo>
                <a:cubicBezTo>
                  <a:pt x="6442" y="4584"/>
                  <a:pt x="6597" y="4846"/>
                  <a:pt x="6811" y="5025"/>
                </a:cubicBezTo>
                <a:lnTo>
                  <a:pt x="6811" y="5299"/>
                </a:lnTo>
                <a:cubicBezTo>
                  <a:pt x="6811" y="5299"/>
                  <a:pt x="6811" y="5311"/>
                  <a:pt x="6799" y="5311"/>
                </a:cubicBezTo>
                <a:lnTo>
                  <a:pt x="6370" y="5537"/>
                </a:lnTo>
                <a:cubicBezTo>
                  <a:pt x="6192" y="5620"/>
                  <a:pt x="6073" y="5823"/>
                  <a:pt x="6073" y="6025"/>
                </a:cubicBezTo>
                <a:lnTo>
                  <a:pt x="6073" y="7870"/>
                </a:lnTo>
                <a:cubicBezTo>
                  <a:pt x="6073" y="8025"/>
                  <a:pt x="6120" y="8156"/>
                  <a:pt x="6192" y="8275"/>
                </a:cubicBezTo>
                <a:lnTo>
                  <a:pt x="6370" y="8561"/>
                </a:lnTo>
                <a:cubicBezTo>
                  <a:pt x="6418" y="8621"/>
                  <a:pt x="6430" y="8692"/>
                  <a:pt x="6430" y="8775"/>
                </a:cubicBezTo>
                <a:lnTo>
                  <a:pt x="6430" y="9549"/>
                </a:lnTo>
                <a:cubicBezTo>
                  <a:pt x="6430" y="9644"/>
                  <a:pt x="6501" y="9716"/>
                  <a:pt x="6597" y="9716"/>
                </a:cubicBezTo>
                <a:cubicBezTo>
                  <a:pt x="6680" y="9716"/>
                  <a:pt x="6751" y="9644"/>
                  <a:pt x="6751" y="9549"/>
                </a:cubicBezTo>
                <a:lnTo>
                  <a:pt x="6751" y="8775"/>
                </a:lnTo>
                <a:cubicBezTo>
                  <a:pt x="6751" y="8632"/>
                  <a:pt x="6716" y="8501"/>
                  <a:pt x="6632" y="8371"/>
                </a:cubicBezTo>
                <a:lnTo>
                  <a:pt x="6454" y="8097"/>
                </a:lnTo>
                <a:cubicBezTo>
                  <a:pt x="6418" y="8037"/>
                  <a:pt x="6394" y="7966"/>
                  <a:pt x="6394" y="7870"/>
                </a:cubicBezTo>
                <a:lnTo>
                  <a:pt x="6394" y="6025"/>
                </a:lnTo>
                <a:cubicBezTo>
                  <a:pt x="6394" y="5954"/>
                  <a:pt x="6442" y="5882"/>
                  <a:pt x="6513" y="5846"/>
                </a:cubicBezTo>
                <a:lnTo>
                  <a:pt x="6835" y="5692"/>
                </a:lnTo>
                <a:lnTo>
                  <a:pt x="7109" y="5977"/>
                </a:lnTo>
                <a:cubicBezTo>
                  <a:pt x="7192" y="6049"/>
                  <a:pt x="7275" y="6085"/>
                  <a:pt x="7371" y="6085"/>
                </a:cubicBezTo>
                <a:cubicBezTo>
                  <a:pt x="7454" y="6085"/>
                  <a:pt x="7549" y="6049"/>
                  <a:pt x="7621" y="5977"/>
                </a:cubicBezTo>
                <a:lnTo>
                  <a:pt x="7906" y="5692"/>
                </a:lnTo>
                <a:lnTo>
                  <a:pt x="8216" y="5846"/>
                </a:lnTo>
                <a:cubicBezTo>
                  <a:pt x="8287" y="5882"/>
                  <a:pt x="8335" y="5954"/>
                  <a:pt x="8335" y="6025"/>
                </a:cubicBezTo>
                <a:lnTo>
                  <a:pt x="8335" y="7870"/>
                </a:lnTo>
                <a:cubicBezTo>
                  <a:pt x="8335" y="7942"/>
                  <a:pt x="8299" y="8025"/>
                  <a:pt x="8275" y="8097"/>
                </a:cubicBezTo>
                <a:lnTo>
                  <a:pt x="8097" y="8371"/>
                </a:lnTo>
                <a:cubicBezTo>
                  <a:pt x="8025" y="8490"/>
                  <a:pt x="7978" y="8644"/>
                  <a:pt x="7978" y="8775"/>
                </a:cubicBezTo>
                <a:lnTo>
                  <a:pt x="7978" y="9549"/>
                </a:lnTo>
                <a:cubicBezTo>
                  <a:pt x="7978" y="9644"/>
                  <a:pt x="8049" y="9716"/>
                  <a:pt x="8144" y="9716"/>
                </a:cubicBezTo>
                <a:cubicBezTo>
                  <a:pt x="8228" y="9716"/>
                  <a:pt x="8299" y="9644"/>
                  <a:pt x="8299" y="9549"/>
                </a:cubicBezTo>
                <a:lnTo>
                  <a:pt x="8299" y="8775"/>
                </a:lnTo>
                <a:cubicBezTo>
                  <a:pt x="8299" y="8704"/>
                  <a:pt x="8335" y="8632"/>
                  <a:pt x="8359" y="8561"/>
                </a:cubicBezTo>
                <a:lnTo>
                  <a:pt x="8537" y="8275"/>
                </a:lnTo>
                <a:cubicBezTo>
                  <a:pt x="8621" y="8156"/>
                  <a:pt x="8656" y="8001"/>
                  <a:pt x="8656" y="7870"/>
                </a:cubicBezTo>
                <a:lnTo>
                  <a:pt x="8656" y="6025"/>
                </a:lnTo>
                <a:cubicBezTo>
                  <a:pt x="8656" y="5823"/>
                  <a:pt x="8537" y="5644"/>
                  <a:pt x="8359" y="5537"/>
                </a:cubicBezTo>
                <a:lnTo>
                  <a:pt x="7930" y="5311"/>
                </a:lnTo>
                <a:lnTo>
                  <a:pt x="7918" y="5299"/>
                </a:lnTo>
                <a:lnTo>
                  <a:pt x="7918" y="5025"/>
                </a:lnTo>
                <a:cubicBezTo>
                  <a:pt x="8144" y="4870"/>
                  <a:pt x="8287" y="4596"/>
                  <a:pt x="8287" y="4287"/>
                </a:cubicBezTo>
                <a:lnTo>
                  <a:pt x="8287" y="3918"/>
                </a:lnTo>
                <a:cubicBezTo>
                  <a:pt x="8287" y="3644"/>
                  <a:pt x="8144" y="3406"/>
                  <a:pt x="7918" y="3275"/>
                </a:cubicBezTo>
                <a:lnTo>
                  <a:pt x="7918" y="2822"/>
                </a:lnTo>
                <a:cubicBezTo>
                  <a:pt x="7918" y="2751"/>
                  <a:pt x="7966" y="2679"/>
                  <a:pt x="8037" y="2644"/>
                </a:cubicBezTo>
                <a:lnTo>
                  <a:pt x="8347" y="2501"/>
                </a:lnTo>
                <a:lnTo>
                  <a:pt x="8633" y="2786"/>
                </a:lnTo>
                <a:cubicBezTo>
                  <a:pt x="8704" y="2858"/>
                  <a:pt x="8799" y="2882"/>
                  <a:pt x="8883" y="2882"/>
                </a:cubicBezTo>
                <a:cubicBezTo>
                  <a:pt x="8978" y="2882"/>
                  <a:pt x="9061" y="2858"/>
                  <a:pt x="9133" y="2786"/>
                </a:cubicBezTo>
                <a:lnTo>
                  <a:pt x="9418" y="2501"/>
                </a:lnTo>
                <a:lnTo>
                  <a:pt x="9728" y="2644"/>
                </a:lnTo>
                <a:cubicBezTo>
                  <a:pt x="9811" y="2679"/>
                  <a:pt x="9847" y="2751"/>
                  <a:pt x="9847" y="2822"/>
                </a:cubicBezTo>
                <a:lnTo>
                  <a:pt x="9847" y="3275"/>
                </a:lnTo>
                <a:cubicBezTo>
                  <a:pt x="9633" y="3394"/>
                  <a:pt x="9478" y="3632"/>
                  <a:pt x="9478" y="3918"/>
                </a:cubicBezTo>
                <a:lnTo>
                  <a:pt x="9478" y="4287"/>
                </a:lnTo>
                <a:cubicBezTo>
                  <a:pt x="9478" y="4584"/>
                  <a:pt x="9633" y="4846"/>
                  <a:pt x="9847" y="5025"/>
                </a:cubicBezTo>
                <a:lnTo>
                  <a:pt x="9847" y="5299"/>
                </a:lnTo>
                <a:cubicBezTo>
                  <a:pt x="9847" y="5299"/>
                  <a:pt x="9847" y="5311"/>
                  <a:pt x="9835" y="5311"/>
                </a:cubicBezTo>
                <a:lnTo>
                  <a:pt x="9407" y="5537"/>
                </a:lnTo>
                <a:cubicBezTo>
                  <a:pt x="9228" y="5620"/>
                  <a:pt x="9109" y="5823"/>
                  <a:pt x="9109" y="6025"/>
                </a:cubicBezTo>
                <a:lnTo>
                  <a:pt x="9109" y="7870"/>
                </a:lnTo>
                <a:cubicBezTo>
                  <a:pt x="9109" y="8025"/>
                  <a:pt x="9157" y="8156"/>
                  <a:pt x="9228" y="8275"/>
                </a:cubicBezTo>
                <a:lnTo>
                  <a:pt x="9407" y="8561"/>
                </a:lnTo>
                <a:cubicBezTo>
                  <a:pt x="9454" y="8621"/>
                  <a:pt x="9466" y="8692"/>
                  <a:pt x="9466" y="8775"/>
                </a:cubicBezTo>
                <a:lnTo>
                  <a:pt x="9466" y="9549"/>
                </a:lnTo>
                <a:cubicBezTo>
                  <a:pt x="9466" y="9644"/>
                  <a:pt x="9538" y="9716"/>
                  <a:pt x="9633" y="9716"/>
                </a:cubicBezTo>
                <a:cubicBezTo>
                  <a:pt x="9716" y="9716"/>
                  <a:pt x="9788" y="9644"/>
                  <a:pt x="9788" y="9549"/>
                </a:cubicBezTo>
                <a:lnTo>
                  <a:pt x="9788" y="8775"/>
                </a:lnTo>
                <a:cubicBezTo>
                  <a:pt x="9788" y="8632"/>
                  <a:pt x="9752" y="8501"/>
                  <a:pt x="9668" y="8371"/>
                </a:cubicBezTo>
                <a:lnTo>
                  <a:pt x="9490" y="8097"/>
                </a:lnTo>
                <a:cubicBezTo>
                  <a:pt x="9454" y="8037"/>
                  <a:pt x="9430" y="7966"/>
                  <a:pt x="9430" y="7870"/>
                </a:cubicBezTo>
                <a:lnTo>
                  <a:pt x="9430" y="6025"/>
                </a:lnTo>
                <a:cubicBezTo>
                  <a:pt x="9430" y="5954"/>
                  <a:pt x="9478" y="5882"/>
                  <a:pt x="9549" y="5846"/>
                </a:cubicBezTo>
                <a:lnTo>
                  <a:pt x="9871" y="5692"/>
                </a:lnTo>
                <a:lnTo>
                  <a:pt x="10145" y="5977"/>
                </a:lnTo>
                <a:cubicBezTo>
                  <a:pt x="10228" y="6049"/>
                  <a:pt x="10311" y="6085"/>
                  <a:pt x="10407" y="6085"/>
                </a:cubicBezTo>
                <a:cubicBezTo>
                  <a:pt x="10490" y="6085"/>
                  <a:pt x="10585" y="6049"/>
                  <a:pt x="10657" y="5977"/>
                </a:cubicBezTo>
                <a:lnTo>
                  <a:pt x="10942" y="5692"/>
                </a:lnTo>
                <a:lnTo>
                  <a:pt x="11252" y="5846"/>
                </a:lnTo>
                <a:cubicBezTo>
                  <a:pt x="11323" y="5882"/>
                  <a:pt x="11371" y="5954"/>
                  <a:pt x="11371" y="6025"/>
                </a:cubicBezTo>
                <a:lnTo>
                  <a:pt x="11371" y="7870"/>
                </a:lnTo>
                <a:cubicBezTo>
                  <a:pt x="11371" y="7942"/>
                  <a:pt x="11335" y="8025"/>
                  <a:pt x="11312" y="8097"/>
                </a:cubicBezTo>
                <a:lnTo>
                  <a:pt x="11133" y="8371"/>
                </a:lnTo>
                <a:cubicBezTo>
                  <a:pt x="11062" y="8490"/>
                  <a:pt x="11014" y="8644"/>
                  <a:pt x="11014" y="8775"/>
                </a:cubicBezTo>
                <a:lnTo>
                  <a:pt x="11014" y="9549"/>
                </a:lnTo>
                <a:cubicBezTo>
                  <a:pt x="11014" y="9644"/>
                  <a:pt x="11085" y="9716"/>
                  <a:pt x="11181" y="9716"/>
                </a:cubicBezTo>
                <a:cubicBezTo>
                  <a:pt x="11264" y="9716"/>
                  <a:pt x="11335" y="9644"/>
                  <a:pt x="11335" y="9549"/>
                </a:cubicBezTo>
                <a:lnTo>
                  <a:pt x="11335" y="8775"/>
                </a:lnTo>
                <a:cubicBezTo>
                  <a:pt x="11335" y="8704"/>
                  <a:pt x="11371" y="8632"/>
                  <a:pt x="11395" y="8561"/>
                </a:cubicBezTo>
                <a:lnTo>
                  <a:pt x="11573" y="8275"/>
                </a:lnTo>
                <a:cubicBezTo>
                  <a:pt x="11657" y="8156"/>
                  <a:pt x="11693" y="8001"/>
                  <a:pt x="11693" y="7870"/>
                </a:cubicBezTo>
                <a:lnTo>
                  <a:pt x="11693" y="6025"/>
                </a:lnTo>
                <a:cubicBezTo>
                  <a:pt x="11514" y="5823"/>
                  <a:pt x="11395" y="5620"/>
                  <a:pt x="11204" y="5537"/>
                </a:cubicBezTo>
                <a:lnTo>
                  <a:pt x="10776" y="5311"/>
                </a:lnTo>
                <a:lnTo>
                  <a:pt x="10764" y="5299"/>
                </a:lnTo>
                <a:lnTo>
                  <a:pt x="10764" y="5025"/>
                </a:lnTo>
                <a:cubicBezTo>
                  <a:pt x="10978" y="4870"/>
                  <a:pt x="11133" y="4596"/>
                  <a:pt x="11133" y="4287"/>
                </a:cubicBezTo>
                <a:lnTo>
                  <a:pt x="11133" y="3918"/>
                </a:lnTo>
                <a:cubicBezTo>
                  <a:pt x="11133" y="3513"/>
                  <a:pt x="10800" y="3179"/>
                  <a:pt x="10407" y="3179"/>
                </a:cubicBezTo>
                <a:lnTo>
                  <a:pt x="10014" y="3179"/>
                </a:lnTo>
                <a:lnTo>
                  <a:pt x="10014" y="2846"/>
                </a:lnTo>
                <a:cubicBezTo>
                  <a:pt x="10014" y="2632"/>
                  <a:pt x="9895" y="2453"/>
                  <a:pt x="9716" y="2346"/>
                </a:cubicBezTo>
                <a:lnTo>
                  <a:pt x="9287" y="2132"/>
                </a:lnTo>
                <a:lnTo>
                  <a:pt x="9276" y="2108"/>
                </a:lnTo>
                <a:lnTo>
                  <a:pt x="9276" y="1846"/>
                </a:lnTo>
                <a:cubicBezTo>
                  <a:pt x="9490" y="1679"/>
                  <a:pt x="9645" y="1417"/>
                  <a:pt x="9645" y="1096"/>
                </a:cubicBezTo>
                <a:lnTo>
                  <a:pt x="9645" y="727"/>
                </a:lnTo>
                <a:cubicBezTo>
                  <a:pt x="9645" y="322"/>
                  <a:pt x="9311" y="0"/>
                  <a:pt x="8918" y="0"/>
                </a:cubicBezTo>
                <a:lnTo>
                  <a:pt x="8537" y="0"/>
                </a:lnTo>
                <a:cubicBezTo>
                  <a:pt x="8133" y="0"/>
                  <a:pt x="7811" y="322"/>
                  <a:pt x="7811" y="727"/>
                </a:cubicBezTo>
                <a:lnTo>
                  <a:pt x="7811" y="1096"/>
                </a:lnTo>
                <a:cubicBezTo>
                  <a:pt x="7811" y="1393"/>
                  <a:pt x="7966" y="1667"/>
                  <a:pt x="8180" y="1846"/>
                </a:cubicBezTo>
                <a:lnTo>
                  <a:pt x="8180" y="2108"/>
                </a:lnTo>
                <a:cubicBezTo>
                  <a:pt x="8180" y="2108"/>
                  <a:pt x="8180" y="2132"/>
                  <a:pt x="8168" y="2132"/>
                </a:cubicBezTo>
                <a:lnTo>
                  <a:pt x="7740" y="2346"/>
                </a:lnTo>
                <a:cubicBezTo>
                  <a:pt x="7561" y="2441"/>
                  <a:pt x="7442" y="2632"/>
                  <a:pt x="7442" y="2846"/>
                </a:cubicBezTo>
                <a:lnTo>
                  <a:pt x="7442" y="3179"/>
                </a:lnTo>
                <a:lnTo>
                  <a:pt x="7037" y="3179"/>
                </a:lnTo>
                <a:lnTo>
                  <a:pt x="7037" y="2846"/>
                </a:lnTo>
                <a:cubicBezTo>
                  <a:pt x="7037" y="2632"/>
                  <a:pt x="6918" y="2453"/>
                  <a:pt x="6740" y="2346"/>
                </a:cubicBezTo>
                <a:lnTo>
                  <a:pt x="6311" y="2132"/>
                </a:lnTo>
                <a:lnTo>
                  <a:pt x="6299" y="2108"/>
                </a:lnTo>
                <a:lnTo>
                  <a:pt x="6299" y="1846"/>
                </a:lnTo>
                <a:cubicBezTo>
                  <a:pt x="6513" y="1679"/>
                  <a:pt x="6668" y="1417"/>
                  <a:pt x="6668" y="1096"/>
                </a:cubicBezTo>
                <a:lnTo>
                  <a:pt x="6668" y="727"/>
                </a:lnTo>
                <a:cubicBezTo>
                  <a:pt x="6668" y="322"/>
                  <a:pt x="6335" y="0"/>
                  <a:pt x="5942" y="0"/>
                </a:cubicBezTo>
                <a:lnTo>
                  <a:pt x="5561" y="0"/>
                </a:lnTo>
                <a:cubicBezTo>
                  <a:pt x="5168" y="0"/>
                  <a:pt x="4835" y="322"/>
                  <a:pt x="4835" y="727"/>
                </a:cubicBezTo>
                <a:lnTo>
                  <a:pt x="4835" y="1096"/>
                </a:lnTo>
                <a:cubicBezTo>
                  <a:pt x="4835" y="1393"/>
                  <a:pt x="4989" y="1667"/>
                  <a:pt x="5204" y="1846"/>
                </a:cubicBezTo>
                <a:lnTo>
                  <a:pt x="5204" y="2108"/>
                </a:lnTo>
                <a:cubicBezTo>
                  <a:pt x="5204" y="2108"/>
                  <a:pt x="5204" y="2132"/>
                  <a:pt x="5192" y="2132"/>
                </a:cubicBezTo>
                <a:lnTo>
                  <a:pt x="4763" y="2346"/>
                </a:lnTo>
                <a:cubicBezTo>
                  <a:pt x="4585" y="2441"/>
                  <a:pt x="4465" y="2632"/>
                  <a:pt x="4465" y="2846"/>
                </a:cubicBezTo>
                <a:lnTo>
                  <a:pt x="4465" y="3179"/>
                </a:lnTo>
                <a:lnTo>
                  <a:pt x="4061" y="3179"/>
                </a:lnTo>
                <a:lnTo>
                  <a:pt x="4061" y="2846"/>
                </a:lnTo>
                <a:cubicBezTo>
                  <a:pt x="4061" y="2632"/>
                  <a:pt x="3942" y="2453"/>
                  <a:pt x="3763" y="2346"/>
                </a:cubicBezTo>
                <a:lnTo>
                  <a:pt x="3334" y="2132"/>
                </a:lnTo>
                <a:lnTo>
                  <a:pt x="3322" y="2108"/>
                </a:lnTo>
                <a:lnTo>
                  <a:pt x="3322" y="1846"/>
                </a:lnTo>
                <a:cubicBezTo>
                  <a:pt x="3537" y="1679"/>
                  <a:pt x="3692" y="1417"/>
                  <a:pt x="3692" y="1096"/>
                </a:cubicBezTo>
                <a:lnTo>
                  <a:pt x="3692" y="727"/>
                </a:lnTo>
                <a:cubicBezTo>
                  <a:pt x="3692" y="322"/>
                  <a:pt x="3358" y="0"/>
                  <a:pt x="2965"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868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3638</TotalTime>
  <Words>952</Words>
  <Application>Microsoft Office PowerPoint</Application>
  <PresentationFormat>On-screen Show (16:9)</PresentationFormat>
  <Paragraphs>283</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Raleway SemiBold</vt:lpstr>
      <vt:lpstr>Barlow Light</vt:lpstr>
      <vt:lpstr>Squada One</vt:lpstr>
      <vt:lpstr>Calibri</vt:lpstr>
      <vt:lpstr>Barlow</vt:lpstr>
      <vt:lpstr>Courier New</vt:lpstr>
      <vt:lpstr>Gaoler template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Domain Experience</vt:lpstr>
      <vt:lpstr>PowerPoint Presentation</vt:lpstr>
      <vt:lpstr>PowerPoint Presentation</vt:lpstr>
      <vt:lpstr>Portfolio Project Personal customer experience</vt:lpstr>
      <vt:lpstr>Portfolio Project Personal working experience</vt:lpstr>
      <vt:lpstr>Portfolio Project Personal daily routines</vt:lpstr>
      <vt:lpstr>PowerPoint Presentation</vt:lpstr>
      <vt:lpstr>Portfolio Project Emulator’s customer experience</vt:lpstr>
      <vt:lpstr>Portfolio Project Emulator’s Analyst steps</vt:lpstr>
      <vt:lpstr>Portfolio Project Emulator’s Analyst steps</vt:lpstr>
      <vt:lpstr>Portfolio Project Emulator’s Analyst steps</vt:lpstr>
      <vt:lpstr>Portfolio Project Emulator’s Analyst steps</vt:lpstr>
      <vt:lpstr>Portfolio Project Emulator’s Analyst steps</vt:lpstr>
      <vt:lpstr>Portfolio Project Simulators - Game</vt:lpstr>
      <vt:lpstr>PowerPoint Presentation</vt:lpstr>
      <vt:lpstr>Portfolio Project Innovation Research – Topics of our main interest </vt:lpstr>
      <vt:lpstr>Portfolio Project Innovation and Open data</vt:lpstr>
      <vt:lpstr>Portfolio Project Some Additional resources</vt:lpstr>
      <vt:lpstr>Portfolio Project Some Additional resources</vt:lpstr>
      <vt:lpstr>Time to choose..</vt:lpstr>
      <vt:lpstr>Portfolio Project Role and time investment</vt:lpstr>
      <vt:lpstr>Portfolio Project How to choose next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ADMIN</dc:creator>
  <cp:lastModifiedBy>ADMIN</cp:lastModifiedBy>
  <cp:revision>270</cp:revision>
  <dcterms:modified xsi:type="dcterms:W3CDTF">2020-08-10T21:21:01Z</dcterms:modified>
</cp:coreProperties>
</file>