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65" r:id="rId11"/>
    <p:sldId id="29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Barlow Light" charset="0"/>
      <p:regular r:id="rId32"/>
      <p:bold r:id="rId33"/>
      <p:italic r:id="rId34"/>
      <p:boldItalic r:id="rId35"/>
    </p:embeddedFont>
    <p:embeddedFont>
      <p:font typeface="Verdana" pitchFamily="34" charset="0"/>
      <p:regular r:id="rId36"/>
      <p:bold r:id="rId37"/>
      <p:italic r:id="rId38"/>
      <p:boldItalic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Consolas" pitchFamily="49" charset="0"/>
      <p:regular r:id="rId44"/>
      <p:bold r:id="rId45"/>
      <p:italic r:id="rId46"/>
      <p:boldItalic r:id="rId47"/>
    </p:embeddedFont>
    <p:embeddedFont>
      <p:font typeface="Barlow" charset="0"/>
      <p:regular r:id="rId48"/>
      <p:bold r:id="rId49"/>
      <p:italic r:id="rId50"/>
      <p:boldItalic r:id="rId51"/>
    </p:embeddedFont>
    <p:embeddedFont>
      <p:font typeface="Tw Cen MT" pitchFamily="34" charset="0"/>
      <p:regular r:id="rId52"/>
      <p:bold r:id="rId53"/>
      <p:italic r:id="rId54"/>
      <p:boldItalic r:id="rId55"/>
    </p:embeddedFont>
    <p:embeddedFont>
      <p:font typeface="Raleway SemiBold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2DD"/>
    <a:srgbClr val="435A72"/>
    <a:srgbClr val="01AFE2"/>
    <a:srgbClr val="3EB1D5"/>
    <a:srgbClr val="C5C7C9"/>
    <a:srgbClr val="01224B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font" Target="fonts/font2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E2AD8C-492F-40E2-B056-62810F20A720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11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90CCC1-046C-44DC-BCBB-F00930660E6B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5CE6DA-FFB8-4DEB-BDAF-EC9BA2435089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858DF2-D078-47FA-A017-CAA69A14ADD0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C927B1-F32E-4F87-85B9-D17E16438312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48C11D-CBCA-4D99-9567-2CC3CD13E252}" type="slidenum">
              <a:rPr lang="it-IT" altLang="en-US" sz="1200" smtClean="0"/>
              <a:pPr eaLnBrk="1" hangingPunct="1"/>
              <a:t>20</a:t>
            </a:fld>
            <a:endParaRPr lang="it-IT" altLang="en-US" sz="1200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D44EBC-CFC7-47F5-B9FC-A7B839363CF9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D4E9AB-15F3-4FF8-84D9-7A18439EFCA0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62349F-8C08-4EF7-BA37-38D07F44AD06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5CC924-AD80-4347-A61B-94EBA7B36E35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5D92C2-12F5-46C9-8B51-DAA83C6BB11A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323AF8-F14B-4E11-AAEC-3E77A4008FA3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6F89682-6A1F-40F9-BAD1-4C34BE46D5DA}" type="slidenum">
              <a:rPr lang="it-IT" altLang="en-US" sz="1200" smtClean="0"/>
              <a:pPr eaLnBrk="1" hangingPunct="1"/>
              <a:t>29</a:t>
            </a:fld>
            <a:endParaRPr lang="it-IT" altLang="en-US" sz="1200" smtClean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5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984625" y="3291830"/>
            <a:ext cx="2748653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Technology Overview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772689-4CF5-4F7F-90FB-7B1CB992B008}" type="slidenum">
              <a:rPr lang="it-IT" altLang="en-US" sz="1400" smtClean="0"/>
              <a:pPr eaLnBrk="1" hangingPunct="1"/>
              <a:t>10</a:t>
            </a:fld>
            <a:endParaRPr lang="it-IT" altLang="en-US" sz="14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293" name="Picture 2" descr="synchronou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8143856" cy="31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492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nineties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t-EE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Ajax</a:t>
            </a:r>
            <a:endParaRPr lang="et-EE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dirty="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Standard object</a:t>
            </a:r>
            <a:r>
              <a:rPr lang="et-EE" altLang="en-US" sz="1800" dirty="0" smtClean="0"/>
              <a:t> </a:t>
            </a:r>
            <a:r>
              <a:rPr lang="et-EE" altLang="en-US" sz="1800" dirty="0"/>
              <a:t>XmlHttpRequest </a:t>
            </a:r>
            <a:r>
              <a:rPr lang="en-US" altLang="en-US" sz="1800" dirty="0" smtClean="0"/>
              <a:t>available for all </a:t>
            </a:r>
            <a:r>
              <a:rPr lang="et-EE" altLang="en-US" sz="1800" dirty="0" smtClean="0"/>
              <a:t>browser</a:t>
            </a:r>
            <a:r>
              <a:rPr lang="en-US" altLang="en-US" sz="1800" dirty="0" smtClean="0"/>
              <a:t>s</a:t>
            </a:r>
            <a:endParaRPr lang="et-EE" altLang="en-US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</a:t>
            </a:r>
            <a:r>
              <a:rPr lang="et-EE" altLang="en-US" sz="1800" dirty="0" smtClean="0"/>
              <a:t>AJAX </a:t>
            </a:r>
            <a:r>
              <a:rPr lang="en-US" altLang="en-US" sz="1800" dirty="0" smtClean="0"/>
              <a:t>acronym mentioned in essay from </a:t>
            </a:r>
            <a:r>
              <a:rPr lang="et-EE" altLang="en-US" sz="1800" dirty="0" smtClean="0"/>
              <a:t>Jesse </a:t>
            </a:r>
            <a:r>
              <a:rPr lang="et-EE" altLang="en-US" sz="1800" dirty="0"/>
              <a:t>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41CB594-F355-4F0F-AAB8-F3D73B8F5267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 page richieste Ajax</a:t>
            </a:r>
            <a:endParaRPr lang="it-IT" altLang="en-US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317" name="Picture 2" descr="synchronou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4" y="748904"/>
            <a:ext cx="8880475" cy="371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3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13</a:t>
            </a:fld>
            <a:endParaRPr lang="it-IT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 page richieste Ajax stati</a:t>
            </a:r>
            <a:endParaRPr lang="it-IT" alt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1" name="Picture 2" descr="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194" y="2643758"/>
            <a:ext cx="4117995" cy="168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71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216C44-C9A4-4521-85C2-60DD8727ACEF}" type="slidenum">
              <a:rPr lang="it-IT" altLang="en-US" sz="1400" smtClean="0"/>
              <a:pPr eaLnBrk="1" hangingPunct="1"/>
              <a:t>14</a:t>
            </a:fld>
            <a:endParaRPr lang="it-IT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XmlHttpRequest Object</a:t>
            </a:r>
            <a:endParaRPr lang="it-IT" altLang="en-US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614363"/>
            <a:ext cx="7380288" cy="41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 Frameworks: Rich Internet Applications (RIA)</a:t>
            </a:r>
            <a:endParaRPr lang="it-IT" alt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716"/>
            <a:ext cx="864235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AJAX Frameworks funzionalita</a:t>
            </a:r>
            <a:endParaRPr lang="it-IT" altLang="en-US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41300" y="951310"/>
            <a:ext cx="8642350" cy="3082528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Supporto per api crossbrowser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Api Selettori 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Manipolazione del DOM avanzata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Semplificazione per gestione eventi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Supporto per animazioni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UI e Drag 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40095B-BA10-4657-A5CF-110FCF79D3E3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4769"/>
            <a:ext cx="7485062" cy="458391"/>
          </a:xfrm>
        </p:spPr>
        <p:txBody>
          <a:bodyPr/>
          <a:lstStyle/>
          <a:p>
            <a:pPr eaLnBrk="1" hangingPunct="1"/>
            <a:r>
              <a:rPr lang="et-EE" altLang="en-US" smtClean="0"/>
              <a:t>Applicazioni Web II generazione (RIA)</a:t>
            </a:r>
            <a:endParaRPr lang="it-IT" altLang="en-US" smtClean="0"/>
          </a:p>
        </p:txBody>
      </p:sp>
      <p:sp>
        <p:nvSpPr>
          <p:cNvPr id="18436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41300" y="951310"/>
            <a:ext cx="8642350" cy="3713559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Simulano applicazioni Desktop, ma sono gestite da 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Dialogo con server in asincrono per caricamento/update dati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Codice JS permette di creare applicazioni client side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Frameworks JS gestire compatibilita crossbrowser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smtClean="0"/>
              <a:t>Limiti:</a:t>
            </a:r>
          </a:p>
          <a:p>
            <a:pPr lvl="2" eaLnBrk="1" hangingPunct="1"/>
            <a:r>
              <a:rPr lang="et-EE" altLang="en-US" sz="1600" smtClean="0"/>
              <a:t>Gestione templates UI</a:t>
            </a:r>
          </a:p>
          <a:p>
            <a:pPr lvl="2" eaLnBrk="1" hangingPunct="1"/>
            <a:r>
              <a:rPr lang="et-EE" altLang="en-US" sz="1600" smtClean="0"/>
              <a:t>Navigazione tra N pagine </a:t>
            </a:r>
          </a:p>
          <a:p>
            <a:pPr lvl="2" eaLnBrk="1" hangingPunct="1"/>
            <a:r>
              <a:rPr lang="et-EE" altLang="en-US" sz="1600" smtClean="0"/>
              <a:t>Mantenimento stato tra N pagine</a:t>
            </a:r>
          </a:p>
          <a:p>
            <a:pPr lvl="2" eaLnBrk="1" hangingPunct="1"/>
            <a:r>
              <a:rPr lang="et-EE" altLang="en-US" sz="1600" smtClean="0"/>
              <a:t>Difficile gestione dipendenze tra librerie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1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NodeJS: Javascript Engine</a:t>
            </a:r>
            <a:endParaRPr lang="it-IT" alt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b="1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n-US" b="1">
                <a:latin typeface="Tw Cen MT" pitchFamily="34" charset="0"/>
              </a:rPr>
              <a:t>V8 </a:t>
            </a:r>
            <a:r>
              <a:rPr lang="en-US">
                <a:latin typeface="Tw Cen MT" pitchFamily="34" charset="0"/>
              </a:rPr>
              <a:t>open source JavaScript engine </a:t>
            </a:r>
            <a:r>
              <a:rPr lang="et-EE">
                <a:latin typeface="Tw Cen MT" pitchFamily="34" charset="0"/>
              </a:rPr>
              <a:t>sviluppato da</a:t>
            </a:r>
            <a:r>
              <a:rPr lang="en-US">
                <a:latin typeface="Tw Cen MT" pitchFamily="34" charset="0"/>
              </a:rPr>
              <a:t> Google. </a:t>
            </a:r>
            <a:endParaRPr lang="et-EE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Scritto in </a:t>
            </a:r>
            <a:r>
              <a:rPr lang="en-US">
                <a:latin typeface="Tw Cen MT" pitchFamily="34" charset="0"/>
              </a:rPr>
              <a:t>C++ </a:t>
            </a:r>
            <a:r>
              <a:rPr lang="et-EE">
                <a:latin typeface="Tw Cen MT" pitchFamily="34" charset="0"/>
              </a:rPr>
              <a:t>ed usato </a:t>
            </a:r>
            <a:r>
              <a:rPr lang="en-US">
                <a:latin typeface="Tw Cen MT" pitchFamily="34" charset="0"/>
              </a:rPr>
              <a:t>in Google Chrome Browser </a:t>
            </a:r>
            <a:endParaRPr lang="et-EE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Ambiente di esecuzione di JS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altLang="en-US">
                <a:latin typeface="Verdana" pitchFamily="34" charset="0"/>
              </a:rPr>
              <a:t>NodeJs Creato da </a:t>
            </a:r>
            <a:r>
              <a:rPr lang="en-US" b="1">
                <a:latin typeface="Tw Cen MT" pitchFamily="34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>
                <a:latin typeface="Tw Cen MT" pitchFamily="34" charset="0"/>
                <a:ea typeface="Verdana" pitchFamily="34" charset="0"/>
                <a:cs typeface="Verdana" pitchFamily="34" charset="0"/>
              </a:rPr>
              <a:t> in 2009</a:t>
            </a:r>
            <a:endParaRPr lang="et-EE">
              <a:latin typeface="Tw Cen MT" pitchFamily="34" charset="0"/>
              <a:ea typeface="Verdana" pitchFamily="34" charset="0"/>
              <a:cs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 altLang="en-US">
                <a:latin typeface="Verdana" pitchFamily="34" charset="0"/>
                <a:ea typeface="Verdana" pitchFamily="34" charset="0"/>
                <a:cs typeface="Verdana" pitchFamily="34" charset="0"/>
              </a:rPr>
              <a:t>Open Source e multipiattaforma (Win, Mac e Linux)</a:t>
            </a:r>
            <a:endParaRPr lang="et-EE" altLang="en-US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9FFA94-2050-4E5A-B616-FF78C6282C74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 Application III generazione (SPA)</a:t>
            </a:r>
            <a:endParaRPr lang="it-IT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Possibilita di creare librerie e di gestire import da js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Npm dependency management tool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Repository centrale librerie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Server side js (NodeJS)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Storage locale client side (HTML5)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Librerie basate su SVG che permettono grafici dinamici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Web api per JS (GoogleMap, Flickr, Youtube)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8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403977" y="3280697"/>
            <a:ext cx="115212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611560" y="1563638"/>
            <a:ext cx="188857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3075806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4155546" y="1444050"/>
            <a:ext cx="63720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Ajax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500130" y="3364910"/>
            <a:ext cx="974788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</a:t>
            </a:r>
            <a:endParaRPr lang="en-US" sz="24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41293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27175" y="2438389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155546" y="2375209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16011" y="2438389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261" y="2315308"/>
            <a:ext cx="648681" cy="651347"/>
            <a:chOff x="5721671" y="1503641"/>
            <a:chExt cx="648681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21671" y="1604457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30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30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8A2572-B288-4C09-945D-96B6C0BF59A8}" type="slidenum">
              <a:rPr lang="it-IT" altLang="en-US" sz="1400" smtClean="0"/>
              <a:pPr eaLnBrk="1" hangingPunct="1"/>
              <a:t>20</a:t>
            </a:fld>
            <a:endParaRPr lang="it-IT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Single Page Application</a:t>
            </a:r>
            <a:endParaRPr lang="it-IT" alt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b="1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>
              <a:latin typeface="Tw Cen MT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7654"/>
            <a:ext cx="6204148" cy="26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5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F1531D-6EB3-4646-8556-1A6670C1828B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WebApp Full Javascript</a:t>
            </a:r>
            <a:endParaRPr lang="it-IT" altLang="en-US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9" y="1153716"/>
            <a:ext cx="8670925" cy="256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28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D38D4F-E460-41B8-8C69-F0982D0E5488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Frameworks II generazione (post Node.js)</a:t>
            </a:r>
            <a:endParaRPr lang="it-IT" alt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019175"/>
            <a:ext cx="8993188" cy="324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8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Frameworks II generazione (post Node.js)</a:t>
            </a:r>
            <a:endParaRPr lang="it-IT" alt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2" name="Picture 3" descr="C:\Users\s.fiorenza\Desktop\PresentazioneJS\Slides\Browser\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350169"/>
            <a:ext cx="2424113" cy="181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1515666"/>
            <a:ext cx="19796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4" y="1289448"/>
            <a:ext cx="2206625" cy="156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4" y="3314700"/>
            <a:ext cx="7331075" cy="90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Toolset Applicazioni Js</a:t>
            </a:r>
            <a:endParaRPr lang="it-IT" alt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4" y="2706291"/>
            <a:ext cx="2143125" cy="160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951310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950119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568179"/>
            <a:ext cx="3103563" cy="174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3447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1701404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1" y="1213248"/>
            <a:ext cx="1439863" cy="84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9C362F-CF11-44AC-A154-04396AC75A5A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Toolset Applicazioni Js</a:t>
            </a:r>
            <a:endParaRPr lang="it-IT" alt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3"/>
          <p:cNvSpPr txBox="1">
            <a:spLocks noChangeAspect="1" noChangeArrowheads="1"/>
          </p:cNvSpPr>
          <p:nvPr/>
        </p:nvSpPr>
        <p:spPr bwMode="auto">
          <a:xfrm>
            <a:off x="250825" y="816769"/>
            <a:ext cx="8642350" cy="37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Caricare librerie js da un repository dipendenze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Preprocessing (SASS, LESS, JSX)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Lanciare UTest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Compressione librerie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Offuscamento codice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r>
              <a:rPr lang="et-EE">
                <a:latin typeface="Tw Cen MT" pitchFamily="34" charset="0"/>
              </a:rPr>
              <a:t>Deploy (copia files)</a:t>
            </a: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A6279F-5EEC-434C-A9DB-BD6325A6B980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Javascript</a:t>
            </a:r>
            <a:endParaRPr lang="it-IT" altLang="en-US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153716"/>
            <a:ext cx="8458200" cy="237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978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F4A022-C545-4A90-ADC3-1CBA93543C7A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Core Objects</a:t>
            </a:r>
            <a:endParaRPr lang="it-IT" alt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221582"/>
            <a:ext cx="8982075" cy="150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57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5811536-1CE7-4452-B0C8-BFA4160E7D9D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JS. Standard DOM</a:t>
            </a:r>
            <a:endParaRPr lang="it-IT" altLang="en-US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1" name="AutoShape 7" descr="https://gerardnico.com/wiki/_media/markup/dom/domtree.png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2" name="Picture 10" descr="http://www.programering.com/images/remote/ZnJvbT1jbmJsb2dzJnVybD1jR2NxNVNPNEVETzNrVE40UURNd1lUTTFJekx4QVROeEFqTXZnVE8yVXpOMDh5WnZ4bVl2MDJiajV5WnZ4bVkwbG1iajV5Y2xkV1l0bDJMdm9EYzBSS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221581"/>
            <a:ext cx="88963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975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17155E-EA75-4457-AB84-D8C7EF316CFD}" type="slidenum">
              <a:rPr lang="it-IT" altLang="en-US" sz="1400" smtClean="0"/>
              <a:pPr eaLnBrk="1" hangingPunct="1"/>
              <a:t>29</a:t>
            </a:fld>
            <a:endParaRPr lang="it-IT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n-US" smtClean="0"/>
              <a:t>JS: Browser Object Model</a:t>
            </a:r>
            <a:endParaRPr lang="it-IT" alt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681038"/>
            <a:ext cx="8107362" cy="398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02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historical review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toward standard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324310" y="24910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92365" y="1419622"/>
            <a:ext cx="860124" cy="1071409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223" y="1419621"/>
            <a:ext cx="828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Barlow Light" charset="0"/>
              </a:rPr>
              <a:t>Developed by Brendan </a:t>
            </a:r>
            <a:r>
              <a:rPr lang="en-US" sz="1200" dirty="0" err="1">
                <a:latin typeface="Barlow Light" charset="0"/>
              </a:rPr>
              <a:t>Eich</a:t>
            </a:r>
            <a:r>
              <a:rPr lang="en-US" sz="1200" dirty="0">
                <a:latin typeface="Barlow Light" charset="0"/>
              </a:rPr>
              <a:t> from </a:t>
            </a:r>
            <a:r>
              <a:rPr lang="en-US" sz="1200" dirty="0" smtClean="0">
                <a:latin typeface="Barlow Light" charset="0"/>
              </a:rPr>
              <a:t>Netscape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5" y="312684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arlow Light" charset="0"/>
              </a:rPr>
              <a:t>1995</a:t>
            </a:r>
            <a:r>
              <a:rPr lang="en-US" b="1" dirty="0"/>
              <a:t> </a:t>
            </a:r>
          </a:p>
        </p:txBody>
      </p:sp>
      <p:cxnSp>
        <p:nvCxnSpPr>
          <p:cNvPr id="15" name="Google Shape;179;p28"/>
          <p:cNvCxnSpPr/>
          <p:nvPr/>
        </p:nvCxnSpPr>
        <p:spPr>
          <a:xfrm>
            <a:off x="971600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/>
          <p:cNvSpPr/>
          <p:nvPr/>
        </p:nvSpPr>
        <p:spPr>
          <a:xfrm>
            <a:off x="179512" y="3787175"/>
            <a:ext cx="1650965" cy="1071409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3815047"/>
            <a:ext cx="168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Barlow Light" charset="0"/>
              </a:rPr>
              <a:t>JavaScript 1.1 </a:t>
            </a:r>
            <a:r>
              <a:rPr lang="en-US" sz="1200" dirty="0">
                <a:latin typeface="Barlow Light" charset="0"/>
              </a:rPr>
              <a:t>in Netscape Navigator 3.0 (Aug), 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b="1" dirty="0" err="1" smtClean="0">
                <a:latin typeface="Barlow Light" charset="0"/>
              </a:rPr>
              <a:t>JScript</a:t>
            </a:r>
            <a:r>
              <a:rPr lang="en-US" sz="1200" b="1" dirty="0" smtClean="0">
                <a:latin typeface="Barlow Light" charset="0"/>
              </a:rPr>
              <a:t> </a:t>
            </a:r>
            <a:r>
              <a:rPr lang="en-US" sz="1200" b="1" dirty="0">
                <a:latin typeface="Barlow Light" charset="0"/>
              </a:rPr>
              <a:t>1.0</a:t>
            </a:r>
            <a:r>
              <a:rPr lang="et-EE" sz="1200" b="1" dirty="0">
                <a:latin typeface="Barlow Light" charset="0"/>
              </a:rPr>
              <a:t> </a:t>
            </a:r>
            <a:r>
              <a:rPr lang="en-US" sz="1200" dirty="0">
                <a:latin typeface="Barlow Light" charset="0"/>
              </a:rPr>
              <a:t>in Internet Explorer 3.0 (Aug).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88807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1996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9" name="Google Shape;179;p28"/>
          <p:cNvCxnSpPr/>
          <p:nvPr/>
        </p:nvCxnSpPr>
        <p:spPr>
          <a:xfrm>
            <a:off x="1775863" y="249597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 19"/>
          <p:cNvSpPr/>
          <p:nvPr/>
        </p:nvSpPr>
        <p:spPr>
          <a:xfrm>
            <a:off x="1055784" y="1966068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608" y="2000966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1.0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4367" y="307580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1997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4" name="Google Shape;179;p28"/>
          <p:cNvCxnSpPr/>
          <p:nvPr/>
        </p:nvCxnSpPr>
        <p:spPr>
          <a:xfrm>
            <a:off x="2359222" y="3144045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Rectangle 24"/>
          <p:cNvSpPr/>
          <p:nvPr/>
        </p:nvSpPr>
        <p:spPr>
          <a:xfrm>
            <a:off x="1907704" y="3792117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35903" y="2911712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1998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907704" y="3827015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2.0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28" name="Google Shape;179;p28"/>
          <p:cNvCxnSpPr/>
          <p:nvPr/>
        </p:nvCxnSpPr>
        <p:spPr>
          <a:xfrm>
            <a:off x="3141477" y="24852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ectangle 28"/>
          <p:cNvSpPr/>
          <p:nvPr/>
        </p:nvSpPr>
        <p:spPr>
          <a:xfrm>
            <a:off x="2421398" y="195532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69981" y="306506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421397" y="2000966"/>
            <a:ext cx="144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3.0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32" name="Google Shape;179;p28"/>
          <p:cNvCxnSpPr/>
          <p:nvPr/>
        </p:nvCxnSpPr>
        <p:spPr>
          <a:xfrm>
            <a:off x="3787207" y="3144045"/>
            <a:ext cx="1" cy="6244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Rectangle 32"/>
          <p:cNvSpPr/>
          <p:nvPr/>
        </p:nvSpPr>
        <p:spPr>
          <a:xfrm>
            <a:off x="3347864" y="3768479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46683" y="2888073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2004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3335689" y="3803377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4.0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36" name="Google Shape;179;p28"/>
          <p:cNvCxnSpPr/>
          <p:nvPr/>
        </p:nvCxnSpPr>
        <p:spPr>
          <a:xfrm>
            <a:off x="4492715" y="2494415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3880647" y="1964510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21219" y="3074248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2005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849383" y="2005424"/>
            <a:ext cx="144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Barlow Light" charset="0"/>
              </a:rPr>
              <a:t>XmlHttpRequest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component </a:t>
            </a:r>
            <a:r>
              <a:rPr lang="en-US" sz="1100" dirty="0" smtClean="0">
                <a:latin typeface="Barlow Light" charset="0"/>
              </a:rPr>
              <a:t>AJAX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0" name="Google Shape;179;p28"/>
          <p:cNvCxnSpPr/>
          <p:nvPr/>
        </p:nvCxnSpPr>
        <p:spPr>
          <a:xfrm>
            <a:off x="5229906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Rectangle 40"/>
          <p:cNvSpPr/>
          <p:nvPr/>
        </p:nvSpPr>
        <p:spPr>
          <a:xfrm>
            <a:off x="4742386" y="3787175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21914" y="2888073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2009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4716016" y="3815047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5.0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4" name="Google Shape;179;p28"/>
          <p:cNvCxnSpPr/>
          <p:nvPr/>
        </p:nvCxnSpPr>
        <p:spPr>
          <a:xfrm>
            <a:off x="5868143" y="2524857"/>
            <a:ext cx="0" cy="6142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Rectangle 44"/>
          <p:cNvSpPr/>
          <p:nvPr/>
        </p:nvSpPr>
        <p:spPr>
          <a:xfrm>
            <a:off x="5256074" y="1994952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96646" y="3104690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2015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256074" y="2034308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6.0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9" name="Google Shape;179;p28"/>
          <p:cNvCxnSpPr/>
          <p:nvPr/>
        </p:nvCxnSpPr>
        <p:spPr>
          <a:xfrm>
            <a:off x="6704618" y="3144045"/>
            <a:ext cx="5237" cy="6204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Rectangle 49"/>
          <p:cNvSpPr/>
          <p:nvPr/>
        </p:nvSpPr>
        <p:spPr>
          <a:xfrm>
            <a:off x="6222335" y="3768479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00192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2016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6264186" y="3792336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7.0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65885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2018</a:t>
            </a:r>
            <a:endParaRPr lang="en-US" b="1" dirty="0"/>
          </a:p>
        </p:txBody>
      </p:sp>
      <p:cxnSp>
        <p:nvCxnSpPr>
          <p:cNvPr id="65" name="Google Shape;179;p28"/>
          <p:cNvCxnSpPr/>
          <p:nvPr/>
        </p:nvCxnSpPr>
        <p:spPr>
          <a:xfrm>
            <a:off x="7416317" y="2525591"/>
            <a:ext cx="0" cy="6142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Rectangle 65"/>
          <p:cNvSpPr/>
          <p:nvPr/>
        </p:nvSpPr>
        <p:spPr>
          <a:xfrm>
            <a:off x="6804248" y="199568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44820" y="3105424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2017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6840250" y="2029850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8.0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69" name="Google Shape;179;p28"/>
          <p:cNvCxnSpPr/>
          <p:nvPr/>
        </p:nvCxnSpPr>
        <p:spPr>
          <a:xfrm>
            <a:off x="8023147" y="3139103"/>
            <a:ext cx="5237" cy="6204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Rectangle 69"/>
          <p:cNvSpPr/>
          <p:nvPr/>
        </p:nvSpPr>
        <p:spPr>
          <a:xfrm>
            <a:off x="7540864" y="3763537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82715" y="3787394"/>
            <a:ext cx="133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9.0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4" name="Picture 3" descr="C:\Users\s.fiorenza\Desktop\PresentazioneJS\Slides\layout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138"/>
            <a:ext cx="6423751" cy="3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44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Css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696" y="1711453"/>
            <a:ext cx="82954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.warning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372899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Barlow Light" charset="0"/>
              </a:rPr>
              <a:t>Css</a:t>
            </a:r>
            <a:r>
              <a:rPr lang="en-US" sz="1600" dirty="0" smtClean="0">
                <a:latin typeface="Barlow Light" charset="0"/>
              </a:rPr>
              <a:t> to define styles to apply to selected elements from html page</a:t>
            </a:r>
            <a:endParaRPr lang="en-US" sz="1600" dirty="0">
              <a:latin typeface="Barlow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694280"/>
            <a:ext cx="82954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javascript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window.alert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document.getElementsByClassName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(“warning”)[0].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76" y="2355726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Barlow Light" charset="0"/>
              </a:rPr>
              <a:t>Javascript</a:t>
            </a:r>
            <a:r>
              <a:rPr lang="en-US" sz="1600" dirty="0" smtClean="0">
                <a:latin typeface="Barlow Light" charset="0"/>
              </a:rPr>
              <a:t> to apply some logic on selected html elements</a:t>
            </a:r>
            <a:endParaRPr lang="en-US" sz="16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4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and UI are merged on the server</a:t>
            </a:r>
            <a:endParaRPr lang="et-EE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new request  from </a:t>
            </a:r>
            <a:r>
              <a:rPr lang="et-EE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server involves</a:t>
            </a:r>
            <a:endParaRPr lang="et-EE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altLang="en-US" sz="1600" dirty="0" smtClean="0"/>
              <a:t>Whole page is recalculated, delivered to client to replace previous one</a:t>
            </a:r>
            <a:r>
              <a:rPr lang="et-EE" altLang="en-US" sz="1600" dirty="0" smtClean="0"/>
              <a:t> </a:t>
            </a:r>
          </a:p>
          <a:p>
            <a:pPr lvl="2"/>
            <a:r>
              <a:rPr lang="en-US" altLang="en-US" sz="1600" dirty="0" smtClean="0"/>
              <a:t>User can’t perform any action while waiting for new page to render</a:t>
            </a:r>
            <a:endParaRPr lang="et-EE" altLang="en-US" sz="12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</a:t>
            </a:r>
            <a:r>
              <a:rPr lang="et-EE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avascript</a:t>
            </a:r>
            <a:r>
              <a:rPr lang="en-US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is restricted to :</a:t>
            </a:r>
            <a:endParaRPr lang="et-EE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altLang="en-US" sz="1600" dirty="0" smtClean="0"/>
              <a:t>Implement some logic on data already loaded on </a:t>
            </a:r>
            <a:r>
              <a:rPr lang="et-EE" altLang="en-US" sz="1600" dirty="0" smtClean="0"/>
              <a:t>UI</a:t>
            </a:r>
          </a:p>
          <a:p>
            <a:pPr lvl="2"/>
            <a:r>
              <a:rPr lang="en-US" altLang="en-US" sz="1600" dirty="0" smtClean="0"/>
              <a:t>Perform validations on data submitted by user</a:t>
            </a:r>
            <a:endParaRPr lang="et-EE" altLang="en-US" sz="1600" dirty="0" smtClean="0"/>
          </a:p>
          <a:p>
            <a:pPr lvl="2"/>
            <a:r>
              <a:rPr lang="en-US" altLang="en-US" sz="1600" dirty="0" smtClean="0"/>
              <a:t>Copy data between UI fields</a:t>
            </a:r>
            <a:endParaRPr lang="et-EE" altLang="en-US" sz="1600" dirty="0" smtClean="0"/>
          </a:p>
          <a:p>
            <a:pPr lvl="2"/>
            <a:r>
              <a:rPr lang="et-EE" altLang="en-US" sz="1600" dirty="0" smtClean="0"/>
              <a:t>DHML </a:t>
            </a:r>
            <a:r>
              <a:rPr lang="en-US" altLang="en-US" sz="1600" dirty="0" smtClean="0"/>
              <a:t>effects </a:t>
            </a:r>
            <a:r>
              <a:rPr lang="et-EE" altLang="en-US" sz="1600" dirty="0" smtClean="0"/>
              <a:t>(</a:t>
            </a:r>
            <a:r>
              <a:rPr lang="en-US" altLang="en-US" sz="1600" dirty="0" smtClean="0"/>
              <a:t>images </a:t>
            </a:r>
            <a:r>
              <a:rPr lang="et-EE" altLang="en-US" sz="1600" dirty="0" smtClean="0"/>
              <a:t>rollout, </a:t>
            </a:r>
            <a:r>
              <a:rPr lang="en-US" altLang="en-US" sz="1600" dirty="0" smtClean="0"/>
              <a:t>sort tables, change layout elements</a:t>
            </a:r>
            <a:r>
              <a:rPr lang="et-EE" altLang="en-US" sz="1600" dirty="0" smtClean="0"/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641</Words>
  <Application>Microsoft Office PowerPoint</Application>
  <PresentationFormat>On-screen Show (16:9)</PresentationFormat>
  <Paragraphs>229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Barlow Light</vt:lpstr>
      <vt:lpstr>Verdana</vt:lpstr>
      <vt:lpstr>Calibri</vt:lpstr>
      <vt:lpstr>Consolas</vt:lpstr>
      <vt:lpstr>Barlow</vt:lpstr>
      <vt:lpstr>Tw Cen MT</vt:lpstr>
      <vt:lpstr>Raleway SemiBold</vt:lpstr>
      <vt:lpstr>Wingdings</vt:lpstr>
      <vt:lpstr>Gaoler template</vt:lpstr>
      <vt:lpstr>PowerPoint Presentation</vt:lpstr>
      <vt:lpstr>Javascript 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JS: web page richieste Ajax</vt:lpstr>
      <vt:lpstr>JS: web page richieste Ajax stati</vt:lpstr>
      <vt:lpstr>XmlHttpRequest Object</vt:lpstr>
      <vt:lpstr>JS Frameworks: Rich Internet Applications (RIA)</vt:lpstr>
      <vt:lpstr>AJAX Frameworks funzionalita</vt:lpstr>
      <vt:lpstr>Applicazioni Web II generazione (RIA)</vt:lpstr>
      <vt:lpstr>NodeJS: Javascript Engine</vt:lpstr>
      <vt:lpstr>JS: Web Application III generazione (SPA)</vt:lpstr>
      <vt:lpstr>Single Page Application</vt:lpstr>
      <vt:lpstr>JS: WebApp Full Javascript</vt:lpstr>
      <vt:lpstr>JS: Frameworks II generazione (post Node.js)</vt:lpstr>
      <vt:lpstr>JS: Frameworks II generazione (post Node.js)</vt:lpstr>
      <vt:lpstr>JS: Toolset Applicazioni Js</vt:lpstr>
      <vt:lpstr>JS: Toolset Applicazioni Js</vt:lpstr>
      <vt:lpstr>Javascript</vt:lpstr>
      <vt:lpstr>JS: Core Objects</vt:lpstr>
      <vt:lpstr>JS. Standard DOM</vt:lpstr>
      <vt:lpstr>JS: Browser Object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203</cp:revision>
  <dcterms:modified xsi:type="dcterms:W3CDTF">2020-10-07T07:15:28Z</dcterms:modified>
</cp:coreProperties>
</file>