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8CB2"/>
    <a:srgbClr val="4B569E"/>
    <a:srgbClr val="1530B4"/>
    <a:srgbClr val="1B8CB2"/>
    <a:srgbClr val="147FAE"/>
    <a:srgbClr val="269FB8"/>
    <a:srgbClr val="2899B6"/>
    <a:srgbClr val="188CB3"/>
    <a:srgbClr val="00C3A5"/>
    <a:srgbClr val="006CA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66" autoAdjust="0"/>
  </p:normalViewPr>
  <p:slideViewPr>
    <p:cSldViewPr snapToGrid="0" snapToObjects="1">
      <p:cViewPr varScale="1">
        <p:scale>
          <a:sx n="93" d="100"/>
          <a:sy n="93" d="100"/>
        </p:scale>
        <p:origin x="1162" y="41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AB6674-EB27-994C-A905-1D122DBD1C2E}" type="datetimeFigureOut">
              <a:rPr lang="en-US" smtClean="0"/>
              <a:t>4/25/2020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88733B-3D0B-6E4E-AE60-031C1700E890}" type="slidenum">
              <a:rPr lang="en-US" smtClean="0"/>
              <a:t>‹N›</a:t>
            </a:fld>
            <a:endParaRPr lang="en-US"/>
          </a:p>
        </p:txBody>
      </p:sp>
    </p:spTree>
    <p:extLst>
      <p:ext uri="{BB962C8B-B14F-4D97-AF65-F5344CB8AC3E}">
        <p14:creationId xmlns:p14="http://schemas.microsoft.com/office/powerpoint/2010/main" val="30708114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88733B-3D0B-6E4E-AE60-031C1700E890}" type="slidenum">
              <a:rPr lang="en-US" smtClean="0"/>
              <a:t>1</a:t>
            </a:fld>
            <a:endParaRPr lang="en-US"/>
          </a:p>
        </p:txBody>
      </p:sp>
    </p:spTree>
    <p:extLst>
      <p:ext uri="{BB962C8B-B14F-4D97-AF65-F5344CB8AC3E}">
        <p14:creationId xmlns:p14="http://schemas.microsoft.com/office/powerpoint/2010/main" val="297109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88733B-3D0B-6E4E-AE60-031C1700E890}" type="slidenum">
              <a:rPr lang="en-US" smtClean="0"/>
              <a:t>2</a:t>
            </a:fld>
            <a:endParaRPr lang="en-US"/>
          </a:p>
        </p:txBody>
      </p:sp>
    </p:spTree>
    <p:extLst>
      <p:ext uri="{BB962C8B-B14F-4D97-AF65-F5344CB8AC3E}">
        <p14:creationId xmlns:p14="http://schemas.microsoft.com/office/powerpoint/2010/main" val="4264898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88733B-3D0B-6E4E-AE60-031C1700E890}" type="slidenum">
              <a:rPr lang="en-US" smtClean="0"/>
              <a:t>3</a:t>
            </a:fld>
            <a:endParaRPr lang="en-US"/>
          </a:p>
        </p:txBody>
      </p:sp>
    </p:spTree>
    <p:extLst>
      <p:ext uri="{BB962C8B-B14F-4D97-AF65-F5344CB8AC3E}">
        <p14:creationId xmlns:p14="http://schemas.microsoft.com/office/powerpoint/2010/main" val="816326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_tradnl"/>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Click to edit Master subtitle style</a:t>
            </a:r>
            <a:endParaRPr lang="en-US"/>
          </a:p>
        </p:txBody>
      </p:sp>
      <p:sp>
        <p:nvSpPr>
          <p:cNvPr id="4" name="Date Placeholder 3"/>
          <p:cNvSpPr>
            <a:spLocks noGrp="1"/>
          </p:cNvSpPr>
          <p:nvPr>
            <p:ph type="dt" sz="half" idx="10"/>
          </p:nvPr>
        </p:nvSpPr>
        <p:spPr/>
        <p:txBody>
          <a:bodyPr/>
          <a:lstStyle/>
          <a:p>
            <a:fld id="{51F8EF0B-12BF-FB45-8F30-C3AAC4427A0F}"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351886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1F8EF0B-12BF-FB45-8F30-C3AAC4427A0F}"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3164419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_tradnl"/>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1F8EF0B-12BF-FB45-8F30-C3AAC4427A0F}"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1158975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idx="1"/>
          </p:nvPr>
        </p:nvSpPr>
        <p:spPr/>
        <p:txBody>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fld id="{51F8EF0B-12BF-FB45-8F30-C3AAC4427A0F}"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461736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_tradnl"/>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Click to edit Master text styles</a:t>
            </a:r>
          </a:p>
        </p:txBody>
      </p:sp>
      <p:sp>
        <p:nvSpPr>
          <p:cNvPr id="4" name="Date Placeholder 3"/>
          <p:cNvSpPr>
            <a:spLocks noGrp="1"/>
          </p:cNvSpPr>
          <p:nvPr>
            <p:ph type="dt" sz="half" idx="10"/>
          </p:nvPr>
        </p:nvSpPr>
        <p:spPr/>
        <p:txBody>
          <a:bodyPr/>
          <a:lstStyle/>
          <a:p>
            <a:fld id="{51F8EF0B-12BF-FB45-8F30-C3AAC4427A0F}" type="datetimeFigureOut">
              <a:rPr lang="en-US" smtClean="0"/>
              <a:t>4/25/2020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3320476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Date Placeholder 4"/>
          <p:cNvSpPr>
            <a:spLocks noGrp="1"/>
          </p:cNvSpPr>
          <p:nvPr>
            <p:ph type="dt" sz="half" idx="10"/>
          </p:nvPr>
        </p:nvSpPr>
        <p:spPr/>
        <p:txBody>
          <a:bodyPr/>
          <a:lstStyle/>
          <a:p>
            <a:fld id="{51F8EF0B-12BF-FB45-8F30-C3AAC4427A0F}"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108965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_tradnl"/>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7" name="Date Placeholder 6"/>
          <p:cNvSpPr>
            <a:spLocks noGrp="1"/>
          </p:cNvSpPr>
          <p:nvPr>
            <p:ph type="dt" sz="half" idx="10"/>
          </p:nvPr>
        </p:nvSpPr>
        <p:spPr/>
        <p:txBody>
          <a:bodyPr/>
          <a:lstStyle/>
          <a:p>
            <a:fld id="{51F8EF0B-12BF-FB45-8F30-C3AAC4427A0F}" type="datetimeFigureOut">
              <a:rPr lang="en-US" smtClean="0"/>
              <a:t>4/25/2020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2501060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Date Placeholder 2"/>
          <p:cNvSpPr>
            <a:spLocks noGrp="1"/>
          </p:cNvSpPr>
          <p:nvPr>
            <p:ph type="dt" sz="half" idx="10"/>
          </p:nvPr>
        </p:nvSpPr>
        <p:spPr/>
        <p:txBody>
          <a:bodyPr/>
          <a:lstStyle/>
          <a:p>
            <a:fld id="{51F8EF0B-12BF-FB45-8F30-C3AAC4427A0F}" type="datetimeFigureOut">
              <a:rPr lang="en-US" smtClean="0"/>
              <a:t>4/25/2020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103531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F8EF0B-12BF-FB45-8F30-C3AAC4427A0F}" type="datetimeFigureOut">
              <a:rPr lang="en-US" smtClean="0"/>
              <a:t>4/25/2020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3985578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_tradnl"/>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1F8EF0B-12BF-FB45-8F30-C3AAC4427A0F}"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420256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_tradnl"/>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Click to edit Master text styles</a:t>
            </a:r>
          </a:p>
        </p:txBody>
      </p:sp>
      <p:sp>
        <p:nvSpPr>
          <p:cNvPr id="5" name="Date Placeholder 4"/>
          <p:cNvSpPr>
            <a:spLocks noGrp="1"/>
          </p:cNvSpPr>
          <p:nvPr>
            <p:ph type="dt" sz="half" idx="10"/>
          </p:nvPr>
        </p:nvSpPr>
        <p:spPr/>
        <p:txBody>
          <a:bodyPr/>
          <a:lstStyle/>
          <a:p>
            <a:fld id="{51F8EF0B-12BF-FB45-8F30-C3AAC4427A0F}" type="datetimeFigureOut">
              <a:rPr lang="en-US" smtClean="0"/>
              <a:t>4/25/2020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FA3F9-C1D3-3242-B774-EB284E9E81B2}" type="slidenum">
              <a:rPr lang="en-US" smtClean="0"/>
              <a:t>‹N›</a:t>
            </a:fld>
            <a:endParaRPr lang="en-US"/>
          </a:p>
        </p:txBody>
      </p:sp>
    </p:spTree>
    <p:extLst>
      <p:ext uri="{BB962C8B-B14F-4D97-AF65-F5344CB8AC3E}">
        <p14:creationId xmlns:p14="http://schemas.microsoft.com/office/powerpoint/2010/main" val="3377534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F8EF0B-12BF-FB45-8F30-C3AAC4427A0F}" type="datetimeFigureOut">
              <a:rPr lang="en-US" smtClean="0"/>
              <a:t>4/25/2020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FA3F9-C1D3-3242-B774-EB284E9E81B2}" type="slidenum">
              <a:rPr lang="en-US" smtClean="0"/>
              <a:t>‹N›</a:t>
            </a:fld>
            <a:endParaRPr lang="en-US"/>
          </a:p>
        </p:txBody>
      </p:sp>
    </p:spTree>
    <p:extLst>
      <p:ext uri="{BB962C8B-B14F-4D97-AF65-F5344CB8AC3E}">
        <p14:creationId xmlns:p14="http://schemas.microsoft.com/office/powerpoint/2010/main" val="1229543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8.jp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17541" r="31227"/>
          <a:stretch/>
        </p:blipFill>
        <p:spPr>
          <a:xfrm>
            <a:off x="-5071" y="-8808"/>
            <a:ext cx="2345320" cy="6866808"/>
          </a:xfrm>
          <a:prstGeom prst="rect">
            <a:avLst/>
          </a:prstGeom>
        </p:spPr>
      </p:pic>
      <p:sp>
        <p:nvSpPr>
          <p:cNvPr id="10" name="Rectangle 9"/>
          <p:cNvSpPr/>
          <p:nvPr/>
        </p:nvSpPr>
        <p:spPr>
          <a:xfrm>
            <a:off x="0" y="3206780"/>
            <a:ext cx="2355709" cy="3658906"/>
          </a:xfrm>
          <a:prstGeom prst="rect">
            <a:avLst/>
          </a:prstGeom>
          <a:gradFill flip="none" rotWithShape="1">
            <a:gsLst>
              <a:gs pos="0">
                <a:schemeClr val="tx1">
                  <a:alpha val="62000"/>
                </a:schemeClr>
              </a:gs>
              <a:gs pos="100000">
                <a:srgbClr val="FFFFFF">
                  <a:alpha val="0"/>
                </a:srgb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18697" y="4711788"/>
            <a:ext cx="2795362" cy="307777"/>
          </a:xfrm>
          <a:prstGeom prst="rect">
            <a:avLst/>
          </a:prstGeom>
          <a:noFill/>
        </p:spPr>
        <p:txBody>
          <a:bodyPr wrap="square" rtlCol="0">
            <a:spAutoFit/>
          </a:bodyPr>
          <a:lstStyle/>
          <a:p>
            <a:pPr algn="ctr"/>
            <a:r>
              <a:rPr lang="en-US" sz="1400" dirty="0">
                <a:solidFill>
                  <a:schemeClr val="bg1"/>
                </a:solidFill>
              </a:rPr>
              <a:t>ETTORE VERDI</a:t>
            </a:r>
          </a:p>
        </p:txBody>
      </p:sp>
      <p:sp>
        <p:nvSpPr>
          <p:cNvPr id="11" name="TextBox 10"/>
          <p:cNvSpPr txBox="1"/>
          <p:nvPr/>
        </p:nvSpPr>
        <p:spPr>
          <a:xfrm>
            <a:off x="387716" y="4983502"/>
            <a:ext cx="1606905" cy="261610"/>
          </a:xfrm>
          <a:prstGeom prst="rect">
            <a:avLst/>
          </a:prstGeom>
          <a:noFill/>
        </p:spPr>
        <p:txBody>
          <a:bodyPr wrap="square" rtlCol="0">
            <a:spAutoFit/>
          </a:bodyPr>
          <a:lstStyle/>
          <a:p>
            <a:pPr algn="ctr"/>
            <a:r>
              <a:rPr lang="en-US" sz="1100" dirty="0">
                <a:solidFill>
                  <a:srgbClr val="FFFFFF"/>
                </a:solidFill>
              </a:rPr>
              <a:t>San Lorenzo, Roma</a:t>
            </a:r>
          </a:p>
        </p:txBody>
      </p:sp>
      <p:sp>
        <p:nvSpPr>
          <p:cNvPr id="12" name="TextBox 11"/>
          <p:cNvSpPr txBox="1"/>
          <p:nvPr/>
        </p:nvSpPr>
        <p:spPr>
          <a:xfrm>
            <a:off x="411009" y="5446301"/>
            <a:ext cx="1538351" cy="246221"/>
          </a:xfrm>
          <a:prstGeom prst="rect">
            <a:avLst/>
          </a:prstGeom>
          <a:noFill/>
        </p:spPr>
        <p:txBody>
          <a:bodyPr wrap="square" rtlCol="0">
            <a:spAutoFit/>
          </a:bodyPr>
          <a:lstStyle/>
          <a:p>
            <a:pPr algn="ctr"/>
            <a:r>
              <a:rPr lang="en-US" sz="1000" dirty="0">
                <a:solidFill>
                  <a:srgbClr val="FFFFFF"/>
                </a:solidFill>
              </a:rPr>
              <a:t>STUDENT</a:t>
            </a:r>
          </a:p>
        </p:txBody>
      </p:sp>
      <p:cxnSp>
        <p:nvCxnSpPr>
          <p:cNvPr id="14" name="Straight Connector 13"/>
          <p:cNvCxnSpPr/>
          <p:nvPr/>
        </p:nvCxnSpPr>
        <p:spPr>
          <a:xfrm>
            <a:off x="809918" y="5337869"/>
            <a:ext cx="745127"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2657" y="5855753"/>
            <a:ext cx="920110" cy="814582"/>
          </a:xfrm>
          <a:prstGeom prst="rect">
            <a:avLst/>
          </a:prstGeom>
          <a:noFill/>
        </p:spPr>
        <p:txBody>
          <a:bodyPr wrap="square" rtlCol="0">
            <a:spAutoFit/>
          </a:bodyPr>
          <a:lstStyle/>
          <a:p>
            <a:pPr>
              <a:lnSpc>
                <a:spcPct val="120000"/>
              </a:lnSpc>
            </a:pPr>
            <a:r>
              <a:rPr lang="en-US" sz="1200" b="1" baseline="30000" dirty="0">
                <a:solidFill>
                  <a:schemeClr val="bg1"/>
                </a:solidFill>
              </a:rPr>
              <a:t>· STATUS</a:t>
            </a:r>
          </a:p>
          <a:p>
            <a:pPr>
              <a:lnSpc>
                <a:spcPct val="120000"/>
              </a:lnSpc>
            </a:pPr>
            <a:r>
              <a:rPr lang="en-US" sz="1200" baseline="30000" dirty="0">
                <a:solidFill>
                  <a:schemeClr val="bg1"/>
                </a:solidFill>
              </a:rPr>
              <a:t>  SINGLE</a:t>
            </a:r>
          </a:p>
          <a:p>
            <a:pPr>
              <a:lnSpc>
                <a:spcPct val="110000"/>
              </a:lnSpc>
            </a:pPr>
            <a:endParaRPr lang="en-US" sz="1200" b="1" baseline="30000" dirty="0">
              <a:solidFill>
                <a:schemeClr val="bg1"/>
              </a:solidFill>
            </a:endParaRPr>
          </a:p>
          <a:p>
            <a:pPr>
              <a:lnSpc>
                <a:spcPct val="120000"/>
              </a:lnSpc>
            </a:pPr>
            <a:r>
              <a:rPr lang="en-US" sz="1200" b="1" baseline="30000" dirty="0">
                <a:solidFill>
                  <a:schemeClr val="bg1"/>
                </a:solidFill>
              </a:rPr>
              <a:t>· ARCHETYPE</a:t>
            </a:r>
            <a:endParaRPr lang="en-US" sz="1200" baseline="30000" dirty="0">
              <a:solidFill>
                <a:schemeClr val="bg1"/>
              </a:solidFill>
            </a:endParaRPr>
          </a:p>
          <a:p>
            <a:pPr>
              <a:lnSpc>
                <a:spcPct val="120000"/>
              </a:lnSpc>
            </a:pPr>
            <a:r>
              <a:rPr lang="en-GB" sz="1200" baseline="30000" dirty="0">
                <a:solidFill>
                  <a:schemeClr val="bg1"/>
                </a:solidFill>
              </a:rPr>
              <a:t>  PERFECTIONIST</a:t>
            </a:r>
            <a:endParaRPr lang="mr-IN" sz="1200" baseline="30000" dirty="0">
              <a:solidFill>
                <a:schemeClr val="bg1"/>
              </a:solidFill>
            </a:endParaRPr>
          </a:p>
        </p:txBody>
      </p:sp>
      <p:sp>
        <p:nvSpPr>
          <p:cNvPr id="16" name="TextBox 15"/>
          <p:cNvSpPr txBox="1"/>
          <p:nvPr/>
        </p:nvSpPr>
        <p:spPr>
          <a:xfrm>
            <a:off x="1268379" y="5855753"/>
            <a:ext cx="1010150" cy="377989"/>
          </a:xfrm>
          <a:prstGeom prst="rect">
            <a:avLst/>
          </a:prstGeom>
          <a:noFill/>
        </p:spPr>
        <p:txBody>
          <a:bodyPr wrap="square" rtlCol="0">
            <a:spAutoFit/>
          </a:bodyPr>
          <a:lstStyle/>
          <a:p>
            <a:pPr>
              <a:lnSpc>
                <a:spcPct val="120000"/>
              </a:lnSpc>
            </a:pPr>
            <a:r>
              <a:rPr lang="en-US" sz="1200" b="1" baseline="30000" dirty="0">
                <a:solidFill>
                  <a:schemeClr val="bg1"/>
                </a:solidFill>
              </a:rPr>
              <a:t>· AGE</a:t>
            </a:r>
          </a:p>
          <a:p>
            <a:pPr>
              <a:lnSpc>
                <a:spcPct val="120000"/>
              </a:lnSpc>
            </a:pPr>
            <a:r>
              <a:rPr lang="en-US" sz="1200" baseline="30000" dirty="0">
                <a:solidFill>
                  <a:schemeClr val="bg1"/>
                </a:solidFill>
              </a:rPr>
              <a:t>  24</a:t>
            </a:r>
          </a:p>
        </p:txBody>
      </p:sp>
      <p:sp>
        <p:nvSpPr>
          <p:cNvPr id="17" name="TextBox 16"/>
          <p:cNvSpPr txBox="1"/>
          <p:nvPr/>
        </p:nvSpPr>
        <p:spPr>
          <a:xfrm>
            <a:off x="2806223" y="219502"/>
            <a:ext cx="1457857" cy="215444"/>
          </a:xfrm>
          <a:prstGeom prst="rect">
            <a:avLst/>
          </a:prstGeom>
          <a:noFill/>
        </p:spPr>
        <p:txBody>
          <a:bodyPr wrap="square" rtlCol="0">
            <a:spAutoFit/>
          </a:bodyPr>
          <a:lstStyle/>
          <a:p>
            <a:r>
              <a:rPr lang="en-US" sz="800" dirty="0">
                <a:solidFill>
                  <a:srgbClr val="1A8CB2"/>
                </a:solidFill>
              </a:rPr>
              <a:t>ABOUT ME</a:t>
            </a:r>
          </a:p>
        </p:txBody>
      </p:sp>
      <p:sp>
        <p:nvSpPr>
          <p:cNvPr id="18" name="TextBox 17"/>
          <p:cNvSpPr txBox="1"/>
          <p:nvPr/>
        </p:nvSpPr>
        <p:spPr>
          <a:xfrm>
            <a:off x="4480069" y="222778"/>
            <a:ext cx="1457857" cy="215444"/>
          </a:xfrm>
          <a:prstGeom prst="rect">
            <a:avLst/>
          </a:prstGeom>
          <a:noFill/>
        </p:spPr>
        <p:txBody>
          <a:bodyPr wrap="square" rtlCol="0">
            <a:spAutoFit/>
          </a:bodyPr>
          <a:lstStyle/>
          <a:p>
            <a:r>
              <a:rPr lang="en-US" sz="800" dirty="0">
                <a:solidFill>
                  <a:srgbClr val="1A8CB2"/>
                </a:solidFill>
              </a:rPr>
              <a:t>BIO</a:t>
            </a:r>
          </a:p>
        </p:txBody>
      </p:sp>
      <p:sp>
        <p:nvSpPr>
          <p:cNvPr id="19" name="TextBox 18"/>
          <p:cNvSpPr txBox="1"/>
          <p:nvPr/>
        </p:nvSpPr>
        <p:spPr>
          <a:xfrm>
            <a:off x="4202725" y="515201"/>
            <a:ext cx="2572416" cy="1519840"/>
          </a:xfrm>
          <a:prstGeom prst="rect">
            <a:avLst/>
          </a:prstGeom>
          <a:noFill/>
        </p:spPr>
        <p:txBody>
          <a:bodyPr wrap="square" rtlCol="0">
            <a:spAutoFit/>
          </a:bodyPr>
          <a:lstStyle/>
          <a:p>
            <a:pPr algn="just">
              <a:lnSpc>
                <a:spcPct val="130000"/>
              </a:lnSpc>
            </a:pPr>
            <a:r>
              <a:rPr lang="en-GB" sz="800" dirty="0">
                <a:solidFill>
                  <a:schemeClr val="tx1">
                    <a:lumMod val="50000"/>
                    <a:lumOff val="50000"/>
                  </a:schemeClr>
                </a:solidFill>
              </a:rPr>
              <a:t>Ettore Verdi is an off-site student. He studies Architecture, he is at 5</a:t>
            </a:r>
            <a:r>
              <a:rPr lang="en-GB" sz="800" baseline="30000" dirty="0">
                <a:solidFill>
                  <a:schemeClr val="tx1">
                    <a:lumMod val="50000"/>
                    <a:lumOff val="50000"/>
                  </a:schemeClr>
                </a:solidFill>
              </a:rPr>
              <a:t>th</a:t>
            </a:r>
            <a:r>
              <a:rPr lang="en-GB" sz="800" dirty="0">
                <a:solidFill>
                  <a:schemeClr val="tx1">
                    <a:lumMod val="50000"/>
                    <a:lumOff val="50000"/>
                  </a:schemeClr>
                </a:solidFill>
              </a:rPr>
              <a:t> year. He spends most of his time into the Sapienza Campus, also known as “</a:t>
            </a:r>
            <a:r>
              <a:rPr lang="en-GB" sz="800" dirty="0" err="1">
                <a:solidFill>
                  <a:schemeClr val="tx1">
                    <a:lumMod val="50000"/>
                    <a:lumOff val="50000"/>
                  </a:schemeClr>
                </a:solidFill>
              </a:rPr>
              <a:t>Citt</a:t>
            </a:r>
            <a:r>
              <a:rPr lang="it-IT" sz="800" dirty="0">
                <a:solidFill>
                  <a:schemeClr val="tx1">
                    <a:lumMod val="50000"/>
                    <a:lumOff val="50000"/>
                  </a:schemeClr>
                </a:solidFill>
              </a:rPr>
              <a:t>à Universitaria</a:t>
            </a:r>
            <a:r>
              <a:rPr lang="en-GB" sz="800" dirty="0">
                <a:solidFill>
                  <a:schemeClr val="tx1">
                    <a:lumMod val="50000"/>
                    <a:lumOff val="50000"/>
                  </a:schemeClr>
                </a:solidFill>
              </a:rPr>
              <a:t>”. He lives with other four students in a tiny apartment in San Lorenzo, so when he needs some relax he loves to find new quite places around the city. He also loves to swims twice a week. He is a calm person but if he has the opportunity to try new experiences he catches them. </a:t>
            </a:r>
            <a:endParaRPr lang="en-US" sz="800" dirty="0"/>
          </a:p>
        </p:txBody>
      </p:sp>
      <p:sp>
        <p:nvSpPr>
          <p:cNvPr id="20" name="TextBox 19"/>
          <p:cNvSpPr txBox="1"/>
          <p:nvPr/>
        </p:nvSpPr>
        <p:spPr>
          <a:xfrm>
            <a:off x="2585385" y="4544837"/>
            <a:ext cx="1976197" cy="1477328"/>
          </a:xfrm>
          <a:prstGeom prst="rect">
            <a:avLst/>
          </a:prstGeom>
          <a:noFill/>
        </p:spPr>
        <p:txBody>
          <a:bodyPr wrap="square" rtlCol="0">
            <a:spAutoFit/>
          </a:bodyPr>
          <a:lstStyle/>
          <a:p>
            <a:pPr marL="171450" lvl="0" indent="-171450">
              <a:lnSpc>
                <a:spcPct val="150000"/>
              </a:lnSpc>
              <a:buClr>
                <a:srgbClr val="2BC0BE"/>
              </a:buClr>
              <a:buFont typeface="Arial"/>
              <a:buChar char="•"/>
            </a:pPr>
            <a:r>
              <a:rPr lang="en-GB" sz="800" dirty="0">
                <a:solidFill>
                  <a:schemeClr val="tx1">
                    <a:lumMod val="50000"/>
                    <a:lumOff val="50000"/>
                  </a:schemeClr>
                </a:solidFill>
              </a:rPr>
              <a:t>Find peaceful places to chill out</a:t>
            </a:r>
          </a:p>
          <a:p>
            <a:pPr marL="171450" lvl="0" indent="-171450">
              <a:lnSpc>
                <a:spcPct val="150000"/>
              </a:lnSpc>
              <a:buClr>
                <a:srgbClr val="2BC0BE"/>
              </a:buClr>
              <a:buFont typeface="Arial"/>
              <a:buChar char="•"/>
            </a:pPr>
            <a:endParaRPr lang="en-US" sz="800" dirty="0">
              <a:solidFill>
                <a:schemeClr val="tx1">
                  <a:lumMod val="50000"/>
                  <a:lumOff val="50000"/>
                </a:schemeClr>
              </a:solidFill>
            </a:endParaRPr>
          </a:p>
          <a:p>
            <a:pPr marL="171450" indent="-171450">
              <a:lnSpc>
                <a:spcPct val="150000"/>
              </a:lnSpc>
              <a:buClr>
                <a:srgbClr val="2BC0BE"/>
              </a:buClr>
              <a:buFont typeface="Arial"/>
              <a:buChar char="•"/>
            </a:pPr>
            <a:r>
              <a:rPr lang="en-GB" sz="800" dirty="0">
                <a:solidFill>
                  <a:schemeClr val="tx1">
                    <a:lumMod val="50000"/>
                    <a:lumOff val="50000"/>
                  </a:schemeClr>
                </a:solidFill>
              </a:rPr>
              <a:t>Give an order to everything</a:t>
            </a:r>
          </a:p>
          <a:p>
            <a:pPr>
              <a:lnSpc>
                <a:spcPct val="150000"/>
              </a:lnSpc>
              <a:buClr>
                <a:srgbClr val="2BC0BE"/>
              </a:buClr>
            </a:pPr>
            <a:endParaRPr lang="en-US" sz="800" dirty="0">
              <a:solidFill>
                <a:schemeClr val="tx1">
                  <a:lumMod val="50000"/>
                  <a:lumOff val="50000"/>
                </a:schemeClr>
              </a:solidFill>
            </a:endParaRPr>
          </a:p>
          <a:p>
            <a:pPr marL="171450" lvl="0" indent="-171450">
              <a:lnSpc>
                <a:spcPct val="150000"/>
              </a:lnSpc>
              <a:buClr>
                <a:srgbClr val="2BC0BE"/>
              </a:buClr>
              <a:buFont typeface="Arial"/>
              <a:buChar char="•"/>
            </a:pPr>
            <a:r>
              <a:rPr lang="en-GB" sz="800" dirty="0">
                <a:solidFill>
                  <a:schemeClr val="tx1">
                    <a:lumMod val="50000"/>
                    <a:lumOff val="50000"/>
                  </a:schemeClr>
                </a:solidFill>
              </a:rPr>
              <a:t>Get rich</a:t>
            </a:r>
          </a:p>
          <a:p>
            <a:pPr lvl="0">
              <a:lnSpc>
                <a:spcPct val="150000"/>
              </a:lnSpc>
            </a:pPr>
            <a:endParaRPr lang="en-US" sz="800" dirty="0">
              <a:solidFill>
                <a:schemeClr val="tx1">
                  <a:lumMod val="50000"/>
                  <a:lumOff val="50000"/>
                </a:schemeClr>
              </a:solidFill>
            </a:endParaRPr>
          </a:p>
          <a:p>
            <a:endParaRPr lang="en-US" dirty="0"/>
          </a:p>
        </p:txBody>
      </p:sp>
      <p:sp>
        <p:nvSpPr>
          <p:cNvPr id="22" name="TextBox 21"/>
          <p:cNvSpPr txBox="1"/>
          <p:nvPr/>
        </p:nvSpPr>
        <p:spPr>
          <a:xfrm>
            <a:off x="4853164" y="4551317"/>
            <a:ext cx="1976197" cy="1292662"/>
          </a:xfrm>
          <a:prstGeom prst="rect">
            <a:avLst/>
          </a:prstGeom>
          <a:noFill/>
        </p:spPr>
        <p:txBody>
          <a:bodyPr wrap="square" rtlCol="0">
            <a:spAutoFit/>
          </a:bodyPr>
          <a:lstStyle/>
          <a:p>
            <a:pPr marL="171450" lvl="0" indent="-171450">
              <a:lnSpc>
                <a:spcPct val="150000"/>
              </a:lnSpc>
              <a:buClr>
                <a:srgbClr val="2BC0BE"/>
              </a:buClr>
              <a:buFont typeface="Arial"/>
              <a:buChar char="•"/>
            </a:pPr>
            <a:r>
              <a:rPr lang="en-GB" sz="800" dirty="0">
                <a:solidFill>
                  <a:srgbClr val="7F7F7F"/>
                </a:solidFill>
              </a:rPr>
              <a:t>Cohabit with too many people</a:t>
            </a:r>
          </a:p>
          <a:p>
            <a:pPr lvl="0">
              <a:lnSpc>
                <a:spcPct val="150000"/>
              </a:lnSpc>
              <a:buClr>
                <a:srgbClr val="2BC0BE"/>
              </a:buClr>
            </a:pPr>
            <a:endParaRPr lang="en-US" sz="800" dirty="0">
              <a:solidFill>
                <a:schemeClr val="tx1">
                  <a:lumMod val="50000"/>
                  <a:lumOff val="50000"/>
                </a:schemeClr>
              </a:solidFill>
            </a:endParaRPr>
          </a:p>
          <a:p>
            <a:pPr marL="171450" lvl="0" indent="-171450">
              <a:lnSpc>
                <a:spcPct val="150000"/>
              </a:lnSpc>
              <a:buClr>
                <a:srgbClr val="2BC0BE"/>
              </a:buClr>
              <a:buFont typeface="Arial"/>
              <a:buChar char="•"/>
            </a:pPr>
            <a:r>
              <a:rPr lang="en-US" sz="800" dirty="0">
                <a:solidFill>
                  <a:srgbClr val="7F7F7F"/>
                </a:solidFill>
              </a:rPr>
              <a:t>Deal with asymmetric things</a:t>
            </a:r>
          </a:p>
          <a:p>
            <a:pPr lvl="0">
              <a:lnSpc>
                <a:spcPct val="150000"/>
              </a:lnSpc>
            </a:pPr>
            <a:endParaRPr lang="en-US" sz="800" dirty="0">
              <a:solidFill>
                <a:schemeClr val="tx1">
                  <a:lumMod val="50000"/>
                  <a:lumOff val="50000"/>
                </a:schemeClr>
              </a:solidFill>
            </a:endParaRPr>
          </a:p>
          <a:p>
            <a:pPr lvl="0">
              <a:lnSpc>
                <a:spcPct val="150000"/>
              </a:lnSpc>
            </a:pPr>
            <a:endParaRPr lang="en-US" sz="800" dirty="0">
              <a:solidFill>
                <a:schemeClr val="tx1">
                  <a:lumMod val="50000"/>
                  <a:lumOff val="50000"/>
                </a:schemeClr>
              </a:solidFill>
            </a:endParaRPr>
          </a:p>
          <a:p>
            <a:endParaRPr lang="en-US" dirty="0"/>
          </a:p>
        </p:txBody>
      </p:sp>
      <p:sp>
        <p:nvSpPr>
          <p:cNvPr id="23" name="TextBox 22"/>
          <p:cNvSpPr txBox="1"/>
          <p:nvPr/>
        </p:nvSpPr>
        <p:spPr>
          <a:xfrm>
            <a:off x="2969510" y="4279484"/>
            <a:ext cx="1457857" cy="230832"/>
          </a:xfrm>
          <a:prstGeom prst="rect">
            <a:avLst/>
          </a:prstGeom>
          <a:noFill/>
        </p:spPr>
        <p:txBody>
          <a:bodyPr wrap="square" rtlCol="0">
            <a:spAutoFit/>
          </a:bodyPr>
          <a:lstStyle/>
          <a:p>
            <a:r>
              <a:rPr lang="en-US" sz="900" dirty="0">
                <a:solidFill>
                  <a:srgbClr val="1A8CB2"/>
                </a:solidFill>
              </a:rPr>
              <a:t>Goals</a:t>
            </a:r>
          </a:p>
        </p:txBody>
      </p:sp>
      <p:sp>
        <p:nvSpPr>
          <p:cNvPr id="24" name="TextBox 23"/>
          <p:cNvSpPr txBox="1"/>
          <p:nvPr/>
        </p:nvSpPr>
        <p:spPr>
          <a:xfrm>
            <a:off x="5171694" y="4271905"/>
            <a:ext cx="1457857" cy="230832"/>
          </a:xfrm>
          <a:prstGeom prst="rect">
            <a:avLst/>
          </a:prstGeom>
          <a:noFill/>
        </p:spPr>
        <p:txBody>
          <a:bodyPr wrap="square" rtlCol="0">
            <a:spAutoFit/>
          </a:bodyPr>
          <a:lstStyle/>
          <a:p>
            <a:r>
              <a:rPr lang="en-US" sz="900" dirty="0">
                <a:solidFill>
                  <a:srgbClr val="1A8CB2"/>
                </a:solidFill>
              </a:rPr>
              <a:t>Frustrations</a:t>
            </a:r>
          </a:p>
        </p:txBody>
      </p:sp>
      <p:sp>
        <p:nvSpPr>
          <p:cNvPr id="25" name="TextBox 24"/>
          <p:cNvSpPr txBox="1"/>
          <p:nvPr/>
        </p:nvSpPr>
        <p:spPr>
          <a:xfrm>
            <a:off x="2927299" y="3028056"/>
            <a:ext cx="1457857" cy="230832"/>
          </a:xfrm>
          <a:prstGeom prst="rect">
            <a:avLst/>
          </a:prstGeom>
          <a:noFill/>
        </p:spPr>
        <p:txBody>
          <a:bodyPr wrap="square" rtlCol="0">
            <a:spAutoFit/>
          </a:bodyPr>
          <a:lstStyle/>
          <a:p>
            <a:r>
              <a:rPr lang="en-US" sz="900" dirty="0">
                <a:solidFill>
                  <a:srgbClr val="1A8CB2"/>
                </a:solidFill>
              </a:rPr>
              <a:t>Motivations</a:t>
            </a:r>
          </a:p>
        </p:txBody>
      </p:sp>
      <p:sp>
        <p:nvSpPr>
          <p:cNvPr id="26" name="TextBox 25"/>
          <p:cNvSpPr txBox="1"/>
          <p:nvPr/>
        </p:nvSpPr>
        <p:spPr>
          <a:xfrm>
            <a:off x="2543745" y="486104"/>
            <a:ext cx="1243917" cy="1042786"/>
          </a:xfrm>
          <a:prstGeom prst="rect">
            <a:avLst/>
          </a:prstGeom>
          <a:noFill/>
        </p:spPr>
        <p:txBody>
          <a:bodyPr wrap="square" rtlCol="0">
            <a:spAutoFit/>
          </a:bodyPr>
          <a:lstStyle/>
          <a:p>
            <a:pPr marL="171450" indent="-171450">
              <a:lnSpc>
                <a:spcPct val="200000"/>
              </a:lnSpc>
              <a:buClr>
                <a:srgbClr val="2BC0BE"/>
              </a:buClr>
              <a:buFont typeface="Arial"/>
              <a:buChar char="•"/>
            </a:pPr>
            <a:r>
              <a:rPr lang="en-GB" sz="800" dirty="0">
                <a:solidFill>
                  <a:schemeClr val="tx1">
                    <a:lumMod val="50000"/>
                    <a:lumOff val="50000"/>
                  </a:schemeClr>
                </a:solidFill>
              </a:rPr>
              <a:t>Shy</a:t>
            </a:r>
          </a:p>
          <a:p>
            <a:pPr marL="171450" indent="-171450">
              <a:lnSpc>
                <a:spcPct val="200000"/>
              </a:lnSpc>
              <a:buClr>
                <a:srgbClr val="2BC0BE"/>
              </a:buClr>
              <a:buFont typeface="Arial"/>
              <a:buChar char="•"/>
            </a:pPr>
            <a:r>
              <a:rPr lang="en-GB" sz="800" dirty="0">
                <a:solidFill>
                  <a:schemeClr val="tx1">
                    <a:lumMod val="50000"/>
                    <a:lumOff val="50000"/>
                  </a:schemeClr>
                </a:solidFill>
              </a:rPr>
              <a:t>Curious</a:t>
            </a:r>
          </a:p>
          <a:p>
            <a:pPr marL="171450" indent="-171450">
              <a:lnSpc>
                <a:spcPct val="200000"/>
              </a:lnSpc>
              <a:buClr>
                <a:srgbClr val="2BC0BE"/>
              </a:buClr>
              <a:buFont typeface="Arial"/>
              <a:buChar char="•"/>
            </a:pPr>
            <a:r>
              <a:rPr lang="en-GB" sz="800" dirty="0">
                <a:solidFill>
                  <a:schemeClr val="tx1">
                    <a:lumMod val="50000"/>
                    <a:lumOff val="50000"/>
                  </a:schemeClr>
                </a:solidFill>
              </a:rPr>
              <a:t>Thinker</a:t>
            </a:r>
          </a:p>
          <a:p>
            <a:pPr marL="171450" indent="-171450">
              <a:lnSpc>
                <a:spcPct val="200000"/>
              </a:lnSpc>
              <a:buClr>
                <a:srgbClr val="2BC0BE"/>
              </a:buClr>
              <a:buFont typeface="Arial"/>
              <a:buChar char="•"/>
            </a:pPr>
            <a:r>
              <a:rPr lang="en-GB" sz="800" dirty="0">
                <a:solidFill>
                  <a:schemeClr val="tx1">
                    <a:lumMod val="50000"/>
                    <a:lumOff val="50000"/>
                  </a:schemeClr>
                </a:solidFill>
              </a:rPr>
              <a:t>Empath</a:t>
            </a:r>
          </a:p>
        </p:txBody>
      </p:sp>
      <p:sp>
        <p:nvSpPr>
          <p:cNvPr id="28" name="Rectangle 27"/>
          <p:cNvSpPr/>
          <p:nvPr/>
        </p:nvSpPr>
        <p:spPr>
          <a:xfrm>
            <a:off x="7005937" y="-6093"/>
            <a:ext cx="2146943" cy="1245118"/>
          </a:xfrm>
          <a:prstGeom prst="rect">
            <a:avLst/>
          </a:prstGeom>
          <a:gradFill flip="none" rotWithShape="1">
            <a:gsLst>
              <a:gs pos="0">
                <a:srgbClr val="147FAE"/>
              </a:gs>
              <a:gs pos="100000">
                <a:srgbClr val="269FB8"/>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7544299" y="446476"/>
            <a:ext cx="1503075" cy="268215"/>
          </a:xfrm>
          <a:prstGeom prst="rect">
            <a:avLst/>
          </a:prstGeom>
          <a:noFill/>
        </p:spPr>
        <p:txBody>
          <a:bodyPr wrap="square" rtlCol="0">
            <a:spAutoFit/>
          </a:bodyPr>
          <a:lstStyle/>
          <a:p>
            <a:pPr>
              <a:lnSpc>
                <a:spcPct val="140000"/>
              </a:lnSpc>
            </a:pPr>
            <a:r>
              <a:rPr lang="en-GB" sz="900" dirty="0">
                <a:solidFill>
                  <a:schemeClr val="bg1"/>
                </a:solidFill>
              </a:rPr>
              <a:t>“Order is power”</a:t>
            </a:r>
            <a:endParaRPr lang="en-US" sz="900" dirty="0"/>
          </a:p>
        </p:txBody>
      </p:sp>
      <p:sp>
        <p:nvSpPr>
          <p:cNvPr id="29" name="TextBox 28"/>
          <p:cNvSpPr txBox="1"/>
          <p:nvPr/>
        </p:nvSpPr>
        <p:spPr>
          <a:xfrm>
            <a:off x="7164558" y="437566"/>
            <a:ext cx="853524" cy="208145"/>
          </a:xfrm>
          <a:prstGeom prst="rect">
            <a:avLst/>
          </a:prstGeom>
          <a:noFill/>
        </p:spPr>
        <p:txBody>
          <a:bodyPr wrap="square" rtlCol="0">
            <a:spAutoFit/>
          </a:bodyPr>
          <a:lstStyle/>
          <a:p>
            <a:pPr>
              <a:lnSpc>
                <a:spcPct val="50000"/>
              </a:lnSpc>
            </a:pPr>
            <a:r>
              <a:rPr lang="es-ES_tradnl" sz="8000" dirty="0">
                <a:solidFill>
                  <a:schemeClr val="bg1">
                    <a:alpha val="26000"/>
                  </a:schemeClr>
                </a:solidFill>
                <a:latin typeface="Georgia"/>
                <a:cs typeface="Georgia"/>
              </a:rPr>
              <a:t>“</a:t>
            </a:r>
            <a:endParaRPr lang="en-US" sz="8000" dirty="0">
              <a:solidFill>
                <a:schemeClr val="bg1">
                  <a:alpha val="26000"/>
                </a:schemeClr>
              </a:solidFill>
              <a:latin typeface="Georgia"/>
              <a:cs typeface="Georgia"/>
            </a:endParaRPr>
          </a:p>
          <a:p>
            <a:pPr>
              <a:lnSpc>
                <a:spcPct val="50000"/>
              </a:lnSpc>
            </a:pPr>
            <a:endParaRPr lang="en-US" dirty="0"/>
          </a:p>
        </p:txBody>
      </p:sp>
      <p:sp>
        <p:nvSpPr>
          <p:cNvPr id="31" name="TextBox 30"/>
          <p:cNvSpPr txBox="1"/>
          <p:nvPr/>
        </p:nvSpPr>
        <p:spPr>
          <a:xfrm rot="10800000">
            <a:off x="7507212" y="536569"/>
            <a:ext cx="1374608" cy="208145"/>
          </a:xfrm>
          <a:prstGeom prst="rect">
            <a:avLst/>
          </a:prstGeom>
          <a:noFill/>
        </p:spPr>
        <p:txBody>
          <a:bodyPr wrap="square" rtlCol="0">
            <a:spAutoFit/>
          </a:bodyPr>
          <a:lstStyle/>
          <a:p>
            <a:pPr>
              <a:lnSpc>
                <a:spcPct val="50000"/>
              </a:lnSpc>
            </a:pPr>
            <a:r>
              <a:rPr lang="es-ES_tradnl" sz="8000" dirty="0">
                <a:solidFill>
                  <a:schemeClr val="bg1">
                    <a:alpha val="26000"/>
                  </a:schemeClr>
                </a:solidFill>
                <a:latin typeface="Georgia"/>
                <a:cs typeface="Georgia"/>
              </a:rPr>
              <a:t>“</a:t>
            </a:r>
            <a:endParaRPr lang="en-US" sz="8000" dirty="0">
              <a:solidFill>
                <a:schemeClr val="bg1">
                  <a:alpha val="26000"/>
                </a:schemeClr>
              </a:solidFill>
              <a:latin typeface="Georgia"/>
              <a:cs typeface="Georgia"/>
            </a:endParaRPr>
          </a:p>
          <a:p>
            <a:pPr>
              <a:lnSpc>
                <a:spcPct val="50000"/>
              </a:lnSpc>
            </a:pPr>
            <a:endParaRPr lang="en-US" dirty="0"/>
          </a:p>
        </p:txBody>
      </p:sp>
      <p:sp>
        <p:nvSpPr>
          <p:cNvPr id="32" name="Rectangle 31"/>
          <p:cNvSpPr/>
          <p:nvPr/>
        </p:nvSpPr>
        <p:spPr>
          <a:xfrm>
            <a:off x="7005938" y="1239026"/>
            <a:ext cx="2138062" cy="5626660"/>
          </a:xfrm>
          <a:prstGeom prst="rect">
            <a:avLst/>
          </a:prstGeom>
          <a:solidFill>
            <a:srgbClr val="3F80CD">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cxnSp>
        <p:nvCxnSpPr>
          <p:cNvPr id="34" name="Straight Connector 33"/>
          <p:cNvCxnSpPr/>
          <p:nvPr/>
        </p:nvCxnSpPr>
        <p:spPr>
          <a:xfrm>
            <a:off x="3963527" y="0"/>
            <a:ext cx="0" cy="2769793"/>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2349129" y="2769793"/>
            <a:ext cx="4650229" cy="0"/>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2355709" y="3981775"/>
            <a:ext cx="4650229" cy="0"/>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645702" y="3984640"/>
            <a:ext cx="0" cy="2987566"/>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168195" y="1457054"/>
            <a:ext cx="1457857" cy="230832"/>
          </a:xfrm>
          <a:prstGeom prst="rect">
            <a:avLst/>
          </a:prstGeom>
          <a:noFill/>
        </p:spPr>
        <p:txBody>
          <a:bodyPr wrap="square" rtlCol="0">
            <a:spAutoFit/>
          </a:bodyPr>
          <a:lstStyle/>
          <a:p>
            <a:r>
              <a:rPr lang="en-US" sz="900" dirty="0">
                <a:solidFill>
                  <a:srgbClr val="1A8CB2"/>
                </a:solidFill>
              </a:rPr>
              <a:t>Personality</a:t>
            </a:r>
          </a:p>
        </p:txBody>
      </p:sp>
      <p:sp>
        <p:nvSpPr>
          <p:cNvPr id="44" name="TextBox 43"/>
          <p:cNvSpPr txBox="1"/>
          <p:nvPr/>
        </p:nvSpPr>
        <p:spPr>
          <a:xfrm>
            <a:off x="7181153" y="1712341"/>
            <a:ext cx="527449" cy="237244"/>
          </a:xfrm>
          <a:prstGeom prst="rect">
            <a:avLst/>
          </a:prstGeom>
          <a:noFill/>
        </p:spPr>
        <p:txBody>
          <a:bodyPr wrap="square" rtlCol="0">
            <a:spAutoFit/>
          </a:bodyPr>
          <a:lstStyle/>
          <a:p>
            <a:pPr lvl="0">
              <a:lnSpc>
                <a:spcPct val="150000"/>
              </a:lnSpc>
            </a:pPr>
            <a:r>
              <a:rPr lang="en-US" sz="700" dirty="0">
                <a:solidFill>
                  <a:srgbClr val="206D7C"/>
                </a:solidFill>
              </a:rPr>
              <a:t> Introvert</a:t>
            </a:r>
          </a:p>
        </p:txBody>
      </p:sp>
      <p:sp>
        <p:nvSpPr>
          <p:cNvPr id="46" name="TextBox 45"/>
          <p:cNvSpPr txBox="1"/>
          <p:nvPr/>
        </p:nvSpPr>
        <p:spPr>
          <a:xfrm>
            <a:off x="7194377" y="2108909"/>
            <a:ext cx="626268" cy="237244"/>
          </a:xfrm>
          <a:prstGeom prst="rect">
            <a:avLst/>
          </a:prstGeom>
          <a:noFill/>
        </p:spPr>
        <p:txBody>
          <a:bodyPr wrap="square" rtlCol="0">
            <a:spAutoFit/>
          </a:bodyPr>
          <a:lstStyle/>
          <a:p>
            <a:pPr lvl="0">
              <a:lnSpc>
                <a:spcPct val="150000"/>
              </a:lnSpc>
            </a:pPr>
            <a:r>
              <a:rPr lang="en-US" sz="700" dirty="0">
                <a:solidFill>
                  <a:srgbClr val="206D7C"/>
                </a:solidFill>
              </a:rPr>
              <a:t>Analytical</a:t>
            </a:r>
          </a:p>
        </p:txBody>
      </p:sp>
      <p:sp>
        <p:nvSpPr>
          <p:cNvPr id="48" name="TextBox 47"/>
          <p:cNvSpPr txBox="1"/>
          <p:nvPr/>
        </p:nvSpPr>
        <p:spPr>
          <a:xfrm>
            <a:off x="7194111" y="2894415"/>
            <a:ext cx="890013" cy="237244"/>
          </a:xfrm>
          <a:prstGeom prst="rect">
            <a:avLst/>
          </a:prstGeom>
          <a:noFill/>
        </p:spPr>
        <p:txBody>
          <a:bodyPr wrap="square" rtlCol="0">
            <a:spAutoFit/>
          </a:bodyPr>
          <a:lstStyle/>
          <a:p>
            <a:pPr lvl="0">
              <a:lnSpc>
                <a:spcPct val="150000"/>
              </a:lnSpc>
            </a:pPr>
            <a:r>
              <a:rPr lang="en-US" sz="700" dirty="0">
                <a:solidFill>
                  <a:srgbClr val="206D7C"/>
                </a:solidFill>
              </a:rPr>
              <a:t>Passive</a:t>
            </a:r>
          </a:p>
        </p:txBody>
      </p:sp>
      <p:sp>
        <p:nvSpPr>
          <p:cNvPr id="50" name="Rectangle 49"/>
          <p:cNvSpPr/>
          <p:nvPr/>
        </p:nvSpPr>
        <p:spPr>
          <a:xfrm>
            <a:off x="7281264" y="2348387"/>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7280280" y="1960455"/>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516151" y="1960455"/>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ectangle 56"/>
          <p:cNvSpPr/>
          <p:nvPr/>
        </p:nvSpPr>
        <p:spPr>
          <a:xfrm>
            <a:off x="7278089" y="3156489"/>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076240" y="1049385"/>
            <a:ext cx="184666" cy="369332"/>
          </a:xfrm>
          <a:prstGeom prst="rect">
            <a:avLst/>
          </a:prstGeom>
          <a:noFill/>
        </p:spPr>
        <p:txBody>
          <a:bodyPr wrap="none" rtlCol="0">
            <a:spAutoFit/>
          </a:bodyPr>
          <a:lstStyle/>
          <a:p>
            <a:endParaRPr lang="en-US" dirty="0"/>
          </a:p>
        </p:txBody>
      </p:sp>
      <p:cxnSp>
        <p:nvCxnSpPr>
          <p:cNvPr id="75" name="Straight Connector 74"/>
          <p:cNvCxnSpPr/>
          <p:nvPr/>
        </p:nvCxnSpPr>
        <p:spPr>
          <a:xfrm>
            <a:off x="3574156" y="3435776"/>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a:cxnSpLocks/>
          </p:cNvCxnSpPr>
          <p:nvPr/>
        </p:nvCxnSpPr>
        <p:spPr>
          <a:xfrm>
            <a:off x="3574156" y="3435776"/>
            <a:ext cx="294899" cy="0"/>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74156" y="3657972"/>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a:cxnSpLocks/>
          </p:cNvCxnSpPr>
          <p:nvPr/>
        </p:nvCxnSpPr>
        <p:spPr>
          <a:xfrm>
            <a:off x="3575991" y="3662297"/>
            <a:ext cx="145614" cy="0"/>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5697095" y="3440418"/>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a:cxnSpLocks/>
          </p:cNvCxnSpPr>
          <p:nvPr/>
        </p:nvCxnSpPr>
        <p:spPr>
          <a:xfrm>
            <a:off x="5697095" y="3440418"/>
            <a:ext cx="867535" cy="0"/>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5697095" y="3659271"/>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a:cxnSpLocks/>
            <a:endCxn id="92" idx="2"/>
          </p:cNvCxnSpPr>
          <p:nvPr/>
        </p:nvCxnSpPr>
        <p:spPr>
          <a:xfrm>
            <a:off x="5697095" y="3659271"/>
            <a:ext cx="655485" cy="31"/>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3824225" y="3390946"/>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0" name="Oval 89"/>
          <p:cNvSpPr/>
          <p:nvPr/>
        </p:nvSpPr>
        <p:spPr>
          <a:xfrm>
            <a:off x="3676775" y="3614441"/>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1" name="Oval 90"/>
          <p:cNvSpPr/>
          <p:nvPr/>
        </p:nvSpPr>
        <p:spPr>
          <a:xfrm>
            <a:off x="6513663" y="3390946"/>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2" name="Oval 91"/>
          <p:cNvSpPr/>
          <p:nvPr/>
        </p:nvSpPr>
        <p:spPr>
          <a:xfrm>
            <a:off x="6352580" y="3614472"/>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3" name="TextBox 92"/>
          <p:cNvSpPr txBox="1"/>
          <p:nvPr/>
        </p:nvSpPr>
        <p:spPr>
          <a:xfrm>
            <a:off x="2678729" y="3286620"/>
            <a:ext cx="1010662" cy="244939"/>
          </a:xfrm>
          <a:prstGeom prst="rect">
            <a:avLst/>
          </a:prstGeom>
          <a:noFill/>
        </p:spPr>
        <p:txBody>
          <a:bodyPr wrap="square" rtlCol="0">
            <a:spAutoFit/>
          </a:bodyPr>
          <a:lstStyle/>
          <a:p>
            <a:pPr lvl="0">
              <a:lnSpc>
                <a:spcPct val="150000"/>
              </a:lnSpc>
            </a:pPr>
            <a:r>
              <a:rPr lang="en-US" sz="700" dirty="0">
                <a:solidFill>
                  <a:srgbClr val="206D7C"/>
                </a:solidFill>
              </a:rPr>
              <a:t>STUDY</a:t>
            </a:r>
          </a:p>
        </p:txBody>
      </p:sp>
      <p:sp>
        <p:nvSpPr>
          <p:cNvPr id="94" name="TextBox 93"/>
          <p:cNvSpPr txBox="1"/>
          <p:nvPr/>
        </p:nvSpPr>
        <p:spPr>
          <a:xfrm>
            <a:off x="2683265" y="3516894"/>
            <a:ext cx="1010662" cy="307777"/>
          </a:xfrm>
          <a:prstGeom prst="rect">
            <a:avLst/>
          </a:prstGeom>
          <a:noFill/>
        </p:spPr>
        <p:txBody>
          <a:bodyPr wrap="square" rtlCol="0">
            <a:spAutoFit/>
          </a:bodyPr>
          <a:lstStyle/>
          <a:p>
            <a:pPr lvl="0"/>
            <a:r>
              <a:rPr lang="en-US" sz="700" dirty="0">
                <a:solidFill>
                  <a:srgbClr val="206D7C"/>
                </a:solidFill>
              </a:rPr>
              <a:t>ACCOMPANY </a:t>
            </a:r>
          </a:p>
          <a:p>
            <a:pPr lvl="0"/>
            <a:r>
              <a:rPr lang="en-US" sz="700" dirty="0">
                <a:solidFill>
                  <a:srgbClr val="206D7C"/>
                </a:solidFill>
              </a:rPr>
              <a:t>SOMEONE</a:t>
            </a:r>
          </a:p>
        </p:txBody>
      </p:sp>
      <p:sp>
        <p:nvSpPr>
          <p:cNvPr id="95" name="TextBox 94"/>
          <p:cNvSpPr txBox="1"/>
          <p:nvPr/>
        </p:nvSpPr>
        <p:spPr>
          <a:xfrm>
            <a:off x="4791475" y="3286620"/>
            <a:ext cx="751699" cy="244939"/>
          </a:xfrm>
          <a:prstGeom prst="rect">
            <a:avLst/>
          </a:prstGeom>
          <a:noFill/>
        </p:spPr>
        <p:txBody>
          <a:bodyPr wrap="square" rtlCol="0">
            <a:spAutoFit/>
          </a:bodyPr>
          <a:lstStyle/>
          <a:p>
            <a:pPr lvl="0">
              <a:lnSpc>
                <a:spcPct val="150000"/>
              </a:lnSpc>
            </a:pPr>
            <a:r>
              <a:rPr lang="en-US" sz="700" dirty="0">
                <a:solidFill>
                  <a:srgbClr val="206D7C"/>
                </a:solidFill>
              </a:rPr>
              <a:t>RELAX</a:t>
            </a:r>
          </a:p>
        </p:txBody>
      </p:sp>
      <p:sp>
        <p:nvSpPr>
          <p:cNvPr id="96" name="TextBox 95"/>
          <p:cNvSpPr txBox="1"/>
          <p:nvPr/>
        </p:nvSpPr>
        <p:spPr>
          <a:xfrm>
            <a:off x="4795946" y="3506797"/>
            <a:ext cx="1010662" cy="307777"/>
          </a:xfrm>
          <a:prstGeom prst="rect">
            <a:avLst/>
          </a:prstGeom>
          <a:noFill/>
        </p:spPr>
        <p:txBody>
          <a:bodyPr wrap="square" rtlCol="0">
            <a:spAutoFit/>
          </a:bodyPr>
          <a:lstStyle/>
          <a:p>
            <a:pPr lvl="0"/>
            <a:r>
              <a:rPr lang="en-US" sz="700" dirty="0">
                <a:solidFill>
                  <a:srgbClr val="206D7C"/>
                </a:solidFill>
              </a:rPr>
              <a:t>BEING</a:t>
            </a:r>
          </a:p>
          <a:p>
            <a:pPr lvl="0"/>
            <a:r>
              <a:rPr lang="en-US" sz="700" dirty="0">
                <a:solidFill>
                  <a:srgbClr val="206D7C"/>
                </a:solidFill>
              </a:rPr>
              <a:t>ENTERTAINED</a:t>
            </a:r>
          </a:p>
        </p:txBody>
      </p:sp>
      <p:pic>
        <p:nvPicPr>
          <p:cNvPr id="97" name="Picture 96" descr="bio-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8357" y="222943"/>
            <a:ext cx="223533" cy="223533"/>
          </a:xfrm>
          <a:prstGeom prst="rect">
            <a:avLst/>
          </a:prstGeom>
        </p:spPr>
      </p:pic>
      <p:pic>
        <p:nvPicPr>
          <p:cNvPr id="98" name="Picture 97" descr="frustrations-ic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8035" y="4316385"/>
            <a:ext cx="208249" cy="208249"/>
          </a:xfrm>
          <a:prstGeom prst="rect">
            <a:avLst/>
          </a:prstGeom>
        </p:spPr>
      </p:pic>
      <p:pic>
        <p:nvPicPr>
          <p:cNvPr id="99" name="Picture 98" descr="goals-ic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6668" y="4233476"/>
            <a:ext cx="240427" cy="240427"/>
          </a:xfrm>
          <a:prstGeom prst="rect">
            <a:avLst/>
          </a:prstGeom>
        </p:spPr>
      </p:pic>
      <p:pic>
        <p:nvPicPr>
          <p:cNvPr id="101" name="Picture 100" descr="personality-ic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6717" y="209907"/>
            <a:ext cx="240427" cy="240427"/>
          </a:xfrm>
          <a:prstGeom prst="rect">
            <a:avLst/>
          </a:prstGeom>
        </p:spPr>
      </p:pic>
      <p:pic>
        <p:nvPicPr>
          <p:cNvPr id="3" name="Picture 2" descr="motivations-ico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55199" y="3006655"/>
            <a:ext cx="158808" cy="230832"/>
          </a:xfrm>
          <a:prstGeom prst="rect">
            <a:avLst/>
          </a:prstGeom>
        </p:spPr>
      </p:pic>
      <p:sp>
        <p:nvSpPr>
          <p:cNvPr id="80" name="TextBox 43">
            <a:extLst>
              <a:ext uri="{FF2B5EF4-FFF2-40B4-BE49-F238E27FC236}">
                <a16:creationId xmlns:a16="http://schemas.microsoft.com/office/drawing/2014/main" id="{3744EFF6-5FDB-413C-BBBA-E9CD24EA9C5A}"/>
              </a:ext>
            </a:extLst>
          </p:cNvPr>
          <p:cNvSpPr txBox="1"/>
          <p:nvPr/>
        </p:nvSpPr>
        <p:spPr>
          <a:xfrm>
            <a:off x="8355123" y="1722160"/>
            <a:ext cx="527449" cy="237244"/>
          </a:xfrm>
          <a:prstGeom prst="rect">
            <a:avLst/>
          </a:prstGeom>
          <a:noFill/>
        </p:spPr>
        <p:txBody>
          <a:bodyPr wrap="square" rtlCol="0">
            <a:spAutoFit/>
          </a:bodyPr>
          <a:lstStyle/>
          <a:p>
            <a:pPr lvl="0">
              <a:lnSpc>
                <a:spcPct val="150000"/>
              </a:lnSpc>
            </a:pPr>
            <a:r>
              <a:rPr lang="en-US" sz="700" dirty="0">
                <a:solidFill>
                  <a:srgbClr val="206D7C"/>
                </a:solidFill>
              </a:rPr>
              <a:t>Extrovert</a:t>
            </a:r>
          </a:p>
        </p:txBody>
      </p:sp>
      <p:sp>
        <p:nvSpPr>
          <p:cNvPr id="81" name="TextBox 45">
            <a:extLst>
              <a:ext uri="{FF2B5EF4-FFF2-40B4-BE49-F238E27FC236}">
                <a16:creationId xmlns:a16="http://schemas.microsoft.com/office/drawing/2014/main" id="{1F64F48A-E55E-4105-8FA2-D40DE2CE9249}"/>
              </a:ext>
            </a:extLst>
          </p:cNvPr>
          <p:cNvSpPr txBox="1"/>
          <p:nvPr/>
        </p:nvSpPr>
        <p:spPr>
          <a:xfrm>
            <a:off x="8381903" y="2104538"/>
            <a:ext cx="626268" cy="237244"/>
          </a:xfrm>
          <a:prstGeom prst="rect">
            <a:avLst/>
          </a:prstGeom>
          <a:noFill/>
        </p:spPr>
        <p:txBody>
          <a:bodyPr wrap="square" rtlCol="0">
            <a:spAutoFit/>
          </a:bodyPr>
          <a:lstStyle/>
          <a:p>
            <a:pPr lvl="0">
              <a:lnSpc>
                <a:spcPct val="150000"/>
              </a:lnSpc>
            </a:pPr>
            <a:r>
              <a:rPr lang="en-US" sz="700" dirty="0">
                <a:solidFill>
                  <a:srgbClr val="206D7C"/>
                </a:solidFill>
              </a:rPr>
              <a:t>Creative</a:t>
            </a:r>
          </a:p>
        </p:txBody>
      </p:sp>
      <p:sp>
        <p:nvSpPr>
          <p:cNvPr id="108" name="Rectangle 49">
            <a:extLst>
              <a:ext uri="{FF2B5EF4-FFF2-40B4-BE49-F238E27FC236}">
                <a16:creationId xmlns:a16="http://schemas.microsoft.com/office/drawing/2014/main" id="{FEA6B2B4-EFCE-41CE-B2F2-C32944518762}"/>
              </a:ext>
            </a:extLst>
          </p:cNvPr>
          <p:cNvSpPr/>
          <p:nvPr/>
        </p:nvSpPr>
        <p:spPr>
          <a:xfrm>
            <a:off x="7282074" y="2738850"/>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53">
            <a:extLst>
              <a:ext uri="{FF2B5EF4-FFF2-40B4-BE49-F238E27FC236}">
                <a16:creationId xmlns:a16="http://schemas.microsoft.com/office/drawing/2014/main" id="{9CF1BE2A-753C-4E3B-896A-112DFC6FD68D}"/>
              </a:ext>
            </a:extLst>
          </p:cNvPr>
          <p:cNvSpPr/>
          <p:nvPr/>
        </p:nvSpPr>
        <p:spPr>
          <a:xfrm>
            <a:off x="8025391" y="2346477"/>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 name="TextBox 45">
            <a:extLst>
              <a:ext uri="{FF2B5EF4-FFF2-40B4-BE49-F238E27FC236}">
                <a16:creationId xmlns:a16="http://schemas.microsoft.com/office/drawing/2014/main" id="{98D77AF2-51FF-4EA9-A45D-E17F4CA756CE}"/>
              </a:ext>
            </a:extLst>
          </p:cNvPr>
          <p:cNvSpPr txBox="1"/>
          <p:nvPr/>
        </p:nvSpPr>
        <p:spPr>
          <a:xfrm>
            <a:off x="7195187" y="2499372"/>
            <a:ext cx="626268" cy="237244"/>
          </a:xfrm>
          <a:prstGeom prst="rect">
            <a:avLst/>
          </a:prstGeom>
          <a:noFill/>
        </p:spPr>
        <p:txBody>
          <a:bodyPr wrap="square" rtlCol="0">
            <a:spAutoFit/>
          </a:bodyPr>
          <a:lstStyle/>
          <a:p>
            <a:pPr lvl="0">
              <a:lnSpc>
                <a:spcPct val="150000"/>
              </a:lnSpc>
            </a:pPr>
            <a:r>
              <a:rPr lang="en-US" sz="700" dirty="0">
                <a:solidFill>
                  <a:srgbClr val="206D7C"/>
                </a:solidFill>
              </a:rPr>
              <a:t>Loyal</a:t>
            </a:r>
          </a:p>
        </p:txBody>
      </p:sp>
      <p:sp>
        <p:nvSpPr>
          <p:cNvPr id="109" name="TextBox 45">
            <a:extLst>
              <a:ext uri="{FF2B5EF4-FFF2-40B4-BE49-F238E27FC236}">
                <a16:creationId xmlns:a16="http://schemas.microsoft.com/office/drawing/2014/main" id="{63B6CB53-0DC0-4C1E-8ADF-CB08F2AD062E}"/>
              </a:ext>
            </a:extLst>
          </p:cNvPr>
          <p:cNvSpPr txBox="1"/>
          <p:nvPr/>
        </p:nvSpPr>
        <p:spPr>
          <a:xfrm>
            <a:off x="8479868" y="2495001"/>
            <a:ext cx="443352" cy="237244"/>
          </a:xfrm>
          <a:prstGeom prst="rect">
            <a:avLst/>
          </a:prstGeom>
          <a:noFill/>
        </p:spPr>
        <p:txBody>
          <a:bodyPr wrap="square" rtlCol="0">
            <a:spAutoFit/>
          </a:bodyPr>
          <a:lstStyle/>
          <a:p>
            <a:pPr lvl="0">
              <a:lnSpc>
                <a:spcPct val="150000"/>
              </a:lnSpc>
            </a:pPr>
            <a:r>
              <a:rPr lang="en-US" sz="700" dirty="0">
                <a:solidFill>
                  <a:srgbClr val="206D7C"/>
                </a:solidFill>
              </a:rPr>
              <a:t>Fickle</a:t>
            </a:r>
          </a:p>
        </p:txBody>
      </p:sp>
      <p:sp>
        <p:nvSpPr>
          <p:cNvPr id="110" name="Rectangle 53">
            <a:extLst>
              <a:ext uri="{FF2B5EF4-FFF2-40B4-BE49-F238E27FC236}">
                <a16:creationId xmlns:a16="http://schemas.microsoft.com/office/drawing/2014/main" id="{0A48019B-1EF5-423B-ABF0-E3B53CD71AB4}"/>
              </a:ext>
            </a:extLst>
          </p:cNvPr>
          <p:cNvSpPr/>
          <p:nvPr/>
        </p:nvSpPr>
        <p:spPr>
          <a:xfrm>
            <a:off x="8203366" y="2736940"/>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TextBox 45">
            <a:extLst>
              <a:ext uri="{FF2B5EF4-FFF2-40B4-BE49-F238E27FC236}">
                <a16:creationId xmlns:a16="http://schemas.microsoft.com/office/drawing/2014/main" id="{09426831-02B6-4678-A2EA-EF588D042E41}"/>
              </a:ext>
            </a:extLst>
          </p:cNvPr>
          <p:cNvSpPr txBox="1"/>
          <p:nvPr/>
        </p:nvSpPr>
        <p:spPr>
          <a:xfrm>
            <a:off x="8473361" y="2894415"/>
            <a:ext cx="443352" cy="237244"/>
          </a:xfrm>
          <a:prstGeom prst="rect">
            <a:avLst/>
          </a:prstGeom>
          <a:noFill/>
        </p:spPr>
        <p:txBody>
          <a:bodyPr wrap="square" rtlCol="0">
            <a:spAutoFit/>
          </a:bodyPr>
          <a:lstStyle/>
          <a:p>
            <a:pPr lvl="0">
              <a:lnSpc>
                <a:spcPct val="150000"/>
              </a:lnSpc>
            </a:pPr>
            <a:r>
              <a:rPr lang="en-US" sz="700" dirty="0">
                <a:solidFill>
                  <a:srgbClr val="206D7C"/>
                </a:solidFill>
              </a:rPr>
              <a:t>Active</a:t>
            </a:r>
          </a:p>
        </p:txBody>
      </p:sp>
      <p:sp>
        <p:nvSpPr>
          <p:cNvPr id="112" name="Rectangle 53">
            <a:extLst>
              <a:ext uri="{FF2B5EF4-FFF2-40B4-BE49-F238E27FC236}">
                <a16:creationId xmlns:a16="http://schemas.microsoft.com/office/drawing/2014/main" id="{9A87DBC5-576E-443F-84DB-A51A4B6E035B}"/>
              </a:ext>
            </a:extLst>
          </p:cNvPr>
          <p:cNvSpPr/>
          <p:nvPr/>
        </p:nvSpPr>
        <p:spPr>
          <a:xfrm>
            <a:off x="8009339" y="3155751"/>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CasellaDiTesto 3">
            <a:extLst>
              <a:ext uri="{FF2B5EF4-FFF2-40B4-BE49-F238E27FC236}">
                <a16:creationId xmlns:a16="http://schemas.microsoft.com/office/drawing/2014/main" id="{0D431E32-B0C9-43C5-B73B-D1C4EB4AD7BC}"/>
              </a:ext>
            </a:extLst>
          </p:cNvPr>
          <p:cNvSpPr txBox="1"/>
          <p:nvPr/>
        </p:nvSpPr>
        <p:spPr>
          <a:xfrm>
            <a:off x="329065" y="147676"/>
            <a:ext cx="1593706" cy="830997"/>
          </a:xfrm>
          <a:prstGeom prst="rect">
            <a:avLst/>
          </a:prstGeom>
          <a:noFill/>
        </p:spPr>
        <p:txBody>
          <a:bodyPr wrap="none" rtlCol="0">
            <a:spAutoFit/>
          </a:bodyPr>
          <a:lstStyle/>
          <a:p>
            <a:r>
              <a:rPr lang="en-GB" sz="4800" dirty="0" err="1">
                <a:solidFill>
                  <a:schemeClr val="bg1"/>
                </a:solidFill>
                <a:latin typeface="Calibri Light" panose="020F0302020204030204" pitchFamily="34" charset="0"/>
                <a:cs typeface="Calibri Light" panose="020F0302020204030204" pitchFamily="34" charset="0"/>
              </a:rPr>
              <a:t>MuSa</a:t>
            </a:r>
            <a:endParaRPr lang="it-IT" sz="4800"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48304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23271" t="-318" r="26508" b="2797"/>
          <a:stretch/>
        </p:blipFill>
        <p:spPr>
          <a:xfrm>
            <a:off x="-5072" y="-42059"/>
            <a:ext cx="2368904" cy="6900059"/>
          </a:xfrm>
          <a:prstGeom prst="rect">
            <a:avLst/>
          </a:prstGeom>
        </p:spPr>
      </p:pic>
      <p:sp>
        <p:nvSpPr>
          <p:cNvPr id="10" name="Rectangle 9"/>
          <p:cNvSpPr/>
          <p:nvPr/>
        </p:nvSpPr>
        <p:spPr>
          <a:xfrm>
            <a:off x="0" y="3206780"/>
            <a:ext cx="2355709" cy="3658906"/>
          </a:xfrm>
          <a:prstGeom prst="rect">
            <a:avLst/>
          </a:prstGeom>
          <a:gradFill flip="none" rotWithShape="1">
            <a:gsLst>
              <a:gs pos="0">
                <a:schemeClr val="tx1">
                  <a:alpha val="62000"/>
                </a:schemeClr>
              </a:gs>
              <a:gs pos="100000">
                <a:srgbClr val="FFFFFF">
                  <a:alpha val="0"/>
                </a:srgb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18697" y="4711788"/>
            <a:ext cx="2795362" cy="307777"/>
          </a:xfrm>
          <a:prstGeom prst="rect">
            <a:avLst/>
          </a:prstGeom>
          <a:noFill/>
        </p:spPr>
        <p:txBody>
          <a:bodyPr wrap="square" rtlCol="0">
            <a:spAutoFit/>
          </a:bodyPr>
          <a:lstStyle/>
          <a:p>
            <a:pPr algn="ctr"/>
            <a:r>
              <a:rPr lang="en-US" sz="1400" dirty="0">
                <a:solidFill>
                  <a:schemeClr val="bg1"/>
                </a:solidFill>
              </a:rPr>
              <a:t>ENEA BIANCHI</a:t>
            </a:r>
          </a:p>
        </p:txBody>
      </p:sp>
      <p:sp>
        <p:nvSpPr>
          <p:cNvPr id="11" name="TextBox 10"/>
          <p:cNvSpPr txBox="1"/>
          <p:nvPr/>
        </p:nvSpPr>
        <p:spPr>
          <a:xfrm>
            <a:off x="387716" y="4983502"/>
            <a:ext cx="1606905" cy="261610"/>
          </a:xfrm>
          <a:prstGeom prst="rect">
            <a:avLst/>
          </a:prstGeom>
          <a:noFill/>
        </p:spPr>
        <p:txBody>
          <a:bodyPr wrap="square" rtlCol="0">
            <a:spAutoFit/>
          </a:bodyPr>
          <a:lstStyle/>
          <a:p>
            <a:pPr algn="ctr"/>
            <a:r>
              <a:rPr lang="en-US" sz="1100" dirty="0" err="1">
                <a:solidFill>
                  <a:srgbClr val="FFFFFF"/>
                </a:solidFill>
              </a:rPr>
              <a:t>Ostiense</a:t>
            </a:r>
            <a:r>
              <a:rPr lang="en-US" sz="1100" dirty="0">
                <a:solidFill>
                  <a:srgbClr val="FFFFFF"/>
                </a:solidFill>
              </a:rPr>
              <a:t>, Roma</a:t>
            </a:r>
          </a:p>
        </p:txBody>
      </p:sp>
      <p:sp>
        <p:nvSpPr>
          <p:cNvPr id="12" name="TextBox 11"/>
          <p:cNvSpPr txBox="1"/>
          <p:nvPr/>
        </p:nvSpPr>
        <p:spPr>
          <a:xfrm>
            <a:off x="411009" y="5446301"/>
            <a:ext cx="1538351" cy="246221"/>
          </a:xfrm>
          <a:prstGeom prst="rect">
            <a:avLst/>
          </a:prstGeom>
          <a:noFill/>
        </p:spPr>
        <p:txBody>
          <a:bodyPr wrap="square" rtlCol="0">
            <a:spAutoFit/>
          </a:bodyPr>
          <a:lstStyle/>
          <a:p>
            <a:pPr algn="ctr"/>
            <a:r>
              <a:rPr lang="en-US" sz="1000" dirty="0">
                <a:solidFill>
                  <a:srgbClr val="FFFFFF"/>
                </a:solidFill>
              </a:rPr>
              <a:t>EMPLOYEE</a:t>
            </a:r>
          </a:p>
        </p:txBody>
      </p:sp>
      <p:cxnSp>
        <p:nvCxnSpPr>
          <p:cNvPr id="14" name="Straight Connector 13"/>
          <p:cNvCxnSpPr/>
          <p:nvPr/>
        </p:nvCxnSpPr>
        <p:spPr>
          <a:xfrm>
            <a:off x="809918" y="5337869"/>
            <a:ext cx="745127"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2657" y="5855753"/>
            <a:ext cx="920110" cy="812530"/>
          </a:xfrm>
          <a:prstGeom prst="rect">
            <a:avLst/>
          </a:prstGeom>
          <a:noFill/>
        </p:spPr>
        <p:txBody>
          <a:bodyPr wrap="square" rtlCol="0">
            <a:spAutoFit/>
          </a:bodyPr>
          <a:lstStyle/>
          <a:p>
            <a:pPr>
              <a:lnSpc>
                <a:spcPct val="120000"/>
              </a:lnSpc>
            </a:pPr>
            <a:r>
              <a:rPr lang="en-US" sz="1200" b="1" baseline="30000" dirty="0">
                <a:solidFill>
                  <a:schemeClr val="bg1"/>
                </a:solidFill>
              </a:rPr>
              <a:t>· STATUS</a:t>
            </a:r>
          </a:p>
          <a:p>
            <a:pPr>
              <a:lnSpc>
                <a:spcPct val="120000"/>
              </a:lnSpc>
            </a:pPr>
            <a:r>
              <a:rPr lang="en-US" sz="1200" baseline="30000" dirty="0">
                <a:solidFill>
                  <a:schemeClr val="bg1"/>
                </a:solidFill>
              </a:rPr>
              <a:t>  ENGAGED</a:t>
            </a:r>
          </a:p>
          <a:p>
            <a:pPr>
              <a:lnSpc>
                <a:spcPct val="110000"/>
              </a:lnSpc>
            </a:pPr>
            <a:endParaRPr lang="en-US" sz="1200" b="1" baseline="30000" dirty="0">
              <a:solidFill>
                <a:schemeClr val="bg1"/>
              </a:solidFill>
            </a:endParaRPr>
          </a:p>
          <a:p>
            <a:pPr>
              <a:lnSpc>
                <a:spcPct val="120000"/>
              </a:lnSpc>
            </a:pPr>
            <a:r>
              <a:rPr lang="en-US" sz="1200" b="1" baseline="30000" dirty="0">
                <a:solidFill>
                  <a:schemeClr val="bg1"/>
                </a:solidFill>
              </a:rPr>
              <a:t>· ARCHETYPE</a:t>
            </a:r>
            <a:endParaRPr lang="en-US" sz="1200" baseline="30000" dirty="0">
              <a:solidFill>
                <a:schemeClr val="bg1"/>
              </a:solidFill>
            </a:endParaRPr>
          </a:p>
          <a:p>
            <a:pPr>
              <a:lnSpc>
                <a:spcPct val="120000"/>
              </a:lnSpc>
            </a:pPr>
            <a:r>
              <a:rPr lang="en-GB" sz="1200" baseline="30000" dirty="0">
                <a:solidFill>
                  <a:schemeClr val="bg1"/>
                </a:solidFill>
              </a:rPr>
              <a:t>  FUNNY GUY</a:t>
            </a:r>
            <a:endParaRPr lang="mr-IN" sz="1200" baseline="30000" dirty="0">
              <a:solidFill>
                <a:schemeClr val="bg1"/>
              </a:solidFill>
            </a:endParaRPr>
          </a:p>
        </p:txBody>
      </p:sp>
      <p:sp>
        <p:nvSpPr>
          <p:cNvPr id="16" name="TextBox 15"/>
          <p:cNvSpPr txBox="1"/>
          <p:nvPr/>
        </p:nvSpPr>
        <p:spPr>
          <a:xfrm>
            <a:off x="1268379" y="5855753"/>
            <a:ext cx="1010150" cy="377989"/>
          </a:xfrm>
          <a:prstGeom prst="rect">
            <a:avLst/>
          </a:prstGeom>
          <a:noFill/>
        </p:spPr>
        <p:txBody>
          <a:bodyPr wrap="square" rtlCol="0">
            <a:spAutoFit/>
          </a:bodyPr>
          <a:lstStyle/>
          <a:p>
            <a:pPr>
              <a:lnSpc>
                <a:spcPct val="120000"/>
              </a:lnSpc>
            </a:pPr>
            <a:r>
              <a:rPr lang="en-US" sz="1200" b="1" baseline="30000" dirty="0">
                <a:solidFill>
                  <a:schemeClr val="bg1"/>
                </a:solidFill>
              </a:rPr>
              <a:t>· AGE</a:t>
            </a:r>
          </a:p>
          <a:p>
            <a:pPr>
              <a:lnSpc>
                <a:spcPct val="120000"/>
              </a:lnSpc>
            </a:pPr>
            <a:r>
              <a:rPr lang="en-US" sz="1200" baseline="30000" dirty="0">
                <a:solidFill>
                  <a:schemeClr val="bg1"/>
                </a:solidFill>
              </a:rPr>
              <a:t>  28</a:t>
            </a:r>
          </a:p>
        </p:txBody>
      </p:sp>
      <p:sp>
        <p:nvSpPr>
          <p:cNvPr id="17" name="TextBox 16"/>
          <p:cNvSpPr txBox="1"/>
          <p:nvPr/>
        </p:nvSpPr>
        <p:spPr>
          <a:xfrm>
            <a:off x="2806223" y="219502"/>
            <a:ext cx="1457857" cy="215444"/>
          </a:xfrm>
          <a:prstGeom prst="rect">
            <a:avLst/>
          </a:prstGeom>
          <a:noFill/>
        </p:spPr>
        <p:txBody>
          <a:bodyPr wrap="square" rtlCol="0">
            <a:spAutoFit/>
          </a:bodyPr>
          <a:lstStyle/>
          <a:p>
            <a:r>
              <a:rPr lang="en-US" sz="800" dirty="0">
                <a:solidFill>
                  <a:srgbClr val="1A8CB2"/>
                </a:solidFill>
              </a:rPr>
              <a:t>ABOUT ME</a:t>
            </a:r>
          </a:p>
        </p:txBody>
      </p:sp>
      <p:sp>
        <p:nvSpPr>
          <p:cNvPr id="18" name="TextBox 17"/>
          <p:cNvSpPr txBox="1"/>
          <p:nvPr/>
        </p:nvSpPr>
        <p:spPr>
          <a:xfrm>
            <a:off x="4480069" y="222778"/>
            <a:ext cx="1457857" cy="215444"/>
          </a:xfrm>
          <a:prstGeom prst="rect">
            <a:avLst/>
          </a:prstGeom>
          <a:noFill/>
        </p:spPr>
        <p:txBody>
          <a:bodyPr wrap="square" rtlCol="0">
            <a:spAutoFit/>
          </a:bodyPr>
          <a:lstStyle/>
          <a:p>
            <a:r>
              <a:rPr lang="en-US" sz="800" dirty="0">
                <a:solidFill>
                  <a:srgbClr val="1A8CB2"/>
                </a:solidFill>
              </a:rPr>
              <a:t>BIO</a:t>
            </a:r>
          </a:p>
        </p:txBody>
      </p:sp>
      <p:sp>
        <p:nvSpPr>
          <p:cNvPr id="19" name="TextBox 18"/>
          <p:cNvSpPr txBox="1"/>
          <p:nvPr/>
        </p:nvSpPr>
        <p:spPr>
          <a:xfrm>
            <a:off x="4202725" y="515201"/>
            <a:ext cx="2572416" cy="1359796"/>
          </a:xfrm>
          <a:prstGeom prst="rect">
            <a:avLst/>
          </a:prstGeom>
          <a:noFill/>
        </p:spPr>
        <p:txBody>
          <a:bodyPr wrap="square" rtlCol="0">
            <a:spAutoFit/>
          </a:bodyPr>
          <a:lstStyle/>
          <a:p>
            <a:pPr algn="just">
              <a:lnSpc>
                <a:spcPct val="130000"/>
              </a:lnSpc>
            </a:pPr>
            <a:r>
              <a:rPr lang="en-GB" sz="800" dirty="0" err="1">
                <a:solidFill>
                  <a:schemeClr val="tx1">
                    <a:lumMod val="50000"/>
                    <a:lumOff val="50000"/>
                  </a:schemeClr>
                </a:solidFill>
              </a:rPr>
              <a:t>Enea</a:t>
            </a:r>
            <a:r>
              <a:rPr lang="en-GB" sz="800" dirty="0">
                <a:solidFill>
                  <a:schemeClr val="tx1">
                    <a:lumMod val="50000"/>
                    <a:lumOff val="50000"/>
                  </a:schemeClr>
                </a:solidFill>
              </a:rPr>
              <a:t> Bianchi works as software developer in a small company. He studied Engineering in Computer Science at Sapienza, University of Rome. His girlfriend Lavinia is 24 years old and studies Biology. He is wondering to go to live together with her even if he would like to have some experiences abroad. He always wants to try new things due to his hyperactivity. </a:t>
            </a:r>
          </a:p>
          <a:p>
            <a:pPr algn="just">
              <a:lnSpc>
                <a:spcPct val="130000"/>
              </a:lnSpc>
            </a:pPr>
            <a:endParaRPr lang="en-GB" sz="800" dirty="0">
              <a:solidFill>
                <a:schemeClr val="tx1">
                  <a:lumMod val="50000"/>
                  <a:lumOff val="50000"/>
                </a:schemeClr>
              </a:solidFill>
            </a:endParaRPr>
          </a:p>
        </p:txBody>
      </p:sp>
      <p:sp>
        <p:nvSpPr>
          <p:cNvPr id="20" name="TextBox 19"/>
          <p:cNvSpPr txBox="1"/>
          <p:nvPr/>
        </p:nvSpPr>
        <p:spPr>
          <a:xfrm>
            <a:off x="2585385" y="4544837"/>
            <a:ext cx="1976197" cy="1846659"/>
          </a:xfrm>
          <a:prstGeom prst="rect">
            <a:avLst/>
          </a:prstGeom>
          <a:noFill/>
        </p:spPr>
        <p:txBody>
          <a:bodyPr wrap="square" rtlCol="0">
            <a:spAutoFit/>
          </a:bodyPr>
          <a:lstStyle/>
          <a:p>
            <a:pPr marL="171450" lvl="0" indent="-171450">
              <a:lnSpc>
                <a:spcPct val="150000"/>
              </a:lnSpc>
              <a:buClr>
                <a:srgbClr val="2BC0BE"/>
              </a:buClr>
              <a:buFont typeface="Arial"/>
              <a:buChar char="•"/>
            </a:pPr>
            <a:r>
              <a:rPr lang="en-GB" sz="800" dirty="0">
                <a:solidFill>
                  <a:schemeClr val="tx1">
                    <a:lumMod val="50000"/>
                    <a:lumOff val="50000"/>
                  </a:schemeClr>
                </a:solidFill>
              </a:rPr>
              <a:t>Have fun</a:t>
            </a:r>
          </a:p>
          <a:p>
            <a:pPr marL="171450" lvl="0" indent="-171450">
              <a:lnSpc>
                <a:spcPct val="150000"/>
              </a:lnSpc>
              <a:buClr>
                <a:srgbClr val="2BC0BE"/>
              </a:buClr>
              <a:buFont typeface="Arial"/>
              <a:buChar char="•"/>
            </a:pPr>
            <a:endParaRPr lang="en-US" sz="800" dirty="0">
              <a:solidFill>
                <a:schemeClr val="tx1">
                  <a:lumMod val="50000"/>
                  <a:lumOff val="50000"/>
                </a:schemeClr>
              </a:solidFill>
            </a:endParaRPr>
          </a:p>
          <a:p>
            <a:pPr marL="171450" indent="-171450">
              <a:lnSpc>
                <a:spcPct val="150000"/>
              </a:lnSpc>
              <a:buClr>
                <a:srgbClr val="2BC0BE"/>
              </a:buClr>
              <a:buFont typeface="Arial"/>
              <a:buChar char="•"/>
            </a:pPr>
            <a:r>
              <a:rPr lang="en-GB" sz="800" dirty="0">
                <a:solidFill>
                  <a:schemeClr val="tx1">
                    <a:lumMod val="50000"/>
                    <a:lumOff val="50000"/>
                  </a:schemeClr>
                </a:solidFill>
              </a:rPr>
              <a:t>An abroad experience</a:t>
            </a:r>
          </a:p>
          <a:p>
            <a:pPr>
              <a:lnSpc>
                <a:spcPct val="150000"/>
              </a:lnSpc>
              <a:buClr>
                <a:srgbClr val="2BC0BE"/>
              </a:buClr>
            </a:pPr>
            <a:endParaRPr lang="en-US" sz="800" dirty="0">
              <a:solidFill>
                <a:schemeClr val="tx1">
                  <a:lumMod val="50000"/>
                  <a:lumOff val="50000"/>
                </a:schemeClr>
              </a:solidFill>
            </a:endParaRPr>
          </a:p>
          <a:p>
            <a:pPr marL="171450" lvl="0" indent="-171450">
              <a:lnSpc>
                <a:spcPct val="150000"/>
              </a:lnSpc>
              <a:buClr>
                <a:srgbClr val="2BC0BE"/>
              </a:buClr>
              <a:buFont typeface="Arial"/>
              <a:buChar char="•"/>
            </a:pPr>
            <a:r>
              <a:rPr lang="en-GB" sz="800" dirty="0">
                <a:solidFill>
                  <a:schemeClr val="tx1">
                    <a:lumMod val="50000"/>
                    <a:lumOff val="50000"/>
                  </a:schemeClr>
                </a:solidFill>
              </a:rPr>
              <a:t>Make is friends happy</a:t>
            </a:r>
          </a:p>
          <a:p>
            <a:pPr marL="171450" lvl="0" indent="-171450">
              <a:lnSpc>
                <a:spcPct val="150000"/>
              </a:lnSpc>
              <a:buClr>
                <a:srgbClr val="2BC0BE"/>
              </a:buClr>
              <a:buFont typeface="Arial"/>
              <a:buChar char="•"/>
            </a:pPr>
            <a:endParaRPr lang="en-GB" sz="800" dirty="0">
              <a:solidFill>
                <a:schemeClr val="tx1">
                  <a:lumMod val="50000"/>
                  <a:lumOff val="50000"/>
                </a:schemeClr>
              </a:solidFill>
            </a:endParaRPr>
          </a:p>
          <a:p>
            <a:pPr marL="171450" lvl="0" indent="-171450">
              <a:lnSpc>
                <a:spcPct val="150000"/>
              </a:lnSpc>
              <a:buClr>
                <a:srgbClr val="2BC0BE"/>
              </a:buClr>
              <a:buFont typeface="Arial"/>
              <a:buChar char="•"/>
            </a:pPr>
            <a:r>
              <a:rPr lang="en-GB" sz="800" dirty="0">
                <a:solidFill>
                  <a:schemeClr val="tx1">
                    <a:lumMod val="50000"/>
                    <a:lumOff val="50000"/>
                  </a:schemeClr>
                </a:solidFill>
              </a:rPr>
              <a:t>Become a parachutist</a:t>
            </a:r>
          </a:p>
          <a:p>
            <a:pPr lvl="0">
              <a:lnSpc>
                <a:spcPct val="150000"/>
              </a:lnSpc>
            </a:pPr>
            <a:endParaRPr lang="en-US" sz="800" dirty="0">
              <a:solidFill>
                <a:schemeClr val="tx1">
                  <a:lumMod val="50000"/>
                  <a:lumOff val="50000"/>
                </a:schemeClr>
              </a:solidFill>
            </a:endParaRPr>
          </a:p>
          <a:p>
            <a:endParaRPr lang="en-US" dirty="0"/>
          </a:p>
        </p:txBody>
      </p:sp>
      <p:sp>
        <p:nvSpPr>
          <p:cNvPr id="22" name="TextBox 21"/>
          <p:cNvSpPr txBox="1"/>
          <p:nvPr/>
        </p:nvSpPr>
        <p:spPr>
          <a:xfrm>
            <a:off x="4853164" y="4551317"/>
            <a:ext cx="1976197" cy="1292662"/>
          </a:xfrm>
          <a:prstGeom prst="rect">
            <a:avLst/>
          </a:prstGeom>
          <a:noFill/>
        </p:spPr>
        <p:txBody>
          <a:bodyPr wrap="square" rtlCol="0">
            <a:spAutoFit/>
          </a:bodyPr>
          <a:lstStyle/>
          <a:p>
            <a:pPr marL="171450" lvl="0" indent="-171450">
              <a:lnSpc>
                <a:spcPct val="150000"/>
              </a:lnSpc>
              <a:buClr>
                <a:srgbClr val="2BC0BE"/>
              </a:buClr>
              <a:buFont typeface="Arial"/>
              <a:buChar char="•"/>
            </a:pPr>
            <a:r>
              <a:rPr lang="en-GB" sz="800" dirty="0">
                <a:solidFill>
                  <a:srgbClr val="7F7F7F"/>
                </a:solidFill>
              </a:rPr>
              <a:t>Low salary</a:t>
            </a:r>
          </a:p>
          <a:p>
            <a:pPr lvl="0">
              <a:lnSpc>
                <a:spcPct val="150000"/>
              </a:lnSpc>
              <a:buClr>
                <a:srgbClr val="2BC0BE"/>
              </a:buClr>
            </a:pPr>
            <a:endParaRPr lang="en-US" sz="800" dirty="0">
              <a:solidFill>
                <a:schemeClr val="tx1">
                  <a:lumMod val="50000"/>
                  <a:lumOff val="50000"/>
                </a:schemeClr>
              </a:solidFill>
            </a:endParaRPr>
          </a:p>
          <a:p>
            <a:pPr marL="171450" lvl="0" indent="-171450">
              <a:lnSpc>
                <a:spcPct val="150000"/>
              </a:lnSpc>
              <a:buClr>
                <a:srgbClr val="2BC0BE"/>
              </a:buClr>
              <a:buFont typeface="Arial"/>
              <a:buChar char="•"/>
            </a:pPr>
            <a:r>
              <a:rPr lang="en-US" sz="800" dirty="0">
                <a:solidFill>
                  <a:srgbClr val="7F7F7F"/>
                </a:solidFill>
              </a:rPr>
              <a:t>Does not like to wait</a:t>
            </a:r>
          </a:p>
          <a:p>
            <a:pPr lvl="0">
              <a:lnSpc>
                <a:spcPct val="150000"/>
              </a:lnSpc>
            </a:pPr>
            <a:endParaRPr lang="en-US" sz="800" dirty="0">
              <a:solidFill>
                <a:schemeClr val="tx1">
                  <a:lumMod val="50000"/>
                  <a:lumOff val="50000"/>
                </a:schemeClr>
              </a:solidFill>
            </a:endParaRPr>
          </a:p>
          <a:p>
            <a:pPr lvl="0">
              <a:lnSpc>
                <a:spcPct val="150000"/>
              </a:lnSpc>
            </a:pPr>
            <a:endParaRPr lang="en-US" sz="800" dirty="0">
              <a:solidFill>
                <a:schemeClr val="tx1">
                  <a:lumMod val="50000"/>
                  <a:lumOff val="50000"/>
                </a:schemeClr>
              </a:solidFill>
            </a:endParaRPr>
          </a:p>
          <a:p>
            <a:endParaRPr lang="en-US" dirty="0"/>
          </a:p>
        </p:txBody>
      </p:sp>
      <p:sp>
        <p:nvSpPr>
          <p:cNvPr id="23" name="TextBox 22"/>
          <p:cNvSpPr txBox="1"/>
          <p:nvPr/>
        </p:nvSpPr>
        <p:spPr>
          <a:xfrm>
            <a:off x="2969510" y="4279484"/>
            <a:ext cx="1457857" cy="230832"/>
          </a:xfrm>
          <a:prstGeom prst="rect">
            <a:avLst/>
          </a:prstGeom>
          <a:noFill/>
        </p:spPr>
        <p:txBody>
          <a:bodyPr wrap="square" rtlCol="0">
            <a:spAutoFit/>
          </a:bodyPr>
          <a:lstStyle/>
          <a:p>
            <a:r>
              <a:rPr lang="en-US" sz="900" dirty="0">
                <a:solidFill>
                  <a:srgbClr val="1A8CB2"/>
                </a:solidFill>
              </a:rPr>
              <a:t>Goals</a:t>
            </a:r>
          </a:p>
        </p:txBody>
      </p:sp>
      <p:sp>
        <p:nvSpPr>
          <p:cNvPr id="24" name="TextBox 23"/>
          <p:cNvSpPr txBox="1"/>
          <p:nvPr/>
        </p:nvSpPr>
        <p:spPr>
          <a:xfrm>
            <a:off x="5171694" y="4271905"/>
            <a:ext cx="1457857" cy="230832"/>
          </a:xfrm>
          <a:prstGeom prst="rect">
            <a:avLst/>
          </a:prstGeom>
          <a:noFill/>
        </p:spPr>
        <p:txBody>
          <a:bodyPr wrap="square" rtlCol="0">
            <a:spAutoFit/>
          </a:bodyPr>
          <a:lstStyle/>
          <a:p>
            <a:r>
              <a:rPr lang="en-US" sz="900" dirty="0">
                <a:solidFill>
                  <a:srgbClr val="1A8CB2"/>
                </a:solidFill>
              </a:rPr>
              <a:t>Frustrations</a:t>
            </a:r>
          </a:p>
        </p:txBody>
      </p:sp>
      <p:sp>
        <p:nvSpPr>
          <p:cNvPr id="25" name="TextBox 24"/>
          <p:cNvSpPr txBox="1"/>
          <p:nvPr/>
        </p:nvSpPr>
        <p:spPr>
          <a:xfrm>
            <a:off x="2927299" y="3028056"/>
            <a:ext cx="1457857" cy="230832"/>
          </a:xfrm>
          <a:prstGeom prst="rect">
            <a:avLst/>
          </a:prstGeom>
          <a:noFill/>
        </p:spPr>
        <p:txBody>
          <a:bodyPr wrap="square" rtlCol="0">
            <a:spAutoFit/>
          </a:bodyPr>
          <a:lstStyle/>
          <a:p>
            <a:r>
              <a:rPr lang="en-US" sz="900" dirty="0">
                <a:solidFill>
                  <a:srgbClr val="1A8CB2"/>
                </a:solidFill>
              </a:rPr>
              <a:t>Motivations</a:t>
            </a:r>
          </a:p>
        </p:txBody>
      </p:sp>
      <p:sp>
        <p:nvSpPr>
          <p:cNvPr id="26" name="TextBox 25"/>
          <p:cNvSpPr txBox="1"/>
          <p:nvPr/>
        </p:nvSpPr>
        <p:spPr>
          <a:xfrm>
            <a:off x="2543745" y="486104"/>
            <a:ext cx="1243917" cy="1289007"/>
          </a:xfrm>
          <a:prstGeom prst="rect">
            <a:avLst/>
          </a:prstGeom>
          <a:noFill/>
        </p:spPr>
        <p:txBody>
          <a:bodyPr wrap="square" rtlCol="0">
            <a:spAutoFit/>
          </a:bodyPr>
          <a:lstStyle/>
          <a:p>
            <a:pPr marL="171450" indent="-171450">
              <a:lnSpc>
                <a:spcPct val="200000"/>
              </a:lnSpc>
              <a:buClr>
                <a:srgbClr val="2BC0BE"/>
              </a:buClr>
              <a:buFont typeface="Arial"/>
              <a:buChar char="•"/>
            </a:pPr>
            <a:r>
              <a:rPr lang="en-GB" sz="800" dirty="0">
                <a:solidFill>
                  <a:schemeClr val="tx1">
                    <a:lumMod val="50000"/>
                    <a:lumOff val="50000"/>
                  </a:schemeClr>
                </a:solidFill>
              </a:rPr>
              <a:t>Funny</a:t>
            </a:r>
          </a:p>
          <a:p>
            <a:pPr marL="171450" indent="-171450">
              <a:lnSpc>
                <a:spcPct val="200000"/>
              </a:lnSpc>
              <a:buClr>
                <a:srgbClr val="2BC0BE"/>
              </a:buClr>
              <a:buFont typeface="Arial"/>
              <a:buChar char="•"/>
            </a:pPr>
            <a:r>
              <a:rPr lang="en-GB" sz="800" dirty="0">
                <a:solidFill>
                  <a:schemeClr val="tx1">
                    <a:lumMod val="50000"/>
                    <a:lumOff val="50000"/>
                  </a:schemeClr>
                </a:solidFill>
              </a:rPr>
              <a:t>Smart</a:t>
            </a:r>
          </a:p>
          <a:p>
            <a:pPr marL="171450" indent="-171450">
              <a:lnSpc>
                <a:spcPct val="200000"/>
              </a:lnSpc>
              <a:buClr>
                <a:srgbClr val="2BC0BE"/>
              </a:buClr>
              <a:buFont typeface="Arial"/>
              <a:buChar char="•"/>
            </a:pPr>
            <a:r>
              <a:rPr lang="en-GB" sz="800" dirty="0">
                <a:solidFill>
                  <a:schemeClr val="tx1">
                    <a:lumMod val="50000"/>
                    <a:lumOff val="50000"/>
                  </a:schemeClr>
                </a:solidFill>
              </a:rPr>
              <a:t>Self confident</a:t>
            </a:r>
          </a:p>
          <a:p>
            <a:pPr marL="171450" indent="-171450">
              <a:lnSpc>
                <a:spcPct val="200000"/>
              </a:lnSpc>
              <a:buClr>
                <a:srgbClr val="2BC0BE"/>
              </a:buClr>
              <a:buFont typeface="Arial"/>
              <a:buChar char="•"/>
            </a:pPr>
            <a:r>
              <a:rPr lang="en-GB" sz="800" dirty="0">
                <a:solidFill>
                  <a:schemeClr val="tx1">
                    <a:lumMod val="50000"/>
                    <a:lumOff val="50000"/>
                  </a:schemeClr>
                </a:solidFill>
              </a:rPr>
              <a:t>Hyperactive</a:t>
            </a:r>
          </a:p>
          <a:p>
            <a:pPr>
              <a:lnSpc>
                <a:spcPct val="200000"/>
              </a:lnSpc>
              <a:buClr>
                <a:srgbClr val="2BC0BE"/>
              </a:buClr>
            </a:pPr>
            <a:endParaRPr lang="en-GB" sz="800" dirty="0">
              <a:solidFill>
                <a:schemeClr val="tx1">
                  <a:lumMod val="50000"/>
                  <a:lumOff val="50000"/>
                </a:schemeClr>
              </a:solidFill>
            </a:endParaRPr>
          </a:p>
        </p:txBody>
      </p:sp>
      <p:sp>
        <p:nvSpPr>
          <p:cNvPr id="28" name="Rectangle 27"/>
          <p:cNvSpPr/>
          <p:nvPr/>
        </p:nvSpPr>
        <p:spPr>
          <a:xfrm>
            <a:off x="7005937" y="-6093"/>
            <a:ext cx="2146943" cy="1245118"/>
          </a:xfrm>
          <a:prstGeom prst="rect">
            <a:avLst/>
          </a:prstGeom>
          <a:gradFill flip="none" rotWithShape="1">
            <a:gsLst>
              <a:gs pos="0">
                <a:srgbClr val="147FAE"/>
              </a:gs>
              <a:gs pos="100000">
                <a:srgbClr val="269FB8"/>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7243747" y="338654"/>
            <a:ext cx="1764424" cy="462114"/>
          </a:xfrm>
          <a:prstGeom prst="rect">
            <a:avLst/>
          </a:prstGeom>
          <a:noFill/>
        </p:spPr>
        <p:txBody>
          <a:bodyPr wrap="square" rtlCol="0">
            <a:spAutoFit/>
          </a:bodyPr>
          <a:lstStyle/>
          <a:p>
            <a:pPr algn="ctr">
              <a:lnSpc>
                <a:spcPct val="140000"/>
              </a:lnSpc>
            </a:pPr>
            <a:r>
              <a:rPr lang="en-GB" sz="900" dirty="0">
                <a:solidFill>
                  <a:schemeClr val="bg1"/>
                </a:solidFill>
              </a:rPr>
              <a:t>“</a:t>
            </a:r>
            <a:r>
              <a:rPr lang="en-US" sz="900" dirty="0">
                <a:solidFill>
                  <a:schemeClr val="bg1"/>
                </a:solidFill>
              </a:rPr>
              <a:t>Learn the rules like a pro, so you can break them like an artist</a:t>
            </a:r>
            <a:r>
              <a:rPr lang="en-GB" sz="900" dirty="0">
                <a:solidFill>
                  <a:schemeClr val="bg1"/>
                </a:solidFill>
              </a:rPr>
              <a:t>”</a:t>
            </a:r>
            <a:endParaRPr lang="en-US" sz="900" dirty="0"/>
          </a:p>
        </p:txBody>
      </p:sp>
      <p:sp>
        <p:nvSpPr>
          <p:cNvPr id="29" name="TextBox 28"/>
          <p:cNvSpPr txBox="1"/>
          <p:nvPr/>
        </p:nvSpPr>
        <p:spPr>
          <a:xfrm>
            <a:off x="7164558" y="437566"/>
            <a:ext cx="853524" cy="208145"/>
          </a:xfrm>
          <a:prstGeom prst="rect">
            <a:avLst/>
          </a:prstGeom>
          <a:noFill/>
        </p:spPr>
        <p:txBody>
          <a:bodyPr wrap="square" rtlCol="0">
            <a:spAutoFit/>
          </a:bodyPr>
          <a:lstStyle/>
          <a:p>
            <a:pPr>
              <a:lnSpc>
                <a:spcPct val="50000"/>
              </a:lnSpc>
            </a:pPr>
            <a:r>
              <a:rPr lang="es-ES_tradnl" sz="8000" dirty="0">
                <a:solidFill>
                  <a:schemeClr val="bg1">
                    <a:alpha val="26000"/>
                  </a:schemeClr>
                </a:solidFill>
                <a:latin typeface="Georgia"/>
                <a:cs typeface="Georgia"/>
              </a:rPr>
              <a:t>“</a:t>
            </a:r>
            <a:endParaRPr lang="en-US" sz="8000" dirty="0">
              <a:solidFill>
                <a:schemeClr val="bg1">
                  <a:alpha val="26000"/>
                </a:schemeClr>
              </a:solidFill>
              <a:latin typeface="Georgia"/>
              <a:cs typeface="Georgia"/>
            </a:endParaRPr>
          </a:p>
          <a:p>
            <a:pPr>
              <a:lnSpc>
                <a:spcPct val="50000"/>
              </a:lnSpc>
            </a:pPr>
            <a:endParaRPr lang="en-US" dirty="0"/>
          </a:p>
        </p:txBody>
      </p:sp>
      <p:sp>
        <p:nvSpPr>
          <p:cNvPr id="31" name="TextBox 30"/>
          <p:cNvSpPr txBox="1"/>
          <p:nvPr/>
        </p:nvSpPr>
        <p:spPr>
          <a:xfrm rot="10800000">
            <a:off x="7507212" y="536569"/>
            <a:ext cx="1374608" cy="208145"/>
          </a:xfrm>
          <a:prstGeom prst="rect">
            <a:avLst/>
          </a:prstGeom>
          <a:noFill/>
        </p:spPr>
        <p:txBody>
          <a:bodyPr wrap="square" rtlCol="0">
            <a:spAutoFit/>
          </a:bodyPr>
          <a:lstStyle/>
          <a:p>
            <a:pPr>
              <a:lnSpc>
                <a:spcPct val="50000"/>
              </a:lnSpc>
            </a:pPr>
            <a:r>
              <a:rPr lang="es-ES_tradnl" sz="8000" dirty="0">
                <a:solidFill>
                  <a:schemeClr val="bg1">
                    <a:alpha val="26000"/>
                  </a:schemeClr>
                </a:solidFill>
                <a:latin typeface="Georgia"/>
                <a:cs typeface="Georgia"/>
              </a:rPr>
              <a:t>“</a:t>
            </a:r>
            <a:endParaRPr lang="en-US" sz="8000" dirty="0">
              <a:solidFill>
                <a:schemeClr val="bg1">
                  <a:alpha val="26000"/>
                </a:schemeClr>
              </a:solidFill>
              <a:latin typeface="Georgia"/>
              <a:cs typeface="Georgia"/>
            </a:endParaRPr>
          </a:p>
          <a:p>
            <a:pPr>
              <a:lnSpc>
                <a:spcPct val="50000"/>
              </a:lnSpc>
            </a:pPr>
            <a:endParaRPr lang="en-US" dirty="0"/>
          </a:p>
        </p:txBody>
      </p:sp>
      <p:sp>
        <p:nvSpPr>
          <p:cNvPr id="32" name="Rectangle 31"/>
          <p:cNvSpPr/>
          <p:nvPr/>
        </p:nvSpPr>
        <p:spPr>
          <a:xfrm>
            <a:off x="7005938" y="1239026"/>
            <a:ext cx="2138062" cy="5626660"/>
          </a:xfrm>
          <a:prstGeom prst="rect">
            <a:avLst/>
          </a:prstGeom>
          <a:solidFill>
            <a:srgbClr val="3F80CD">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cxnSp>
        <p:nvCxnSpPr>
          <p:cNvPr id="34" name="Straight Connector 33"/>
          <p:cNvCxnSpPr/>
          <p:nvPr/>
        </p:nvCxnSpPr>
        <p:spPr>
          <a:xfrm>
            <a:off x="3963527" y="0"/>
            <a:ext cx="0" cy="2769793"/>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2349129" y="2769793"/>
            <a:ext cx="4650229" cy="0"/>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2355709" y="3981775"/>
            <a:ext cx="4650229" cy="0"/>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645702" y="3984640"/>
            <a:ext cx="0" cy="2987566"/>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168195" y="1457054"/>
            <a:ext cx="1457857" cy="230832"/>
          </a:xfrm>
          <a:prstGeom prst="rect">
            <a:avLst/>
          </a:prstGeom>
          <a:noFill/>
        </p:spPr>
        <p:txBody>
          <a:bodyPr wrap="square" rtlCol="0">
            <a:spAutoFit/>
          </a:bodyPr>
          <a:lstStyle/>
          <a:p>
            <a:r>
              <a:rPr lang="en-US" sz="900" dirty="0">
                <a:solidFill>
                  <a:srgbClr val="1A8CB2"/>
                </a:solidFill>
              </a:rPr>
              <a:t>Personality</a:t>
            </a:r>
          </a:p>
        </p:txBody>
      </p:sp>
      <p:sp>
        <p:nvSpPr>
          <p:cNvPr id="44" name="TextBox 43"/>
          <p:cNvSpPr txBox="1"/>
          <p:nvPr/>
        </p:nvSpPr>
        <p:spPr>
          <a:xfrm>
            <a:off x="7181153" y="1712341"/>
            <a:ext cx="527449" cy="237244"/>
          </a:xfrm>
          <a:prstGeom prst="rect">
            <a:avLst/>
          </a:prstGeom>
          <a:noFill/>
        </p:spPr>
        <p:txBody>
          <a:bodyPr wrap="square" rtlCol="0">
            <a:spAutoFit/>
          </a:bodyPr>
          <a:lstStyle/>
          <a:p>
            <a:pPr lvl="0">
              <a:lnSpc>
                <a:spcPct val="150000"/>
              </a:lnSpc>
            </a:pPr>
            <a:r>
              <a:rPr lang="en-US" sz="700" dirty="0">
                <a:solidFill>
                  <a:srgbClr val="206D7C"/>
                </a:solidFill>
              </a:rPr>
              <a:t> Introvert</a:t>
            </a:r>
          </a:p>
        </p:txBody>
      </p:sp>
      <p:sp>
        <p:nvSpPr>
          <p:cNvPr id="46" name="TextBox 45"/>
          <p:cNvSpPr txBox="1"/>
          <p:nvPr/>
        </p:nvSpPr>
        <p:spPr>
          <a:xfrm>
            <a:off x="7194377" y="2108909"/>
            <a:ext cx="626268" cy="237244"/>
          </a:xfrm>
          <a:prstGeom prst="rect">
            <a:avLst/>
          </a:prstGeom>
          <a:noFill/>
        </p:spPr>
        <p:txBody>
          <a:bodyPr wrap="square" rtlCol="0">
            <a:spAutoFit/>
          </a:bodyPr>
          <a:lstStyle/>
          <a:p>
            <a:pPr lvl="0">
              <a:lnSpc>
                <a:spcPct val="150000"/>
              </a:lnSpc>
            </a:pPr>
            <a:r>
              <a:rPr lang="en-US" sz="700" dirty="0">
                <a:solidFill>
                  <a:srgbClr val="206D7C"/>
                </a:solidFill>
              </a:rPr>
              <a:t>Analytical</a:t>
            </a:r>
          </a:p>
        </p:txBody>
      </p:sp>
      <p:sp>
        <p:nvSpPr>
          <p:cNvPr id="48" name="TextBox 47"/>
          <p:cNvSpPr txBox="1"/>
          <p:nvPr/>
        </p:nvSpPr>
        <p:spPr>
          <a:xfrm>
            <a:off x="7194111" y="2894415"/>
            <a:ext cx="890013" cy="237244"/>
          </a:xfrm>
          <a:prstGeom prst="rect">
            <a:avLst/>
          </a:prstGeom>
          <a:noFill/>
        </p:spPr>
        <p:txBody>
          <a:bodyPr wrap="square" rtlCol="0">
            <a:spAutoFit/>
          </a:bodyPr>
          <a:lstStyle/>
          <a:p>
            <a:pPr lvl="0">
              <a:lnSpc>
                <a:spcPct val="150000"/>
              </a:lnSpc>
            </a:pPr>
            <a:r>
              <a:rPr lang="en-US" sz="700" dirty="0">
                <a:solidFill>
                  <a:srgbClr val="206D7C"/>
                </a:solidFill>
              </a:rPr>
              <a:t>Passive</a:t>
            </a:r>
          </a:p>
        </p:txBody>
      </p:sp>
      <p:sp>
        <p:nvSpPr>
          <p:cNvPr id="50" name="Rectangle 49"/>
          <p:cNvSpPr/>
          <p:nvPr/>
        </p:nvSpPr>
        <p:spPr>
          <a:xfrm>
            <a:off x="7281264" y="2348387"/>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7280280" y="1960455"/>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8411501" y="1960455"/>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ectangle 56"/>
          <p:cNvSpPr/>
          <p:nvPr/>
        </p:nvSpPr>
        <p:spPr>
          <a:xfrm>
            <a:off x="7278089" y="3156489"/>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076240" y="1049385"/>
            <a:ext cx="184666" cy="369332"/>
          </a:xfrm>
          <a:prstGeom prst="rect">
            <a:avLst/>
          </a:prstGeom>
          <a:noFill/>
        </p:spPr>
        <p:txBody>
          <a:bodyPr wrap="none" rtlCol="0">
            <a:spAutoFit/>
          </a:bodyPr>
          <a:lstStyle/>
          <a:p>
            <a:endParaRPr lang="en-US" dirty="0"/>
          </a:p>
        </p:txBody>
      </p:sp>
      <p:cxnSp>
        <p:nvCxnSpPr>
          <p:cNvPr id="75" name="Straight Connector 74"/>
          <p:cNvCxnSpPr/>
          <p:nvPr/>
        </p:nvCxnSpPr>
        <p:spPr>
          <a:xfrm>
            <a:off x="3574156" y="3435776"/>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a:cxnSpLocks/>
          </p:cNvCxnSpPr>
          <p:nvPr/>
        </p:nvCxnSpPr>
        <p:spPr>
          <a:xfrm>
            <a:off x="3574156" y="3435776"/>
            <a:ext cx="473309" cy="0"/>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74156" y="3657972"/>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a:cxnSpLocks/>
          </p:cNvCxnSpPr>
          <p:nvPr/>
        </p:nvCxnSpPr>
        <p:spPr>
          <a:xfrm>
            <a:off x="3575991" y="3662297"/>
            <a:ext cx="333069" cy="0"/>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5697095" y="3440418"/>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a:cxnSpLocks/>
          </p:cNvCxnSpPr>
          <p:nvPr/>
        </p:nvCxnSpPr>
        <p:spPr>
          <a:xfrm>
            <a:off x="5697095" y="3440418"/>
            <a:ext cx="240831" cy="0"/>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5697095" y="3659271"/>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a:cxnSpLocks/>
          </p:cNvCxnSpPr>
          <p:nvPr/>
        </p:nvCxnSpPr>
        <p:spPr>
          <a:xfrm>
            <a:off x="5697095" y="3659271"/>
            <a:ext cx="892812" cy="0"/>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3989935" y="3385301"/>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0" name="Oval 89"/>
          <p:cNvSpPr/>
          <p:nvPr/>
        </p:nvSpPr>
        <p:spPr>
          <a:xfrm>
            <a:off x="3883971" y="3614441"/>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1" name="Oval 90"/>
          <p:cNvSpPr/>
          <p:nvPr/>
        </p:nvSpPr>
        <p:spPr>
          <a:xfrm>
            <a:off x="5867172" y="3390946"/>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2" name="Oval 91"/>
          <p:cNvSpPr/>
          <p:nvPr/>
        </p:nvSpPr>
        <p:spPr>
          <a:xfrm>
            <a:off x="6528314" y="3614472"/>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3" name="TextBox 92"/>
          <p:cNvSpPr txBox="1"/>
          <p:nvPr/>
        </p:nvSpPr>
        <p:spPr>
          <a:xfrm>
            <a:off x="2678729" y="3286620"/>
            <a:ext cx="1010662" cy="244939"/>
          </a:xfrm>
          <a:prstGeom prst="rect">
            <a:avLst/>
          </a:prstGeom>
          <a:noFill/>
        </p:spPr>
        <p:txBody>
          <a:bodyPr wrap="square" rtlCol="0">
            <a:spAutoFit/>
          </a:bodyPr>
          <a:lstStyle/>
          <a:p>
            <a:pPr lvl="0">
              <a:lnSpc>
                <a:spcPct val="150000"/>
              </a:lnSpc>
            </a:pPr>
            <a:r>
              <a:rPr lang="en-US" sz="700" dirty="0">
                <a:solidFill>
                  <a:srgbClr val="206D7C"/>
                </a:solidFill>
              </a:rPr>
              <a:t>STUDY</a:t>
            </a:r>
          </a:p>
        </p:txBody>
      </p:sp>
      <p:sp>
        <p:nvSpPr>
          <p:cNvPr id="94" name="TextBox 93"/>
          <p:cNvSpPr txBox="1"/>
          <p:nvPr/>
        </p:nvSpPr>
        <p:spPr>
          <a:xfrm>
            <a:off x="2683265" y="3516894"/>
            <a:ext cx="1010662" cy="307777"/>
          </a:xfrm>
          <a:prstGeom prst="rect">
            <a:avLst/>
          </a:prstGeom>
          <a:noFill/>
        </p:spPr>
        <p:txBody>
          <a:bodyPr wrap="square" rtlCol="0">
            <a:spAutoFit/>
          </a:bodyPr>
          <a:lstStyle/>
          <a:p>
            <a:pPr lvl="0"/>
            <a:r>
              <a:rPr lang="en-US" sz="700" dirty="0">
                <a:solidFill>
                  <a:srgbClr val="206D7C"/>
                </a:solidFill>
              </a:rPr>
              <a:t>ACCOMPANY </a:t>
            </a:r>
          </a:p>
          <a:p>
            <a:pPr lvl="0"/>
            <a:r>
              <a:rPr lang="en-US" sz="700" dirty="0">
                <a:solidFill>
                  <a:srgbClr val="206D7C"/>
                </a:solidFill>
              </a:rPr>
              <a:t>SOMEONE</a:t>
            </a:r>
          </a:p>
        </p:txBody>
      </p:sp>
      <p:sp>
        <p:nvSpPr>
          <p:cNvPr id="95" name="TextBox 94"/>
          <p:cNvSpPr txBox="1"/>
          <p:nvPr/>
        </p:nvSpPr>
        <p:spPr>
          <a:xfrm>
            <a:off x="4791475" y="3286620"/>
            <a:ext cx="751699" cy="244939"/>
          </a:xfrm>
          <a:prstGeom prst="rect">
            <a:avLst/>
          </a:prstGeom>
          <a:noFill/>
        </p:spPr>
        <p:txBody>
          <a:bodyPr wrap="square" rtlCol="0">
            <a:spAutoFit/>
          </a:bodyPr>
          <a:lstStyle/>
          <a:p>
            <a:pPr lvl="0">
              <a:lnSpc>
                <a:spcPct val="150000"/>
              </a:lnSpc>
            </a:pPr>
            <a:r>
              <a:rPr lang="en-US" sz="700" dirty="0">
                <a:solidFill>
                  <a:srgbClr val="206D7C"/>
                </a:solidFill>
              </a:rPr>
              <a:t>RELAX</a:t>
            </a:r>
          </a:p>
        </p:txBody>
      </p:sp>
      <p:sp>
        <p:nvSpPr>
          <p:cNvPr id="96" name="TextBox 95"/>
          <p:cNvSpPr txBox="1"/>
          <p:nvPr/>
        </p:nvSpPr>
        <p:spPr>
          <a:xfrm>
            <a:off x="4795946" y="3506797"/>
            <a:ext cx="1010662" cy="307777"/>
          </a:xfrm>
          <a:prstGeom prst="rect">
            <a:avLst/>
          </a:prstGeom>
          <a:noFill/>
        </p:spPr>
        <p:txBody>
          <a:bodyPr wrap="square" rtlCol="0">
            <a:spAutoFit/>
          </a:bodyPr>
          <a:lstStyle/>
          <a:p>
            <a:pPr lvl="0"/>
            <a:r>
              <a:rPr lang="en-US" sz="700" dirty="0">
                <a:solidFill>
                  <a:srgbClr val="206D7C"/>
                </a:solidFill>
              </a:rPr>
              <a:t>BEING</a:t>
            </a:r>
          </a:p>
          <a:p>
            <a:pPr lvl="0"/>
            <a:r>
              <a:rPr lang="en-US" sz="700" dirty="0">
                <a:solidFill>
                  <a:srgbClr val="206D7C"/>
                </a:solidFill>
              </a:rPr>
              <a:t>ENTERTAINED</a:t>
            </a:r>
          </a:p>
        </p:txBody>
      </p:sp>
      <p:pic>
        <p:nvPicPr>
          <p:cNvPr id="97" name="Picture 96" descr="bio-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8357" y="222943"/>
            <a:ext cx="223533" cy="223533"/>
          </a:xfrm>
          <a:prstGeom prst="rect">
            <a:avLst/>
          </a:prstGeom>
        </p:spPr>
      </p:pic>
      <p:pic>
        <p:nvPicPr>
          <p:cNvPr id="98" name="Picture 97" descr="frustrations-ic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8035" y="4316385"/>
            <a:ext cx="208249" cy="208249"/>
          </a:xfrm>
          <a:prstGeom prst="rect">
            <a:avLst/>
          </a:prstGeom>
        </p:spPr>
      </p:pic>
      <p:pic>
        <p:nvPicPr>
          <p:cNvPr id="99" name="Picture 98" descr="goals-ic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6668" y="4233476"/>
            <a:ext cx="240427" cy="240427"/>
          </a:xfrm>
          <a:prstGeom prst="rect">
            <a:avLst/>
          </a:prstGeom>
        </p:spPr>
      </p:pic>
      <p:pic>
        <p:nvPicPr>
          <p:cNvPr id="101" name="Picture 100" descr="personality-ic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6717" y="209907"/>
            <a:ext cx="240427" cy="240427"/>
          </a:xfrm>
          <a:prstGeom prst="rect">
            <a:avLst/>
          </a:prstGeom>
        </p:spPr>
      </p:pic>
      <p:pic>
        <p:nvPicPr>
          <p:cNvPr id="3" name="Picture 2" descr="motivations-ico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55199" y="3006655"/>
            <a:ext cx="158808" cy="230832"/>
          </a:xfrm>
          <a:prstGeom prst="rect">
            <a:avLst/>
          </a:prstGeom>
        </p:spPr>
      </p:pic>
      <p:sp>
        <p:nvSpPr>
          <p:cNvPr id="80" name="TextBox 43">
            <a:extLst>
              <a:ext uri="{FF2B5EF4-FFF2-40B4-BE49-F238E27FC236}">
                <a16:creationId xmlns:a16="http://schemas.microsoft.com/office/drawing/2014/main" id="{3744EFF6-5FDB-413C-BBBA-E9CD24EA9C5A}"/>
              </a:ext>
            </a:extLst>
          </p:cNvPr>
          <p:cNvSpPr txBox="1"/>
          <p:nvPr/>
        </p:nvSpPr>
        <p:spPr>
          <a:xfrm>
            <a:off x="8355123" y="1722160"/>
            <a:ext cx="527449" cy="237244"/>
          </a:xfrm>
          <a:prstGeom prst="rect">
            <a:avLst/>
          </a:prstGeom>
          <a:noFill/>
        </p:spPr>
        <p:txBody>
          <a:bodyPr wrap="square" rtlCol="0">
            <a:spAutoFit/>
          </a:bodyPr>
          <a:lstStyle/>
          <a:p>
            <a:pPr lvl="0">
              <a:lnSpc>
                <a:spcPct val="150000"/>
              </a:lnSpc>
            </a:pPr>
            <a:r>
              <a:rPr lang="en-US" sz="700" dirty="0">
                <a:solidFill>
                  <a:srgbClr val="206D7C"/>
                </a:solidFill>
              </a:rPr>
              <a:t>Extrovert</a:t>
            </a:r>
          </a:p>
        </p:txBody>
      </p:sp>
      <p:sp>
        <p:nvSpPr>
          <p:cNvPr id="81" name="TextBox 45">
            <a:extLst>
              <a:ext uri="{FF2B5EF4-FFF2-40B4-BE49-F238E27FC236}">
                <a16:creationId xmlns:a16="http://schemas.microsoft.com/office/drawing/2014/main" id="{1F64F48A-E55E-4105-8FA2-D40DE2CE9249}"/>
              </a:ext>
            </a:extLst>
          </p:cNvPr>
          <p:cNvSpPr txBox="1"/>
          <p:nvPr/>
        </p:nvSpPr>
        <p:spPr>
          <a:xfrm>
            <a:off x="8381903" y="2104538"/>
            <a:ext cx="626268" cy="237244"/>
          </a:xfrm>
          <a:prstGeom prst="rect">
            <a:avLst/>
          </a:prstGeom>
          <a:noFill/>
        </p:spPr>
        <p:txBody>
          <a:bodyPr wrap="square" rtlCol="0">
            <a:spAutoFit/>
          </a:bodyPr>
          <a:lstStyle/>
          <a:p>
            <a:pPr lvl="0">
              <a:lnSpc>
                <a:spcPct val="150000"/>
              </a:lnSpc>
            </a:pPr>
            <a:r>
              <a:rPr lang="en-US" sz="700" dirty="0">
                <a:solidFill>
                  <a:srgbClr val="206D7C"/>
                </a:solidFill>
              </a:rPr>
              <a:t>Creative</a:t>
            </a:r>
          </a:p>
        </p:txBody>
      </p:sp>
      <p:sp>
        <p:nvSpPr>
          <p:cNvPr id="108" name="Rectangle 49">
            <a:extLst>
              <a:ext uri="{FF2B5EF4-FFF2-40B4-BE49-F238E27FC236}">
                <a16:creationId xmlns:a16="http://schemas.microsoft.com/office/drawing/2014/main" id="{FEA6B2B4-EFCE-41CE-B2F2-C32944518762}"/>
              </a:ext>
            </a:extLst>
          </p:cNvPr>
          <p:cNvSpPr/>
          <p:nvPr/>
        </p:nvSpPr>
        <p:spPr>
          <a:xfrm>
            <a:off x="7282074" y="2738850"/>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53">
            <a:extLst>
              <a:ext uri="{FF2B5EF4-FFF2-40B4-BE49-F238E27FC236}">
                <a16:creationId xmlns:a16="http://schemas.microsoft.com/office/drawing/2014/main" id="{9CF1BE2A-753C-4E3B-896A-112DFC6FD68D}"/>
              </a:ext>
            </a:extLst>
          </p:cNvPr>
          <p:cNvSpPr/>
          <p:nvPr/>
        </p:nvSpPr>
        <p:spPr>
          <a:xfrm>
            <a:off x="8223511" y="2346477"/>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 name="TextBox 45">
            <a:extLst>
              <a:ext uri="{FF2B5EF4-FFF2-40B4-BE49-F238E27FC236}">
                <a16:creationId xmlns:a16="http://schemas.microsoft.com/office/drawing/2014/main" id="{98D77AF2-51FF-4EA9-A45D-E17F4CA756CE}"/>
              </a:ext>
            </a:extLst>
          </p:cNvPr>
          <p:cNvSpPr txBox="1"/>
          <p:nvPr/>
        </p:nvSpPr>
        <p:spPr>
          <a:xfrm>
            <a:off x="7195187" y="2499372"/>
            <a:ext cx="626268" cy="237244"/>
          </a:xfrm>
          <a:prstGeom prst="rect">
            <a:avLst/>
          </a:prstGeom>
          <a:noFill/>
        </p:spPr>
        <p:txBody>
          <a:bodyPr wrap="square" rtlCol="0">
            <a:spAutoFit/>
          </a:bodyPr>
          <a:lstStyle/>
          <a:p>
            <a:pPr lvl="0">
              <a:lnSpc>
                <a:spcPct val="150000"/>
              </a:lnSpc>
            </a:pPr>
            <a:r>
              <a:rPr lang="en-US" sz="700" dirty="0">
                <a:solidFill>
                  <a:srgbClr val="206D7C"/>
                </a:solidFill>
              </a:rPr>
              <a:t>Loyal</a:t>
            </a:r>
          </a:p>
        </p:txBody>
      </p:sp>
      <p:sp>
        <p:nvSpPr>
          <p:cNvPr id="109" name="TextBox 45">
            <a:extLst>
              <a:ext uri="{FF2B5EF4-FFF2-40B4-BE49-F238E27FC236}">
                <a16:creationId xmlns:a16="http://schemas.microsoft.com/office/drawing/2014/main" id="{63B6CB53-0DC0-4C1E-8ADF-CB08F2AD062E}"/>
              </a:ext>
            </a:extLst>
          </p:cNvPr>
          <p:cNvSpPr txBox="1"/>
          <p:nvPr/>
        </p:nvSpPr>
        <p:spPr>
          <a:xfrm>
            <a:off x="8479868" y="2495001"/>
            <a:ext cx="443352" cy="237244"/>
          </a:xfrm>
          <a:prstGeom prst="rect">
            <a:avLst/>
          </a:prstGeom>
          <a:noFill/>
        </p:spPr>
        <p:txBody>
          <a:bodyPr wrap="square" rtlCol="0">
            <a:spAutoFit/>
          </a:bodyPr>
          <a:lstStyle/>
          <a:p>
            <a:pPr lvl="0">
              <a:lnSpc>
                <a:spcPct val="150000"/>
              </a:lnSpc>
            </a:pPr>
            <a:r>
              <a:rPr lang="en-US" sz="700" dirty="0">
                <a:solidFill>
                  <a:srgbClr val="206D7C"/>
                </a:solidFill>
              </a:rPr>
              <a:t>Fickle</a:t>
            </a:r>
          </a:p>
        </p:txBody>
      </p:sp>
      <p:sp>
        <p:nvSpPr>
          <p:cNvPr id="110" name="Rectangle 53">
            <a:extLst>
              <a:ext uri="{FF2B5EF4-FFF2-40B4-BE49-F238E27FC236}">
                <a16:creationId xmlns:a16="http://schemas.microsoft.com/office/drawing/2014/main" id="{0A48019B-1EF5-423B-ABF0-E3B53CD71AB4}"/>
              </a:ext>
            </a:extLst>
          </p:cNvPr>
          <p:cNvSpPr/>
          <p:nvPr/>
        </p:nvSpPr>
        <p:spPr>
          <a:xfrm>
            <a:off x="7586146" y="2736940"/>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TextBox 45">
            <a:extLst>
              <a:ext uri="{FF2B5EF4-FFF2-40B4-BE49-F238E27FC236}">
                <a16:creationId xmlns:a16="http://schemas.microsoft.com/office/drawing/2014/main" id="{09426831-02B6-4678-A2EA-EF588D042E41}"/>
              </a:ext>
            </a:extLst>
          </p:cNvPr>
          <p:cNvSpPr txBox="1"/>
          <p:nvPr/>
        </p:nvSpPr>
        <p:spPr>
          <a:xfrm>
            <a:off x="8473361" y="2894415"/>
            <a:ext cx="443352" cy="237244"/>
          </a:xfrm>
          <a:prstGeom prst="rect">
            <a:avLst/>
          </a:prstGeom>
          <a:noFill/>
        </p:spPr>
        <p:txBody>
          <a:bodyPr wrap="square" rtlCol="0">
            <a:spAutoFit/>
          </a:bodyPr>
          <a:lstStyle/>
          <a:p>
            <a:pPr lvl="0">
              <a:lnSpc>
                <a:spcPct val="150000"/>
              </a:lnSpc>
            </a:pPr>
            <a:r>
              <a:rPr lang="en-US" sz="700" dirty="0">
                <a:solidFill>
                  <a:srgbClr val="206D7C"/>
                </a:solidFill>
              </a:rPr>
              <a:t>Active</a:t>
            </a:r>
          </a:p>
        </p:txBody>
      </p:sp>
      <p:sp>
        <p:nvSpPr>
          <p:cNvPr id="112" name="Rectangle 53">
            <a:extLst>
              <a:ext uri="{FF2B5EF4-FFF2-40B4-BE49-F238E27FC236}">
                <a16:creationId xmlns:a16="http://schemas.microsoft.com/office/drawing/2014/main" id="{9A87DBC5-576E-443F-84DB-A51A4B6E035B}"/>
              </a:ext>
            </a:extLst>
          </p:cNvPr>
          <p:cNvSpPr/>
          <p:nvPr/>
        </p:nvSpPr>
        <p:spPr>
          <a:xfrm>
            <a:off x="8615129" y="3155751"/>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CasellaDiTesto 67">
            <a:extLst>
              <a:ext uri="{FF2B5EF4-FFF2-40B4-BE49-F238E27FC236}">
                <a16:creationId xmlns:a16="http://schemas.microsoft.com/office/drawing/2014/main" id="{8C0FBED3-EA1D-4012-A504-B29C2B6846B2}"/>
              </a:ext>
            </a:extLst>
          </p:cNvPr>
          <p:cNvSpPr txBox="1"/>
          <p:nvPr/>
        </p:nvSpPr>
        <p:spPr>
          <a:xfrm>
            <a:off x="329065" y="155914"/>
            <a:ext cx="1593706" cy="830997"/>
          </a:xfrm>
          <a:prstGeom prst="rect">
            <a:avLst/>
          </a:prstGeom>
          <a:noFill/>
        </p:spPr>
        <p:txBody>
          <a:bodyPr wrap="none" rtlCol="0">
            <a:spAutoFit/>
          </a:bodyPr>
          <a:lstStyle/>
          <a:p>
            <a:r>
              <a:rPr lang="en-GB" sz="4800" dirty="0" err="1">
                <a:solidFill>
                  <a:schemeClr val="bg1"/>
                </a:solidFill>
                <a:latin typeface="Calibri Light" panose="020F0302020204030204" pitchFamily="34" charset="0"/>
                <a:cs typeface="Calibri Light" panose="020F0302020204030204" pitchFamily="34" charset="0"/>
              </a:rPr>
              <a:t>MuSa</a:t>
            </a:r>
            <a:endParaRPr lang="it-IT" sz="4800"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2167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37492" t="172" r="8828" b="-172"/>
          <a:stretch/>
        </p:blipFill>
        <p:spPr>
          <a:xfrm>
            <a:off x="-1484" y="-11688"/>
            <a:ext cx="2350613" cy="6869674"/>
          </a:xfrm>
          <a:prstGeom prst="rect">
            <a:avLst/>
          </a:prstGeom>
        </p:spPr>
      </p:pic>
      <p:sp>
        <p:nvSpPr>
          <p:cNvPr id="10" name="Rectangle 9"/>
          <p:cNvSpPr/>
          <p:nvPr/>
        </p:nvSpPr>
        <p:spPr>
          <a:xfrm>
            <a:off x="0" y="3206780"/>
            <a:ext cx="2355709" cy="3658906"/>
          </a:xfrm>
          <a:prstGeom prst="rect">
            <a:avLst/>
          </a:prstGeom>
          <a:gradFill flip="none" rotWithShape="1">
            <a:gsLst>
              <a:gs pos="0">
                <a:schemeClr val="tx1">
                  <a:alpha val="62000"/>
                </a:schemeClr>
              </a:gs>
              <a:gs pos="100000">
                <a:srgbClr val="FFFFFF">
                  <a:alpha val="0"/>
                </a:srgb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18697" y="4711788"/>
            <a:ext cx="2795362" cy="307777"/>
          </a:xfrm>
          <a:prstGeom prst="rect">
            <a:avLst/>
          </a:prstGeom>
          <a:noFill/>
        </p:spPr>
        <p:txBody>
          <a:bodyPr wrap="square" rtlCol="0">
            <a:spAutoFit/>
          </a:bodyPr>
          <a:lstStyle/>
          <a:p>
            <a:pPr algn="ctr"/>
            <a:r>
              <a:rPr lang="en-US" sz="1400" dirty="0">
                <a:solidFill>
                  <a:schemeClr val="bg1"/>
                </a:solidFill>
              </a:rPr>
              <a:t>ELENA ROSSI</a:t>
            </a:r>
          </a:p>
        </p:txBody>
      </p:sp>
      <p:sp>
        <p:nvSpPr>
          <p:cNvPr id="11" name="TextBox 10"/>
          <p:cNvSpPr txBox="1"/>
          <p:nvPr/>
        </p:nvSpPr>
        <p:spPr>
          <a:xfrm>
            <a:off x="387716" y="4983502"/>
            <a:ext cx="1606905" cy="261610"/>
          </a:xfrm>
          <a:prstGeom prst="rect">
            <a:avLst/>
          </a:prstGeom>
          <a:noFill/>
        </p:spPr>
        <p:txBody>
          <a:bodyPr wrap="square" rtlCol="0">
            <a:spAutoFit/>
          </a:bodyPr>
          <a:lstStyle/>
          <a:p>
            <a:pPr algn="ctr"/>
            <a:r>
              <a:rPr lang="en-US" sz="1100" dirty="0">
                <a:solidFill>
                  <a:srgbClr val="FFFFFF"/>
                </a:solidFill>
              </a:rPr>
              <a:t>Re Di Roma, Roma</a:t>
            </a:r>
          </a:p>
        </p:txBody>
      </p:sp>
      <p:sp>
        <p:nvSpPr>
          <p:cNvPr id="12" name="TextBox 11"/>
          <p:cNvSpPr txBox="1"/>
          <p:nvPr/>
        </p:nvSpPr>
        <p:spPr>
          <a:xfrm>
            <a:off x="411009" y="5446301"/>
            <a:ext cx="1538351" cy="246221"/>
          </a:xfrm>
          <a:prstGeom prst="rect">
            <a:avLst/>
          </a:prstGeom>
          <a:noFill/>
        </p:spPr>
        <p:txBody>
          <a:bodyPr wrap="square" rtlCol="0">
            <a:spAutoFit/>
          </a:bodyPr>
          <a:lstStyle/>
          <a:p>
            <a:pPr algn="ctr"/>
            <a:r>
              <a:rPr lang="en-US" sz="1000" dirty="0">
                <a:solidFill>
                  <a:srgbClr val="FFFFFF"/>
                </a:solidFill>
              </a:rPr>
              <a:t>TEACHER</a:t>
            </a:r>
          </a:p>
        </p:txBody>
      </p:sp>
      <p:cxnSp>
        <p:nvCxnSpPr>
          <p:cNvPr id="14" name="Straight Connector 13"/>
          <p:cNvCxnSpPr/>
          <p:nvPr/>
        </p:nvCxnSpPr>
        <p:spPr>
          <a:xfrm>
            <a:off x="809918" y="5337869"/>
            <a:ext cx="745127" cy="0"/>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2657" y="5855753"/>
            <a:ext cx="920110" cy="812530"/>
          </a:xfrm>
          <a:prstGeom prst="rect">
            <a:avLst/>
          </a:prstGeom>
          <a:noFill/>
        </p:spPr>
        <p:txBody>
          <a:bodyPr wrap="square" rtlCol="0">
            <a:spAutoFit/>
          </a:bodyPr>
          <a:lstStyle/>
          <a:p>
            <a:pPr>
              <a:lnSpc>
                <a:spcPct val="120000"/>
              </a:lnSpc>
            </a:pPr>
            <a:r>
              <a:rPr lang="en-US" sz="1200" b="1" baseline="30000" dirty="0">
                <a:solidFill>
                  <a:schemeClr val="bg1"/>
                </a:solidFill>
              </a:rPr>
              <a:t>· STATUS</a:t>
            </a:r>
          </a:p>
          <a:p>
            <a:pPr>
              <a:lnSpc>
                <a:spcPct val="120000"/>
              </a:lnSpc>
            </a:pPr>
            <a:r>
              <a:rPr lang="en-US" sz="1200" baseline="30000" dirty="0">
                <a:solidFill>
                  <a:schemeClr val="bg1"/>
                </a:solidFill>
              </a:rPr>
              <a:t>  MARRIED</a:t>
            </a:r>
          </a:p>
          <a:p>
            <a:pPr>
              <a:lnSpc>
                <a:spcPct val="110000"/>
              </a:lnSpc>
            </a:pPr>
            <a:endParaRPr lang="en-US" sz="1200" b="1" baseline="30000" dirty="0">
              <a:solidFill>
                <a:schemeClr val="bg1"/>
              </a:solidFill>
            </a:endParaRPr>
          </a:p>
          <a:p>
            <a:pPr>
              <a:lnSpc>
                <a:spcPct val="120000"/>
              </a:lnSpc>
            </a:pPr>
            <a:r>
              <a:rPr lang="en-US" sz="1200" b="1" baseline="30000" dirty="0">
                <a:solidFill>
                  <a:schemeClr val="bg1"/>
                </a:solidFill>
              </a:rPr>
              <a:t>· ARCHETYPE</a:t>
            </a:r>
            <a:endParaRPr lang="en-US" sz="1200" baseline="30000" dirty="0">
              <a:solidFill>
                <a:schemeClr val="bg1"/>
              </a:solidFill>
            </a:endParaRPr>
          </a:p>
          <a:p>
            <a:pPr>
              <a:lnSpc>
                <a:spcPct val="120000"/>
              </a:lnSpc>
            </a:pPr>
            <a:r>
              <a:rPr lang="en-GB" sz="1200" baseline="30000" dirty="0">
                <a:solidFill>
                  <a:schemeClr val="bg1"/>
                </a:solidFill>
              </a:rPr>
              <a:t>  ART LOVER</a:t>
            </a:r>
            <a:endParaRPr lang="mr-IN" sz="1200" baseline="30000" dirty="0">
              <a:solidFill>
                <a:schemeClr val="bg1"/>
              </a:solidFill>
            </a:endParaRPr>
          </a:p>
        </p:txBody>
      </p:sp>
      <p:sp>
        <p:nvSpPr>
          <p:cNvPr id="16" name="TextBox 15"/>
          <p:cNvSpPr txBox="1"/>
          <p:nvPr/>
        </p:nvSpPr>
        <p:spPr>
          <a:xfrm>
            <a:off x="1268379" y="5855753"/>
            <a:ext cx="1010150" cy="377989"/>
          </a:xfrm>
          <a:prstGeom prst="rect">
            <a:avLst/>
          </a:prstGeom>
          <a:noFill/>
        </p:spPr>
        <p:txBody>
          <a:bodyPr wrap="square" rtlCol="0">
            <a:spAutoFit/>
          </a:bodyPr>
          <a:lstStyle/>
          <a:p>
            <a:pPr>
              <a:lnSpc>
                <a:spcPct val="120000"/>
              </a:lnSpc>
            </a:pPr>
            <a:r>
              <a:rPr lang="en-US" sz="1200" b="1" baseline="30000" dirty="0">
                <a:solidFill>
                  <a:schemeClr val="bg1"/>
                </a:solidFill>
              </a:rPr>
              <a:t>· AGE</a:t>
            </a:r>
          </a:p>
          <a:p>
            <a:pPr>
              <a:lnSpc>
                <a:spcPct val="120000"/>
              </a:lnSpc>
            </a:pPr>
            <a:r>
              <a:rPr lang="en-US" sz="1200" baseline="30000" dirty="0">
                <a:solidFill>
                  <a:schemeClr val="bg1"/>
                </a:solidFill>
              </a:rPr>
              <a:t>  38</a:t>
            </a:r>
          </a:p>
        </p:txBody>
      </p:sp>
      <p:sp>
        <p:nvSpPr>
          <p:cNvPr id="17" name="TextBox 16"/>
          <p:cNvSpPr txBox="1"/>
          <p:nvPr/>
        </p:nvSpPr>
        <p:spPr>
          <a:xfrm>
            <a:off x="2806223" y="219502"/>
            <a:ext cx="1457857" cy="215444"/>
          </a:xfrm>
          <a:prstGeom prst="rect">
            <a:avLst/>
          </a:prstGeom>
          <a:noFill/>
        </p:spPr>
        <p:txBody>
          <a:bodyPr wrap="square" rtlCol="0">
            <a:spAutoFit/>
          </a:bodyPr>
          <a:lstStyle/>
          <a:p>
            <a:r>
              <a:rPr lang="en-US" sz="800" dirty="0">
                <a:solidFill>
                  <a:srgbClr val="1A8CB2"/>
                </a:solidFill>
              </a:rPr>
              <a:t>ABOUT ME</a:t>
            </a:r>
          </a:p>
        </p:txBody>
      </p:sp>
      <p:sp>
        <p:nvSpPr>
          <p:cNvPr id="18" name="TextBox 17"/>
          <p:cNvSpPr txBox="1"/>
          <p:nvPr/>
        </p:nvSpPr>
        <p:spPr>
          <a:xfrm>
            <a:off x="4480069" y="222778"/>
            <a:ext cx="1457857" cy="215444"/>
          </a:xfrm>
          <a:prstGeom prst="rect">
            <a:avLst/>
          </a:prstGeom>
          <a:noFill/>
        </p:spPr>
        <p:txBody>
          <a:bodyPr wrap="square" rtlCol="0">
            <a:spAutoFit/>
          </a:bodyPr>
          <a:lstStyle/>
          <a:p>
            <a:r>
              <a:rPr lang="en-US" sz="800" dirty="0">
                <a:solidFill>
                  <a:srgbClr val="1A8CB2"/>
                </a:solidFill>
              </a:rPr>
              <a:t>BIO</a:t>
            </a:r>
          </a:p>
        </p:txBody>
      </p:sp>
      <p:sp>
        <p:nvSpPr>
          <p:cNvPr id="19" name="TextBox 18"/>
          <p:cNvSpPr txBox="1"/>
          <p:nvPr/>
        </p:nvSpPr>
        <p:spPr>
          <a:xfrm>
            <a:off x="4202725" y="515201"/>
            <a:ext cx="2572416" cy="2160015"/>
          </a:xfrm>
          <a:prstGeom prst="rect">
            <a:avLst/>
          </a:prstGeom>
          <a:noFill/>
        </p:spPr>
        <p:txBody>
          <a:bodyPr wrap="square" rtlCol="0">
            <a:spAutoFit/>
          </a:bodyPr>
          <a:lstStyle/>
          <a:p>
            <a:pPr algn="just">
              <a:lnSpc>
                <a:spcPct val="130000"/>
              </a:lnSpc>
            </a:pPr>
            <a:r>
              <a:rPr lang="en-US" sz="800" dirty="0">
                <a:solidFill>
                  <a:schemeClr val="tx1">
                    <a:lumMod val="50000"/>
                    <a:lumOff val="50000"/>
                  </a:schemeClr>
                </a:solidFill>
              </a:rPr>
              <a:t>Elena Rossi teaches Literature at "</a:t>
            </a:r>
            <a:r>
              <a:rPr lang="en-US" sz="800" dirty="0" err="1">
                <a:solidFill>
                  <a:schemeClr val="tx1">
                    <a:lumMod val="50000"/>
                    <a:lumOff val="50000"/>
                  </a:schemeClr>
                </a:solidFill>
              </a:rPr>
              <a:t>Liceo</a:t>
            </a:r>
            <a:r>
              <a:rPr lang="en-US" sz="800" dirty="0">
                <a:solidFill>
                  <a:schemeClr val="tx1">
                    <a:lumMod val="50000"/>
                    <a:lumOff val="50000"/>
                  </a:schemeClr>
                </a:solidFill>
              </a:rPr>
              <a:t> </a:t>
            </a:r>
            <a:r>
              <a:rPr lang="en-US" sz="800" dirty="0" err="1">
                <a:solidFill>
                  <a:schemeClr val="tx1">
                    <a:lumMod val="50000"/>
                    <a:lumOff val="50000"/>
                  </a:schemeClr>
                </a:solidFill>
              </a:rPr>
              <a:t>Artistico</a:t>
            </a:r>
            <a:r>
              <a:rPr lang="en-US" sz="800" dirty="0">
                <a:solidFill>
                  <a:schemeClr val="tx1">
                    <a:lumMod val="50000"/>
                    <a:lumOff val="50000"/>
                  </a:schemeClr>
                </a:solidFill>
              </a:rPr>
              <a:t> Giorgio De Chirico". Literature is her great passion but during the years she discovered the love for art. Her husband is a computer engineer. They have two kids, Silvia and Stefano. She spends most of her free time studying art, even if it is not so much time. A colleague suggested her to visit "Museo </a:t>
            </a:r>
            <a:r>
              <a:rPr lang="en-US" sz="800" dirty="0" err="1">
                <a:solidFill>
                  <a:schemeClr val="tx1">
                    <a:lumMod val="50000"/>
                    <a:lumOff val="50000"/>
                  </a:schemeClr>
                </a:solidFill>
              </a:rPr>
              <a:t>dell'Arte</a:t>
            </a:r>
            <a:r>
              <a:rPr lang="en-US" sz="800" dirty="0">
                <a:solidFill>
                  <a:schemeClr val="tx1">
                    <a:lumMod val="50000"/>
                    <a:lumOff val="50000"/>
                  </a:schemeClr>
                </a:solidFill>
              </a:rPr>
              <a:t> Classica </a:t>
            </a:r>
            <a:r>
              <a:rPr lang="en-US" sz="800" dirty="0" err="1">
                <a:solidFill>
                  <a:schemeClr val="tx1">
                    <a:lumMod val="50000"/>
                    <a:lumOff val="50000"/>
                  </a:schemeClr>
                </a:solidFill>
              </a:rPr>
              <a:t>della</a:t>
            </a:r>
            <a:r>
              <a:rPr lang="en-US" sz="800" dirty="0">
                <a:solidFill>
                  <a:schemeClr val="tx1">
                    <a:lumMod val="50000"/>
                    <a:lumOff val="50000"/>
                  </a:schemeClr>
                </a:solidFill>
              </a:rPr>
              <a:t> Sapienza". She loves to stay there since there are lots of replicas of very famous pieces of art. She does not need to be entertained or guided during the visit: she knows what to see.</a:t>
            </a:r>
          </a:p>
          <a:p>
            <a:pPr algn="just">
              <a:lnSpc>
                <a:spcPct val="130000"/>
              </a:lnSpc>
            </a:pPr>
            <a:endParaRPr lang="en-US" sz="800" dirty="0">
              <a:solidFill>
                <a:schemeClr val="tx1">
                  <a:lumMod val="50000"/>
                  <a:lumOff val="50000"/>
                </a:schemeClr>
              </a:solidFill>
            </a:endParaRPr>
          </a:p>
          <a:p>
            <a:pPr algn="just">
              <a:lnSpc>
                <a:spcPct val="130000"/>
              </a:lnSpc>
            </a:pPr>
            <a:endParaRPr lang="en-GB" sz="800" dirty="0">
              <a:solidFill>
                <a:schemeClr val="tx1">
                  <a:lumMod val="50000"/>
                  <a:lumOff val="50000"/>
                </a:schemeClr>
              </a:solidFill>
            </a:endParaRPr>
          </a:p>
        </p:txBody>
      </p:sp>
      <p:sp>
        <p:nvSpPr>
          <p:cNvPr id="20" name="TextBox 19"/>
          <p:cNvSpPr txBox="1"/>
          <p:nvPr/>
        </p:nvSpPr>
        <p:spPr>
          <a:xfrm>
            <a:off x="2585385" y="4544837"/>
            <a:ext cx="1976197" cy="1661993"/>
          </a:xfrm>
          <a:prstGeom prst="rect">
            <a:avLst/>
          </a:prstGeom>
          <a:noFill/>
        </p:spPr>
        <p:txBody>
          <a:bodyPr wrap="square" rtlCol="0">
            <a:spAutoFit/>
          </a:bodyPr>
          <a:lstStyle/>
          <a:p>
            <a:pPr marL="171450" lvl="0" indent="-171450">
              <a:lnSpc>
                <a:spcPct val="150000"/>
              </a:lnSpc>
              <a:buClr>
                <a:srgbClr val="2BC0BE"/>
              </a:buClr>
              <a:buFont typeface="Arial"/>
              <a:buChar char="•"/>
            </a:pPr>
            <a:r>
              <a:rPr lang="en-GB" sz="800" dirty="0">
                <a:solidFill>
                  <a:schemeClr val="tx1">
                    <a:lumMod val="50000"/>
                    <a:lumOff val="50000"/>
                  </a:schemeClr>
                </a:solidFill>
              </a:rPr>
              <a:t>Study pieces of art according to a schedule</a:t>
            </a:r>
          </a:p>
          <a:p>
            <a:pPr marL="171450" lvl="0" indent="-171450">
              <a:lnSpc>
                <a:spcPct val="150000"/>
              </a:lnSpc>
              <a:buClr>
                <a:srgbClr val="2BC0BE"/>
              </a:buClr>
              <a:buFont typeface="Arial"/>
              <a:buChar char="•"/>
            </a:pPr>
            <a:endParaRPr lang="en-US" sz="800" dirty="0">
              <a:solidFill>
                <a:schemeClr val="tx1">
                  <a:lumMod val="50000"/>
                  <a:lumOff val="50000"/>
                </a:schemeClr>
              </a:solidFill>
            </a:endParaRPr>
          </a:p>
          <a:p>
            <a:pPr marL="171450" indent="-171450">
              <a:lnSpc>
                <a:spcPct val="150000"/>
              </a:lnSpc>
              <a:buClr>
                <a:srgbClr val="2BC0BE"/>
              </a:buClr>
              <a:buFont typeface="Arial"/>
              <a:buChar char="•"/>
            </a:pPr>
            <a:r>
              <a:rPr lang="en-GB" sz="800" dirty="0">
                <a:solidFill>
                  <a:schemeClr val="tx1">
                    <a:lumMod val="50000"/>
                    <a:lumOff val="50000"/>
                  </a:schemeClr>
                </a:solidFill>
              </a:rPr>
              <a:t>Transmit her passions</a:t>
            </a:r>
          </a:p>
          <a:p>
            <a:pPr>
              <a:lnSpc>
                <a:spcPct val="150000"/>
              </a:lnSpc>
              <a:buClr>
                <a:srgbClr val="2BC0BE"/>
              </a:buClr>
            </a:pPr>
            <a:endParaRPr lang="en-US" sz="800" dirty="0">
              <a:solidFill>
                <a:schemeClr val="tx1">
                  <a:lumMod val="50000"/>
                  <a:lumOff val="50000"/>
                </a:schemeClr>
              </a:solidFill>
            </a:endParaRPr>
          </a:p>
          <a:p>
            <a:pPr lvl="0">
              <a:lnSpc>
                <a:spcPct val="150000"/>
              </a:lnSpc>
              <a:buClr>
                <a:srgbClr val="2BC0BE"/>
              </a:buClr>
            </a:pPr>
            <a:endParaRPr lang="en-GB" sz="800" dirty="0">
              <a:solidFill>
                <a:schemeClr val="tx1">
                  <a:lumMod val="50000"/>
                  <a:lumOff val="50000"/>
                </a:schemeClr>
              </a:solidFill>
            </a:endParaRPr>
          </a:p>
          <a:p>
            <a:pPr lvl="0">
              <a:lnSpc>
                <a:spcPct val="150000"/>
              </a:lnSpc>
            </a:pPr>
            <a:endParaRPr lang="en-US" sz="800" dirty="0">
              <a:solidFill>
                <a:schemeClr val="tx1">
                  <a:lumMod val="50000"/>
                  <a:lumOff val="50000"/>
                </a:schemeClr>
              </a:solidFill>
            </a:endParaRPr>
          </a:p>
          <a:p>
            <a:endParaRPr lang="en-US" dirty="0"/>
          </a:p>
        </p:txBody>
      </p:sp>
      <p:sp>
        <p:nvSpPr>
          <p:cNvPr id="22" name="TextBox 21"/>
          <p:cNvSpPr txBox="1"/>
          <p:nvPr/>
        </p:nvSpPr>
        <p:spPr>
          <a:xfrm>
            <a:off x="4853164" y="4551317"/>
            <a:ext cx="1976197" cy="1477328"/>
          </a:xfrm>
          <a:prstGeom prst="rect">
            <a:avLst/>
          </a:prstGeom>
          <a:noFill/>
        </p:spPr>
        <p:txBody>
          <a:bodyPr wrap="square" rtlCol="0">
            <a:spAutoFit/>
          </a:bodyPr>
          <a:lstStyle/>
          <a:p>
            <a:pPr marL="171450" lvl="0" indent="-171450">
              <a:lnSpc>
                <a:spcPct val="150000"/>
              </a:lnSpc>
              <a:buClr>
                <a:srgbClr val="2BC0BE"/>
              </a:buClr>
              <a:buFont typeface="Arial"/>
              <a:buChar char="•"/>
            </a:pPr>
            <a:r>
              <a:rPr lang="en-GB" sz="800" dirty="0">
                <a:solidFill>
                  <a:srgbClr val="7F7F7F"/>
                </a:solidFill>
              </a:rPr>
              <a:t>She does not want to be disturbed during her tours</a:t>
            </a:r>
          </a:p>
          <a:p>
            <a:pPr lvl="0">
              <a:lnSpc>
                <a:spcPct val="150000"/>
              </a:lnSpc>
              <a:buClr>
                <a:srgbClr val="2BC0BE"/>
              </a:buClr>
            </a:pPr>
            <a:endParaRPr lang="en-US" sz="800" dirty="0">
              <a:solidFill>
                <a:schemeClr val="tx1">
                  <a:lumMod val="50000"/>
                  <a:lumOff val="50000"/>
                </a:schemeClr>
              </a:solidFill>
            </a:endParaRPr>
          </a:p>
          <a:p>
            <a:pPr marL="171450" lvl="0" indent="-171450">
              <a:lnSpc>
                <a:spcPct val="150000"/>
              </a:lnSpc>
              <a:buClr>
                <a:srgbClr val="2BC0BE"/>
              </a:buClr>
              <a:buFont typeface="Arial"/>
              <a:buChar char="•"/>
            </a:pPr>
            <a:r>
              <a:rPr lang="en-US" sz="800" dirty="0">
                <a:solidFill>
                  <a:srgbClr val="7F7F7F"/>
                </a:solidFill>
              </a:rPr>
              <a:t>Few free time</a:t>
            </a:r>
          </a:p>
          <a:p>
            <a:pPr lvl="0">
              <a:lnSpc>
                <a:spcPct val="150000"/>
              </a:lnSpc>
            </a:pPr>
            <a:endParaRPr lang="en-US" sz="800" dirty="0">
              <a:solidFill>
                <a:schemeClr val="tx1">
                  <a:lumMod val="50000"/>
                  <a:lumOff val="50000"/>
                </a:schemeClr>
              </a:solidFill>
            </a:endParaRPr>
          </a:p>
          <a:p>
            <a:pPr lvl="0">
              <a:lnSpc>
                <a:spcPct val="150000"/>
              </a:lnSpc>
            </a:pPr>
            <a:endParaRPr lang="en-US" sz="800" dirty="0">
              <a:solidFill>
                <a:schemeClr val="tx1">
                  <a:lumMod val="50000"/>
                  <a:lumOff val="50000"/>
                </a:schemeClr>
              </a:solidFill>
            </a:endParaRPr>
          </a:p>
          <a:p>
            <a:endParaRPr lang="en-US" dirty="0"/>
          </a:p>
        </p:txBody>
      </p:sp>
      <p:sp>
        <p:nvSpPr>
          <p:cNvPr id="23" name="TextBox 22"/>
          <p:cNvSpPr txBox="1"/>
          <p:nvPr/>
        </p:nvSpPr>
        <p:spPr>
          <a:xfrm>
            <a:off x="2969510" y="4279484"/>
            <a:ext cx="1457857" cy="230832"/>
          </a:xfrm>
          <a:prstGeom prst="rect">
            <a:avLst/>
          </a:prstGeom>
          <a:noFill/>
        </p:spPr>
        <p:txBody>
          <a:bodyPr wrap="square" rtlCol="0">
            <a:spAutoFit/>
          </a:bodyPr>
          <a:lstStyle/>
          <a:p>
            <a:r>
              <a:rPr lang="en-US" sz="900" dirty="0">
                <a:solidFill>
                  <a:srgbClr val="1A8CB2"/>
                </a:solidFill>
              </a:rPr>
              <a:t>Goals</a:t>
            </a:r>
          </a:p>
        </p:txBody>
      </p:sp>
      <p:sp>
        <p:nvSpPr>
          <p:cNvPr id="24" name="TextBox 23"/>
          <p:cNvSpPr txBox="1"/>
          <p:nvPr/>
        </p:nvSpPr>
        <p:spPr>
          <a:xfrm>
            <a:off x="5171694" y="4271905"/>
            <a:ext cx="1457857" cy="230832"/>
          </a:xfrm>
          <a:prstGeom prst="rect">
            <a:avLst/>
          </a:prstGeom>
          <a:noFill/>
        </p:spPr>
        <p:txBody>
          <a:bodyPr wrap="square" rtlCol="0">
            <a:spAutoFit/>
          </a:bodyPr>
          <a:lstStyle/>
          <a:p>
            <a:r>
              <a:rPr lang="en-US" sz="900" dirty="0">
                <a:solidFill>
                  <a:srgbClr val="1A8CB2"/>
                </a:solidFill>
              </a:rPr>
              <a:t>Frustrations</a:t>
            </a:r>
          </a:p>
        </p:txBody>
      </p:sp>
      <p:sp>
        <p:nvSpPr>
          <p:cNvPr id="25" name="TextBox 24"/>
          <p:cNvSpPr txBox="1"/>
          <p:nvPr/>
        </p:nvSpPr>
        <p:spPr>
          <a:xfrm>
            <a:off x="2927299" y="3028056"/>
            <a:ext cx="1457857" cy="230832"/>
          </a:xfrm>
          <a:prstGeom prst="rect">
            <a:avLst/>
          </a:prstGeom>
          <a:noFill/>
        </p:spPr>
        <p:txBody>
          <a:bodyPr wrap="square" rtlCol="0">
            <a:spAutoFit/>
          </a:bodyPr>
          <a:lstStyle/>
          <a:p>
            <a:r>
              <a:rPr lang="en-US" sz="900" dirty="0">
                <a:solidFill>
                  <a:srgbClr val="1A8CB2"/>
                </a:solidFill>
              </a:rPr>
              <a:t>Motivations</a:t>
            </a:r>
          </a:p>
        </p:txBody>
      </p:sp>
      <p:sp>
        <p:nvSpPr>
          <p:cNvPr id="26" name="TextBox 25"/>
          <p:cNvSpPr txBox="1"/>
          <p:nvPr/>
        </p:nvSpPr>
        <p:spPr>
          <a:xfrm>
            <a:off x="2543745" y="486104"/>
            <a:ext cx="1243917" cy="1289007"/>
          </a:xfrm>
          <a:prstGeom prst="rect">
            <a:avLst/>
          </a:prstGeom>
          <a:noFill/>
        </p:spPr>
        <p:txBody>
          <a:bodyPr wrap="square" rtlCol="0">
            <a:spAutoFit/>
          </a:bodyPr>
          <a:lstStyle/>
          <a:p>
            <a:pPr marL="171450" indent="-171450">
              <a:lnSpc>
                <a:spcPct val="200000"/>
              </a:lnSpc>
              <a:buClr>
                <a:srgbClr val="2BC0BE"/>
              </a:buClr>
              <a:buFont typeface="Arial"/>
              <a:buChar char="•"/>
            </a:pPr>
            <a:r>
              <a:rPr lang="en-GB" sz="800" dirty="0">
                <a:solidFill>
                  <a:schemeClr val="tx1">
                    <a:lumMod val="50000"/>
                    <a:lumOff val="50000"/>
                  </a:schemeClr>
                </a:solidFill>
              </a:rPr>
              <a:t>Organized</a:t>
            </a:r>
          </a:p>
          <a:p>
            <a:pPr marL="171450" indent="-171450">
              <a:lnSpc>
                <a:spcPct val="200000"/>
              </a:lnSpc>
              <a:buClr>
                <a:srgbClr val="2BC0BE"/>
              </a:buClr>
              <a:buFont typeface="Arial"/>
              <a:buChar char="•"/>
            </a:pPr>
            <a:r>
              <a:rPr lang="en-GB" sz="800" dirty="0">
                <a:solidFill>
                  <a:schemeClr val="tx1">
                    <a:lumMod val="50000"/>
                    <a:lumOff val="50000"/>
                  </a:schemeClr>
                </a:solidFill>
              </a:rPr>
              <a:t>Practical</a:t>
            </a:r>
          </a:p>
          <a:p>
            <a:pPr marL="171450" indent="-171450">
              <a:lnSpc>
                <a:spcPct val="200000"/>
              </a:lnSpc>
              <a:buClr>
                <a:srgbClr val="2BC0BE"/>
              </a:buClr>
              <a:buFont typeface="Arial"/>
              <a:buChar char="•"/>
            </a:pPr>
            <a:r>
              <a:rPr lang="en-GB" sz="800" dirty="0">
                <a:solidFill>
                  <a:schemeClr val="tx1">
                    <a:lumMod val="50000"/>
                    <a:lumOff val="50000"/>
                  </a:schemeClr>
                </a:solidFill>
              </a:rPr>
              <a:t>Dreamer</a:t>
            </a:r>
          </a:p>
          <a:p>
            <a:pPr marL="171450" indent="-171450">
              <a:lnSpc>
                <a:spcPct val="200000"/>
              </a:lnSpc>
              <a:buClr>
                <a:srgbClr val="2BC0BE"/>
              </a:buClr>
              <a:buFont typeface="Arial"/>
              <a:buChar char="•"/>
            </a:pPr>
            <a:r>
              <a:rPr lang="en-GB" sz="800" dirty="0">
                <a:solidFill>
                  <a:schemeClr val="tx1">
                    <a:lumMod val="50000"/>
                    <a:lumOff val="50000"/>
                  </a:schemeClr>
                </a:solidFill>
              </a:rPr>
              <a:t>Creative</a:t>
            </a:r>
          </a:p>
          <a:p>
            <a:pPr>
              <a:lnSpc>
                <a:spcPct val="200000"/>
              </a:lnSpc>
              <a:buClr>
                <a:srgbClr val="2BC0BE"/>
              </a:buClr>
            </a:pPr>
            <a:endParaRPr lang="en-GB" sz="800" dirty="0">
              <a:solidFill>
                <a:schemeClr val="tx1">
                  <a:lumMod val="50000"/>
                  <a:lumOff val="50000"/>
                </a:schemeClr>
              </a:solidFill>
            </a:endParaRPr>
          </a:p>
        </p:txBody>
      </p:sp>
      <p:sp>
        <p:nvSpPr>
          <p:cNvPr id="28" name="Rectangle 27"/>
          <p:cNvSpPr/>
          <p:nvPr/>
        </p:nvSpPr>
        <p:spPr>
          <a:xfrm>
            <a:off x="7005937" y="-6093"/>
            <a:ext cx="2146943" cy="1245118"/>
          </a:xfrm>
          <a:prstGeom prst="rect">
            <a:avLst/>
          </a:prstGeom>
          <a:gradFill flip="none" rotWithShape="1">
            <a:gsLst>
              <a:gs pos="0">
                <a:srgbClr val="147FAE"/>
              </a:gs>
              <a:gs pos="100000">
                <a:srgbClr val="269FB8"/>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7243747" y="247214"/>
            <a:ext cx="1764424" cy="656013"/>
          </a:xfrm>
          <a:prstGeom prst="rect">
            <a:avLst/>
          </a:prstGeom>
          <a:noFill/>
        </p:spPr>
        <p:txBody>
          <a:bodyPr wrap="square" rtlCol="0">
            <a:spAutoFit/>
          </a:bodyPr>
          <a:lstStyle/>
          <a:p>
            <a:pPr algn="ctr">
              <a:lnSpc>
                <a:spcPct val="140000"/>
              </a:lnSpc>
            </a:pPr>
            <a:r>
              <a:rPr lang="en-GB" sz="900" dirty="0">
                <a:solidFill>
                  <a:schemeClr val="bg1"/>
                </a:solidFill>
              </a:rPr>
              <a:t>“</a:t>
            </a:r>
            <a:r>
              <a:rPr lang="en-US" sz="900" dirty="0">
                <a:solidFill>
                  <a:schemeClr val="bg1"/>
                </a:solidFill>
              </a:rPr>
              <a:t>If you change the way you look at things, the things you look at change</a:t>
            </a:r>
            <a:r>
              <a:rPr lang="en-GB" sz="900" dirty="0">
                <a:solidFill>
                  <a:schemeClr val="bg1"/>
                </a:solidFill>
              </a:rPr>
              <a:t>”</a:t>
            </a:r>
            <a:endParaRPr lang="en-US" sz="900" dirty="0"/>
          </a:p>
        </p:txBody>
      </p:sp>
      <p:sp>
        <p:nvSpPr>
          <p:cNvPr id="29" name="TextBox 28"/>
          <p:cNvSpPr txBox="1"/>
          <p:nvPr/>
        </p:nvSpPr>
        <p:spPr>
          <a:xfrm>
            <a:off x="7164558" y="437566"/>
            <a:ext cx="853524" cy="208145"/>
          </a:xfrm>
          <a:prstGeom prst="rect">
            <a:avLst/>
          </a:prstGeom>
          <a:noFill/>
        </p:spPr>
        <p:txBody>
          <a:bodyPr wrap="square" rtlCol="0">
            <a:spAutoFit/>
          </a:bodyPr>
          <a:lstStyle/>
          <a:p>
            <a:pPr>
              <a:lnSpc>
                <a:spcPct val="50000"/>
              </a:lnSpc>
            </a:pPr>
            <a:r>
              <a:rPr lang="es-ES_tradnl" sz="8000" dirty="0">
                <a:solidFill>
                  <a:schemeClr val="bg1">
                    <a:alpha val="26000"/>
                  </a:schemeClr>
                </a:solidFill>
                <a:latin typeface="Georgia"/>
                <a:cs typeface="Georgia"/>
              </a:rPr>
              <a:t>“</a:t>
            </a:r>
            <a:endParaRPr lang="en-US" sz="8000" dirty="0">
              <a:solidFill>
                <a:schemeClr val="bg1">
                  <a:alpha val="26000"/>
                </a:schemeClr>
              </a:solidFill>
              <a:latin typeface="Georgia"/>
              <a:cs typeface="Georgia"/>
            </a:endParaRPr>
          </a:p>
          <a:p>
            <a:pPr>
              <a:lnSpc>
                <a:spcPct val="50000"/>
              </a:lnSpc>
            </a:pPr>
            <a:endParaRPr lang="en-US" dirty="0"/>
          </a:p>
        </p:txBody>
      </p:sp>
      <p:sp>
        <p:nvSpPr>
          <p:cNvPr id="31" name="TextBox 30"/>
          <p:cNvSpPr txBox="1"/>
          <p:nvPr/>
        </p:nvSpPr>
        <p:spPr>
          <a:xfrm rot="10800000">
            <a:off x="7507212" y="536569"/>
            <a:ext cx="1374608" cy="208145"/>
          </a:xfrm>
          <a:prstGeom prst="rect">
            <a:avLst/>
          </a:prstGeom>
          <a:noFill/>
        </p:spPr>
        <p:txBody>
          <a:bodyPr wrap="square" rtlCol="0">
            <a:spAutoFit/>
          </a:bodyPr>
          <a:lstStyle/>
          <a:p>
            <a:pPr>
              <a:lnSpc>
                <a:spcPct val="50000"/>
              </a:lnSpc>
            </a:pPr>
            <a:r>
              <a:rPr lang="es-ES_tradnl" sz="8000" dirty="0">
                <a:solidFill>
                  <a:schemeClr val="bg1">
                    <a:alpha val="26000"/>
                  </a:schemeClr>
                </a:solidFill>
                <a:latin typeface="Georgia"/>
                <a:cs typeface="Georgia"/>
              </a:rPr>
              <a:t>“</a:t>
            </a:r>
            <a:endParaRPr lang="en-US" sz="8000" dirty="0">
              <a:solidFill>
                <a:schemeClr val="bg1">
                  <a:alpha val="26000"/>
                </a:schemeClr>
              </a:solidFill>
              <a:latin typeface="Georgia"/>
              <a:cs typeface="Georgia"/>
            </a:endParaRPr>
          </a:p>
          <a:p>
            <a:pPr>
              <a:lnSpc>
                <a:spcPct val="50000"/>
              </a:lnSpc>
            </a:pPr>
            <a:endParaRPr lang="en-US" dirty="0"/>
          </a:p>
        </p:txBody>
      </p:sp>
      <p:sp>
        <p:nvSpPr>
          <p:cNvPr id="32" name="Rectangle 31"/>
          <p:cNvSpPr/>
          <p:nvPr/>
        </p:nvSpPr>
        <p:spPr>
          <a:xfrm>
            <a:off x="7005938" y="1239026"/>
            <a:ext cx="2138062" cy="5626660"/>
          </a:xfrm>
          <a:prstGeom prst="rect">
            <a:avLst/>
          </a:prstGeom>
          <a:solidFill>
            <a:srgbClr val="3F80CD">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00"/>
              </a:solidFill>
            </a:endParaRPr>
          </a:p>
        </p:txBody>
      </p:sp>
      <p:cxnSp>
        <p:nvCxnSpPr>
          <p:cNvPr id="34" name="Straight Connector 33"/>
          <p:cNvCxnSpPr/>
          <p:nvPr/>
        </p:nvCxnSpPr>
        <p:spPr>
          <a:xfrm>
            <a:off x="3963527" y="0"/>
            <a:ext cx="0" cy="2769793"/>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H="1">
            <a:off x="2349129" y="2769793"/>
            <a:ext cx="4650229" cy="0"/>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2355709" y="3981775"/>
            <a:ext cx="4650229" cy="0"/>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4645702" y="3984640"/>
            <a:ext cx="0" cy="2987566"/>
          </a:xfrm>
          <a:prstGeom prst="line">
            <a:avLst/>
          </a:prstGeom>
          <a:ln w="15875">
            <a:solidFill>
              <a:srgbClr val="26A3A1">
                <a:alpha val="10000"/>
              </a:srgbClr>
            </a:solidFill>
          </a:ln>
          <a:effectLst/>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168195" y="1457054"/>
            <a:ext cx="1457857" cy="230832"/>
          </a:xfrm>
          <a:prstGeom prst="rect">
            <a:avLst/>
          </a:prstGeom>
          <a:noFill/>
        </p:spPr>
        <p:txBody>
          <a:bodyPr wrap="square" rtlCol="0">
            <a:spAutoFit/>
          </a:bodyPr>
          <a:lstStyle/>
          <a:p>
            <a:r>
              <a:rPr lang="en-US" sz="900" dirty="0">
                <a:solidFill>
                  <a:srgbClr val="1A8CB2"/>
                </a:solidFill>
              </a:rPr>
              <a:t>Personality</a:t>
            </a:r>
          </a:p>
        </p:txBody>
      </p:sp>
      <p:sp>
        <p:nvSpPr>
          <p:cNvPr id="44" name="TextBox 43"/>
          <p:cNvSpPr txBox="1"/>
          <p:nvPr/>
        </p:nvSpPr>
        <p:spPr>
          <a:xfrm>
            <a:off x="7181153" y="1712341"/>
            <a:ext cx="527449" cy="237244"/>
          </a:xfrm>
          <a:prstGeom prst="rect">
            <a:avLst/>
          </a:prstGeom>
          <a:noFill/>
        </p:spPr>
        <p:txBody>
          <a:bodyPr wrap="square" rtlCol="0">
            <a:spAutoFit/>
          </a:bodyPr>
          <a:lstStyle/>
          <a:p>
            <a:pPr lvl="0">
              <a:lnSpc>
                <a:spcPct val="150000"/>
              </a:lnSpc>
            </a:pPr>
            <a:r>
              <a:rPr lang="en-US" sz="700" dirty="0">
                <a:solidFill>
                  <a:srgbClr val="206D7C"/>
                </a:solidFill>
              </a:rPr>
              <a:t> Introvert</a:t>
            </a:r>
          </a:p>
        </p:txBody>
      </p:sp>
      <p:sp>
        <p:nvSpPr>
          <p:cNvPr id="46" name="TextBox 45"/>
          <p:cNvSpPr txBox="1"/>
          <p:nvPr/>
        </p:nvSpPr>
        <p:spPr>
          <a:xfrm>
            <a:off x="7194377" y="2108909"/>
            <a:ext cx="626268" cy="237244"/>
          </a:xfrm>
          <a:prstGeom prst="rect">
            <a:avLst/>
          </a:prstGeom>
          <a:noFill/>
        </p:spPr>
        <p:txBody>
          <a:bodyPr wrap="square" rtlCol="0">
            <a:spAutoFit/>
          </a:bodyPr>
          <a:lstStyle/>
          <a:p>
            <a:pPr lvl="0">
              <a:lnSpc>
                <a:spcPct val="150000"/>
              </a:lnSpc>
            </a:pPr>
            <a:r>
              <a:rPr lang="en-US" sz="700" dirty="0">
                <a:solidFill>
                  <a:srgbClr val="206D7C"/>
                </a:solidFill>
              </a:rPr>
              <a:t>Analytical</a:t>
            </a:r>
          </a:p>
        </p:txBody>
      </p:sp>
      <p:sp>
        <p:nvSpPr>
          <p:cNvPr id="48" name="TextBox 47"/>
          <p:cNvSpPr txBox="1"/>
          <p:nvPr/>
        </p:nvSpPr>
        <p:spPr>
          <a:xfrm>
            <a:off x="7194111" y="2894415"/>
            <a:ext cx="890013" cy="237244"/>
          </a:xfrm>
          <a:prstGeom prst="rect">
            <a:avLst/>
          </a:prstGeom>
          <a:noFill/>
        </p:spPr>
        <p:txBody>
          <a:bodyPr wrap="square" rtlCol="0">
            <a:spAutoFit/>
          </a:bodyPr>
          <a:lstStyle/>
          <a:p>
            <a:pPr lvl="0">
              <a:lnSpc>
                <a:spcPct val="150000"/>
              </a:lnSpc>
            </a:pPr>
            <a:r>
              <a:rPr lang="en-US" sz="700" dirty="0">
                <a:solidFill>
                  <a:srgbClr val="206D7C"/>
                </a:solidFill>
              </a:rPr>
              <a:t>Passive</a:t>
            </a:r>
          </a:p>
        </p:txBody>
      </p:sp>
      <p:sp>
        <p:nvSpPr>
          <p:cNvPr id="50" name="Rectangle 49"/>
          <p:cNvSpPr/>
          <p:nvPr/>
        </p:nvSpPr>
        <p:spPr>
          <a:xfrm>
            <a:off x="7281264" y="2348387"/>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p:cNvSpPr/>
          <p:nvPr/>
        </p:nvSpPr>
        <p:spPr>
          <a:xfrm>
            <a:off x="7280280" y="1960455"/>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7761261" y="1960455"/>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ectangle 56"/>
          <p:cNvSpPr/>
          <p:nvPr/>
        </p:nvSpPr>
        <p:spPr>
          <a:xfrm>
            <a:off x="7278089" y="3156489"/>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1076240" y="1049385"/>
            <a:ext cx="184666" cy="369332"/>
          </a:xfrm>
          <a:prstGeom prst="rect">
            <a:avLst/>
          </a:prstGeom>
          <a:noFill/>
        </p:spPr>
        <p:txBody>
          <a:bodyPr wrap="none" rtlCol="0">
            <a:spAutoFit/>
          </a:bodyPr>
          <a:lstStyle/>
          <a:p>
            <a:endParaRPr lang="en-US" dirty="0"/>
          </a:p>
        </p:txBody>
      </p:sp>
      <p:cxnSp>
        <p:nvCxnSpPr>
          <p:cNvPr id="75" name="Straight Connector 74"/>
          <p:cNvCxnSpPr/>
          <p:nvPr/>
        </p:nvCxnSpPr>
        <p:spPr>
          <a:xfrm>
            <a:off x="3574156" y="3435776"/>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a:cxnSpLocks/>
          </p:cNvCxnSpPr>
          <p:nvPr/>
        </p:nvCxnSpPr>
        <p:spPr>
          <a:xfrm>
            <a:off x="3574156" y="3435776"/>
            <a:ext cx="853211" cy="0"/>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574156" y="3657972"/>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a:cxnSpLocks/>
          </p:cNvCxnSpPr>
          <p:nvPr/>
        </p:nvCxnSpPr>
        <p:spPr>
          <a:xfrm>
            <a:off x="3575991" y="3662297"/>
            <a:ext cx="268299" cy="0"/>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5697095" y="3440418"/>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p:cNvCxnSpPr>
            <a:cxnSpLocks/>
          </p:cNvCxnSpPr>
          <p:nvPr/>
        </p:nvCxnSpPr>
        <p:spPr>
          <a:xfrm flipV="1">
            <a:off x="5700905" y="3439574"/>
            <a:ext cx="772915" cy="844"/>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5697095" y="3659271"/>
            <a:ext cx="946618" cy="0"/>
          </a:xfrm>
          <a:prstGeom prst="line">
            <a:avLst/>
          </a:prstGeom>
          <a:ln>
            <a:solidFill>
              <a:srgbClr val="CFEAFA"/>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a:cxnSpLocks/>
            <a:endCxn id="96" idx="3"/>
          </p:cNvCxnSpPr>
          <p:nvPr/>
        </p:nvCxnSpPr>
        <p:spPr>
          <a:xfrm>
            <a:off x="5697095" y="3659271"/>
            <a:ext cx="109513" cy="1415"/>
          </a:xfrm>
          <a:prstGeom prst="line">
            <a:avLst/>
          </a:prstGeom>
          <a:ln>
            <a:solidFill>
              <a:srgbClr val="1A8CB2"/>
            </a:solidFill>
          </a:ln>
          <a:effectLst/>
        </p:spPr>
        <p:style>
          <a:lnRef idx="2">
            <a:schemeClr val="accent1"/>
          </a:lnRef>
          <a:fillRef idx="0">
            <a:schemeClr val="accent1"/>
          </a:fillRef>
          <a:effectRef idx="1">
            <a:schemeClr val="accent1"/>
          </a:effectRef>
          <a:fontRef idx="minor">
            <a:schemeClr val="tx1"/>
          </a:fontRef>
        </p:style>
      </p:cxnSp>
      <p:sp>
        <p:nvSpPr>
          <p:cNvPr id="89" name="Oval 88"/>
          <p:cNvSpPr/>
          <p:nvPr/>
        </p:nvSpPr>
        <p:spPr>
          <a:xfrm>
            <a:off x="4352526" y="3395588"/>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0" name="Oval 89"/>
          <p:cNvSpPr/>
          <p:nvPr/>
        </p:nvSpPr>
        <p:spPr>
          <a:xfrm>
            <a:off x="3781101" y="3614441"/>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1" name="Oval 90"/>
          <p:cNvSpPr/>
          <p:nvPr/>
        </p:nvSpPr>
        <p:spPr>
          <a:xfrm>
            <a:off x="6399400" y="3394744"/>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2" name="Oval 91"/>
          <p:cNvSpPr/>
          <p:nvPr/>
        </p:nvSpPr>
        <p:spPr>
          <a:xfrm>
            <a:off x="5735834" y="3614472"/>
            <a:ext cx="89660" cy="89660"/>
          </a:xfrm>
          <a:prstGeom prst="ellipse">
            <a:avLst/>
          </a:prstGeom>
          <a:solidFill>
            <a:srgbClr val="1A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1A8CB2"/>
              </a:solidFill>
            </a:endParaRPr>
          </a:p>
        </p:txBody>
      </p:sp>
      <p:sp>
        <p:nvSpPr>
          <p:cNvPr id="93" name="TextBox 92"/>
          <p:cNvSpPr txBox="1"/>
          <p:nvPr/>
        </p:nvSpPr>
        <p:spPr>
          <a:xfrm>
            <a:off x="2678729" y="3286620"/>
            <a:ext cx="1010662" cy="244939"/>
          </a:xfrm>
          <a:prstGeom prst="rect">
            <a:avLst/>
          </a:prstGeom>
          <a:noFill/>
        </p:spPr>
        <p:txBody>
          <a:bodyPr wrap="square" rtlCol="0">
            <a:spAutoFit/>
          </a:bodyPr>
          <a:lstStyle/>
          <a:p>
            <a:pPr lvl="0">
              <a:lnSpc>
                <a:spcPct val="150000"/>
              </a:lnSpc>
            </a:pPr>
            <a:r>
              <a:rPr lang="en-US" sz="700" dirty="0">
                <a:solidFill>
                  <a:srgbClr val="206D7C"/>
                </a:solidFill>
              </a:rPr>
              <a:t>STUDY</a:t>
            </a:r>
          </a:p>
        </p:txBody>
      </p:sp>
      <p:sp>
        <p:nvSpPr>
          <p:cNvPr id="94" name="TextBox 93"/>
          <p:cNvSpPr txBox="1"/>
          <p:nvPr/>
        </p:nvSpPr>
        <p:spPr>
          <a:xfrm>
            <a:off x="2683265" y="3516894"/>
            <a:ext cx="1010662" cy="307777"/>
          </a:xfrm>
          <a:prstGeom prst="rect">
            <a:avLst/>
          </a:prstGeom>
          <a:noFill/>
        </p:spPr>
        <p:txBody>
          <a:bodyPr wrap="square" rtlCol="0">
            <a:spAutoFit/>
          </a:bodyPr>
          <a:lstStyle/>
          <a:p>
            <a:pPr lvl="0"/>
            <a:r>
              <a:rPr lang="en-US" sz="700" dirty="0">
                <a:solidFill>
                  <a:srgbClr val="206D7C"/>
                </a:solidFill>
              </a:rPr>
              <a:t>ACCOMPANY </a:t>
            </a:r>
          </a:p>
          <a:p>
            <a:pPr lvl="0"/>
            <a:r>
              <a:rPr lang="en-US" sz="700" dirty="0">
                <a:solidFill>
                  <a:srgbClr val="206D7C"/>
                </a:solidFill>
              </a:rPr>
              <a:t>SOMEONE</a:t>
            </a:r>
          </a:p>
        </p:txBody>
      </p:sp>
      <p:sp>
        <p:nvSpPr>
          <p:cNvPr id="95" name="TextBox 94"/>
          <p:cNvSpPr txBox="1"/>
          <p:nvPr/>
        </p:nvSpPr>
        <p:spPr>
          <a:xfrm>
            <a:off x="4791475" y="3286620"/>
            <a:ext cx="751699" cy="244939"/>
          </a:xfrm>
          <a:prstGeom prst="rect">
            <a:avLst/>
          </a:prstGeom>
          <a:noFill/>
        </p:spPr>
        <p:txBody>
          <a:bodyPr wrap="square" rtlCol="0">
            <a:spAutoFit/>
          </a:bodyPr>
          <a:lstStyle/>
          <a:p>
            <a:pPr lvl="0">
              <a:lnSpc>
                <a:spcPct val="150000"/>
              </a:lnSpc>
            </a:pPr>
            <a:r>
              <a:rPr lang="en-US" sz="700" dirty="0">
                <a:solidFill>
                  <a:srgbClr val="206D7C"/>
                </a:solidFill>
              </a:rPr>
              <a:t>RELAX</a:t>
            </a:r>
          </a:p>
        </p:txBody>
      </p:sp>
      <p:sp>
        <p:nvSpPr>
          <p:cNvPr id="96" name="TextBox 95"/>
          <p:cNvSpPr txBox="1"/>
          <p:nvPr/>
        </p:nvSpPr>
        <p:spPr>
          <a:xfrm>
            <a:off x="4795946" y="3506797"/>
            <a:ext cx="1010662" cy="307777"/>
          </a:xfrm>
          <a:prstGeom prst="rect">
            <a:avLst/>
          </a:prstGeom>
          <a:noFill/>
        </p:spPr>
        <p:txBody>
          <a:bodyPr wrap="square" rtlCol="0">
            <a:spAutoFit/>
          </a:bodyPr>
          <a:lstStyle/>
          <a:p>
            <a:pPr lvl="0"/>
            <a:r>
              <a:rPr lang="en-US" sz="700" dirty="0">
                <a:solidFill>
                  <a:srgbClr val="206D7C"/>
                </a:solidFill>
              </a:rPr>
              <a:t>BEING</a:t>
            </a:r>
          </a:p>
          <a:p>
            <a:pPr lvl="0"/>
            <a:r>
              <a:rPr lang="en-US" sz="700" dirty="0">
                <a:solidFill>
                  <a:srgbClr val="206D7C"/>
                </a:solidFill>
              </a:rPr>
              <a:t>ENTERTAINED</a:t>
            </a:r>
          </a:p>
        </p:txBody>
      </p:sp>
      <p:pic>
        <p:nvPicPr>
          <p:cNvPr id="97" name="Picture 96" descr="bio-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8357" y="222943"/>
            <a:ext cx="223533" cy="223533"/>
          </a:xfrm>
          <a:prstGeom prst="rect">
            <a:avLst/>
          </a:prstGeom>
        </p:spPr>
      </p:pic>
      <p:pic>
        <p:nvPicPr>
          <p:cNvPr id="98" name="Picture 97" descr="frustrations-icon.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8035" y="4316385"/>
            <a:ext cx="208249" cy="208249"/>
          </a:xfrm>
          <a:prstGeom prst="rect">
            <a:avLst/>
          </a:prstGeom>
        </p:spPr>
      </p:pic>
      <p:pic>
        <p:nvPicPr>
          <p:cNvPr id="99" name="Picture 98" descr="goals-icon.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6668" y="4233476"/>
            <a:ext cx="240427" cy="240427"/>
          </a:xfrm>
          <a:prstGeom prst="rect">
            <a:avLst/>
          </a:prstGeom>
        </p:spPr>
      </p:pic>
      <p:pic>
        <p:nvPicPr>
          <p:cNvPr id="101" name="Picture 100" descr="personality-icon.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6717" y="209907"/>
            <a:ext cx="240427" cy="240427"/>
          </a:xfrm>
          <a:prstGeom prst="rect">
            <a:avLst/>
          </a:prstGeom>
        </p:spPr>
      </p:pic>
      <p:pic>
        <p:nvPicPr>
          <p:cNvPr id="3" name="Picture 2" descr="motivations-icon.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55199" y="3006655"/>
            <a:ext cx="158808" cy="230832"/>
          </a:xfrm>
          <a:prstGeom prst="rect">
            <a:avLst/>
          </a:prstGeom>
        </p:spPr>
      </p:pic>
      <p:sp>
        <p:nvSpPr>
          <p:cNvPr id="80" name="TextBox 43">
            <a:extLst>
              <a:ext uri="{FF2B5EF4-FFF2-40B4-BE49-F238E27FC236}">
                <a16:creationId xmlns:a16="http://schemas.microsoft.com/office/drawing/2014/main" id="{3744EFF6-5FDB-413C-BBBA-E9CD24EA9C5A}"/>
              </a:ext>
            </a:extLst>
          </p:cNvPr>
          <p:cNvSpPr txBox="1"/>
          <p:nvPr/>
        </p:nvSpPr>
        <p:spPr>
          <a:xfrm>
            <a:off x="8355123" y="1722160"/>
            <a:ext cx="527449" cy="237244"/>
          </a:xfrm>
          <a:prstGeom prst="rect">
            <a:avLst/>
          </a:prstGeom>
          <a:noFill/>
        </p:spPr>
        <p:txBody>
          <a:bodyPr wrap="square" rtlCol="0">
            <a:spAutoFit/>
          </a:bodyPr>
          <a:lstStyle/>
          <a:p>
            <a:pPr lvl="0">
              <a:lnSpc>
                <a:spcPct val="150000"/>
              </a:lnSpc>
            </a:pPr>
            <a:r>
              <a:rPr lang="en-US" sz="700" dirty="0">
                <a:solidFill>
                  <a:srgbClr val="206D7C"/>
                </a:solidFill>
              </a:rPr>
              <a:t>Extrovert</a:t>
            </a:r>
          </a:p>
        </p:txBody>
      </p:sp>
      <p:sp>
        <p:nvSpPr>
          <p:cNvPr id="81" name="TextBox 45">
            <a:extLst>
              <a:ext uri="{FF2B5EF4-FFF2-40B4-BE49-F238E27FC236}">
                <a16:creationId xmlns:a16="http://schemas.microsoft.com/office/drawing/2014/main" id="{1F64F48A-E55E-4105-8FA2-D40DE2CE9249}"/>
              </a:ext>
            </a:extLst>
          </p:cNvPr>
          <p:cNvSpPr txBox="1"/>
          <p:nvPr/>
        </p:nvSpPr>
        <p:spPr>
          <a:xfrm>
            <a:off x="8381903" y="2104538"/>
            <a:ext cx="626268" cy="237244"/>
          </a:xfrm>
          <a:prstGeom prst="rect">
            <a:avLst/>
          </a:prstGeom>
          <a:noFill/>
        </p:spPr>
        <p:txBody>
          <a:bodyPr wrap="square" rtlCol="0">
            <a:spAutoFit/>
          </a:bodyPr>
          <a:lstStyle/>
          <a:p>
            <a:pPr lvl="0">
              <a:lnSpc>
                <a:spcPct val="150000"/>
              </a:lnSpc>
            </a:pPr>
            <a:r>
              <a:rPr lang="en-US" sz="700" dirty="0">
                <a:solidFill>
                  <a:srgbClr val="206D7C"/>
                </a:solidFill>
              </a:rPr>
              <a:t>Creative</a:t>
            </a:r>
          </a:p>
        </p:txBody>
      </p:sp>
      <p:sp>
        <p:nvSpPr>
          <p:cNvPr id="108" name="Rectangle 49">
            <a:extLst>
              <a:ext uri="{FF2B5EF4-FFF2-40B4-BE49-F238E27FC236}">
                <a16:creationId xmlns:a16="http://schemas.microsoft.com/office/drawing/2014/main" id="{FEA6B2B4-EFCE-41CE-B2F2-C32944518762}"/>
              </a:ext>
            </a:extLst>
          </p:cNvPr>
          <p:cNvSpPr/>
          <p:nvPr/>
        </p:nvSpPr>
        <p:spPr>
          <a:xfrm>
            <a:off x="7282074" y="2738850"/>
            <a:ext cx="1503075" cy="5029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Rectangle 53">
            <a:extLst>
              <a:ext uri="{FF2B5EF4-FFF2-40B4-BE49-F238E27FC236}">
                <a16:creationId xmlns:a16="http://schemas.microsoft.com/office/drawing/2014/main" id="{9CF1BE2A-753C-4E3B-896A-112DFC6FD68D}"/>
              </a:ext>
            </a:extLst>
          </p:cNvPr>
          <p:cNvSpPr/>
          <p:nvPr/>
        </p:nvSpPr>
        <p:spPr>
          <a:xfrm>
            <a:off x="8530851" y="2346477"/>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4" name="TextBox 45">
            <a:extLst>
              <a:ext uri="{FF2B5EF4-FFF2-40B4-BE49-F238E27FC236}">
                <a16:creationId xmlns:a16="http://schemas.microsoft.com/office/drawing/2014/main" id="{98D77AF2-51FF-4EA9-A45D-E17F4CA756CE}"/>
              </a:ext>
            </a:extLst>
          </p:cNvPr>
          <p:cNvSpPr txBox="1"/>
          <p:nvPr/>
        </p:nvSpPr>
        <p:spPr>
          <a:xfrm>
            <a:off x="7195187" y="2499372"/>
            <a:ext cx="626268" cy="237244"/>
          </a:xfrm>
          <a:prstGeom prst="rect">
            <a:avLst/>
          </a:prstGeom>
          <a:noFill/>
        </p:spPr>
        <p:txBody>
          <a:bodyPr wrap="square" rtlCol="0">
            <a:spAutoFit/>
          </a:bodyPr>
          <a:lstStyle/>
          <a:p>
            <a:pPr lvl="0">
              <a:lnSpc>
                <a:spcPct val="150000"/>
              </a:lnSpc>
            </a:pPr>
            <a:r>
              <a:rPr lang="en-US" sz="700" dirty="0">
                <a:solidFill>
                  <a:srgbClr val="206D7C"/>
                </a:solidFill>
              </a:rPr>
              <a:t>Loyal</a:t>
            </a:r>
          </a:p>
        </p:txBody>
      </p:sp>
      <p:sp>
        <p:nvSpPr>
          <p:cNvPr id="109" name="TextBox 45">
            <a:extLst>
              <a:ext uri="{FF2B5EF4-FFF2-40B4-BE49-F238E27FC236}">
                <a16:creationId xmlns:a16="http://schemas.microsoft.com/office/drawing/2014/main" id="{63B6CB53-0DC0-4C1E-8ADF-CB08F2AD062E}"/>
              </a:ext>
            </a:extLst>
          </p:cNvPr>
          <p:cNvSpPr txBox="1"/>
          <p:nvPr/>
        </p:nvSpPr>
        <p:spPr>
          <a:xfrm>
            <a:off x="8479868" y="2495001"/>
            <a:ext cx="443352" cy="237244"/>
          </a:xfrm>
          <a:prstGeom prst="rect">
            <a:avLst/>
          </a:prstGeom>
          <a:noFill/>
        </p:spPr>
        <p:txBody>
          <a:bodyPr wrap="square" rtlCol="0">
            <a:spAutoFit/>
          </a:bodyPr>
          <a:lstStyle/>
          <a:p>
            <a:pPr lvl="0">
              <a:lnSpc>
                <a:spcPct val="150000"/>
              </a:lnSpc>
            </a:pPr>
            <a:r>
              <a:rPr lang="en-US" sz="700" dirty="0">
                <a:solidFill>
                  <a:srgbClr val="206D7C"/>
                </a:solidFill>
              </a:rPr>
              <a:t>Fickle</a:t>
            </a:r>
          </a:p>
        </p:txBody>
      </p:sp>
      <p:sp>
        <p:nvSpPr>
          <p:cNvPr id="110" name="Rectangle 53">
            <a:extLst>
              <a:ext uri="{FF2B5EF4-FFF2-40B4-BE49-F238E27FC236}">
                <a16:creationId xmlns:a16="http://schemas.microsoft.com/office/drawing/2014/main" id="{0A48019B-1EF5-423B-ABF0-E3B53CD71AB4}"/>
              </a:ext>
            </a:extLst>
          </p:cNvPr>
          <p:cNvSpPr/>
          <p:nvPr/>
        </p:nvSpPr>
        <p:spPr>
          <a:xfrm>
            <a:off x="7367706" y="2736940"/>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1" name="TextBox 45">
            <a:extLst>
              <a:ext uri="{FF2B5EF4-FFF2-40B4-BE49-F238E27FC236}">
                <a16:creationId xmlns:a16="http://schemas.microsoft.com/office/drawing/2014/main" id="{09426831-02B6-4678-A2EA-EF588D042E41}"/>
              </a:ext>
            </a:extLst>
          </p:cNvPr>
          <p:cNvSpPr txBox="1"/>
          <p:nvPr/>
        </p:nvSpPr>
        <p:spPr>
          <a:xfrm>
            <a:off x="8473361" y="2894415"/>
            <a:ext cx="443352" cy="237244"/>
          </a:xfrm>
          <a:prstGeom prst="rect">
            <a:avLst/>
          </a:prstGeom>
          <a:noFill/>
        </p:spPr>
        <p:txBody>
          <a:bodyPr wrap="square" rtlCol="0">
            <a:spAutoFit/>
          </a:bodyPr>
          <a:lstStyle/>
          <a:p>
            <a:pPr lvl="0">
              <a:lnSpc>
                <a:spcPct val="150000"/>
              </a:lnSpc>
            </a:pPr>
            <a:r>
              <a:rPr lang="en-US" sz="700" dirty="0">
                <a:solidFill>
                  <a:srgbClr val="206D7C"/>
                </a:solidFill>
              </a:rPr>
              <a:t>Active</a:t>
            </a:r>
          </a:p>
        </p:txBody>
      </p:sp>
      <p:sp>
        <p:nvSpPr>
          <p:cNvPr id="112" name="Rectangle 53">
            <a:extLst>
              <a:ext uri="{FF2B5EF4-FFF2-40B4-BE49-F238E27FC236}">
                <a16:creationId xmlns:a16="http://schemas.microsoft.com/office/drawing/2014/main" id="{9A87DBC5-576E-443F-84DB-A51A4B6E035B}"/>
              </a:ext>
            </a:extLst>
          </p:cNvPr>
          <p:cNvSpPr/>
          <p:nvPr/>
        </p:nvSpPr>
        <p:spPr>
          <a:xfrm>
            <a:off x="8206189" y="3155751"/>
            <a:ext cx="139191" cy="45719"/>
          </a:xfrm>
          <a:prstGeom prst="rect">
            <a:avLst/>
          </a:prstGeom>
          <a:solidFill>
            <a:srgbClr val="1B8CB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CasellaDiTesto 67">
            <a:extLst>
              <a:ext uri="{FF2B5EF4-FFF2-40B4-BE49-F238E27FC236}">
                <a16:creationId xmlns:a16="http://schemas.microsoft.com/office/drawing/2014/main" id="{98D364F5-C1FE-4BA5-B818-80A2AD56BD83}"/>
              </a:ext>
            </a:extLst>
          </p:cNvPr>
          <p:cNvSpPr txBox="1"/>
          <p:nvPr/>
        </p:nvSpPr>
        <p:spPr>
          <a:xfrm>
            <a:off x="329065" y="131200"/>
            <a:ext cx="1593706" cy="830997"/>
          </a:xfrm>
          <a:prstGeom prst="rect">
            <a:avLst/>
          </a:prstGeom>
          <a:noFill/>
        </p:spPr>
        <p:txBody>
          <a:bodyPr wrap="none" rtlCol="0">
            <a:spAutoFit/>
          </a:bodyPr>
          <a:lstStyle/>
          <a:p>
            <a:r>
              <a:rPr lang="en-GB" sz="4800" dirty="0" err="1">
                <a:solidFill>
                  <a:schemeClr val="bg1"/>
                </a:solidFill>
                <a:latin typeface="Calibri Light" panose="020F0302020204030204" pitchFamily="34" charset="0"/>
                <a:cs typeface="Calibri Light" panose="020F0302020204030204" pitchFamily="34" charset="0"/>
              </a:rPr>
              <a:t>MuSa</a:t>
            </a:r>
            <a:endParaRPr lang="it-IT" sz="4800" dirty="0">
              <a:solidFill>
                <a:schemeClr val="bg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236720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927</TotalTime>
  <Words>531</Words>
  <Application>Microsoft Office PowerPoint</Application>
  <PresentationFormat>Presentazione su schermo (4:3)</PresentationFormat>
  <Paragraphs>149</Paragraphs>
  <Slides>3</Slides>
  <Notes>3</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vt:i4>
      </vt:variant>
    </vt:vector>
  </HeadingPairs>
  <TitlesOfParts>
    <vt:vector size="8" baseType="lpstr">
      <vt:lpstr>Arial</vt:lpstr>
      <vt:lpstr>Calibri</vt:lpstr>
      <vt:lpstr>Calibri Light</vt:lpstr>
      <vt:lpstr>Georgia</vt:lpstr>
      <vt:lpstr>Office Theme</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Elena</dc:creator>
  <cp:lastModifiedBy>Stefano Foti</cp:lastModifiedBy>
  <cp:revision>64</cp:revision>
  <dcterms:created xsi:type="dcterms:W3CDTF">2017-06-29T07:13:46Z</dcterms:created>
  <dcterms:modified xsi:type="dcterms:W3CDTF">2020-04-25T10:55:56Z</dcterms:modified>
</cp:coreProperties>
</file>