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CB2"/>
    <a:srgbClr val="4B569E"/>
    <a:srgbClr val="1530B4"/>
    <a:srgbClr val="1B8CB2"/>
    <a:srgbClr val="147FAE"/>
    <a:srgbClr val="269FB8"/>
    <a:srgbClr val="2899B6"/>
    <a:srgbClr val="188CB3"/>
    <a:srgbClr val="00C3A5"/>
    <a:srgbClr val="006C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6" autoAdjust="0"/>
  </p:normalViewPr>
  <p:slideViewPr>
    <p:cSldViewPr snapToGrid="0" snapToObjects="1">
      <p:cViewPr>
        <p:scale>
          <a:sx n="66" d="100"/>
          <a:sy n="66" d="100"/>
        </p:scale>
        <p:origin x="1282" y="29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B6674-EB27-994C-A905-1D122DBD1C2E}" type="datetimeFigureOut">
              <a:rPr lang="en-US" smtClean="0"/>
              <a:t>4/24/2020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88733B-3D0B-6E4E-AE60-031C1700E890}" type="slidenum">
              <a:rPr lang="en-US" smtClean="0"/>
              <a:t>‹N›</a:t>
            </a:fld>
            <a:endParaRPr lang="en-US"/>
          </a:p>
        </p:txBody>
      </p:sp>
    </p:spTree>
    <p:extLst>
      <p:ext uri="{BB962C8B-B14F-4D97-AF65-F5344CB8AC3E}">
        <p14:creationId xmlns:p14="http://schemas.microsoft.com/office/powerpoint/2010/main" val="307081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1</a:t>
            </a:fld>
            <a:endParaRPr lang="en-US"/>
          </a:p>
        </p:txBody>
      </p:sp>
    </p:spTree>
    <p:extLst>
      <p:ext uri="{BB962C8B-B14F-4D97-AF65-F5344CB8AC3E}">
        <p14:creationId xmlns:p14="http://schemas.microsoft.com/office/powerpoint/2010/main" val="297109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2</a:t>
            </a:fld>
            <a:endParaRPr lang="en-US"/>
          </a:p>
        </p:txBody>
      </p:sp>
    </p:spTree>
    <p:extLst>
      <p:ext uri="{BB962C8B-B14F-4D97-AF65-F5344CB8AC3E}">
        <p14:creationId xmlns:p14="http://schemas.microsoft.com/office/powerpoint/2010/main" val="426489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3</a:t>
            </a:fld>
            <a:endParaRPr lang="en-US"/>
          </a:p>
        </p:txBody>
      </p:sp>
    </p:spTree>
    <p:extLst>
      <p:ext uri="{BB962C8B-B14F-4D97-AF65-F5344CB8AC3E}">
        <p14:creationId xmlns:p14="http://schemas.microsoft.com/office/powerpoint/2010/main" val="81632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5188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16441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1589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4617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1F8EF0B-12BF-FB45-8F30-C3AAC4427A0F}" type="datetimeFigureOut">
              <a:rPr lang="en-US" smtClean="0"/>
              <a:t>4/24/2020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3204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1F8EF0B-12BF-FB45-8F30-C3AAC4427A0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08965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1F8EF0B-12BF-FB45-8F30-C3AAC4427A0F}" type="datetimeFigureOut">
              <a:rPr lang="en-US" smtClean="0"/>
              <a:t>4/24/2020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250106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1F8EF0B-12BF-FB45-8F30-C3AAC4427A0F}" type="datetimeFigureOut">
              <a:rPr lang="en-US" smtClean="0"/>
              <a:t>4/24/2020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03531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8EF0B-12BF-FB45-8F30-C3AAC4427A0F}" type="datetimeFigureOut">
              <a:rPr lang="en-US" smtClean="0"/>
              <a:t>4/24/2020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98557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420256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4/24/2020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3775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8EF0B-12BF-FB45-8F30-C3AAC4427A0F}" type="datetimeFigureOut">
              <a:rPr lang="en-US" smtClean="0"/>
              <a:t>4/24/2020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A3F9-C1D3-3242-B774-EB284E9E81B2}" type="slidenum">
              <a:rPr lang="en-US" smtClean="0"/>
              <a:t>‹N›</a:t>
            </a:fld>
            <a:endParaRPr lang="en-US"/>
          </a:p>
        </p:txBody>
      </p:sp>
    </p:spTree>
    <p:extLst>
      <p:ext uri="{BB962C8B-B14F-4D97-AF65-F5344CB8AC3E}">
        <p14:creationId xmlns:p14="http://schemas.microsoft.com/office/powerpoint/2010/main" val="122954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9.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7541" r="31227"/>
          <a:stretch/>
        </p:blipFill>
        <p:spPr>
          <a:xfrm>
            <a:off x="-5071" y="-8808"/>
            <a:ext cx="2345320" cy="6866808"/>
          </a:xfrm>
          <a:prstGeom prst="rect">
            <a:avLst/>
          </a:prstGeom>
        </p:spPr>
      </p:pic>
      <p:pic>
        <p:nvPicPr>
          <p:cNvPr id="8" name="Picture 7" descr="logo-jim-bla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90" y="250040"/>
            <a:ext cx="1625308" cy="435221"/>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ETTORE VERDI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a:solidFill>
                  <a:srgbClr val="FFFFFF"/>
                </a:solidFill>
              </a:rPr>
              <a:t>San Lorenzo,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STUDENT</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4582"/>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SINGLE</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PERFECTIONIST</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24</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1519840"/>
          </a:xfrm>
          <a:prstGeom prst="rect">
            <a:avLst/>
          </a:prstGeom>
          <a:noFill/>
        </p:spPr>
        <p:txBody>
          <a:bodyPr wrap="square" rtlCol="0">
            <a:spAutoFit/>
          </a:bodyPr>
          <a:lstStyle/>
          <a:p>
            <a:pPr algn="just">
              <a:lnSpc>
                <a:spcPct val="130000"/>
              </a:lnSpc>
            </a:pPr>
            <a:r>
              <a:rPr lang="en-GB" sz="800" dirty="0">
                <a:solidFill>
                  <a:schemeClr val="tx1">
                    <a:lumMod val="50000"/>
                    <a:lumOff val="50000"/>
                  </a:schemeClr>
                </a:solidFill>
              </a:rPr>
              <a:t>Ettore Verdi is an off-site student. He studies Architecture, he is at 5</a:t>
            </a:r>
            <a:r>
              <a:rPr lang="en-GB" sz="800" baseline="30000" dirty="0">
                <a:solidFill>
                  <a:schemeClr val="tx1">
                    <a:lumMod val="50000"/>
                    <a:lumOff val="50000"/>
                  </a:schemeClr>
                </a:solidFill>
              </a:rPr>
              <a:t>th</a:t>
            </a:r>
            <a:r>
              <a:rPr lang="en-GB" sz="800" dirty="0">
                <a:solidFill>
                  <a:schemeClr val="tx1">
                    <a:lumMod val="50000"/>
                    <a:lumOff val="50000"/>
                  </a:schemeClr>
                </a:solidFill>
              </a:rPr>
              <a:t> year. He spends most of his time into the Sapienza Campus, also known as “</a:t>
            </a:r>
            <a:r>
              <a:rPr lang="en-GB" sz="800" dirty="0" err="1">
                <a:solidFill>
                  <a:schemeClr val="tx1">
                    <a:lumMod val="50000"/>
                    <a:lumOff val="50000"/>
                  </a:schemeClr>
                </a:solidFill>
              </a:rPr>
              <a:t>Citt</a:t>
            </a:r>
            <a:r>
              <a:rPr lang="it-IT" sz="800" dirty="0">
                <a:solidFill>
                  <a:schemeClr val="tx1">
                    <a:lumMod val="50000"/>
                    <a:lumOff val="50000"/>
                  </a:schemeClr>
                </a:solidFill>
              </a:rPr>
              <a:t>à Universitaria</a:t>
            </a:r>
            <a:r>
              <a:rPr lang="en-GB" sz="800" dirty="0">
                <a:solidFill>
                  <a:schemeClr val="tx1">
                    <a:lumMod val="50000"/>
                    <a:lumOff val="50000"/>
                  </a:schemeClr>
                </a:solidFill>
              </a:rPr>
              <a:t>”. He lives with other four students in a tiny apartment in San Lorenzo, so when he needs some relax he loves to find new quite places around the city. He also loves to swims twice a week. He is a calm person but if he has the opportunity to try new experiences he catches them. </a:t>
            </a:r>
            <a:endParaRPr lang="en-US" sz="800" dirty="0"/>
          </a:p>
        </p:txBody>
      </p:sp>
      <p:sp>
        <p:nvSpPr>
          <p:cNvPr id="20" name="TextBox 19"/>
          <p:cNvSpPr txBox="1"/>
          <p:nvPr/>
        </p:nvSpPr>
        <p:spPr>
          <a:xfrm>
            <a:off x="2585385" y="4544837"/>
            <a:ext cx="1976197" cy="1477328"/>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Find peaceful places to chill out</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Give an order to everything</a:t>
            </a:r>
          </a:p>
          <a:p>
            <a:pPr>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Get rich</a:t>
            </a: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292662"/>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Cohabit with too many people</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Deal with asymmetric things</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042786"/>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Shy</a:t>
            </a:r>
          </a:p>
          <a:p>
            <a:pPr marL="171450" indent="-171450">
              <a:lnSpc>
                <a:spcPct val="200000"/>
              </a:lnSpc>
              <a:buClr>
                <a:srgbClr val="2BC0BE"/>
              </a:buClr>
              <a:buFont typeface="Arial"/>
              <a:buChar char="•"/>
            </a:pPr>
            <a:r>
              <a:rPr lang="en-GB" sz="800" dirty="0">
                <a:solidFill>
                  <a:schemeClr val="tx1">
                    <a:lumMod val="50000"/>
                    <a:lumOff val="50000"/>
                  </a:schemeClr>
                </a:solidFill>
              </a:rPr>
              <a:t>Curious</a:t>
            </a:r>
          </a:p>
          <a:p>
            <a:pPr marL="171450" indent="-171450">
              <a:lnSpc>
                <a:spcPct val="200000"/>
              </a:lnSpc>
              <a:buClr>
                <a:srgbClr val="2BC0BE"/>
              </a:buClr>
              <a:buFont typeface="Arial"/>
              <a:buChar char="•"/>
            </a:pPr>
            <a:r>
              <a:rPr lang="en-GB" sz="800" dirty="0">
                <a:solidFill>
                  <a:schemeClr val="tx1">
                    <a:lumMod val="50000"/>
                    <a:lumOff val="50000"/>
                  </a:schemeClr>
                </a:solidFill>
              </a:rPr>
              <a:t>Thinker</a:t>
            </a:r>
          </a:p>
          <a:p>
            <a:pPr marL="171450" indent="-171450">
              <a:lnSpc>
                <a:spcPct val="200000"/>
              </a:lnSpc>
              <a:buClr>
                <a:srgbClr val="2BC0BE"/>
              </a:buClr>
              <a:buFont typeface="Arial"/>
              <a:buChar char="•"/>
            </a:pPr>
            <a:r>
              <a:rPr lang="en-GB" sz="800" dirty="0">
                <a:solidFill>
                  <a:schemeClr val="tx1">
                    <a:lumMod val="50000"/>
                    <a:lumOff val="50000"/>
                  </a:schemeClr>
                </a:solidFill>
              </a:rPr>
              <a:t>Empath</a:t>
            </a: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544299" y="446476"/>
            <a:ext cx="1503075" cy="268215"/>
          </a:xfrm>
          <a:prstGeom prst="rect">
            <a:avLst/>
          </a:prstGeom>
          <a:noFill/>
        </p:spPr>
        <p:txBody>
          <a:bodyPr wrap="square" rtlCol="0">
            <a:spAutoFit/>
          </a:bodyPr>
          <a:lstStyle/>
          <a:p>
            <a:pPr>
              <a:lnSpc>
                <a:spcPct val="140000"/>
              </a:lnSpc>
            </a:pPr>
            <a:r>
              <a:rPr lang="en-GB" sz="900" dirty="0">
                <a:solidFill>
                  <a:schemeClr val="bg1"/>
                </a:solidFill>
              </a:rPr>
              <a:t>“Order is power”</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51615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29489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145614"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a:off x="5697095" y="3440418"/>
            <a:ext cx="867535"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a:endCxn id="92" idx="2"/>
          </p:cNvCxnSpPr>
          <p:nvPr/>
        </p:nvCxnSpPr>
        <p:spPr>
          <a:xfrm>
            <a:off x="5697095" y="3659271"/>
            <a:ext cx="655485" cy="31"/>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824225"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676775"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6513663"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6352580"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02539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820336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00933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304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3271" t="-318" r="26508" b="2797"/>
          <a:stretch/>
        </p:blipFill>
        <p:spPr>
          <a:xfrm>
            <a:off x="-5072" y="-42059"/>
            <a:ext cx="2368904" cy="6900059"/>
          </a:xfrm>
          <a:prstGeom prst="rect">
            <a:avLst/>
          </a:prstGeom>
        </p:spPr>
      </p:pic>
      <p:pic>
        <p:nvPicPr>
          <p:cNvPr id="8" name="Picture 7" descr="logo-jim-bla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90" y="250040"/>
            <a:ext cx="1625308" cy="435221"/>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ENEA BIANCHI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err="1">
                <a:solidFill>
                  <a:srgbClr val="FFFFFF"/>
                </a:solidFill>
              </a:rPr>
              <a:t>Ostiense</a:t>
            </a:r>
            <a:r>
              <a:rPr lang="en-US" sz="1100" dirty="0">
                <a:solidFill>
                  <a:srgbClr val="FFFFFF"/>
                </a:solidFill>
              </a:rPr>
              <a:t>,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EMPLOYEE</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2530"/>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ENGAGED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FUNNY GUY</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28</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1359796"/>
          </a:xfrm>
          <a:prstGeom prst="rect">
            <a:avLst/>
          </a:prstGeom>
          <a:noFill/>
        </p:spPr>
        <p:txBody>
          <a:bodyPr wrap="square" rtlCol="0">
            <a:spAutoFit/>
          </a:bodyPr>
          <a:lstStyle/>
          <a:p>
            <a:pPr algn="just">
              <a:lnSpc>
                <a:spcPct val="130000"/>
              </a:lnSpc>
            </a:pPr>
            <a:r>
              <a:rPr lang="en-GB" sz="800" dirty="0" err="1">
                <a:solidFill>
                  <a:schemeClr val="tx1">
                    <a:lumMod val="50000"/>
                    <a:lumOff val="50000"/>
                  </a:schemeClr>
                </a:solidFill>
              </a:rPr>
              <a:t>Enea</a:t>
            </a:r>
            <a:r>
              <a:rPr lang="en-GB" sz="800" dirty="0">
                <a:solidFill>
                  <a:schemeClr val="tx1">
                    <a:lumMod val="50000"/>
                    <a:lumOff val="50000"/>
                  </a:schemeClr>
                </a:solidFill>
              </a:rPr>
              <a:t> Bianchi works as software developer in a small company. He studied Engineering in Computer Science at Sapienza, University of Rome. His girlfriend Lavinia is 24 years old and studies Biology. He is wondering to go to live together with her even if he would like to have some experiences abroad. He always wants to try new things due to his hyperactivity. </a:t>
            </a:r>
          </a:p>
          <a:p>
            <a:pPr algn="just">
              <a:lnSpc>
                <a:spcPct val="130000"/>
              </a:lnSpc>
            </a:pPr>
            <a:endParaRPr lang="en-GB" sz="800" dirty="0">
              <a:solidFill>
                <a:schemeClr val="tx1">
                  <a:lumMod val="50000"/>
                  <a:lumOff val="50000"/>
                </a:schemeClr>
              </a:solidFill>
            </a:endParaRPr>
          </a:p>
        </p:txBody>
      </p:sp>
      <p:sp>
        <p:nvSpPr>
          <p:cNvPr id="20" name="TextBox 19"/>
          <p:cNvSpPr txBox="1"/>
          <p:nvPr/>
        </p:nvSpPr>
        <p:spPr>
          <a:xfrm>
            <a:off x="2585385" y="4544837"/>
            <a:ext cx="1976197" cy="1846659"/>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Have fun</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An abroad experience</a:t>
            </a:r>
          </a:p>
          <a:p>
            <a:pPr>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Make is friends happy</a:t>
            </a:r>
          </a:p>
          <a:p>
            <a:pPr marL="171450" lvl="0" indent="-171450">
              <a:lnSpc>
                <a:spcPct val="150000"/>
              </a:lnSpc>
              <a:buClr>
                <a:srgbClr val="2BC0BE"/>
              </a:buClr>
              <a:buFont typeface="Arial"/>
              <a:buChar char="•"/>
            </a:pPr>
            <a:endParaRPr lang="en-GB"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Become a parachutist</a:t>
            </a: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292662"/>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Low salary</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Does not like to wait</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289007"/>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Funny</a:t>
            </a:r>
          </a:p>
          <a:p>
            <a:pPr marL="171450" indent="-171450">
              <a:lnSpc>
                <a:spcPct val="200000"/>
              </a:lnSpc>
              <a:buClr>
                <a:srgbClr val="2BC0BE"/>
              </a:buClr>
              <a:buFont typeface="Arial"/>
              <a:buChar char="•"/>
            </a:pPr>
            <a:r>
              <a:rPr lang="en-GB" sz="800" dirty="0">
                <a:solidFill>
                  <a:schemeClr val="tx1">
                    <a:lumMod val="50000"/>
                    <a:lumOff val="50000"/>
                  </a:schemeClr>
                </a:solidFill>
              </a:rPr>
              <a:t>Smart</a:t>
            </a:r>
          </a:p>
          <a:p>
            <a:pPr marL="171450" indent="-171450">
              <a:lnSpc>
                <a:spcPct val="200000"/>
              </a:lnSpc>
              <a:buClr>
                <a:srgbClr val="2BC0BE"/>
              </a:buClr>
              <a:buFont typeface="Arial"/>
              <a:buChar char="•"/>
            </a:pPr>
            <a:r>
              <a:rPr lang="en-GB" sz="800" dirty="0">
                <a:solidFill>
                  <a:schemeClr val="tx1">
                    <a:lumMod val="50000"/>
                    <a:lumOff val="50000"/>
                  </a:schemeClr>
                </a:solidFill>
              </a:rPr>
              <a:t>Self confident</a:t>
            </a:r>
          </a:p>
          <a:p>
            <a:pPr marL="171450" indent="-171450">
              <a:lnSpc>
                <a:spcPct val="200000"/>
              </a:lnSpc>
              <a:buClr>
                <a:srgbClr val="2BC0BE"/>
              </a:buClr>
              <a:buFont typeface="Arial"/>
              <a:buChar char="•"/>
            </a:pPr>
            <a:r>
              <a:rPr lang="en-GB" sz="800" dirty="0">
                <a:solidFill>
                  <a:schemeClr val="tx1">
                    <a:lumMod val="50000"/>
                    <a:lumOff val="50000"/>
                  </a:schemeClr>
                </a:solidFill>
              </a:rPr>
              <a:t>Hyperactive</a:t>
            </a:r>
          </a:p>
          <a:p>
            <a:pPr>
              <a:lnSpc>
                <a:spcPct val="200000"/>
              </a:lnSpc>
              <a:buClr>
                <a:srgbClr val="2BC0BE"/>
              </a:buClr>
            </a:pPr>
            <a:endParaRPr lang="en-GB" sz="800" dirty="0">
              <a:solidFill>
                <a:schemeClr val="tx1">
                  <a:lumMod val="50000"/>
                  <a:lumOff val="50000"/>
                </a:schemeClr>
              </a:solidFill>
            </a:endParaRP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43747" y="338654"/>
            <a:ext cx="1764424" cy="462114"/>
          </a:xfrm>
          <a:prstGeom prst="rect">
            <a:avLst/>
          </a:prstGeom>
          <a:noFill/>
        </p:spPr>
        <p:txBody>
          <a:bodyPr wrap="square" rtlCol="0">
            <a:spAutoFit/>
          </a:bodyPr>
          <a:lstStyle/>
          <a:p>
            <a:pPr algn="ctr">
              <a:lnSpc>
                <a:spcPct val="140000"/>
              </a:lnSpc>
            </a:pPr>
            <a:r>
              <a:rPr lang="en-GB" sz="900" dirty="0">
                <a:solidFill>
                  <a:schemeClr val="bg1"/>
                </a:solidFill>
              </a:rPr>
              <a:t>“</a:t>
            </a:r>
            <a:r>
              <a:rPr lang="en-US" sz="900" dirty="0">
                <a:solidFill>
                  <a:schemeClr val="bg1"/>
                </a:solidFill>
              </a:rPr>
              <a:t>Learn the rules like a pro, so you can break them like an artist</a:t>
            </a:r>
            <a:r>
              <a:rPr lang="en-GB" sz="900" dirty="0">
                <a:solidFill>
                  <a:schemeClr val="bg1"/>
                </a:solidFill>
              </a:rPr>
              <a:t>”</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41150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47330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33306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a:off x="5697095" y="3440418"/>
            <a:ext cx="240831"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p:cNvCxnSpPr>
          <p:nvPr/>
        </p:nvCxnSpPr>
        <p:spPr>
          <a:xfrm>
            <a:off x="5697095" y="3659271"/>
            <a:ext cx="892812"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989935" y="338530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883971"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5867172"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6528314"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22351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758614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61512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16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7492" t="172" r="8828" b="-172"/>
          <a:stretch/>
        </p:blipFill>
        <p:spPr>
          <a:xfrm>
            <a:off x="-1484" y="-11688"/>
            <a:ext cx="2350613" cy="6869674"/>
          </a:xfrm>
          <a:prstGeom prst="rect">
            <a:avLst/>
          </a:prstGeom>
        </p:spPr>
      </p:pic>
      <p:pic>
        <p:nvPicPr>
          <p:cNvPr id="8" name="Picture 7" descr="logo-jim-blan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90" y="250040"/>
            <a:ext cx="1625308" cy="435221"/>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ELENA ROSSI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a:solidFill>
                  <a:srgbClr val="FFFFFF"/>
                </a:solidFill>
              </a:rPr>
              <a:t>Re Di Roma,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TEACHER</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2530"/>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MARRIED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ART LOVER</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38</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2160015"/>
          </a:xfrm>
          <a:prstGeom prst="rect">
            <a:avLst/>
          </a:prstGeom>
          <a:noFill/>
        </p:spPr>
        <p:txBody>
          <a:bodyPr wrap="square" rtlCol="0">
            <a:spAutoFit/>
          </a:bodyPr>
          <a:lstStyle/>
          <a:p>
            <a:pPr algn="just">
              <a:lnSpc>
                <a:spcPct val="130000"/>
              </a:lnSpc>
            </a:pPr>
            <a:r>
              <a:rPr lang="en-US" sz="800" dirty="0">
                <a:solidFill>
                  <a:schemeClr val="tx1">
                    <a:lumMod val="50000"/>
                    <a:lumOff val="50000"/>
                  </a:schemeClr>
                </a:solidFill>
              </a:rPr>
              <a:t>Elena Rossi teaches Literature at "</a:t>
            </a:r>
            <a:r>
              <a:rPr lang="en-US" sz="800" dirty="0" err="1">
                <a:solidFill>
                  <a:schemeClr val="tx1">
                    <a:lumMod val="50000"/>
                    <a:lumOff val="50000"/>
                  </a:schemeClr>
                </a:solidFill>
              </a:rPr>
              <a:t>Liceo</a:t>
            </a:r>
            <a:r>
              <a:rPr lang="en-US" sz="800" dirty="0">
                <a:solidFill>
                  <a:schemeClr val="tx1">
                    <a:lumMod val="50000"/>
                    <a:lumOff val="50000"/>
                  </a:schemeClr>
                </a:solidFill>
              </a:rPr>
              <a:t> </a:t>
            </a:r>
            <a:r>
              <a:rPr lang="en-US" sz="800" dirty="0" err="1">
                <a:solidFill>
                  <a:schemeClr val="tx1">
                    <a:lumMod val="50000"/>
                    <a:lumOff val="50000"/>
                  </a:schemeClr>
                </a:solidFill>
              </a:rPr>
              <a:t>Artistico</a:t>
            </a:r>
            <a:r>
              <a:rPr lang="en-US" sz="800" dirty="0">
                <a:solidFill>
                  <a:schemeClr val="tx1">
                    <a:lumMod val="50000"/>
                    <a:lumOff val="50000"/>
                  </a:schemeClr>
                </a:solidFill>
              </a:rPr>
              <a:t> Giorgio De Chirico". Literature is her great passion but during the years she discovered the love for art. Her husband is a computer engineer. They have two kids, Silvia and Stefano. She spends most of her free time studying art, even if it is not so much time. A colleague suggested her to visit "Museo </a:t>
            </a:r>
            <a:r>
              <a:rPr lang="en-US" sz="800" dirty="0" err="1">
                <a:solidFill>
                  <a:schemeClr val="tx1">
                    <a:lumMod val="50000"/>
                    <a:lumOff val="50000"/>
                  </a:schemeClr>
                </a:solidFill>
              </a:rPr>
              <a:t>dell'Arte</a:t>
            </a:r>
            <a:r>
              <a:rPr lang="en-US" sz="800" dirty="0">
                <a:solidFill>
                  <a:schemeClr val="tx1">
                    <a:lumMod val="50000"/>
                    <a:lumOff val="50000"/>
                  </a:schemeClr>
                </a:solidFill>
              </a:rPr>
              <a:t> Classica </a:t>
            </a:r>
            <a:r>
              <a:rPr lang="en-US" sz="800" dirty="0" err="1">
                <a:solidFill>
                  <a:schemeClr val="tx1">
                    <a:lumMod val="50000"/>
                    <a:lumOff val="50000"/>
                  </a:schemeClr>
                </a:solidFill>
              </a:rPr>
              <a:t>della</a:t>
            </a:r>
            <a:r>
              <a:rPr lang="en-US" sz="800" dirty="0">
                <a:solidFill>
                  <a:schemeClr val="tx1">
                    <a:lumMod val="50000"/>
                    <a:lumOff val="50000"/>
                  </a:schemeClr>
                </a:solidFill>
              </a:rPr>
              <a:t> Sapienza". She loves to stay there since there are lots of replicas of very famous pieces of art. She does not need to be entertained or guided during the visit: she knows what to see.</a:t>
            </a:r>
          </a:p>
          <a:p>
            <a:pPr algn="just">
              <a:lnSpc>
                <a:spcPct val="130000"/>
              </a:lnSpc>
            </a:pPr>
            <a:endParaRPr lang="en-US" sz="800" dirty="0">
              <a:solidFill>
                <a:schemeClr val="tx1">
                  <a:lumMod val="50000"/>
                  <a:lumOff val="50000"/>
                </a:schemeClr>
              </a:solidFill>
            </a:endParaRPr>
          </a:p>
          <a:p>
            <a:pPr algn="just">
              <a:lnSpc>
                <a:spcPct val="130000"/>
              </a:lnSpc>
            </a:pPr>
            <a:endParaRPr lang="en-GB" sz="800" dirty="0">
              <a:solidFill>
                <a:schemeClr val="tx1">
                  <a:lumMod val="50000"/>
                  <a:lumOff val="50000"/>
                </a:schemeClr>
              </a:solidFill>
            </a:endParaRPr>
          </a:p>
        </p:txBody>
      </p:sp>
      <p:sp>
        <p:nvSpPr>
          <p:cNvPr id="20" name="TextBox 19"/>
          <p:cNvSpPr txBox="1"/>
          <p:nvPr/>
        </p:nvSpPr>
        <p:spPr>
          <a:xfrm>
            <a:off x="2585385" y="4544837"/>
            <a:ext cx="1976197" cy="1661993"/>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Study pieces of art according to a schedule</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Transmit her passions</a:t>
            </a:r>
          </a:p>
          <a:p>
            <a:pPr>
              <a:lnSpc>
                <a:spcPct val="150000"/>
              </a:lnSpc>
              <a:buClr>
                <a:srgbClr val="2BC0BE"/>
              </a:buClr>
            </a:pPr>
            <a:endParaRPr lang="en-US" sz="800" dirty="0">
              <a:solidFill>
                <a:schemeClr val="tx1">
                  <a:lumMod val="50000"/>
                  <a:lumOff val="50000"/>
                </a:schemeClr>
              </a:solidFill>
            </a:endParaRPr>
          </a:p>
          <a:p>
            <a:pPr lvl="0">
              <a:lnSpc>
                <a:spcPct val="150000"/>
              </a:lnSpc>
              <a:buClr>
                <a:srgbClr val="2BC0BE"/>
              </a:buClr>
            </a:pPr>
            <a:endParaRPr lang="en-GB"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477328"/>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She does not want to be disturbed during her tours</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Few free time</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289007"/>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Organized</a:t>
            </a:r>
          </a:p>
          <a:p>
            <a:pPr marL="171450" indent="-171450">
              <a:lnSpc>
                <a:spcPct val="200000"/>
              </a:lnSpc>
              <a:buClr>
                <a:srgbClr val="2BC0BE"/>
              </a:buClr>
              <a:buFont typeface="Arial"/>
              <a:buChar char="•"/>
            </a:pPr>
            <a:r>
              <a:rPr lang="en-GB" sz="800" dirty="0">
                <a:solidFill>
                  <a:schemeClr val="tx1">
                    <a:lumMod val="50000"/>
                    <a:lumOff val="50000"/>
                  </a:schemeClr>
                </a:solidFill>
              </a:rPr>
              <a:t>Practical</a:t>
            </a:r>
          </a:p>
          <a:p>
            <a:pPr marL="171450" indent="-171450">
              <a:lnSpc>
                <a:spcPct val="200000"/>
              </a:lnSpc>
              <a:buClr>
                <a:srgbClr val="2BC0BE"/>
              </a:buClr>
              <a:buFont typeface="Arial"/>
              <a:buChar char="•"/>
            </a:pPr>
            <a:r>
              <a:rPr lang="en-GB" sz="800" dirty="0">
                <a:solidFill>
                  <a:schemeClr val="tx1">
                    <a:lumMod val="50000"/>
                    <a:lumOff val="50000"/>
                  </a:schemeClr>
                </a:solidFill>
              </a:rPr>
              <a:t>Dreamer</a:t>
            </a:r>
          </a:p>
          <a:p>
            <a:pPr marL="171450" indent="-171450">
              <a:lnSpc>
                <a:spcPct val="200000"/>
              </a:lnSpc>
              <a:buClr>
                <a:srgbClr val="2BC0BE"/>
              </a:buClr>
              <a:buFont typeface="Arial"/>
              <a:buChar char="•"/>
            </a:pPr>
            <a:r>
              <a:rPr lang="en-GB" sz="800" dirty="0">
                <a:solidFill>
                  <a:schemeClr val="tx1">
                    <a:lumMod val="50000"/>
                    <a:lumOff val="50000"/>
                  </a:schemeClr>
                </a:solidFill>
              </a:rPr>
              <a:t>Creative</a:t>
            </a:r>
          </a:p>
          <a:p>
            <a:pPr>
              <a:lnSpc>
                <a:spcPct val="200000"/>
              </a:lnSpc>
              <a:buClr>
                <a:srgbClr val="2BC0BE"/>
              </a:buClr>
            </a:pPr>
            <a:endParaRPr lang="en-GB" sz="800" dirty="0">
              <a:solidFill>
                <a:schemeClr val="tx1">
                  <a:lumMod val="50000"/>
                  <a:lumOff val="50000"/>
                </a:schemeClr>
              </a:solidFill>
            </a:endParaRP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43747" y="247214"/>
            <a:ext cx="1764424" cy="656013"/>
          </a:xfrm>
          <a:prstGeom prst="rect">
            <a:avLst/>
          </a:prstGeom>
          <a:noFill/>
        </p:spPr>
        <p:txBody>
          <a:bodyPr wrap="square" rtlCol="0">
            <a:spAutoFit/>
          </a:bodyPr>
          <a:lstStyle/>
          <a:p>
            <a:pPr algn="ctr">
              <a:lnSpc>
                <a:spcPct val="140000"/>
              </a:lnSpc>
            </a:pPr>
            <a:r>
              <a:rPr lang="en-GB" sz="900" dirty="0">
                <a:solidFill>
                  <a:schemeClr val="bg1"/>
                </a:solidFill>
              </a:rPr>
              <a:t>“</a:t>
            </a:r>
            <a:r>
              <a:rPr lang="en-US" sz="900" dirty="0">
                <a:solidFill>
                  <a:schemeClr val="bg1"/>
                </a:solidFill>
              </a:rPr>
              <a:t>If you change the way you look at things, the things you look at change</a:t>
            </a:r>
            <a:r>
              <a:rPr lang="en-GB" sz="900" dirty="0">
                <a:solidFill>
                  <a:schemeClr val="bg1"/>
                </a:solidFill>
              </a:rPr>
              <a:t>”</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76126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853211"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26829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flipV="1">
            <a:off x="5700905" y="3439574"/>
            <a:ext cx="772915" cy="844"/>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a:endCxn id="96" idx="3"/>
          </p:cNvCxnSpPr>
          <p:nvPr/>
        </p:nvCxnSpPr>
        <p:spPr>
          <a:xfrm>
            <a:off x="5697095" y="3659271"/>
            <a:ext cx="109513" cy="1415"/>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4352526" y="3395588"/>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781101"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6399400" y="3394744"/>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5735834"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53085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736770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20618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72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922</TotalTime>
  <Words>528</Words>
  <Application>Microsoft Office PowerPoint</Application>
  <PresentationFormat>Presentazione su schermo (4:3)</PresentationFormat>
  <Paragraphs>146</Paragraphs>
  <Slides>3</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Calibri</vt:lpstr>
      <vt:lpstr>Georgia</vt:lpstr>
      <vt:lpstr>Office Theme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dc:creator>
  <cp:lastModifiedBy>Stefano Foti</cp:lastModifiedBy>
  <cp:revision>63</cp:revision>
  <dcterms:created xsi:type="dcterms:W3CDTF">2017-06-29T07:13:46Z</dcterms:created>
  <dcterms:modified xsi:type="dcterms:W3CDTF">2020-04-24T18:12:14Z</dcterms:modified>
</cp:coreProperties>
</file>