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aleway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  <p:embeddedFont>
      <p:font typeface="Source Sans Pr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5.xml"/><Relationship Id="rId42" Type="http://schemas.openxmlformats.org/officeDocument/2006/relationships/font" Target="fonts/SourceSansPro-bold.fntdata"/><Relationship Id="rId41" Type="http://schemas.openxmlformats.org/officeDocument/2006/relationships/font" Target="fonts/SourceSansPro-regular.fntdata"/><Relationship Id="rId22" Type="http://schemas.openxmlformats.org/officeDocument/2006/relationships/slide" Target="slides/slide17.xml"/><Relationship Id="rId44" Type="http://schemas.openxmlformats.org/officeDocument/2006/relationships/font" Target="fonts/SourceSansPro-boldItalic.fntdata"/><Relationship Id="rId21" Type="http://schemas.openxmlformats.org/officeDocument/2006/relationships/slide" Target="slides/slide16.xml"/><Relationship Id="rId43" Type="http://schemas.openxmlformats.org/officeDocument/2006/relationships/font" Target="fonts/SourceSansPro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italic.fntdata"/><Relationship Id="rId12" Type="http://schemas.openxmlformats.org/officeDocument/2006/relationships/slide" Target="slides/slide7.xml"/><Relationship Id="rId34" Type="http://schemas.openxmlformats.org/officeDocument/2006/relationships/font" Target="fonts/Raleway-bold.fntdata"/><Relationship Id="rId15" Type="http://schemas.openxmlformats.org/officeDocument/2006/relationships/slide" Target="slides/slide10.xml"/><Relationship Id="rId37" Type="http://schemas.openxmlformats.org/officeDocument/2006/relationships/font" Target="fonts/Lato-regular.fntdata"/><Relationship Id="rId14" Type="http://schemas.openxmlformats.org/officeDocument/2006/relationships/slide" Target="slides/slide9.xml"/><Relationship Id="rId36" Type="http://schemas.openxmlformats.org/officeDocument/2006/relationships/font" Target="fonts/Raleway-boldItalic.fntdata"/><Relationship Id="rId17" Type="http://schemas.openxmlformats.org/officeDocument/2006/relationships/slide" Target="slides/slide12.xml"/><Relationship Id="rId39" Type="http://schemas.openxmlformats.org/officeDocument/2006/relationships/font" Target="fonts/Lato-italic.fntdata"/><Relationship Id="rId16" Type="http://schemas.openxmlformats.org/officeDocument/2006/relationships/slide" Target="slides/slide11.xml"/><Relationship Id="rId38" Type="http://schemas.openxmlformats.org/officeDocument/2006/relationships/font" Target="fonts/La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90ea53926a_0_8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90ea53926a_0_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90ea53926a_0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90ea53926a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/>
              <a:t>- </a:t>
            </a:r>
            <a:r>
              <a:rPr b="1" lang="it" sz="1300"/>
              <a:t>Reach </a:t>
            </a:r>
            <a:r>
              <a:rPr lang="it" sz="1300"/>
              <a:t>ossia il numero di Persone (Utenti Univoci) che abbiamo raggiunto </a:t>
            </a:r>
            <a:r>
              <a:rPr lang="it" sz="1300">
                <a:solidFill>
                  <a:schemeClr val="dk1"/>
                </a:solidFill>
              </a:rPr>
              <a:t> [più alta è meglio]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300"/>
              <a:t>- </a:t>
            </a:r>
            <a:r>
              <a:rPr b="1" lang="it" sz="1300"/>
              <a:t>Frequenza </a:t>
            </a:r>
            <a:r>
              <a:rPr lang="it" sz="1300"/>
              <a:t>ossia il numero di Impressions/Reaches (quante persone hanno visto il contenuto diviso quante visualizzazioni ha avuto il contenuto) </a:t>
            </a:r>
            <a:r>
              <a:rPr lang="it" sz="1300">
                <a:solidFill>
                  <a:schemeClr val="dk1"/>
                </a:solidFill>
              </a:rPr>
              <a:t> [meglio sotto il 7]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300"/>
              <a:t>- </a:t>
            </a:r>
            <a:r>
              <a:rPr b="1" lang="it" sz="1300"/>
              <a:t>Audience growth rate</a:t>
            </a:r>
            <a:r>
              <a:rPr lang="it" sz="1300"/>
              <a:t> ossia il numero di Nuovi Followers / Audience * 100 (quanti nuovi followers abbiamo nell'arco temporale diviso il pubblico totale della piattaforma) </a:t>
            </a:r>
            <a:r>
              <a:rPr lang="it" sz="1300">
                <a:solidFill>
                  <a:schemeClr val="dk1"/>
                </a:solidFill>
              </a:rPr>
              <a:t> [più alta è meglio]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300"/>
              <a:t>- </a:t>
            </a:r>
            <a:r>
              <a:rPr b="1" lang="it" sz="1300"/>
              <a:t>CPT</a:t>
            </a:r>
            <a:r>
              <a:rPr lang="it" sz="1300"/>
              <a:t> ossia </a:t>
            </a:r>
            <a:r>
              <a:rPr b="1" lang="it" sz="1300"/>
              <a:t>Click per Thousand</a:t>
            </a:r>
            <a:r>
              <a:rPr lang="it" sz="1300"/>
              <a:t> (quanto abbiamo speso in Ads diviso le impressioni totali moltiplicato per 1000) (più bassa è meglio)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300"/>
              <a:t>- </a:t>
            </a:r>
            <a:r>
              <a:rPr b="1" lang="it" sz="1300"/>
              <a:t>CPC (link al blog)</a:t>
            </a:r>
            <a:r>
              <a:rPr lang="it" sz="1300"/>
              <a:t> ossia il </a:t>
            </a:r>
            <a:r>
              <a:rPr b="1" lang="it" sz="1300"/>
              <a:t>Costo per Click </a:t>
            </a:r>
            <a:r>
              <a:rPr lang="it" sz="1300"/>
              <a:t>(quanto abbiamo speso in Ads diviso il numero di Click ricevuti) (più bassa è meglio)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90ea53926a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90ea53926a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/>
              <a:t>- </a:t>
            </a:r>
            <a:r>
              <a:rPr lang="it" sz="18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Average Engagement Rate</a:t>
            </a:r>
            <a:r>
              <a:rPr lang="it" sz="1300"/>
              <a:t> ossia il Numero di Likes, Commenti e Shares Totali / Followers Totali (quante reazioni di tutti i tipi sono state fatte sul numero dei followers) [più alta è meglio]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300"/>
              <a:t>-</a:t>
            </a:r>
            <a:r>
              <a:rPr b="1" lang="it" sz="1300"/>
              <a:t> </a:t>
            </a:r>
            <a:r>
              <a:rPr lang="it" sz="18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Total Tags / Total Followers * 100</a:t>
            </a:r>
            <a:r>
              <a:rPr lang="it" sz="1300"/>
              <a:t> ossia il numero totale di Tags / Followers Totali * 100 (quanti tag sono stati creati dai nostri followers) che corrisponde ad un monitoraggio tramite trigger. </a:t>
            </a:r>
            <a:r>
              <a:rPr lang="it" sz="1300">
                <a:solidFill>
                  <a:schemeClr val="dk1"/>
                </a:solidFill>
              </a:rPr>
              <a:t>[più alta è meglio]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300"/>
              <a:t>- </a:t>
            </a:r>
            <a:r>
              <a:rPr lang="it" sz="18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Total Reaction / Total Impressions</a:t>
            </a:r>
            <a:r>
              <a:rPr lang="it" sz="1300"/>
              <a:t> (qual è il numero delle reazioni alla storia diviso il numero di visualizzazioni) </a:t>
            </a:r>
            <a:r>
              <a:rPr lang="it" sz="1300">
                <a:solidFill>
                  <a:schemeClr val="dk1"/>
                </a:solidFill>
              </a:rPr>
              <a:t> [più alta è meglio]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300"/>
              <a:t>- </a:t>
            </a:r>
            <a:r>
              <a:rPr lang="it" sz="18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Impression Storie / Total Followers</a:t>
            </a:r>
            <a:r>
              <a:rPr lang="it" sz="1300"/>
              <a:t> (quanto siamo appealing con le nostre storie per i nostri followers?) </a:t>
            </a:r>
            <a:r>
              <a:rPr lang="it" sz="1300">
                <a:solidFill>
                  <a:schemeClr val="dk1"/>
                </a:solidFill>
              </a:rPr>
              <a:t> [più alta è meglio]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it" sz="1300"/>
              <a:t>- </a:t>
            </a:r>
            <a:r>
              <a:rPr lang="it" sz="18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Numero Condivisioni, Like, Comments / Numero Reach</a:t>
            </a:r>
            <a:r>
              <a:rPr lang="it" sz="1300"/>
              <a:t> (quanto è appealing Il nostro Brand in confronto anche ai non followers, ossia a chiunque abbiamo raggiunto) </a:t>
            </a:r>
            <a:r>
              <a:rPr lang="it" sz="1300">
                <a:solidFill>
                  <a:schemeClr val="dk1"/>
                </a:solidFill>
              </a:rPr>
              <a:t> [più alta è meglio]</a:t>
            </a:r>
            <a:endParaRPr sz="13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90ea53926a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90ea53926a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/>
              <a:t>-</a:t>
            </a:r>
            <a:r>
              <a:rPr b="1" lang="it" sz="1300"/>
              <a:t> Followers / Followers dei principali Competitors</a:t>
            </a:r>
            <a:r>
              <a:rPr lang="it" sz="1300"/>
              <a:t> (quanto è grande la nostra Social Presence in confronto ai nostri principali competitors?) (più alta è meglio)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300"/>
              <a:t>-</a:t>
            </a:r>
            <a:r>
              <a:rPr b="1" lang="it" sz="1300"/>
              <a:t> Conteggio di Hashtag e Menzioni del nostro Brand / C.H.M. principali competitors</a:t>
            </a:r>
            <a:r>
              <a:rPr lang="it" sz="1300"/>
              <a:t> (quanto è grande la nostra Social Presence in confronto ai nostri principali competitors?) (più alta è meglio)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300"/>
              <a:t>- </a:t>
            </a:r>
            <a:r>
              <a:rPr b="1" lang="it" sz="1300"/>
              <a:t>Sentiment Analysis</a:t>
            </a:r>
            <a:r>
              <a:rPr lang="it" sz="1300"/>
              <a:t> (a che emozione positiva o negativa è più correlato il nostro Brand?) (più positiva è meglio)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300"/>
              <a:t>- </a:t>
            </a:r>
            <a:r>
              <a:rPr b="1" lang="it" sz="1300"/>
              <a:t>Net Promoter Score</a:t>
            </a:r>
            <a:r>
              <a:rPr lang="it" sz="1300"/>
              <a:t> (Promotori - Detrattori) / Totale Rispondenti * 100 (più alta è meglio)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90ea53926a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90ea53926a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300"/>
              <a:t>- </a:t>
            </a:r>
            <a:r>
              <a:rPr b="1" lang="it" sz="1300"/>
              <a:t>Vendite prodotti del mese / (followers * numero giorni)</a:t>
            </a:r>
            <a:r>
              <a:rPr lang="it" sz="1300"/>
              <a:t> (quanto abbiamo guadagnato per follower al giorno?)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300"/>
              <a:t>- </a:t>
            </a:r>
            <a:r>
              <a:rPr b="1" lang="it" sz="1300"/>
              <a:t>Landing page view cost</a:t>
            </a:r>
            <a:r>
              <a:rPr lang="it" sz="1300"/>
              <a:t> (costo per la visualizzazione della pagina di atterraggio)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300"/>
              <a:t>- </a:t>
            </a:r>
            <a:r>
              <a:rPr b="1" lang="it" sz="1300"/>
              <a:t>CTR</a:t>
            </a:r>
            <a:r>
              <a:rPr lang="it" sz="1300"/>
              <a:t> (Click Through Rate; ossia il totale dei Click diviso il numero totale di Impressions)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300"/>
              <a:t>- </a:t>
            </a:r>
            <a:r>
              <a:rPr b="1" lang="it" sz="1300"/>
              <a:t>Costo per conversione</a:t>
            </a:r>
            <a:r>
              <a:rPr lang="it" sz="1300"/>
              <a:t> (dove Conversione è la visita alla "thankyou" page)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90ea53926a_0_8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90ea53926a_0_8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it" sz="1300"/>
              <a:t>Customer Satisfaction Score</a:t>
            </a:r>
            <a:r>
              <a:rPr lang="it" sz="1300"/>
              <a:t> = Sum of Scores / Number of Respondents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it" sz="1300"/>
              <a:t>Net Promoter Score</a:t>
            </a:r>
            <a:r>
              <a:rPr lang="it" sz="1300"/>
              <a:t> = (Promoter - Detractor) / Total Respondents * 100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it" sz="1300"/>
              <a:t>Customer Satisfaction Score</a:t>
            </a:r>
            <a:r>
              <a:rPr lang="it" sz="1300"/>
              <a:t> = N° Satisfied Customer / N° Surveyed * 100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it" sz="1300"/>
              <a:t>Customer Retention Rate</a:t>
            </a:r>
            <a:r>
              <a:rPr lang="it" sz="1300"/>
              <a:t> = (Customer at End - Customers Acquired) / Customers at Beginning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it" sz="1300"/>
              <a:t>Customer Churn</a:t>
            </a:r>
            <a:r>
              <a:rPr lang="it" sz="1300"/>
              <a:t> = Customer Lost in a Period / Customer at Start Period</a:t>
            </a:r>
            <a:endParaRPr sz="13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90ea53926a_0_8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90ea53926a_0_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90ea53926a_0_7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90ea53926a_0_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90ea53926a_0_7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90ea53926a_0_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90ea53926a_0_8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90ea53926a_0_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90ea5392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90ea5392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t" sz="1400"/>
              <a:t>Altri social sono </a:t>
            </a:r>
            <a:r>
              <a:rPr b="1" lang="it" sz="1400"/>
              <a:t>OUT of SCOPE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t" sz="1400"/>
              <a:t>Twitter è troppo difficile per ora</a:t>
            </a:r>
            <a:endParaRPr sz="14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90ea53926a_0_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90ea53926a_0_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90ea53926a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90ea53926a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90ea53926a_0_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90ea53926a_0_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90ea53926a_0_8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90ea53926a_0_8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90ea53926a_0_8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90ea53926a_0_8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90ea53926a_0_7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90ea53926a_0_7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Source Sans Pro"/>
              <a:buChar char="●"/>
            </a:pPr>
            <a:r>
              <a:rPr b="1" lang="it" sz="18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Frequenza </a:t>
            </a:r>
            <a:r>
              <a:rPr lang="it" sz="18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= Impression / Reach</a:t>
            </a:r>
            <a:endParaRPr sz="1800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Source Sans Pro"/>
              <a:buChar char="●"/>
            </a:pPr>
            <a:r>
              <a:rPr b="1" lang="it" sz="18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Audience Growth Rate</a:t>
            </a:r>
            <a:r>
              <a:rPr lang="it" sz="18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= Nuovi Followers / Audience * 100</a:t>
            </a:r>
            <a:endParaRPr sz="1800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Source Sans Pro"/>
              <a:buChar char="●"/>
            </a:pPr>
            <a:r>
              <a:rPr b="1" lang="it" sz="18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Engagement Rate</a:t>
            </a:r>
            <a:r>
              <a:rPr lang="it" sz="18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= Likes, Comment, Shares / Tot Followers * 100</a:t>
            </a:r>
            <a:endParaRPr sz="1800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Source Sans Pro"/>
              <a:buChar char="●"/>
            </a:pPr>
            <a:r>
              <a:rPr b="1" lang="it" sz="18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Costo per Mille </a:t>
            </a:r>
            <a:r>
              <a:rPr lang="it" sz="18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= Adv. Expense / Impressions * 1000</a:t>
            </a:r>
            <a:endParaRPr sz="1800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Source Sans Pro"/>
              <a:buChar char="●"/>
            </a:pPr>
            <a:r>
              <a:rPr b="1" lang="it" sz="18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Video Completion Rate</a:t>
            </a:r>
            <a:r>
              <a:rPr lang="it" sz="18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= Video Visti Completamente / N° Visualizzazioni</a:t>
            </a:r>
            <a:endParaRPr sz="1800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90ea53926a_0_7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90ea53926a_0_7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90ea53926a_0_7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90ea53926a_0_7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90ea53926a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90ea53926a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90ea53926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90ea53926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90ea53926a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90ea53926a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90ea53926a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90ea53926a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90ea53926a_0_7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90ea53926a_0_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90ea53926a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90ea53926a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90ea53926a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90ea53926a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Ristorante Stellato Palladino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it" sz="2400"/>
              <a:t>Social Media Marketing per Roma, Londra, New York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Fasi Funnel</a:t>
            </a:r>
            <a:endParaRPr/>
          </a:p>
        </p:txBody>
      </p:sp>
      <p:sp>
        <p:nvSpPr>
          <p:cNvPr id="127" name="Google Shape;127;p2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800"/>
              <a:t>Come organizzare le Campagne coordinate</a:t>
            </a: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4999625" y="4460100"/>
            <a:ext cx="587400" cy="96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152475"/>
            <a:ext cx="3983400" cy="3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 questa fase abbiamo previsto: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b="1" lang="it"/>
              <a:t>Rubrica </a:t>
            </a:r>
            <a:r>
              <a:rPr lang="it"/>
              <a:t>“Materia Prima della Settimana”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it"/>
              <a:t>Trigger per la </a:t>
            </a:r>
            <a:r>
              <a:rPr b="1" lang="it"/>
              <a:t>sponsorizzazione </a:t>
            </a:r>
            <a:r>
              <a:rPr lang="it"/>
              <a:t>dei Post</a:t>
            </a:r>
            <a:endParaRPr/>
          </a:p>
        </p:txBody>
      </p:sp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Brand Awareness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5006625" y="1152475"/>
            <a:ext cx="3983400" cy="3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Metriche: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it"/>
              <a:t>Reach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it"/>
              <a:t>Frequenza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it"/>
              <a:t>Audience Growth 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it"/>
              <a:t>Click Per Mille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it"/>
              <a:t>Cost Per Click (Landing Page: Blog)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Brand Attraction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152475"/>
            <a:ext cx="3983400" cy="3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 questa fase abbiamo previsto: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b="1" lang="it"/>
              <a:t>Rubrica </a:t>
            </a:r>
            <a:r>
              <a:rPr lang="it"/>
              <a:t>“Materia Prima della Settimana”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b="1" lang="it"/>
              <a:t>Sondaggi nelle Storie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5006625" y="1152475"/>
            <a:ext cx="3983400" cy="3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Metriche: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it"/>
              <a:t>Average Engagement 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it"/>
              <a:t>Total Tags / Total Followers * 100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it"/>
              <a:t>Total Reaction / Total Impressions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it"/>
              <a:t>Impression Storie / Total Followers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it"/>
              <a:t>Numero Condivisioni, Like, Comments / Numero Reach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Brand Favorability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3983400" cy="3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 questa fase abbiamo previsto: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b="1" lang="it"/>
              <a:t>Sondaggi </a:t>
            </a:r>
            <a:r>
              <a:rPr lang="it"/>
              <a:t>con opzione “nessuno tra i proposti”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b="1" lang="it"/>
              <a:t>Web Scraping</a:t>
            </a:r>
            <a:r>
              <a:rPr lang="it"/>
              <a:t> delle recensioni da Riviste di settore (Michelin…)</a:t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5006625" y="1152475"/>
            <a:ext cx="3983400" cy="3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Metriche: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it"/>
              <a:t>Followers / Followers dei principali Competitors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it"/>
              <a:t>Conteggio di Hashtag e Menzioni del Nostro Brand / C.H.M. principali Competitors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it"/>
              <a:t>Sentiment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it"/>
              <a:t>Net Promoter Score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5006625" y="1152475"/>
            <a:ext cx="3983400" cy="3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Metriche: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it"/>
              <a:t>Vendite prodotti del mese / (Followers * Numero Giorni)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it"/>
              <a:t>Landing Page View Cost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it"/>
              <a:t>Click Through 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it"/>
              <a:t>Costo per Conversione (Visita alla Pagina Thank You)</a:t>
            </a:r>
            <a:endParaRPr/>
          </a:p>
        </p:txBody>
      </p:sp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Conversion</a:t>
            </a:r>
            <a:endParaRPr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152475"/>
            <a:ext cx="3983400" cy="3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 questa fase abbiamo previsto: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it"/>
              <a:t>Campagna </a:t>
            </a:r>
            <a:r>
              <a:rPr b="1" lang="it"/>
              <a:t>Coupon </a:t>
            </a:r>
            <a:r>
              <a:rPr lang="it"/>
              <a:t>per i giorni di  bassa Affluenza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it"/>
              <a:t>Pacchetti </a:t>
            </a:r>
            <a:r>
              <a:rPr b="1" lang="it"/>
              <a:t>Esperienza </a:t>
            </a:r>
            <a:r>
              <a:rPr lang="it"/>
              <a:t>(Cena per 2 con Tema a Scelta)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5006625" y="1152475"/>
            <a:ext cx="3983400" cy="3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Metriche: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it"/>
              <a:t>Customer Satisfaction Score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it"/>
              <a:t>Net Promoter Score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it"/>
              <a:t>Customer Satisfaction Score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it"/>
              <a:t>Customer Retention 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it"/>
              <a:t>Customer Churn</a:t>
            </a:r>
            <a:endParaRPr/>
          </a:p>
        </p:txBody>
      </p:sp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Loyalty</a:t>
            </a:r>
            <a:endParaRPr/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311700" y="1152475"/>
            <a:ext cx="3983400" cy="3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 questa fase abbiamo previsto: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b="1" lang="it"/>
              <a:t>Sconti Fedeltà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b="1" lang="it"/>
              <a:t>Pacchetti Esperienza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Piano Editoriale</a:t>
            </a:r>
            <a:endParaRPr/>
          </a:p>
        </p:txBody>
      </p:sp>
      <p:sp>
        <p:nvSpPr>
          <p:cNvPr id="169" name="Google Shape;169;p28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800"/>
              <a:t>Come organizzare i Post, Reel e le Storie</a:t>
            </a:r>
            <a:endParaRPr/>
          </a:p>
        </p:txBody>
      </p:sp>
      <p:sp>
        <p:nvSpPr>
          <p:cNvPr id="170" name="Google Shape;170;p28"/>
          <p:cNvSpPr/>
          <p:nvPr/>
        </p:nvSpPr>
        <p:spPr>
          <a:xfrm>
            <a:off x="4999625" y="4460100"/>
            <a:ext cx="587400" cy="96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Piano Editoriale </a:t>
            </a:r>
            <a:endParaRPr/>
          </a:p>
        </p:txBody>
      </p:sp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t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Brand awareness:</a:t>
            </a:r>
            <a:endParaRPr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ato"/>
              <a:buChar char="●"/>
            </a:pPr>
            <a:r>
              <a:rPr b="1" lang="it"/>
              <a:t>Rubrica </a:t>
            </a:r>
            <a:r>
              <a:rPr lang="it"/>
              <a:t>“Materia Prima della Settimana”</a:t>
            </a:r>
            <a:r>
              <a:rPr lang="it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: 1 post (dai post organici), 1 reel (ig) che rimandano al sito</a:t>
            </a:r>
            <a:endParaRPr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Lato"/>
              <a:buChar char="●"/>
            </a:pPr>
            <a:r>
              <a:rPr b="1" lang="it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Conversione</a:t>
            </a:r>
            <a:r>
              <a:rPr lang="it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: prenotazione online</a:t>
            </a:r>
            <a:endParaRPr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t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Conversione:</a:t>
            </a:r>
            <a:endParaRPr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it"/>
              <a:t>Campagna </a:t>
            </a:r>
            <a:r>
              <a:rPr b="1" lang="it"/>
              <a:t>Coupon </a:t>
            </a:r>
            <a:r>
              <a:rPr lang="it"/>
              <a:t>per i giorni di  bassa Affluenza</a:t>
            </a:r>
            <a:endParaRPr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Primo mese: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b="1" lang="it"/>
              <a:t>Sponsorizzazione</a:t>
            </a:r>
            <a:r>
              <a:rPr lang="it"/>
              <a:t>: nuove aperture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Standard successivo: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b="1" lang="it"/>
              <a:t>Macro Temi</a:t>
            </a:r>
            <a:r>
              <a:rPr lang="it"/>
              <a:t>: Temi Stagionali (Feste Annuali)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b="1" lang="it"/>
              <a:t>Micro Temi</a:t>
            </a:r>
            <a:r>
              <a:rPr lang="it"/>
              <a:t>: M</a:t>
            </a:r>
            <a:r>
              <a:rPr lang="it"/>
              <a:t>ateria Prima del Mese, Argomenti di Tendenza (se adeguati)</a:t>
            </a:r>
            <a:endParaRPr/>
          </a:p>
        </p:txBody>
      </p:sp>
      <p:sp>
        <p:nvSpPr>
          <p:cNvPr id="182" name="Google Shape;182;p3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Calendario Editoriale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Calendario Editoriale</a:t>
            </a:r>
            <a:endParaRPr/>
          </a:p>
        </p:txBody>
      </p:sp>
      <p:pic>
        <p:nvPicPr>
          <p:cNvPr id="188" name="Google Shape;1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1525" y="1068425"/>
            <a:ext cx="5760000" cy="36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Stato Attuale: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it"/>
              <a:t>Nessun ristorante è già aperto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it"/>
              <a:t>Nessun Social Media è già avviato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In programma: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it"/>
              <a:t>Facebook (Obiettivo: 10k Utenti in 1 anno)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it"/>
              <a:t>Instagram </a:t>
            </a:r>
            <a:r>
              <a:rPr lang="it"/>
              <a:t>(Obiettivo: 20k Utenti in 1 anno)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it"/>
              <a:t>TikTok </a:t>
            </a:r>
            <a:r>
              <a:rPr lang="it"/>
              <a:t>(Obiettivo: 15k Utenti in 1 anno)</a:t>
            </a:r>
            <a:endParaRPr/>
          </a:p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Social Media Marketing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Tipologie</a:t>
            </a:r>
            <a:r>
              <a:rPr lang="it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</a:pPr>
            <a:r>
              <a:rPr lang="it"/>
              <a:t>Post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</a:pPr>
            <a:r>
              <a:rPr lang="it"/>
              <a:t>Storia / Reel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/>
              <a:t>Date</a:t>
            </a:r>
            <a:r>
              <a:rPr lang="it"/>
              <a:t>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it"/>
              <a:t>Per ogni social si esegue lo stesso ritmo</a:t>
            </a:r>
            <a:endParaRPr/>
          </a:p>
        </p:txBody>
      </p:sp>
      <p:sp>
        <p:nvSpPr>
          <p:cNvPr id="194" name="Google Shape;194;p3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Inserzioni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Inserzioni</a:t>
            </a:r>
            <a:endParaRPr/>
          </a:p>
        </p:txBody>
      </p:sp>
      <p:sp>
        <p:nvSpPr>
          <p:cNvPr id="200" name="Google Shape;200;p33"/>
          <p:cNvSpPr/>
          <p:nvPr/>
        </p:nvSpPr>
        <p:spPr>
          <a:xfrm>
            <a:off x="311700" y="1139000"/>
            <a:ext cx="8520600" cy="7434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3"/>
          <p:cNvSpPr/>
          <p:nvPr/>
        </p:nvSpPr>
        <p:spPr>
          <a:xfrm>
            <a:off x="1378800" y="1171050"/>
            <a:ext cx="1065600" cy="3456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chemeClr val="lt1"/>
                </a:solidFill>
              </a:rPr>
              <a:t>Lunedì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202" name="Google Shape;202;p33"/>
          <p:cNvSpPr/>
          <p:nvPr/>
        </p:nvSpPr>
        <p:spPr>
          <a:xfrm>
            <a:off x="311700" y="1139250"/>
            <a:ext cx="1065600" cy="3489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203" name="Google Shape;203;p33"/>
          <p:cNvSpPr/>
          <p:nvPr/>
        </p:nvSpPr>
        <p:spPr>
          <a:xfrm>
            <a:off x="2441850" y="1139000"/>
            <a:ext cx="1065600" cy="3489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t" sz="1700">
                <a:solidFill>
                  <a:schemeClr val="lt1"/>
                </a:solidFill>
              </a:rPr>
              <a:t>Martedì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204" name="Google Shape;204;p33"/>
          <p:cNvSpPr/>
          <p:nvPr/>
        </p:nvSpPr>
        <p:spPr>
          <a:xfrm>
            <a:off x="4572000" y="1139000"/>
            <a:ext cx="1065600" cy="3489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t" sz="1700">
                <a:solidFill>
                  <a:schemeClr val="lt1"/>
                </a:solidFill>
              </a:rPr>
              <a:t>Giovedì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3"/>
          <p:cNvSpPr/>
          <p:nvPr/>
        </p:nvSpPr>
        <p:spPr>
          <a:xfrm>
            <a:off x="5634000" y="1139000"/>
            <a:ext cx="1065600" cy="3489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t" sz="1700">
                <a:solidFill>
                  <a:schemeClr val="lt1"/>
                </a:solidFill>
              </a:rPr>
              <a:t>Venerdì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3"/>
          <p:cNvSpPr/>
          <p:nvPr/>
        </p:nvSpPr>
        <p:spPr>
          <a:xfrm>
            <a:off x="6699600" y="1139000"/>
            <a:ext cx="1065600" cy="3489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t" sz="1700">
                <a:solidFill>
                  <a:schemeClr val="lt1"/>
                </a:solidFill>
              </a:rPr>
              <a:t>Sabato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3"/>
          <p:cNvSpPr/>
          <p:nvPr/>
        </p:nvSpPr>
        <p:spPr>
          <a:xfrm>
            <a:off x="7765200" y="1139000"/>
            <a:ext cx="1065600" cy="3489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t" sz="1700">
                <a:solidFill>
                  <a:schemeClr val="lt1"/>
                </a:solidFill>
              </a:rPr>
              <a:t>Domen.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3"/>
          <p:cNvSpPr/>
          <p:nvPr/>
        </p:nvSpPr>
        <p:spPr>
          <a:xfrm>
            <a:off x="310200" y="2571750"/>
            <a:ext cx="8520600" cy="687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/>
              <a:t>6-12</a:t>
            </a:r>
            <a:endParaRPr sz="1500"/>
          </a:p>
        </p:txBody>
      </p:sp>
      <p:sp>
        <p:nvSpPr>
          <p:cNvPr id="209" name="Google Shape;209;p33"/>
          <p:cNvSpPr/>
          <p:nvPr/>
        </p:nvSpPr>
        <p:spPr>
          <a:xfrm>
            <a:off x="310200" y="1882400"/>
            <a:ext cx="8520600" cy="687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0-6</a:t>
            </a:r>
            <a:endParaRPr/>
          </a:p>
        </p:txBody>
      </p:sp>
      <p:sp>
        <p:nvSpPr>
          <p:cNvPr id="210" name="Google Shape;210;p33"/>
          <p:cNvSpPr/>
          <p:nvPr/>
        </p:nvSpPr>
        <p:spPr>
          <a:xfrm>
            <a:off x="310200" y="3259350"/>
            <a:ext cx="8520600" cy="687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12-18</a:t>
            </a:r>
            <a:endParaRPr/>
          </a:p>
        </p:txBody>
      </p:sp>
      <p:sp>
        <p:nvSpPr>
          <p:cNvPr id="211" name="Google Shape;211;p33"/>
          <p:cNvSpPr/>
          <p:nvPr/>
        </p:nvSpPr>
        <p:spPr>
          <a:xfrm>
            <a:off x="310200" y="3948700"/>
            <a:ext cx="8520600" cy="687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18-24</a:t>
            </a:r>
            <a:endParaRPr/>
          </a:p>
        </p:txBody>
      </p:sp>
      <p:sp>
        <p:nvSpPr>
          <p:cNvPr id="212" name="Google Shape;212;p33"/>
          <p:cNvSpPr/>
          <p:nvPr/>
        </p:nvSpPr>
        <p:spPr>
          <a:xfrm>
            <a:off x="3506400" y="1171050"/>
            <a:ext cx="1065600" cy="3456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t" sz="1700">
                <a:solidFill>
                  <a:schemeClr val="lt1"/>
                </a:solidFill>
              </a:rPr>
              <a:t>Mercol.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3"/>
          <p:cNvSpPr/>
          <p:nvPr/>
        </p:nvSpPr>
        <p:spPr>
          <a:xfrm>
            <a:off x="1378800" y="2780150"/>
            <a:ext cx="1065600" cy="2067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</a:rPr>
              <a:t>Storia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4" name="Google Shape;214;p33"/>
          <p:cNvSpPr/>
          <p:nvPr/>
        </p:nvSpPr>
        <p:spPr>
          <a:xfrm>
            <a:off x="2441850" y="2780150"/>
            <a:ext cx="1065600" cy="2067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</a:rPr>
              <a:t>Storia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5" name="Google Shape;215;p33"/>
          <p:cNvSpPr/>
          <p:nvPr/>
        </p:nvSpPr>
        <p:spPr>
          <a:xfrm>
            <a:off x="5635800" y="2780150"/>
            <a:ext cx="1065600" cy="2067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</a:rPr>
              <a:t>Storia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6" name="Google Shape;216;p33"/>
          <p:cNvSpPr/>
          <p:nvPr/>
        </p:nvSpPr>
        <p:spPr>
          <a:xfrm>
            <a:off x="4570725" y="2780150"/>
            <a:ext cx="1065600" cy="2067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</a:rPr>
              <a:t>Storia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7" name="Google Shape;217;p33"/>
          <p:cNvSpPr/>
          <p:nvPr/>
        </p:nvSpPr>
        <p:spPr>
          <a:xfrm>
            <a:off x="3506400" y="2780150"/>
            <a:ext cx="1065600" cy="2067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</a:rPr>
              <a:t>Storia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8" name="Google Shape;218;p33"/>
          <p:cNvSpPr/>
          <p:nvPr/>
        </p:nvSpPr>
        <p:spPr>
          <a:xfrm>
            <a:off x="6702150" y="2780150"/>
            <a:ext cx="1065600" cy="2067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</a:rPr>
              <a:t>Reel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9" name="Google Shape;219;p33"/>
          <p:cNvSpPr/>
          <p:nvPr/>
        </p:nvSpPr>
        <p:spPr>
          <a:xfrm>
            <a:off x="1378800" y="3948700"/>
            <a:ext cx="1065600" cy="2067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</a:rPr>
              <a:t>Post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0" name="Google Shape;220;p33"/>
          <p:cNvSpPr/>
          <p:nvPr/>
        </p:nvSpPr>
        <p:spPr>
          <a:xfrm>
            <a:off x="3506400" y="3948700"/>
            <a:ext cx="1065600" cy="2067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</a:rPr>
              <a:t>Post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1" name="Google Shape;221;p33"/>
          <p:cNvSpPr/>
          <p:nvPr/>
        </p:nvSpPr>
        <p:spPr>
          <a:xfrm>
            <a:off x="6702150" y="3948700"/>
            <a:ext cx="1065600" cy="2067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</a:rPr>
              <a:t>Post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2" name="Google Shape;222;p33"/>
          <p:cNvSpPr/>
          <p:nvPr/>
        </p:nvSpPr>
        <p:spPr>
          <a:xfrm>
            <a:off x="7761600" y="2780150"/>
            <a:ext cx="1065600" cy="2067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</a:rPr>
              <a:t>Post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3" name="Google Shape;223;p33"/>
          <p:cNvSpPr/>
          <p:nvPr/>
        </p:nvSpPr>
        <p:spPr>
          <a:xfrm>
            <a:off x="4572000" y="3948700"/>
            <a:ext cx="1065600" cy="2067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</a:rPr>
              <a:t>Post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 di hashtag nostri da controllare: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it"/>
              <a:t>#ristorantepalladino, #experiencefood, #nystar, #lndnstar, #rmstelle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Trend, Hashtags, Topics da controllare: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it"/>
              <a:t>Ricerche su </a:t>
            </a:r>
            <a:r>
              <a:rPr b="1" lang="it"/>
              <a:t>Hootsuite </a:t>
            </a:r>
            <a:r>
              <a:rPr lang="it"/>
              <a:t>degli Hashtag e dei Topics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it"/>
              <a:t>Ricerche su </a:t>
            </a:r>
            <a:r>
              <a:rPr b="1" lang="it"/>
              <a:t>Google Trend </a:t>
            </a:r>
            <a:r>
              <a:rPr lang="it"/>
              <a:t>e validazione su Hootsuite</a:t>
            </a:r>
            <a:endParaRPr/>
          </a:p>
        </p:txBody>
      </p:sp>
      <p:sp>
        <p:nvSpPr>
          <p:cNvPr id="229" name="Google Shape;229;p3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Inserzioni: Hashtags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Inserzioni: Hashtags</a:t>
            </a:r>
            <a:endParaRPr/>
          </a:p>
        </p:txBody>
      </p:sp>
      <p:pic>
        <p:nvPicPr>
          <p:cNvPr id="235" name="Google Shape;23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1988" y="1068425"/>
            <a:ext cx="5760000" cy="322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Risultati</a:t>
            </a:r>
            <a:endParaRPr/>
          </a:p>
        </p:txBody>
      </p:sp>
      <p:sp>
        <p:nvSpPr>
          <p:cNvPr id="241" name="Google Shape;241;p3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800"/>
              <a:t>Analisi ed eventuali Colli di Bottiglia</a:t>
            </a:r>
            <a:endParaRPr/>
          </a:p>
        </p:txBody>
      </p:sp>
      <p:sp>
        <p:nvSpPr>
          <p:cNvPr id="242" name="Google Shape;242;p36"/>
          <p:cNvSpPr/>
          <p:nvPr/>
        </p:nvSpPr>
        <p:spPr>
          <a:xfrm>
            <a:off x="4999625" y="4460100"/>
            <a:ext cx="587400" cy="96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it"/>
              <a:t>Frequenza </a:t>
            </a:r>
            <a:r>
              <a:rPr lang="it"/>
              <a:t>= 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it"/>
              <a:t>Audience Growth Rate</a:t>
            </a:r>
            <a:r>
              <a:rPr lang="it"/>
              <a:t> = 15%*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it"/>
              <a:t>Engagement Rate</a:t>
            </a:r>
            <a:r>
              <a:rPr lang="it"/>
              <a:t> = 40%*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it"/>
              <a:t>Costo per Mille </a:t>
            </a:r>
            <a:r>
              <a:rPr lang="it"/>
              <a:t>= 3€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it"/>
              <a:t>Video Completion Rate</a:t>
            </a:r>
            <a:r>
              <a:rPr lang="it"/>
              <a:t> = 57%</a:t>
            </a:r>
            <a:endParaRPr/>
          </a:p>
        </p:txBody>
      </p:sp>
      <p:sp>
        <p:nvSpPr>
          <p:cNvPr id="248" name="Google Shape;248;p3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Analisi dei Risultati</a:t>
            </a:r>
            <a:endParaRPr/>
          </a:p>
        </p:txBody>
      </p:sp>
      <p:sp>
        <p:nvSpPr>
          <p:cNvPr id="249" name="Google Shape;249;p37"/>
          <p:cNvSpPr txBox="1"/>
          <p:nvPr/>
        </p:nvSpPr>
        <p:spPr>
          <a:xfrm>
            <a:off x="311775" y="4704900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* Questa variazione percentuale dipende dal numero di followers iniziale: pochi followers, rate alta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50" name="Google Shape;250;p37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9725" y="1207550"/>
            <a:ext cx="4412526" cy="272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La </a:t>
            </a:r>
            <a:r>
              <a:rPr b="1" lang="it"/>
              <a:t>Frequenza </a:t>
            </a:r>
            <a:r>
              <a:rPr lang="it"/>
              <a:t>è abbastanza alta, ma sarebbe da alzare a 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Sia la </a:t>
            </a:r>
            <a:r>
              <a:rPr b="1" lang="it"/>
              <a:t>Audience Growth Rate</a:t>
            </a:r>
            <a:r>
              <a:rPr lang="it"/>
              <a:t> che la </a:t>
            </a:r>
            <a:r>
              <a:rPr b="1" lang="it"/>
              <a:t>Engagement Rate</a:t>
            </a:r>
            <a:r>
              <a:rPr lang="it"/>
              <a:t> dipendono dalla base utenti: bisogna alzare il numero assoluto di utenti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Il </a:t>
            </a:r>
            <a:r>
              <a:rPr b="1" lang="it"/>
              <a:t>Costo per Mille </a:t>
            </a:r>
            <a:r>
              <a:rPr lang="it"/>
              <a:t>è più basso che negli States, ottimo segnale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it"/>
              <a:t>Video Completion Rate</a:t>
            </a:r>
            <a:r>
              <a:rPr lang="it"/>
              <a:t> è buono, significa che almeno metà dell’Audience è motivata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it"/>
              <a:t>A/B Testing</a:t>
            </a:r>
            <a:r>
              <a:rPr lang="it"/>
              <a:t> per vedere se è la qualità di post e storie da migliorare per aumentare le Rates</a:t>
            </a:r>
            <a:endParaRPr/>
          </a:p>
        </p:txBody>
      </p:sp>
      <p:sp>
        <p:nvSpPr>
          <p:cNvPr id="256" name="Google Shape;256;p3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Colli di Bottiglia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Hootsuite</a:t>
            </a:r>
            <a:endParaRPr/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t" sz="1800"/>
              <a:t>Programma scelto per la gestione centralizzata di Facebook, Instagram e TikTok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4999625" y="4460100"/>
            <a:ext cx="587400" cy="96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it"/>
              <a:t>Budget: Libero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it"/>
              <a:t>Controllo del Team: 1 Super Admin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it"/>
              <a:t>Team: 4 Co-workers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it"/>
              <a:t>Accesso a Hootsuite: 3 Livelli</a:t>
            </a:r>
            <a:endParaRPr/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3 Teams = 3 Hootsuite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311700" y="1353525"/>
            <a:ext cx="2242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Super</a:t>
            </a:r>
            <a:r>
              <a:rPr lang="it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it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Admin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(Full Access)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3 Teams = 3 Hootsuite</a:t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2450000" y="3189675"/>
            <a:ext cx="2242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Content Creator: 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Testi &amp; Compliance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4764100" y="3190050"/>
            <a:ext cx="2418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Content Creator: Video/Photo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4876000" y="2340900"/>
            <a:ext cx="199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Analyst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7054100" y="3190050"/>
            <a:ext cx="199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Customer Support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89" name="Google Shape;89;p17"/>
          <p:cNvCxnSpPr/>
          <p:nvPr/>
        </p:nvCxnSpPr>
        <p:spPr>
          <a:xfrm>
            <a:off x="4656300" y="1354825"/>
            <a:ext cx="0" cy="18345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7"/>
          <p:cNvSpPr txBox="1"/>
          <p:nvPr/>
        </p:nvSpPr>
        <p:spPr>
          <a:xfrm>
            <a:off x="311700" y="2340900"/>
            <a:ext cx="2242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Admin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(Semi-limited Access)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311700" y="3328275"/>
            <a:ext cx="2242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User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(Limited Access)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4818050" y="1353525"/>
            <a:ext cx="199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Team Leader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3" name="Google Shape;93;p17"/>
          <p:cNvCxnSpPr/>
          <p:nvPr/>
        </p:nvCxnSpPr>
        <p:spPr>
          <a:xfrm>
            <a:off x="4648200" y="2334638"/>
            <a:ext cx="1199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7"/>
          <p:cNvCxnSpPr>
            <a:endCxn id="88" idx="0"/>
          </p:cNvCxnSpPr>
          <p:nvPr/>
        </p:nvCxnSpPr>
        <p:spPr>
          <a:xfrm>
            <a:off x="3577100" y="3177150"/>
            <a:ext cx="4472100" cy="129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7"/>
          <p:cNvCxnSpPr/>
          <p:nvPr/>
        </p:nvCxnSpPr>
        <p:spPr>
          <a:xfrm>
            <a:off x="2539750" y="1295550"/>
            <a:ext cx="0" cy="2829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7"/>
          <p:cNvCxnSpPr/>
          <p:nvPr/>
        </p:nvCxnSpPr>
        <p:spPr>
          <a:xfrm>
            <a:off x="4656300" y="1351788"/>
            <a:ext cx="1199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Team: Ruoli Generali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Tutti i social sono coperti tramite Hootsuite dallo stesso team: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b="1" lang="it"/>
              <a:t>Content Creators</a:t>
            </a:r>
            <a:r>
              <a:rPr lang="it"/>
              <a:t>: specializzati su giornalismo e fotografia (per tutti i Social)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b="1" lang="it"/>
              <a:t>Data Analyst</a:t>
            </a:r>
            <a:r>
              <a:rPr lang="it"/>
              <a:t>: analisi dei trend su Hootsuite e creazione di Automazioni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b="1" lang="it"/>
              <a:t>Customer Support</a:t>
            </a:r>
            <a:r>
              <a:rPr lang="it"/>
              <a:t>: rispondere ai quesiti dei clienti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Conversazioni Pubbliche: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b="1" lang="it"/>
              <a:t>Eventi ufficiali</a:t>
            </a:r>
            <a:r>
              <a:rPr lang="it"/>
              <a:t>: Manager del Ristorante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b="1" lang="it"/>
              <a:t>Eventi online</a:t>
            </a:r>
            <a:r>
              <a:rPr lang="it"/>
              <a:t>: Customer Support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Conversazioni Private: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b="1" lang="it"/>
              <a:t>Direct</a:t>
            </a:r>
            <a:r>
              <a:rPr lang="it"/>
              <a:t>: Customer Support</a:t>
            </a:r>
            <a:endParaRPr/>
          </a:p>
        </p:txBody>
      </p:sp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Team Conversazioni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Campagne</a:t>
            </a:r>
            <a:endParaRPr/>
          </a:p>
        </p:txBody>
      </p:sp>
      <p:sp>
        <p:nvSpPr>
          <p:cNvPr id="114" name="Google Shape;114;p20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800"/>
              <a:t>Campagne coordinate per </a:t>
            </a:r>
            <a:r>
              <a:rPr lang="it" sz="1800"/>
              <a:t>Facebook, Instagram e TikTok</a:t>
            </a: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4999625" y="4460100"/>
            <a:ext cx="587400" cy="96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it"/>
              <a:t>Campagne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t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Marketing Funnel: </a:t>
            </a:r>
            <a:endParaRPr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ato"/>
              <a:buChar char="●"/>
            </a:pPr>
            <a:r>
              <a:rPr b="1" lang="it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Brand Awareness</a:t>
            </a:r>
            <a:endParaRPr b="1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ato"/>
              <a:buChar char="●"/>
            </a:pPr>
            <a:r>
              <a:rPr b="1" lang="it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Consideration (Brand Favorability)</a:t>
            </a:r>
            <a:endParaRPr b="1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ato"/>
              <a:buChar char="●"/>
            </a:pPr>
            <a:r>
              <a:rPr b="1" lang="it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Conversion </a:t>
            </a:r>
            <a:endParaRPr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ato"/>
              <a:buChar char="●"/>
            </a:pPr>
            <a:r>
              <a:rPr b="1" lang="it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Loyalty</a:t>
            </a:r>
            <a:endParaRPr b="1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