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Playfair Displ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40827D3-12D3-4932-89E8-87AE67655EDE}">
  <a:tblStyle styleId="{E40827D3-12D3-4932-89E8-87AE67655E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layfairDisplay-regular.fntdata"/><Relationship Id="rId25" Type="http://schemas.openxmlformats.org/officeDocument/2006/relationships/slide" Target="slides/slide19.xml"/><Relationship Id="rId28" Type="http://schemas.openxmlformats.org/officeDocument/2006/relationships/font" Target="fonts/PlayfairDisplay-italic.fntdata"/><Relationship Id="rId27" Type="http://schemas.openxmlformats.org/officeDocument/2006/relationships/font" Target="fonts/PlayfairDisplay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layfairDispl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5.xml"/><Relationship Id="rId33" Type="http://schemas.openxmlformats.org/officeDocument/2006/relationships/font" Target="fonts/Lato-boldItalic.fntdata"/><Relationship Id="rId10" Type="http://schemas.openxmlformats.org/officeDocument/2006/relationships/slide" Target="slides/slide4.xml"/><Relationship Id="rId32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8cb73c7406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8cb73c7406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83aa9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83aa9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8cb51157b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8cb51157b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8cb51157b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8cb51157b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Lato"/>
              <a:buChar char="-"/>
            </a:pPr>
            <a:r>
              <a:rPr b="1" lang="en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brand awareness </a:t>
            </a:r>
            <a:r>
              <a:rPr lang="en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(acquisizione nuovi followers con creazione di contenuti da sponsorizzare/condividere)</a:t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Lato"/>
              <a:buChar char="-"/>
            </a:pPr>
            <a:r>
              <a:rPr b="1" lang="en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consideration </a:t>
            </a:r>
            <a:r>
              <a:rPr lang="en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(aumentare la probabilità che i consumatori tengano in considerazione il brand e non i suoi competitors: trovare e rispondere alla domanda latente del user), </a:t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Lato"/>
              <a:buChar char="-"/>
            </a:pPr>
            <a:r>
              <a:rPr b="1" lang="en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conversion </a:t>
            </a:r>
            <a:r>
              <a:rPr lang="en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(aumentare la probabilità che i consumatori tengano in considerazione un determinato brand e i suoi prodotti quando fanno acquisti: spingere all'acquisto), </a:t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Lato"/>
              <a:buChar char="-"/>
            </a:pPr>
            <a:r>
              <a:rPr b="1" lang="en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loyalty </a:t>
            </a:r>
            <a:r>
              <a:rPr lang="en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(la fidelizzazione comporta una spesa minore di 5 volte rispetto al costo di attirare un nuovo cliente).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8cb51157b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8cb51157b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Noi ci proveremo creando due piani editoriali da sostenere in contemporanea, con controlli mensili e </a:t>
            </a:r>
            <a:r>
              <a:rPr b="1" lang="en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scopi ultimi diversi</a:t>
            </a:r>
            <a:r>
              <a:rPr lang="en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: il primo si focalizza su brand awareness, consideration, e loyalty con la creazione di </a:t>
            </a:r>
            <a:r>
              <a:rPr b="1" lang="en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contenuti comparativi </a:t>
            </a:r>
            <a:r>
              <a:rPr lang="en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che cerchino la </a:t>
            </a:r>
            <a:r>
              <a:rPr b="1" lang="en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domanda latente</a:t>
            </a:r>
            <a:r>
              <a:rPr lang="en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. Il secondo piano editoriale riguarda solo il momento della conversion, con lo scopo di aumentarne al massimo le probabilità.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8cb51157b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8cb51157b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8cb51157b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8cb51157b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700"/>
              <a:buFont typeface="Lato"/>
              <a:buChar char="-"/>
            </a:pPr>
            <a:r>
              <a:rPr b="1" lang="en" sz="17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1: STORIE; 2 POST</a:t>
            </a:r>
            <a:endParaRPr b="1" sz="17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700"/>
              <a:buFont typeface="Lato"/>
              <a:buChar char="-"/>
            </a:pPr>
            <a:r>
              <a:rPr b="1" lang="en" sz="17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TikTok</a:t>
            </a:r>
            <a:r>
              <a:rPr lang="en" sz="17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 dovrebbe avere come obiettivo gli orari 6/8am e 8/9pm con uno o due post al giorno.</a:t>
            </a:r>
            <a:endParaRPr sz="17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700"/>
              <a:buFont typeface="Lato"/>
              <a:buChar char="-"/>
            </a:pPr>
            <a:r>
              <a:rPr b="1" lang="en" sz="17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YouTube</a:t>
            </a:r>
            <a:r>
              <a:rPr lang="en" sz="17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, sotto forma di "short", è un repost di TikTok e ne segue gli orari. Per il caricamento di video lunghi ci focalizzeremo sul sabato sera.</a:t>
            </a:r>
            <a:endParaRPr sz="17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700"/>
              <a:buFont typeface="Lato"/>
              <a:buChar char="-"/>
            </a:pPr>
            <a:r>
              <a:rPr b="1" lang="en" sz="17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Instagram </a:t>
            </a:r>
            <a:r>
              <a:rPr lang="en" sz="17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offre la possibilità delle "storie", che seguono quanto visto fin qui. Per la creazione di post ci si può appoggiare ai contenuti di Facebook e Twitter (per la parte testuale).</a:t>
            </a:r>
            <a:endParaRPr sz="17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700"/>
              <a:buFont typeface="Lato"/>
              <a:buChar char="-"/>
            </a:pPr>
            <a:r>
              <a:rPr b="1" lang="en" sz="17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Facebook </a:t>
            </a:r>
            <a:r>
              <a:rPr lang="en" sz="17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richiederebbe come orari indicativi le 9am e la fascia del primo pomeriggio 3pm/4pm. Le "storie" possono seguire gli orari di TikTok, in quanto "ripostaggi".</a:t>
            </a:r>
            <a:endParaRPr sz="17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700"/>
              <a:buFont typeface="Lato"/>
              <a:buChar char="-"/>
            </a:pPr>
            <a:r>
              <a:rPr b="1" lang="en" sz="17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Twitter </a:t>
            </a:r>
            <a:r>
              <a:rPr lang="en" sz="17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richiederebbe l'orario delle 9am.</a:t>
            </a:r>
            <a:endParaRPr sz="17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8cb51157b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8cb51157b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Viste le specificità sia di stile, che di contenuti, che di users, è necessario identificare qual è la </a:t>
            </a:r>
            <a:r>
              <a:rPr b="1" lang="en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strategia aziendale</a:t>
            </a:r>
            <a:r>
              <a:rPr lang="en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 così da sviluppare in modo coerente tutte le sue sfaccettature nei social adatti. L'obiettivo è creare </a:t>
            </a:r>
            <a:r>
              <a:rPr b="1" lang="en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macro temi</a:t>
            </a:r>
            <a:r>
              <a:rPr lang="en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 per le </a:t>
            </a:r>
            <a:r>
              <a:rPr b="1" lang="en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feste </a:t>
            </a:r>
            <a:r>
              <a:rPr lang="en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principali, così da rendere più semplice il lavoro (esempio: Halloween, Festa della Repubblica...) o </a:t>
            </a:r>
            <a:r>
              <a:rPr b="1" lang="en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micro-temi</a:t>
            </a:r>
            <a:r>
              <a:rPr lang="en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 dati da </a:t>
            </a:r>
            <a:r>
              <a:rPr b="1" lang="en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argomenti di tendenza</a:t>
            </a:r>
            <a:r>
              <a:rPr lang="en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 (tramite l'analisi dei social).</a:t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L'ideale sarebbe la creazione di </a:t>
            </a:r>
            <a:r>
              <a:rPr b="1" lang="en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almeno un post al giorno </a:t>
            </a:r>
            <a:r>
              <a:rPr lang="en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per ogni social, dove possibile.</a:t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6f83aa91_0_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c6f83aa9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8cb51157b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8cb51157b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83aa9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83aa9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83aa9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83aa9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83aa9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83aa9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8cb51157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8cb51157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Lato"/>
              <a:buChar char="-"/>
            </a:pPr>
            <a:r>
              <a:rPr lang="en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Su </a:t>
            </a:r>
            <a:r>
              <a:rPr b="1" lang="en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TikTok </a:t>
            </a:r>
            <a:r>
              <a:rPr lang="en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vogliamo creare contenuti con un approccio giovanile, accattivante, che punta sulla simpatia e sviluppare un senso di familiarità con i nostri lavoratori e prodotti.</a:t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Lato"/>
              <a:buChar char="-"/>
            </a:pPr>
            <a:r>
              <a:rPr b="1" lang="en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Twitter </a:t>
            </a:r>
            <a:r>
              <a:rPr lang="en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invece ci permette di utilizzare il format dei testi brevi: così possiamo raggiungere i nostri clienti con proposte di ricette e abbinamenti con altri cibi e bevande</a:t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5E696C"/>
              </a:buClr>
              <a:buSzPts val="1800"/>
              <a:buFont typeface="Lato"/>
              <a:buChar char="-"/>
            </a:pPr>
            <a:r>
              <a:rPr b="1" lang="en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YouTube </a:t>
            </a:r>
            <a:r>
              <a:rPr lang="en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è scelto per condividere i video su TikTok, sotto forma di "Shorts". L'obiettivo è attirare nuovi utenti, in un secondo momento di sviluppare propriamente il canale.</a:t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8cb51157b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8cb51157b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Lato"/>
              <a:buChar char="-"/>
            </a:pPr>
            <a:r>
              <a:rPr lang="en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al momento richiedono troppo lavoro per la creazione di contenuti, quindi necessitano nuove collaborazioni (un</a:t>
            </a:r>
            <a:r>
              <a:rPr b="1" lang="en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 fotografo/videomaker)</a:t>
            </a:r>
            <a:r>
              <a:rPr lang="en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 e materiali (</a:t>
            </a:r>
            <a:r>
              <a:rPr b="1" lang="en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fotocamere, luci, sfondi</a:t>
            </a:r>
            <a:r>
              <a:rPr lang="en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...). Linkedin per il momento sembra fuori scopo: l'azienda non sta attivamente assumendo nuovi dipendenti.</a:t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8cb51157b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8cb51157b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In base al budget dell'azienda, dobbiamo creare un team adeguato. </a:t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Le </a:t>
            </a:r>
            <a:r>
              <a:rPr b="1" lang="en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competenze richieste</a:t>
            </a:r>
            <a:r>
              <a:rPr lang="en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 indicano il bisogno di </a:t>
            </a:r>
            <a:r>
              <a:rPr b="1" lang="en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almeno 2 figure professionali</a:t>
            </a:r>
            <a:r>
              <a:rPr lang="en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: un content creator ed un ruolo multifunzione tra customer care e gestione analytics.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6f83aa91_0_8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6f83aa9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8cb51157b4_0_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8cb51157b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Relationship Id="rId4" Type="http://schemas.openxmlformats.org/officeDocument/2006/relationships/image" Target="../media/image2.jpg"/><Relationship Id="rId5" Type="http://schemas.openxmlformats.org/officeDocument/2006/relationships/image" Target="../media/image5.jpg"/><Relationship Id="rId6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Strawberry S.R.L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Hootsuite Team Proposal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Google Shape;121;p22"/>
          <p:cNvCxnSpPr/>
          <p:nvPr/>
        </p:nvCxnSpPr>
        <p:spPr>
          <a:xfrm>
            <a:off x="4572000" y="1949725"/>
            <a:ext cx="0" cy="86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22"/>
          <p:cNvSpPr txBox="1"/>
          <p:nvPr/>
        </p:nvSpPr>
        <p:spPr>
          <a:xfrm>
            <a:off x="3370950" y="1501175"/>
            <a:ext cx="24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Super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22"/>
          <p:cNvSpPr txBox="1"/>
          <p:nvPr>
            <p:ph idx="4294967295"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 and Tasks</a:t>
            </a:r>
            <a:endParaRPr/>
          </a:p>
        </p:txBody>
      </p:sp>
      <p:cxnSp>
        <p:nvCxnSpPr>
          <p:cNvPr id="124" name="Google Shape;124;p22"/>
          <p:cNvCxnSpPr/>
          <p:nvPr/>
        </p:nvCxnSpPr>
        <p:spPr>
          <a:xfrm>
            <a:off x="3038100" y="2811325"/>
            <a:ext cx="306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22"/>
          <p:cNvCxnSpPr/>
          <p:nvPr/>
        </p:nvCxnSpPr>
        <p:spPr>
          <a:xfrm>
            <a:off x="3038100" y="2811325"/>
            <a:ext cx="0" cy="4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22"/>
          <p:cNvCxnSpPr/>
          <p:nvPr/>
        </p:nvCxnSpPr>
        <p:spPr>
          <a:xfrm>
            <a:off x="6105900" y="2811325"/>
            <a:ext cx="0" cy="4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22"/>
          <p:cNvSpPr txBox="1"/>
          <p:nvPr/>
        </p:nvSpPr>
        <p:spPr>
          <a:xfrm>
            <a:off x="1837050" y="3242125"/>
            <a:ext cx="24021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Admin(s)  Social Networks / Fotografo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4904850" y="3242125"/>
            <a:ext cx="24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Data Analyst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420600" y="4177450"/>
            <a:ext cx="830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Esempio di struttura base in caso di budget molto ridotto.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head shot of hand holding cup of light-colored tea with lemon slices floating in it" id="134" name="Google Shape;134;p23"/>
          <p:cNvPicPr preferRelativeResize="0"/>
          <p:nvPr/>
        </p:nvPicPr>
        <p:blipFill rotWithShape="1">
          <a:blip r:embed="rId3">
            <a:alphaModFix/>
          </a:blip>
          <a:srcRect b="38539" l="0" r="28825" t="21892"/>
          <a:stretch/>
        </p:blipFill>
        <p:spPr>
          <a:xfrm>
            <a:off x="433825" y="359800"/>
            <a:ext cx="3795004" cy="1397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unch of dark blue grapes on a vine" id="135" name="Google Shape;135;p23"/>
          <p:cNvPicPr preferRelativeResize="0"/>
          <p:nvPr/>
        </p:nvPicPr>
        <p:blipFill rotWithShape="1">
          <a:blip r:embed="rId4">
            <a:alphaModFix/>
          </a:blip>
          <a:srcRect b="37538" l="0" r="0" t="12214"/>
          <a:stretch/>
        </p:blipFill>
        <p:spPr>
          <a:xfrm>
            <a:off x="433775" y="1886650"/>
            <a:ext cx="3795002" cy="2859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verhead shot of wooden table with cast iron pan and various spices on it" id="136" name="Google Shape;136;p23"/>
          <p:cNvPicPr preferRelativeResize="0"/>
          <p:nvPr/>
        </p:nvPicPr>
        <p:blipFill rotWithShape="1">
          <a:blip r:embed="rId5">
            <a:alphaModFix/>
          </a:blip>
          <a:srcRect b="3846" l="35811" r="34812" t="5210"/>
          <a:stretch/>
        </p:blipFill>
        <p:spPr>
          <a:xfrm>
            <a:off x="4356064" y="359800"/>
            <a:ext cx="2146499" cy="43944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d onion sliced in half. Peppercorns in foreground. Parsley leaves in background." id="137" name="Google Shape;137;p23"/>
          <p:cNvPicPr preferRelativeResize="0"/>
          <p:nvPr/>
        </p:nvPicPr>
        <p:blipFill rotWithShape="1">
          <a:blip r:embed="rId6">
            <a:alphaModFix/>
          </a:blip>
          <a:srcRect b="3651" l="23477" r="45348" t="0"/>
          <a:stretch/>
        </p:blipFill>
        <p:spPr>
          <a:xfrm>
            <a:off x="6629825" y="359800"/>
            <a:ext cx="2146498" cy="4402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Campagne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Campagne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8520600" cy="3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piani editoriali si svilupperanno seguendo gli obiettivi del Marketing Funnel: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brand awareness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consideration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conversion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loyalty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Campagne</a:t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1152475"/>
            <a:ext cx="8520600" cy="3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E' possibile concentrarsi su diverse fasi del Funnel nello stesso momento?  Due major focuses: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Brand Awareness</a:t>
            </a:r>
            <a:r>
              <a:rPr lang="en"/>
              <a:t>, </a:t>
            </a:r>
            <a:r>
              <a:rPr b="1" lang="en"/>
              <a:t>consideration</a:t>
            </a:r>
            <a:r>
              <a:rPr lang="en"/>
              <a:t>, e </a:t>
            </a:r>
            <a:r>
              <a:rPr b="1" lang="en"/>
              <a:t>loyalty 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Conversion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Campagne</a:t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311700" y="1152475"/>
            <a:ext cx="8520600" cy="3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Basandoci su siti di suggerimenti web, da cui poi noi dovremo testare la nostra specifica situazione, la differenza tra i </a:t>
            </a:r>
            <a:r>
              <a:rPr b="1" lang="en"/>
              <a:t>Social </a:t>
            </a:r>
            <a:r>
              <a:rPr lang="en"/>
              <a:t>sta nel </a:t>
            </a:r>
            <a:r>
              <a:rPr b="1" lang="en"/>
              <a:t>genere di contenuti</a:t>
            </a:r>
            <a:r>
              <a:rPr lang="en"/>
              <a:t> e </a:t>
            </a:r>
            <a:r>
              <a:rPr b="1" lang="en"/>
              <a:t>nell'ora </a:t>
            </a:r>
            <a:r>
              <a:rPr lang="en"/>
              <a:t>di pubblicazione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Campagne</a:t>
            </a:r>
            <a:endParaRPr/>
          </a:p>
        </p:txBody>
      </p:sp>
      <p:graphicFrame>
        <p:nvGraphicFramePr>
          <p:cNvPr id="166" name="Google Shape;166;p28"/>
          <p:cNvGraphicFramePr/>
          <p:nvPr/>
        </p:nvGraphicFramePr>
        <p:xfrm>
          <a:off x="717500" y="12656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{E40827D3-12D3-4932-89E8-87AE67655EDE}</a:tableStyleId>
              </a:tblPr>
              <a:tblGrid>
                <a:gridCol w="3480175"/>
                <a:gridCol w="856225"/>
                <a:gridCol w="986800"/>
                <a:gridCol w="973700"/>
                <a:gridCol w="934550"/>
              </a:tblGrid>
              <a:tr h="700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6-12 am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12-18 pm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18-24 pm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0-6 am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83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TikTok</a:t>
                      </a:r>
                      <a:r>
                        <a:rPr lang="en" sz="17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24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YouTube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24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Instagram 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24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Facebook 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24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Twitter 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Campagne</a:t>
            </a:r>
            <a:endParaRPr/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311700" y="1152475"/>
            <a:ext cx="8520600" cy="3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E’</a:t>
            </a:r>
            <a:r>
              <a:rPr lang="en"/>
              <a:t> necessario identificare qual è la </a:t>
            </a:r>
            <a:r>
              <a:rPr b="1" lang="en"/>
              <a:t>strategia aziendale</a:t>
            </a:r>
            <a:r>
              <a:rPr lang="en"/>
              <a:t> così da sviluppare in modo coerente tutte le sue sfaccettature nei social adatti.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L'obiettivo è creare macro temi: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per le feste principali (esempio: Halloween, Festa della Repubblica...)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 micro-temi da argomenti di tendenza (tramite l'analisi dei social)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L'ideale sarebbe la creazione di </a:t>
            </a:r>
            <a:r>
              <a:rPr b="1" lang="en"/>
              <a:t>almeno un post</a:t>
            </a:r>
            <a:r>
              <a:rPr lang="en"/>
              <a:t> </a:t>
            </a:r>
            <a:r>
              <a:rPr b="1" lang="en"/>
              <a:t>al giorno</a:t>
            </a:r>
            <a:r>
              <a:rPr lang="en"/>
              <a:t> per ogni social, dove possibile.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RECIPE</a:t>
            </a:r>
            <a:br>
              <a:rPr lang="en"/>
            </a:br>
            <a:r>
              <a:rPr lang="en"/>
              <a:t>10 minutes • Serves 4-6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Place milk, cocoa powder and sugar in a small saucepan. Heat over medium/medium-low heat, whisking frequently, until warm (but not boiling). 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Add chocolate chips and whisk constantly until the chocolate chips melt and distribute evenly into the milk. Whisk in vanilla extract, serve immediately.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Overhead shot of red raspberries in white teacup on a wooden table." id="178" name="Google Shape;178;p30"/>
          <p:cNvPicPr preferRelativeResize="0"/>
          <p:nvPr/>
        </p:nvPicPr>
        <p:blipFill rotWithShape="1">
          <a:blip r:embed="rId3">
            <a:alphaModFix/>
          </a:blip>
          <a:srcRect b="16957" l="49586" r="8893" t="0"/>
          <a:stretch/>
        </p:blipFill>
        <p:spPr>
          <a:xfrm flipH="1">
            <a:off x="3" y="0"/>
            <a:ext cx="4571997" cy="5143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Grazie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Strawberry S.R.L. </a:t>
            </a:r>
            <a:r>
              <a:rPr lang="en"/>
              <a:t>delega la gestione </a:t>
            </a:r>
            <a:r>
              <a:rPr b="1" lang="en"/>
              <a:t>Social </a:t>
            </a:r>
            <a:r>
              <a:rPr lang="en"/>
              <a:t>per i suoi punti vendita e per il canale E-Commerce. L'ambito di vendita: dolci.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Si vuole creare un account </a:t>
            </a:r>
            <a:r>
              <a:rPr b="1" lang="en"/>
              <a:t>Hootsuite </a:t>
            </a:r>
            <a:r>
              <a:rPr lang="en"/>
              <a:t>per il controllo dei </a:t>
            </a:r>
            <a:r>
              <a:rPr b="1" lang="en"/>
              <a:t>Social </a:t>
            </a:r>
            <a:r>
              <a:rPr lang="en"/>
              <a:t>aziendali. Qui di seguito definiremo i Team, gli obiettivi e le metodologie.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Scelte</a:t>
            </a:r>
            <a:endParaRPr/>
          </a:p>
        </p:txBody>
      </p:sp>
      <p:sp>
        <p:nvSpPr>
          <p:cNvPr id="77" name="Google Shape;77;p16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piattaforme scelte • Numero utenti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Details</a:t>
            </a:r>
            <a:endParaRPr b="1"/>
          </a:p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Facebook (130k Utenti; </a:t>
            </a:r>
            <a:r>
              <a:rPr lang="en" sz="1500"/>
              <a:t>obiettivo +10k e.o.y.</a:t>
            </a:r>
            <a:r>
              <a:rPr lang="en" sz="1500"/>
              <a:t>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Instagram ()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TikTok (0 Utenti; obiettivo +10k e.o.y.)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YouTube (0 </a:t>
            </a:r>
            <a:r>
              <a:rPr lang="en" sz="1500"/>
              <a:t>Utenti; obiettivo +5k e.o.y.</a:t>
            </a:r>
            <a:r>
              <a:rPr lang="en" sz="1500"/>
              <a:t>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Twitter (0 </a:t>
            </a:r>
            <a:r>
              <a:rPr lang="en" sz="1500"/>
              <a:t>Utenti; obiettivo +10k e.o.y.</a:t>
            </a:r>
            <a:r>
              <a:rPr lang="en" sz="1500"/>
              <a:t>)</a:t>
            </a:r>
            <a:endParaRPr sz="15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Opzioni attive ad ora: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Facebook, Instagram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Opzioni da attivare da ora: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TikTok, Twitter, YouTube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La scelta di non includere o di non sviluppare appieno altri social ricade più sul tipo di </a:t>
            </a:r>
            <a:r>
              <a:rPr b="1" lang="en"/>
              <a:t>modalità, strumenti </a:t>
            </a:r>
            <a:r>
              <a:rPr lang="en"/>
              <a:t>e </a:t>
            </a:r>
            <a:r>
              <a:rPr b="1" lang="en"/>
              <a:t>tempo. </a:t>
            </a:r>
            <a:r>
              <a:rPr lang="en"/>
              <a:t>Tutto questo dipende dal </a:t>
            </a:r>
            <a:r>
              <a:rPr b="1" lang="en"/>
              <a:t>Budget accordato.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Teams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 la creazione del team abbiamo individuato delle aree di interesse: </a:t>
            </a:r>
            <a:r>
              <a:rPr b="1" lang="en"/>
              <a:t>creazione di contenuto</a:t>
            </a:r>
            <a:r>
              <a:rPr lang="en"/>
              <a:t>, </a:t>
            </a:r>
            <a:r>
              <a:rPr b="1" lang="en"/>
              <a:t>analytics</a:t>
            </a:r>
            <a:r>
              <a:rPr lang="en"/>
              <a:t>, </a:t>
            </a:r>
            <a:r>
              <a:rPr b="1" lang="en"/>
              <a:t>customer support</a:t>
            </a:r>
            <a:r>
              <a:rPr lang="en"/>
              <a:t>, </a:t>
            </a:r>
            <a:r>
              <a:rPr b="1" lang="en"/>
              <a:t>gestione team</a:t>
            </a:r>
            <a:r>
              <a:rPr lang="en"/>
              <a:t> e </a:t>
            </a:r>
            <a:r>
              <a:rPr b="1" lang="en"/>
              <a:t>coordinazione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 </a:t>
            </a:r>
            <a:r>
              <a:rPr b="1" lang="en"/>
              <a:t>competenze richieste</a:t>
            </a:r>
            <a:r>
              <a:rPr lang="en"/>
              <a:t> sono: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video-making, creazione di contenuto, e gestione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idx="4294967295"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 and Tasks</a:t>
            </a:r>
            <a:endParaRPr/>
          </a:p>
        </p:txBody>
      </p:sp>
      <p:sp>
        <p:nvSpPr>
          <p:cNvPr id="102" name="Google Shape;102;p20"/>
          <p:cNvSpPr txBox="1"/>
          <p:nvPr>
            <p:ph idx="4294967295" type="body"/>
          </p:nvPr>
        </p:nvSpPr>
        <p:spPr>
          <a:xfrm>
            <a:off x="311700" y="1152475"/>
            <a:ext cx="24081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100"/>
              <a:t>Member</a:t>
            </a:r>
            <a:endParaRPr b="1" sz="2100"/>
          </a:p>
        </p:txBody>
      </p:sp>
      <p:sp>
        <p:nvSpPr>
          <p:cNvPr id="103" name="Google Shape;103;p20"/>
          <p:cNvSpPr txBox="1"/>
          <p:nvPr>
            <p:ph idx="4294967295" type="body"/>
          </p:nvPr>
        </p:nvSpPr>
        <p:spPr>
          <a:xfrm>
            <a:off x="311700" y="1769575"/>
            <a:ext cx="24081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/>
              <a:t>content creators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/>
              <a:t>customer care</a:t>
            </a:r>
            <a:endParaRPr sz="1400"/>
          </a:p>
        </p:txBody>
      </p:sp>
      <p:sp>
        <p:nvSpPr>
          <p:cNvPr id="104" name="Google Shape;104;p20"/>
          <p:cNvSpPr txBox="1"/>
          <p:nvPr>
            <p:ph idx="4294967295" type="body"/>
          </p:nvPr>
        </p:nvSpPr>
        <p:spPr>
          <a:xfrm>
            <a:off x="2825075" y="1152475"/>
            <a:ext cx="60072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100"/>
              <a:t>Task</a:t>
            </a:r>
            <a:endParaRPr b="1" sz="2100"/>
          </a:p>
        </p:txBody>
      </p:sp>
      <p:sp>
        <p:nvSpPr>
          <p:cNvPr id="105" name="Google Shape;105;p20"/>
          <p:cNvSpPr txBox="1"/>
          <p:nvPr>
            <p:ph idx="4294967295" type="body"/>
          </p:nvPr>
        </p:nvSpPr>
        <p:spPr>
          <a:xfrm>
            <a:off x="2825073" y="1769575"/>
            <a:ext cx="29586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si </a:t>
            </a:r>
            <a:r>
              <a:rPr lang="en" sz="1400"/>
              <a:t>focalizzano</a:t>
            </a:r>
            <a:r>
              <a:rPr lang="en" sz="1400"/>
              <a:t> per gruppi di social: Facebook, Instagram, TikTok e Youtube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06" name="Google Shape;106;p20"/>
          <p:cNvSpPr txBox="1"/>
          <p:nvPr>
            <p:ph idx="4294967295" type="body"/>
          </p:nvPr>
        </p:nvSpPr>
        <p:spPr>
          <a:xfrm>
            <a:off x="5873802" y="1769575"/>
            <a:ext cx="29586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possono essere seguiti da una persona con post uniformati, mentre Twitter richiede una attenzione più specifica.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in base alla mole di reactions, messaggi diretti e risposte ai post. Per la parte di Analytics sarebbe importante trovare una figura con preparazione adeguata che sia anche in grado di gestire il team.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idx="4294967295"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 and Tasks</a:t>
            </a:r>
            <a:endParaRPr/>
          </a:p>
        </p:txBody>
      </p:sp>
      <p:sp>
        <p:nvSpPr>
          <p:cNvPr id="112" name="Google Shape;112;p21"/>
          <p:cNvSpPr txBox="1"/>
          <p:nvPr>
            <p:ph idx="4294967295" type="body"/>
          </p:nvPr>
        </p:nvSpPr>
        <p:spPr>
          <a:xfrm>
            <a:off x="311700" y="1152475"/>
            <a:ext cx="24081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100"/>
              <a:t>Member</a:t>
            </a:r>
            <a:endParaRPr b="1" sz="2100"/>
          </a:p>
        </p:txBody>
      </p:sp>
      <p:sp>
        <p:nvSpPr>
          <p:cNvPr id="113" name="Google Shape;113;p21"/>
          <p:cNvSpPr txBox="1"/>
          <p:nvPr>
            <p:ph idx="4294967295" type="body"/>
          </p:nvPr>
        </p:nvSpPr>
        <p:spPr>
          <a:xfrm>
            <a:off x="311700" y="1769575"/>
            <a:ext cx="24081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/>
              <a:t>Data Analyst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14" name="Google Shape;114;p21"/>
          <p:cNvSpPr txBox="1"/>
          <p:nvPr>
            <p:ph idx="4294967295" type="body"/>
          </p:nvPr>
        </p:nvSpPr>
        <p:spPr>
          <a:xfrm>
            <a:off x="2825075" y="1152475"/>
            <a:ext cx="60072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100"/>
              <a:t>Task</a:t>
            </a:r>
            <a:endParaRPr b="1" sz="2100"/>
          </a:p>
        </p:txBody>
      </p:sp>
      <p:sp>
        <p:nvSpPr>
          <p:cNvPr id="115" name="Google Shape;115;p21"/>
          <p:cNvSpPr txBox="1"/>
          <p:nvPr>
            <p:ph idx="4294967295" type="body"/>
          </p:nvPr>
        </p:nvSpPr>
        <p:spPr>
          <a:xfrm>
            <a:off x="2825073" y="1769575"/>
            <a:ext cx="29586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si focalizzino per gruppi di social: Facebook, Instagram, TikTok, Twitter  e Youtube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16" name="Google Shape;116;p21"/>
          <p:cNvSpPr txBox="1"/>
          <p:nvPr>
            <p:ph idx="4294967295" type="body"/>
          </p:nvPr>
        </p:nvSpPr>
        <p:spPr>
          <a:xfrm>
            <a:off x="5873802" y="1769575"/>
            <a:ext cx="29586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Creazione metriche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