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0" r:id="rId6"/>
    <p:sldMasterId id="2147483652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</p:sldIdLst>
  <p:sldSz cy="6858000" cx="9144000"/>
  <p:notesSz cx="6794500" cy="9925050"/>
  <p:embeddedFontLst>
    <p:embeddedFont>
      <p:font typeface="Raleway"/>
      <p:regular r:id="rId26"/>
      <p:bold r:id="rId27"/>
      <p:italic r:id="rId28"/>
      <p:boldItalic r:id="rId29"/>
    </p:embeddedFont>
    <p:embeddedFont>
      <p:font typeface="Raleway SemiBold"/>
      <p:regular r:id="rId30"/>
      <p:bold r:id="rId31"/>
      <p:italic r:id="rId32"/>
      <p:boldItalic r:id="rId33"/>
    </p:embeddedFont>
    <p:embeddedFont>
      <p:font typeface="Tahoma"/>
      <p:regular r:id="rId34"/>
      <p:bold r:id="rId35"/>
    </p:embeddedFont>
    <p:embeddedFont>
      <p:font typeface="Barlow Light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40" roundtripDataSignature="AMtx7mg0ad1iOe5yd+p0MXF+2yT/Ox0es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Leandro Matías Romanut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1.xml"/><Relationship Id="rId26" Type="http://schemas.openxmlformats.org/officeDocument/2006/relationships/font" Target="fonts/Raleway-regular.fntdata"/><Relationship Id="rId25" Type="http://schemas.openxmlformats.org/officeDocument/2006/relationships/slide" Target="slides/slide17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Raleway-boldItalic.fntdata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font" Target="fonts/RalewaySemiBold-bold.fntdata"/><Relationship Id="rId30" Type="http://schemas.openxmlformats.org/officeDocument/2006/relationships/font" Target="fonts/RalewaySemiBold-regular.fntdata"/><Relationship Id="rId11" Type="http://schemas.openxmlformats.org/officeDocument/2006/relationships/slide" Target="slides/slide3.xml"/><Relationship Id="rId33" Type="http://schemas.openxmlformats.org/officeDocument/2006/relationships/font" Target="fonts/RalewaySemiBold-boldItalic.fntdata"/><Relationship Id="rId10" Type="http://schemas.openxmlformats.org/officeDocument/2006/relationships/slide" Target="slides/slide2.xml"/><Relationship Id="rId32" Type="http://schemas.openxmlformats.org/officeDocument/2006/relationships/font" Target="fonts/RalewaySemiBold-italic.fntdata"/><Relationship Id="rId13" Type="http://schemas.openxmlformats.org/officeDocument/2006/relationships/slide" Target="slides/slide5.xml"/><Relationship Id="rId35" Type="http://schemas.openxmlformats.org/officeDocument/2006/relationships/font" Target="fonts/Tahoma-bold.fntdata"/><Relationship Id="rId12" Type="http://schemas.openxmlformats.org/officeDocument/2006/relationships/slide" Target="slides/slide4.xml"/><Relationship Id="rId34" Type="http://schemas.openxmlformats.org/officeDocument/2006/relationships/font" Target="fonts/Tahoma-regular.fntdata"/><Relationship Id="rId15" Type="http://schemas.openxmlformats.org/officeDocument/2006/relationships/slide" Target="slides/slide7.xml"/><Relationship Id="rId37" Type="http://schemas.openxmlformats.org/officeDocument/2006/relationships/font" Target="fonts/BarlowLight-bold.fntdata"/><Relationship Id="rId14" Type="http://schemas.openxmlformats.org/officeDocument/2006/relationships/slide" Target="slides/slide6.xml"/><Relationship Id="rId36" Type="http://schemas.openxmlformats.org/officeDocument/2006/relationships/font" Target="fonts/BarlowLight-regular.fntdata"/><Relationship Id="rId17" Type="http://schemas.openxmlformats.org/officeDocument/2006/relationships/slide" Target="slides/slide9.xml"/><Relationship Id="rId39" Type="http://schemas.openxmlformats.org/officeDocument/2006/relationships/font" Target="fonts/BarlowLight-boldItalic.fntdata"/><Relationship Id="rId16" Type="http://schemas.openxmlformats.org/officeDocument/2006/relationships/slide" Target="slides/slide8.xml"/><Relationship Id="rId38" Type="http://schemas.openxmlformats.org/officeDocument/2006/relationships/font" Target="fonts/BarlowLight-italic.fntdata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08-07T11:00:10.988">
    <p:pos x="6000" y="0"/>
    <p:text>Corregí esto, basado en Taller. @alehgonzalez@gmail.com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Pcv3Wd8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4-08-07T11:00:54.999">
    <p:pos x="754" y="482"/>
    <p:text>Agregué esta filmina. @alehgonzalez@gmail.com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Pcv3WeA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01700" y="762000"/>
            <a:ext cx="497840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48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/>
          <p:nvPr>
            <p:ph idx="2" type="sldImg"/>
          </p:nvPr>
        </p:nvSpPr>
        <p:spPr>
          <a:xfrm>
            <a:off x="901700" y="762000"/>
            <a:ext cx="497840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" name="Google Shape;38;p1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1:notes"/>
          <p:cNvSpPr txBox="1"/>
          <p:nvPr/>
        </p:nvSpPr>
        <p:spPr>
          <a:xfrm>
            <a:off x="0" y="9448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Algoritmos, Datos y Programas</a:t>
            </a:r>
            <a:endParaRPr/>
          </a:p>
        </p:txBody>
      </p:sp>
      <p:sp>
        <p:nvSpPr>
          <p:cNvPr id="40" name="Google Shape;40;p1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d43f7bac90_0_22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2d43f7bac90_0_22:notes"/>
          <p:cNvSpPr/>
          <p:nvPr>
            <p:ph idx="2" type="sldImg"/>
          </p:nvPr>
        </p:nvSpPr>
        <p:spPr>
          <a:xfrm>
            <a:off x="901700" y="762000"/>
            <a:ext cx="497850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d43f7bac90_0_77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2d43f7bac90_0_77:notes"/>
          <p:cNvSpPr/>
          <p:nvPr>
            <p:ph idx="2" type="sldImg"/>
          </p:nvPr>
        </p:nvSpPr>
        <p:spPr>
          <a:xfrm>
            <a:off x="901700" y="762000"/>
            <a:ext cx="497850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d43f7bac90_0_90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2d43f7bac90_0_90:notes"/>
          <p:cNvSpPr/>
          <p:nvPr>
            <p:ph idx="2" type="sldImg"/>
          </p:nvPr>
        </p:nvSpPr>
        <p:spPr>
          <a:xfrm>
            <a:off x="901700" y="762000"/>
            <a:ext cx="497850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/>
          <p:nvPr>
            <p:ph idx="2" type="sldImg"/>
          </p:nvPr>
        </p:nvSpPr>
        <p:spPr>
          <a:xfrm>
            <a:off x="901700" y="762000"/>
            <a:ext cx="497840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201fdd2bc2_0_0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2201fdd2bc2_0_0:notes"/>
          <p:cNvSpPr/>
          <p:nvPr>
            <p:ph idx="2" type="sldImg"/>
          </p:nvPr>
        </p:nvSpPr>
        <p:spPr>
          <a:xfrm>
            <a:off x="901700" y="762000"/>
            <a:ext cx="497850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7:notes"/>
          <p:cNvSpPr/>
          <p:nvPr>
            <p:ph idx="2" type="sldImg"/>
          </p:nvPr>
        </p:nvSpPr>
        <p:spPr>
          <a:xfrm>
            <a:off x="901700" y="762000"/>
            <a:ext cx="497840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8:notes"/>
          <p:cNvSpPr/>
          <p:nvPr>
            <p:ph idx="2" type="sldImg"/>
          </p:nvPr>
        </p:nvSpPr>
        <p:spPr>
          <a:xfrm>
            <a:off x="901700" y="762000"/>
            <a:ext cx="497840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9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9:notes"/>
          <p:cNvSpPr/>
          <p:nvPr>
            <p:ph idx="2" type="sldImg"/>
          </p:nvPr>
        </p:nvSpPr>
        <p:spPr>
          <a:xfrm>
            <a:off x="901700" y="762000"/>
            <a:ext cx="497840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daf4b37790_0_3:notes"/>
          <p:cNvSpPr/>
          <p:nvPr>
            <p:ph idx="2" type="sldImg"/>
          </p:nvPr>
        </p:nvSpPr>
        <p:spPr>
          <a:xfrm>
            <a:off x="901700" y="762000"/>
            <a:ext cx="497850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daf4b37790_0_3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daf4b37790_0_3:notes"/>
          <p:cNvSpPr txBox="1"/>
          <p:nvPr>
            <p:ph idx="12" type="sldNum"/>
          </p:nvPr>
        </p:nvSpPr>
        <p:spPr>
          <a:xfrm>
            <a:off x="3886200" y="9448800"/>
            <a:ext cx="28956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2:notes"/>
          <p:cNvSpPr/>
          <p:nvPr>
            <p:ph idx="2" type="sldImg"/>
          </p:nvPr>
        </p:nvSpPr>
        <p:spPr>
          <a:xfrm>
            <a:off x="901700" y="762000"/>
            <a:ext cx="497840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901700" y="762000"/>
            <a:ext cx="497840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:notes"/>
          <p:cNvSpPr/>
          <p:nvPr>
            <p:ph idx="2" type="sldImg"/>
          </p:nvPr>
        </p:nvSpPr>
        <p:spPr>
          <a:xfrm>
            <a:off x="901700" y="762000"/>
            <a:ext cx="497840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5:notes"/>
          <p:cNvSpPr/>
          <p:nvPr>
            <p:ph idx="2" type="sldImg"/>
          </p:nvPr>
        </p:nvSpPr>
        <p:spPr>
          <a:xfrm>
            <a:off x="901700" y="762000"/>
            <a:ext cx="497840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d43f7bac90_0_6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2d43f7bac90_0_6:notes"/>
          <p:cNvSpPr/>
          <p:nvPr>
            <p:ph idx="2" type="sldImg"/>
          </p:nvPr>
        </p:nvSpPr>
        <p:spPr>
          <a:xfrm>
            <a:off x="901700" y="762000"/>
            <a:ext cx="497850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d43f7bac90_0_15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2d43f7bac90_0_15:notes"/>
          <p:cNvSpPr/>
          <p:nvPr>
            <p:ph idx="2" type="sldImg"/>
          </p:nvPr>
        </p:nvSpPr>
        <p:spPr>
          <a:xfrm>
            <a:off x="901700" y="762000"/>
            <a:ext cx="497850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d43f7bac90_0_56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2d43f7bac90_0_56:notes"/>
          <p:cNvSpPr/>
          <p:nvPr>
            <p:ph idx="2" type="sldImg"/>
          </p:nvPr>
        </p:nvSpPr>
        <p:spPr>
          <a:xfrm>
            <a:off x="901700" y="762000"/>
            <a:ext cx="497850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/>
          <p:nvPr>
            <p:ph type="ctrTitle"/>
          </p:nvPr>
        </p:nvSpPr>
        <p:spPr>
          <a:xfrm>
            <a:off x="1076325" y="2484800"/>
            <a:ext cx="4962600" cy="18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1039050" y="1371100"/>
            <a:ext cx="4742700" cy="47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indent="-431800" lvl="1" marL="914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indent="-431800" lvl="2" marL="1371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indent="-431800" lvl="3" marL="1828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indent="-431800" lvl="4" marL="22860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indent="-4318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indent="-4318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indent="-4318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indent="-4318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8648700" y="6181725"/>
            <a:ext cx="457200" cy="6254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Barlow Light"/>
              <a:buNone/>
              <a:defRPr b="1" i="1" sz="1200" u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Barlow Light"/>
              <a:buNone/>
              <a:defRPr b="1" i="1" sz="1200" u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Barlow Light"/>
              <a:buNone/>
              <a:defRPr b="1" i="1" sz="1200" u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Barlow Light"/>
              <a:buNone/>
              <a:defRPr b="1" i="1" sz="1200" u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Barlow Light"/>
              <a:buNone/>
              <a:defRPr b="1" i="1" sz="1200" u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Barlow Light"/>
              <a:buNone/>
              <a:defRPr b="1" i="1" sz="1200" u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Barlow Light"/>
              <a:buNone/>
              <a:defRPr b="1" i="1" sz="1200" u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Barlow Light"/>
              <a:buNone/>
              <a:defRPr b="1" i="1" sz="1200" u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Barlow Light"/>
              <a:buNone/>
              <a:defRPr b="1" i="1" sz="1200" u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8686800" y="6165850"/>
            <a:ext cx="457200" cy="6238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Light"/>
              <a:buNone/>
              <a:defRPr b="1" i="1" sz="1200" u="none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Light"/>
              <a:buNone/>
              <a:defRPr b="1" i="1" sz="1200" u="none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Light"/>
              <a:buNone/>
              <a:defRPr b="1" i="1" sz="1200" u="none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Light"/>
              <a:buNone/>
              <a:defRPr b="1" i="1" sz="1200" u="none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Light"/>
              <a:buNone/>
              <a:defRPr b="1" i="1" sz="1200" u="none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Light"/>
              <a:buNone/>
              <a:defRPr b="1" i="1" sz="1200" u="none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Light"/>
              <a:buNone/>
              <a:defRPr b="1" i="1" sz="1200" u="none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Light"/>
              <a:buNone/>
              <a:defRPr b="1" i="1" sz="1200" u="none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Light"/>
              <a:buNone/>
              <a:defRPr b="1" i="1" sz="1200" u="none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d43f7bac90_0_50"/>
          <p:cNvSpPr txBox="1"/>
          <p:nvPr>
            <p:ph type="title"/>
          </p:nvPr>
        </p:nvSpPr>
        <p:spPr>
          <a:xfrm>
            <a:off x="457200" y="807467"/>
            <a:ext cx="5640900" cy="14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4" name="Google Shape;34;g2d43f7bac90_0_50"/>
          <p:cNvSpPr txBox="1"/>
          <p:nvPr>
            <p:ph idx="1" type="body"/>
          </p:nvPr>
        </p:nvSpPr>
        <p:spPr>
          <a:xfrm>
            <a:off x="457200" y="2661000"/>
            <a:ext cx="56409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indent="-355600" lvl="3" marL="1828800" algn="l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indent="-355600" lvl="4" marL="2286000" algn="l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indent="-355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indent="-355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indent="-355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indent="-3556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/>
        </p:txBody>
      </p:sp>
      <p:sp>
        <p:nvSpPr>
          <p:cNvPr id="35" name="Google Shape;35;g2d43f7bac90_0_50"/>
          <p:cNvSpPr txBox="1"/>
          <p:nvPr>
            <p:ph idx="12" type="sldNum"/>
          </p:nvPr>
        </p:nvSpPr>
        <p:spPr>
          <a:xfrm>
            <a:off x="8648700" y="6181725"/>
            <a:ext cx="4572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Light"/>
              <a:buNone/>
              <a:defRPr b="1" i="1" sz="1200" u="none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Light"/>
              <a:buNone/>
              <a:defRPr b="1" i="1" sz="1200" u="none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Light"/>
              <a:buNone/>
              <a:defRPr b="1" i="1" sz="1200" u="none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Light"/>
              <a:buNone/>
              <a:defRPr b="1" i="1" sz="1200" u="none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Light"/>
              <a:buNone/>
              <a:defRPr b="1" i="1" sz="1200" u="none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Light"/>
              <a:buNone/>
              <a:defRPr b="1" i="1" sz="1200" u="none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Light"/>
              <a:buNone/>
              <a:defRPr b="1" i="1" sz="1200" u="none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Light"/>
              <a:buNone/>
              <a:defRPr b="1" i="1" sz="1200" u="none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Light"/>
              <a:buNone/>
              <a:defRPr b="1" i="1" sz="1200" u="none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50000">
              <a:srgbClr val="FFFFFF"/>
            </a:gs>
            <a:gs pos="100000">
              <a:srgbClr val="E9EAF2"/>
            </a:gs>
          </a:gsLst>
          <a:lin ang="162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/>
          <p:nvPr/>
        </p:nvSpPr>
        <p:spPr>
          <a:xfrm rot="5400000">
            <a:off x="-539750" y="3024187"/>
            <a:ext cx="1889125" cy="809625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" name="Google Shape;11;p10"/>
          <p:cNvSpPr txBox="1"/>
          <p:nvPr>
            <p:ph type="title"/>
          </p:nvPr>
        </p:nvSpPr>
        <p:spPr>
          <a:xfrm>
            <a:off x="457200" y="808037"/>
            <a:ext cx="5640387" cy="144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" type="body"/>
          </p:nvPr>
        </p:nvSpPr>
        <p:spPr>
          <a:xfrm>
            <a:off x="457200" y="2660650"/>
            <a:ext cx="5640387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transition spd="slow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B5DD"/>
            </a:gs>
            <a:gs pos="50000">
              <a:srgbClr val="00B5DD"/>
            </a:gs>
            <a:gs pos="100000">
              <a:srgbClr val="007BB9"/>
            </a:gs>
          </a:gsLst>
          <a:lin ang="16200000" scaled="0"/>
        </a:gra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/>
          <p:nvPr/>
        </p:nvSpPr>
        <p:spPr>
          <a:xfrm flipH="1">
            <a:off x="8686800" y="6232525"/>
            <a:ext cx="468312" cy="625475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" name="Google Shape;17;p12"/>
          <p:cNvSpPr/>
          <p:nvPr/>
        </p:nvSpPr>
        <p:spPr>
          <a:xfrm rot="5400000">
            <a:off x="-539750" y="1371600"/>
            <a:ext cx="1889125" cy="809625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" name="Google Shape;18;p12"/>
          <p:cNvSpPr txBox="1"/>
          <p:nvPr/>
        </p:nvSpPr>
        <p:spPr>
          <a:xfrm>
            <a:off x="19050" y="1244600"/>
            <a:ext cx="530225" cy="8715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600"/>
              <a:buFont typeface="Raleway"/>
              <a:buNone/>
            </a:pPr>
            <a:r>
              <a:rPr b="1" i="1" lang="en-US" sz="8600" u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/>
          </a:p>
        </p:txBody>
      </p:sp>
      <p:sp>
        <p:nvSpPr>
          <p:cNvPr id="19" name="Google Shape;19;p12"/>
          <p:cNvSpPr txBox="1"/>
          <p:nvPr>
            <p:ph type="title"/>
          </p:nvPr>
        </p:nvSpPr>
        <p:spPr>
          <a:xfrm>
            <a:off x="457200" y="808037"/>
            <a:ext cx="5640387" cy="144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2"/>
          <p:cNvSpPr txBox="1"/>
          <p:nvPr>
            <p:ph idx="1" type="body"/>
          </p:nvPr>
        </p:nvSpPr>
        <p:spPr>
          <a:xfrm>
            <a:off x="457200" y="2660650"/>
            <a:ext cx="5640387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2"/>
          <p:cNvSpPr txBox="1"/>
          <p:nvPr>
            <p:ph idx="12" type="sldNum"/>
          </p:nvPr>
        </p:nvSpPr>
        <p:spPr>
          <a:xfrm>
            <a:off x="8648700" y="6181725"/>
            <a:ext cx="457200" cy="6254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Barlow Light"/>
              <a:buNone/>
              <a:defRPr b="1" i="1" sz="1200" u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Barlow Light"/>
              <a:buNone/>
              <a:defRPr b="1" i="1" sz="1200" u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Barlow Light"/>
              <a:buNone/>
              <a:defRPr b="1" i="1" sz="1200" u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Barlow Light"/>
              <a:buNone/>
              <a:defRPr b="1" i="1" sz="1200" u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Barlow Light"/>
              <a:buNone/>
              <a:defRPr b="1" i="1" sz="1200" u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Barlow Light"/>
              <a:buNone/>
              <a:defRPr b="1" i="1" sz="1200" u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Barlow Light"/>
              <a:buNone/>
              <a:defRPr b="1" i="1" sz="1200" u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Barlow Light"/>
              <a:buNone/>
              <a:defRPr b="1" i="1" sz="1200" u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Barlow Light"/>
              <a:buNone/>
              <a:defRPr b="1" i="1" sz="1200" u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transition spd="slow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50000">
              <a:srgbClr val="FFFFFF"/>
            </a:gs>
            <a:gs pos="100000">
              <a:srgbClr val="E9EAF2"/>
            </a:gs>
          </a:gsLst>
          <a:lin ang="16200000" scaled="0"/>
        </a:gra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/>
          <p:nvPr/>
        </p:nvSpPr>
        <p:spPr>
          <a:xfrm flipH="1">
            <a:off x="8686800" y="6232525"/>
            <a:ext cx="468312" cy="62547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" name="Google Shape;27;p14"/>
          <p:cNvSpPr txBox="1"/>
          <p:nvPr>
            <p:ph type="title"/>
          </p:nvPr>
        </p:nvSpPr>
        <p:spPr>
          <a:xfrm>
            <a:off x="457200" y="808037"/>
            <a:ext cx="5640387" cy="144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14"/>
          <p:cNvSpPr txBox="1"/>
          <p:nvPr>
            <p:ph idx="1" type="body"/>
          </p:nvPr>
        </p:nvSpPr>
        <p:spPr>
          <a:xfrm>
            <a:off x="457200" y="2660650"/>
            <a:ext cx="5640387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14"/>
          <p:cNvSpPr txBox="1"/>
          <p:nvPr>
            <p:ph idx="12" type="sldNum"/>
          </p:nvPr>
        </p:nvSpPr>
        <p:spPr>
          <a:xfrm>
            <a:off x="8686800" y="6165850"/>
            <a:ext cx="457200" cy="6238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Light"/>
              <a:buNone/>
              <a:defRPr b="1" i="1" sz="1200" u="none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Light"/>
              <a:buNone/>
              <a:defRPr b="1" i="1" sz="1200" u="none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Light"/>
              <a:buNone/>
              <a:defRPr b="1" i="1" sz="1200" u="none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Light"/>
              <a:buNone/>
              <a:defRPr b="1" i="1" sz="1200" u="none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Light"/>
              <a:buNone/>
              <a:defRPr b="1" i="1" sz="1200" u="none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Light"/>
              <a:buNone/>
              <a:defRPr b="1" i="1" sz="1200" u="none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Light"/>
              <a:buNone/>
              <a:defRPr b="1" i="1" sz="1200" u="none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Light"/>
              <a:buNone/>
              <a:defRPr b="1" i="1" sz="1200" u="none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Light"/>
              <a:buNone/>
              <a:defRPr b="1" i="1" sz="1200" u="none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  <p:sldLayoutId id="2147483654" r:id="rId2"/>
  </p:sldLayoutIdLst>
  <p:transition spd="slow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comments" Target="../comments/comment1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comments" Target="../comments/comment2.xml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jp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sultado de imagen para wall-e" id="42" name="Google Shape;4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3625" y="2928125"/>
            <a:ext cx="2379662" cy="245745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"/>
          <p:cNvSpPr txBox="1"/>
          <p:nvPr>
            <p:ph type="ctrTitle"/>
          </p:nvPr>
        </p:nvSpPr>
        <p:spPr>
          <a:xfrm>
            <a:off x="406675" y="304225"/>
            <a:ext cx="4962600" cy="18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4400">
                <a:solidFill>
                  <a:srgbClr val="4A5066"/>
                </a:solidFill>
              </a:rPr>
              <a:t>MÓDULO CONCURRENTE</a:t>
            </a:r>
            <a:endParaRPr/>
          </a:p>
        </p:txBody>
      </p:sp>
      <p:sp>
        <p:nvSpPr>
          <p:cNvPr id="44" name="Google Shape;44;p1"/>
          <p:cNvSpPr txBox="1"/>
          <p:nvPr>
            <p:ph idx="4294967295" type="subTitle"/>
          </p:nvPr>
        </p:nvSpPr>
        <p:spPr>
          <a:xfrm>
            <a:off x="406687" y="2261888"/>
            <a:ext cx="7956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"/>
              <a:buFont typeface="Barlow Light"/>
              <a:buChar char="▸"/>
            </a:pPr>
            <a:r>
              <a:rPr b="0" i="0" lang="en-US" sz="3200" u="none" cap="none" strike="noStrike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Áreas privadas, parcialmente compartidas y compartidas</a:t>
            </a:r>
            <a:endParaRPr/>
          </a:p>
        </p:txBody>
      </p:sp>
      <p:sp>
        <p:nvSpPr>
          <p:cNvPr id="45" name="Google Shape;45;p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" name="Google Shape;46;p1"/>
          <p:cNvSpPr txBox="1"/>
          <p:nvPr/>
        </p:nvSpPr>
        <p:spPr>
          <a:xfrm>
            <a:off x="234884" y="109594"/>
            <a:ext cx="460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Programación II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"/>
          <p:cNvSpPr txBox="1"/>
          <p:nvPr/>
        </p:nvSpPr>
        <p:spPr>
          <a:xfrm>
            <a:off x="5369275" y="5385575"/>
            <a:ext cx="4102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Autores: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Alejandro Héctor </a:t>
            </a:r>
            <a:r>
              <a:rPr lang="en-US" sz="2000">
                <a:solidFill>
                  <a:schemeClr val="dk1"/>
                </a:solidFill>
              </a:rPr>
              <a:t>González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Leandro Romanut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Octubre 2024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78300" y="6257375"/>
            <a:ext cx="432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Este trabajo tiene licencia CC BY-NC 2.5 AR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d43f7bac90_0_22"/>
          <p:cNvSpPr txBox="1"/>
          <p:nvPr/>
        </p:nvSpPr>
        <p:spPr>
          <a:xfrm>
            <a:off x="8648700" y="6181725"/>
            <a:ext cx="4572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Light"/>
              <a:buNone/>
            </a:pPr>
            <a:fld id="{00000000-1234-1234-1234-123412341234}" type="slidenum">
              <a:rPr b="1" i="1" lang="en-US" sz="1200" u="none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‹#›</a:t>
            </a:fld>
            <a:endParaRPr/>
          </a:p>
        </p:txBody>
      </p:sp>
      <p:sp>
        <p:nvSpPr>
          <p:cNvPr id="119" name="Google Shape;119;g2d43f7bac90_0_22"/>
          <p:cNvSpPr txBox="1"/>
          <p:nvPr>
            <p:ph type="title"/>
          </p:nvPr>
        </p:nvSpPr>
        <p:spPr>
          <a:xfrm>
            <a:off x="339725" y="192450"/>
            <a:ext cx="7947000" cy="10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Arial"/>
              <a:buNone/>
            </a:pPr>
            <a:r>
              <a:rPr b="0" i="0" lang="en-US" sz="4900" u="none" cap="none" strike="noStrike">
                <a:solidFill>
                  <a:srgbClr val="616986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R-INFO </a:t>
            </a:r>
            <a:br>
              <a:rPr b="0" i="0" lang="en-US" sz="7200" u="none" cap="none" strike="noStrike">
                <a:solidFill>
                  <a:srgbClr val="616986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</a:br>
            <a:r>
              <a:rPr lang="en-US" sz="2800">
                <a:solidFill>
                  <a:srgbClr val="616986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Ejemplo de uso de parámetros</a:t>
            </a:r>
            <a:endParaRPr/>
          </a:p>
        </p:txBody>
      </p:sp>
      <p:pic>
        <p:nvPicPr>
          <p:cNvPr id="120" name="Google Shape;120;g2d43f7bac90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5650" y="2916100"/>
            <a:ext cx="5586775" cy="27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2d43f7bac90_0_22"/>
          <p:cNvSpPr/>
          <p:nvPr/>
        </p:nvSpPr>
        <p:spPr>
          <a:xfrm>
            <a:off x="4907002" y="2974999"/>
            <a:ext cx="277500" cy="349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2d43f7bac90_0_22"/>
          <p:cNvSpPr/>
          <p:nvPr/>
        </p:nvSpPr>
        <p:spPr>
          <a:xfrm rot="10800000">
            <a:off x="5210777" y="2955520"/>
            <a:ext cx="277500" cy="349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2d43f7bac90_0_22"/>
          <p:cNvSpPr txBox="1"/>
          <p:nvPr/>
        </p:nvSpPr>
        <p:spPr>
          <a:xfrm>
            <a:off x="1832750" y="1320350"/>
            <a:ext cx="5675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Recorrer la calle 10 e informar el total de esquinas con 4 papeles de todo el </a:t>
            </a:r>
            <a:r>
              <a:rPr lang="en-US"/>
              <a:t>recorrido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d43f7bac90_0_77"/>
          <p:cNvSpPr txBox="1"/>
          <p:nvPr/>
        </p:nvSpPr>
        <p:spPr>
          <a:xfrm>
            <a:off x="8648700" y="6181725"/>
            <a:ext cx="4572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Light"/>
              <a:buNone/>
            </a:pPr>
            <a:fld id="{00000000-1234-1234-1234-123412341234}" type="slidenum">
              <a:rPr b="1" i="1" lang="en-US" sz="1200" u="none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‹#›</a:t>
            </a:fld>
            <a:endParaRPr/>
          </a:p>
        </p:txBody>
      </p:sp>
      <p:sp>
        <p:nvSpPr>
          <p:cNvPr id="129" name="Google Shape;129;g2d43f7bac90_0_77"/>
          <p:cNvSpPr txBox="1"/>
          <p:nvPr>
            <p:ph type="title"/>
          </p:nvPr>
        </p:nvSpPr>
        <p:spPr>
          <a:xfrm>
            <a:off x="339725" y="192450"/>
            <a:ext cx="7947000" cy="10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Arial"/>
              <a:buNone/>
            </a:pPr>
            <a:r>
              <a:rPr b="0" i="0" lang="en-US" sz="4900" u="none" cap="none" strike="noStrike">
                <a:solidFill>
                  <a:srgbClr val="616986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R-INFO </a:t>
            </a:r>
            <a:br>
              <a:rPr b="0" i="0" lang="en-US" sz="7200" u="none" cap="none" strike="noStrike">
                <a:solidFill>
                  <a:srgbClr val="616986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</a:br>
            <a:r>
              <a:rPr lang="en-US" sz="2800">
                <a:solidFill>
                  <a:srgbClr val="616986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Ejemplo de uso de parámetros</a:t>
            </a:r>
            <a:endParaRPr/>
          </a:p>
        </p:txBody>
      </p:sp>
      <p:pic>
        <p:nvPicPr>
          <p:cNvPr id="130" name="Google Shape;130;g2d43f7bac90_0_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275" y="2018575"/>
            <a:ext cx="6595199" cy="321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2d43f7bac90_0_77"/>
          <p:cNvSpPr/>
          <p:nvPr/>
        </p:nvSpPr>
        <p:spPr>
          <a:xfrm>
            <a:off x="4494122" y="3616597"/>
            <a:ext cx="218400" cy="183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2d43f7bac90_0_77"/>
          <p:cNvSpPr/>
          <p:nvPr/>
        </p:nvSpPr>
        <p:spPr>
          <a:xfrm rot="10800000">
            <a:off x="4732922" y="3606359"/>
            <a:ext cx="218400" cy="183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2d43f7bac90_0_77"/>
          <p:cNvSpPr txBox="1"/>
          <p:nvPr/>
        </p:nvSpPr>
        <p:spPr>
          <a:xfrm>
            <a:off x="2716925" y="5669325"/>
            <a:ext cx="3192600" cy="51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¿ </a:t>
            </a:r>
            <a:r>
              <a:rPr lang="en-US"/>
              <a:t>Dónde</a:t>
            </a:r>
            <a:r>
              <a:rPr lang="en-US"/>
              <a:t> se realiza la inicialización de papelesEsquina?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d43f7bac90_0_90"/>
          <p:cNvSpPr txBox="1"/>
          <p:nvPr/>
        </p:nvSpPr>
        <p:spPr>
          <a:xfrm>
            <a:off x="8648700" y="6181725"/>
            <a:ext cx="4572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Light"/>
              <a:buNone/>
            </a:pPr>
            <a:fld id="{00000000-1234-1234-1234-123412341234}" type="slidenum">
              <a:rPr b="1" i="1" lang="en-US" sz="1200" u="none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‹#›</a:t>
            </a:fld>
            <a:endParaRPr/>
          </a:p>
        </p:txBody>
      </p:sp>
      <p:sp>
        <p:nvSpPr>
          <p:cNvPr id="139" name="Google Shape;139;g2d43f7bac90_0_90"/>
          <p:cNvSpPr txBox="1"/>
          <p:nvPr>
            <p:ph type="title"/>
          </p:nvPr>
        </p:nvSpPr>
        <p:spPr>
          <a:xfrm>
            <a:off x="339725" y="192450"/>
            <a:ext cx="7947000" cy="10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Arial"/>
              <a:buNone/>
            </a:pPr>
            <a:r>
              <a:rPr b="0" i="0" lang="en-US" sz="4900" u="none" cap="none" strike="noStrike">
                <a:solidFill>
                  <a:srgbClr val="616986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R-INFO </a:t>
            </a:r>
            <a:br>
              <a:rPr b="0" i="0" lang="en-US" sz="7200" u="none" cap="none" strike="noStrike">
                <a:solidFill>
                  <a:srgbClr val="616986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</a:br>
            <a:r>
              <a:rPr lang="en-US" sz="2800">
                <a:solidFill>
                  <a:srgbClr val="616986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Ejemplo de uso de parámetros</a:t>
            </a:r>
            <a:endParaRPr/>
          </a:p>
        </p:txBody>
      </p:sp>
      <p:pic>
        <p:nvPicPr>
          <p:cNvPr id="140" name="Google Shape;140;g2d43f7bac90_0_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2625" y="2533375"/>
            <a:ext cx="4728500" cy="193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/>
          <p:nvPr/>
        </p:nvSpPr>
        <p:spPr>
          <a:xfrm>
            <a:off x="611187" y="1965325"/>
            <a:ext cx="8137525" cy="4495800"/>
          </a:xfrm>
          <a:prstGeom prst="roundRect">
            <a:avLst>
              <a:gd fmla="val 792" name="adj"/>
            </a:avLst>
          </a:prstGeom>
          <a:solidFill>
            <a:srgbClr val="2F76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6" name="Google Shape;146;p6"/>
          <p:cNvSpPr txBox="1"/>
          <p:nvPr>
            <p:ph idx="4294967295" type="title"/>
          </p:nvPr>
        </p:nvSpPr>
        <p:spPr>
          <a:xfrm>
            <a:off x="598488" y="173950"/>
            <a:ext cx="7947000" cy="10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Arial"/>
              <a:buNone/>
            </a:pPr>
            <a:r>
              <a:rPr b="0" i="0" lang="en-US" sz="4900" u="none" cap="none" strike="noStrike">
                <a:solidFill>
                  <a:srgbClr val="616986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AREAS </a:t>
            </a:r>
            <a:r>
              <a:rPr b="0" i="0" lang="en-US" sz="4900" u="none" cap="none" strike="noStrike">
                <a:solidFill>
                  <a:schemeClr val="accent4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 partir de ahora</a:t>
            </a:r>
            <a:br>
              <a:rPr b="0" i="0" lang="en-US" sz="7200" u="none" cap="none" strike="noStrike">
                <a:solidFill>
                  <a:srgbClr val="616986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</a:br>
            <a:r>
              <a:rPr b="0" i="0" lang="en-US" sz="2800" u="none" cap="none" strike="noStrike">
                <a:solidFill>
                  <a:srgbClr val="616986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Programación Concurrente</a:t>
            </a:r>
            <a:endParaRPr/>
          </a:p>
        </p:txBody>
      </p:sp>
      <p:grpSp>
        <p:nvGrpSpPr>
          <p:cNvPr id="147" name="Google Shape;147;p6"/>
          <p:cNvGrpSpPr/>
          <p:nvPr/>
        </p:nvGrpSpPr>
        <p:grpSpPr>
          <a:xfrm>
            <a:off x="684212" y="2032000"/>
            <a:ext cx="4175125" cy="4364037"/>
            <a:chOff x="4211960" y="2022323"/>
            <a:chExt cx="4175896" cy="4364202"/>
          </a:xfrm>
        </p:grpSpPr>
        <p:sp>
          <p:nvSpPr>
            <p:cNvPr id="148" name="Google Shape;148;p6"/>
            <p:cNvSpPr/>
            <p:nvPr/>
          </p:nvSpPr>
          <p:spPr>
            <a:xfrm>
              <a:off x="4211960" y="2022323"/>
              <a:ext cx="4175896" cy="4364202"/>
            </a:xfrm>
            <a:prstGeom prst="roundRect">
              <a:avLst>
                <a:gd fmla="val 498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1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9" name="Google Shape;149;p6"/>
            <p:cNvSpPr txBox="1"/>
            <p:nvPr/>
          </p:nvSpPr>
          <p:spPr>
            <a:xfrm>
              <a:off x="4288174" y="2109639"/>
              <a:ext cx="4039346" cy="424672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programa</a:t>
              </a: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nombre 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t/>
              </a:r>
              <a:endParaRPr b="1" i="0" sz="2000" u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procesos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70C0"/>
                </a:buClr>
                <a:buSzPts val="1800"/>
                <a:buFont typeface="Consolas"/>
                <a:buNone/>
              </a:pPr>
              <a:r>
                <a:rPr b="0" i="1" lang="en-US" sz="1800" u="none">
                  <a:solidFill>
                    <a:srgbClr val="0070C0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b="0" i="1" lang="en-US" sz="1600" u="none">
                  <a:solidFill>
                    <a:srgbClr val="0070C0"/>
                  </a:solidFill>
                  <a:latin typeface="Consolas"/>
                  <a:ea typeface="Consolas"/>
                  <a:cs typeface="Consolas"/>
                  <a:sym typeface="Consolas"/>
                </a:rPr>
                <a:t>// Procesos utilizados por los robots</a:t>
              </a:r>
              <a:endParaRPr/>
            </a:p>
            <a:p>
              <a:pPr indent="0" lvl="0" marL="0" marR="0" rtl="0" algn="l">
                <a:lnSpc>
                  <a:spcPct val="163636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Tahoma"/>
                <a:buNone/>
              </a:pPr>
              <a:r>
                <a:t/>
              </a:r>
              <a:endParaRPr b="0" i="0" sz="11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areas</a:t>
              </a:r>
              <a:endParaRPr/>
            </a:p>
            <a:p>
              <a:pPr indent="0" lvl="0" marL="0" marR="0" rtl="0" algn="l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70C0"/>
                </a:buClr>
                <a:buSzPts val="1600"/>
                <a:buFont typeface="Consolas"/>
                <a:buNone/>
              </a:pPr>
              <a:r>
                <a:rPr b="0" i="1" lang="en-US" sz="1600" u="none">
                  <a:solidFill>
                    <a:srgbClr val="0070C0"/>
                  </a:solidFill>
                  <a:latin typeface="Consolas"/>
                  <a:ea typeface="Consolas"/>
                  <a:cs typeface="Consolas"/>
                  <a:sym typeface="Consolas"/>
                </a:rPr>
                <a:t>  // Áreas de la ciudad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robots </a:t>
              </a:r>
              <a:endParaRPr/>
            </a:p>
            <a:p>
              <a:pPr indent="0" lvl="0" marL="0" marR="0" rtl="0" algn="l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70C0"/>
                </a:buClr>
                <a:buSzPts val="1600"/>
                <a:buFont typeface="Consolas"/>
                <a:buNone/>
              </a:pPr>
              <a:r>
                <a:rPr b="0" i="1" lang="en-US" sz="1600" u="none">
                  <a:solidFill>
                    <a:srgbClr val="0070C0"/>
                  </a:solidFill>
                  <a:latin typeface="Consolas"/>
                  <a:ea typeface="Consolas"/>
                  <a:cs typeface="Consolas"/>
                  <a:sym typeface="Consolas"/>
                </a:rPr>
                <a:t>  // Robots del programa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variables</a:t>
              </a: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endParaRPr/>
            </a:p>
            <a:p>
              <a:pPr indent="0" lvl="0" marL="0" marR="0" rtl="0" algn="l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nsolas"/>
                <a:buNone/>
              </a:pPr>
              <a:r>
                <a:rPr b="0" i="1" lang="en-US" sz="16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b="0" i="1" lang="en-US" sz="1600" u="none">
                  <a:solidFill>
                    <a:srgbClr val="0070C0"/>
                  </a:solidFill>
                  <a:latin typeface="Consolas"/>
                  <a:ea typeface="Consolas"/>
                  <a:cs typeface="Consolas"/>
                  <a:sym typeface="Consolas"/>
                </a:rPr>
                <a:t>// Variables robots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comenzar</a:t>
              </a:r>
              <a:endParaRPr/>
            </a:p>
            <a:p>
              <a:pPr indent="0" lvl="0" marL="0" marR="0" rtl="0" algn="l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70C0"/>
                </a:buClr>
                <a:buSzPts val="1600"/>
                <a:buFont typeface="Consolas"/>
                <a:buNone/>
              </a:pPr>
              <a:r>
                <a:rPr b="0" i="1" lang="en-US" sz="1600" u="none">
                  <a:solidFill>
                    <a:srgbClr val="0070C0"/>
                  </a:solidFill>
                  <a:latin typeface="Consolas"/>
                  <a:ea typeface="Consolas"/>
                  <a:cs typeface="Consolas"/>
                  <a:sym typeface="Consolas"/>
                </a:rPr>
                <a:t>  // Asignación de áreas </a:t>
              </a:r>
              <a:endParaRPr/>
            </a:p>
            <a:p>
              <a:pPr indent="0" lvl="0" marL="0" marR="0" rtl="0" algn="l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70C0"/>
                </a:buClr>
                <a:buSzPts val="1600"/>
                <a:buFont typeface="Consolas"/>
                <a:buNone/>
              </a:pPr>
              <a:r>
                <a:rPr b="0" i="1" lang="en-US" sz="1600" u="none">
                  <a:solidFill>
                    <a:srgbClr val="0070C0"/>
                  </a:solidFill>
                  <a:latin typeface="Consolas"/>
                  <a:ea typeface="Consolas"/>
                  <a:cs typeface="Consolas"/>
                  <a:sym typeface="Consolas"/>
                </a:rPr>
                <a:t>  // Inicialización de robots 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fin </a:t>
              </a:r>
              <a:endParaRPr/>
            </a:p>
          </p:txBody>
        </p:sp>
      </p:grpSp>
      <p:sp>
        <p:nvSpPr>
          <p:cNvPr id="150" name="Google Shape;150;p6"/>
          <p:cNvSpPr/>
          <p:nvPr/>
        </p:nvSpPr>
        <p:spPr>
          <a:xfrm>
            <a:off x="3481387" y="2390775"/>
            <a:ext cx="5440362" cy="3887787"/>
          </a:xfrm>
          <a:prstGeom prst="roundRect">
            <a:avLst>
              <a:gd fmla="val 1805" name="adj"/>
            </a:avLst>
          </a:prstGeom>
          <a:solidFill>
            <a:schemeClr val="lt1"/>
          </a:solidFill>
          <a:ln cap="flat" cmpd="sng" w="25400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9499999" dist="139700">
              <a:srgbClr val="000000">
                <a:alpha val="1960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1" name="Google Shape;151;p6"/>
          <p:cNvSpPr txBox="1"/>
          <p:nvPr/>
        </p:nvSpPr>
        <p:spPr>
          <a:xfrm>
            <a:off x="3817937" y="2474912"/>
            <a:ext cx="4930775" cy="11699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ciudad1: </a:t>
            </a:r>
            <a:r>
              <a:rPr b="1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areaC</a:t>
            </a:r>
            <a:r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(1,1,10,10</a:t>
            </a:r>
            <a:r>
              <a:rPr b="0" i="0" lang="en-US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i="1" lang="en-US" sz="1400" u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//área Compartida </a:t>
            </a:r>
            <a:endParaRPr b="0" i="1" sz="1600" u="non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ciudad2: </a:t>
            </a:r>
            <a:r>
              <a:rPr b="1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areaP</a:t>
            </a:r>
            <a:r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(15,15,20,20</a:t>
            </a:r>
            <a:r>
              <a:rPr b="0" i="0" lang="en-US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i="1" lang="en-US" sz="1400" u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//área Privada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ciudad3: </a:t>
            </a:r>
            <a:r>
              <a:rPr b="1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areaPC</a:t>
            </a:r>
            <a:r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(30,32,50,51</a:t>
            </a:r>
            <a:r>
              <a:rPr b="0" i="0" lang="en-US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i="1" lang="en-US" sz="1400" u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//área Parcialmente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Consolas"/>
              <a:buNone/>
            </a:pPr>
            <a:r>
              <a:rPr b="0" i="1" lang="en-US" sz="1400" u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		 compartida </a:t>
            </a:r>
            <a:endParaRPr/>
          </a:p>
        </p:txBody>
      </p:sp>
      <p:sp>
        <p:nvSpPr>
          <p:cNvPr id="152" name="Google Shape;152;p6"/>
          <p:cNvSpPr/>
          <p:nvPr/>
        </p:nvSpPr>
        <p:spPr>
          <a:xfrm>
            <a:off x="3203575" y="3427412"/>
            <a:ext cx="485775" cy="476250"/>
          </a:xfrm>
          <a:prstGeom prst="rightArrow">
            <a:avLst>
              <a:gd fmla="val 11012" name="adj1"/>
              <a:gd fmla="val 50000" name="adj2"/>
            </a:avLst>
          </a:prstGeom>
          <a:solidFill>
            <a:schemeClr val="dk1"/>
          </a:solidFill>
          <a:ln>
            <a:noFill/>
          </a:ln>
          <a:effectLst>
            <a:outerShdw blurRad="63500" dist="38100">
              <a:srgbClr val="000000">
                <a:alpha val="3960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3" name="Google Shape;153;p6"/>
          <p:cNvSpPr/>
          <p:nvPr/>
        </p:nvSpPr>
        <p:spPr>
          <a:xfrm>
            <a:off x="3727450" y="3748087"/>
            <a:ext cx="5022850" cy="2416175"/>
          </a:xfrm>
          <a:prstGeom prst="roundRect">
            <a:avLst>
              <a:gd fmla="val 1074" name="adj"/>
            </a:avLst>
          </a:prstGeom>
          <a:solidFill>
            <a:srgbClr val="2F767D">
              <a:alpha val="274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54" name="Google Shape;154;p6"/>
          <p:cNvGrpSpPr/>
          <p:nvPr/>
        </p:nvGrpSpPr>
        <p:grpSpPr>
          <a:xfrm>
            <a:off x="3727450" y="3683000"/>
            <a:ext cx="5021168" cy="2587703"/>
            <a:chOff x="3800075" y="3600818"/>
            <a:chExt cx="5006611" cy="2587211"/>
          </a:xfrm>
        </p:grpSpPr>
        <p:sp>
          <p:nvSpPr>
            <p:cNvPr id="155" name="Google Shape;155;p6"/>
            <p:cNvSpPr txBox="1"/>
            <p:nvPr/>
          </p:nvSpPr>
          <p:spPr>
            <a:xfrm>
              <a:off x="5136040" y="3600818"/>
              <a:ext cx="3487123" cy="9695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900A8"/>
                </a:buClr>
                <a:buSzPts val="1900"/>
                <a:buFont typeface="Avenir"/>
                <a:buNone/>
              </a:pPr>
              <a:r>
                <a:rPr b="0" i="0" lang="en-US" sz="1900" u="none">
                  <a:solidFill>
                    <a:srgbClr val="3900A8"/>
                  </a:solidFill>
                  <a:latin typeface="Avenir"/>
                  <a:ea typeface="Avenir"/>
                  <a:cs typeface="Avenir"/>
                  <a:sym typeface="Avenir"/>
                </a:rPr>
                <a:t>Cualquier robot pueden circular por la misma. </a:t>
              </a:r>
              <a:r>
                <a:rPr b="1" i="0" lang="en-US" sz="1900" u="sng">
                  <a:solidFill>
                    <a:srgbClr val="3900A8"/>
                  </a:solidFill>
                  <a:latin typeface="Avenir"/>
                  <a:ea typeface="Avenir"/>
                  <a:cs typeface="Avenir"/>
                  <a:sym typeface="Avenir"/>
                </a:rPr>
                <a:t>Todos los rob</a:t>
              </a:r>
              <a:r>
                <a:rPr b="1" lang="en-US" sz="1900" u="sng">
                  <a:solidFill>
                    <a:srgbClr val="3900A8"/>
                  </a:solidFill>
                  <a:latin typeface="Avenir"/>
                  <a:ea typeface="Avenir"/>
                  <a:cs typeface="Avenir"/>
                  <a:sym typeface="Avenir"/>
                </a:rPr>
                <a:t>o</a:t>
              </a:r>
              <a:r>
                <a:rPr b="1" i="0" lang="en-US" sz="1900" u="sng">
                  <a:solidFill>
                    <a:srgbClr val="3900A8"/>
                  </a:solidFill>
                  <a:latin typeface="Avenir"/>
                  <a:ea typeface="Avenir"/>
                  <a:cs typeface="Avenir"/>
                  <a:sym typeface="Avenir"/>
                </a:rPr>
                <a:t>ts a la vez</a:t>
              </a:r>
              <a:endParaRPr u="sng"/>
            </a:p>
          </p:txBody>
        </p:sp>
        <p:sp>
          <p:nvSpPr>
            <p:cNvPr id="156" name="Google Shape;156;p6"/>
            <p:cNvSpPr txBox="1"/>
            <p:nvPr/>
          </p:nvSpPr>
          <p:spPr>
            <a:xfrm>
              <a:off x="5150286" y="4538416"/>
              <a:ext cx="3512449" cy="677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900A8"/>
                </a:buClr>
                <a:buSzPts val="1900"/>
                <a:buFont typeface="Avenir"/>
                <a:buNone/>
              </a:pPr>
              <a:r>
                <a:rPr b="0" i="0" lang="en-US" sz="1900" u="none">
                  <a:solidFill>
                    <a:srgbClr val="3900A8"/>
                  </a:solidFill>
                  <a:latin typeface="Avenir"/>
                  <a:ea typeface="Avenir"/>
                  <a:cs typeface="Avenir"/>
                  <a:sym typeface="Avenir"/>
                </a:rPr>
                <a:t>Sólo puede haber en ella </a:t>
              </a:r>
              <a:r>
                <a:rPr b="1" i="0" lang="en-US" sz="1900" u="sng">
                  <a:solidFill>
                    <a:srgbClr val="3900A8"/>
                  </a:solidFill>
                  <a:latin typeface="Avenir"/>
                  <a:ea typeface="Avenir"/>
                  <a:cs typeface="Avenir"/>
                  <a:sym typeface="Avenir"/>
                </a:rPr>
                <a:t>un único robot</a:t>
              </a:r>
              <a:endParaRPr/>
            </a:p>
          </p:txBody>
        </p:sp>
        <p:sp>
          <p:nvSpPr>
            <p:cNvPr id="157" name="Google Shape;157;p6"/>
            <p:cNvSpPr txBox="1"/>
            <p:nvPr/>
          </p:nvSpPr>
          <p:spPr>
            <a:xfrm>
              <a:off x="5150286" y="5218429"/>
              <a:ext cx="3656400" cy="9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nsolas"/>
                <a:buNone/>
              </a:pPr>
              <a:r>
                <a:rPr lang="en-US" sz="1900">
                  <a:solidFill>
                    <a:srgbClr val="3900A8"/>
                  </a:solidFill>
                  <a:latin typeface="Avenir"/>
                  <a:ea typeface="Avenir"/>
                  <a:cs typeface="Avenir"/>
                  <a:sym typeface="Avenir"/>
                </a:rPr>
                <a:t>P</a:t>
              </a:r>
              <a:r>
                <a:rPr lang="en-US" sz="1900">
                  <a:solidFill>
                    <a:srgbClr val="3900A8"/>
                  </a:solidFill>
                  <a:latin typeface="Avenir"/>
                  <a:ea typeface="Avenir"/>
                  <a:cs typeface="Avenir"/>
                  <a:sym typeface="Avenir"/>
                </a:rPr>
                <a:t>ueden acceder más de un robot pero </a:t>
              </a:r>
              <a:r>
                <a:rPr b="1" lang="en-US" sz="1900" u="sng">
                  <a:solidFill>
                    <a:srgbClr val="3900A8"/>
                  </a:solidFill>
                  <a:latin typeface="Avenir"/>
                  <a:ea typeface="Avenir"/>
                  <a:cs typeface="Avenir"/>
                  <a:sym typeface="Avenir"/>
                </a:rPr>
                <a:t>no todos los robots declarados</a:t>
              </a:r>
              <a:endParaRPr b="1" u="sng"/>
            </a:p>
          </p:txBody>
        </p:sp>
        <p:grpSp>
          <p:nvGrpSpPr>
            <p:cNvPr id="158" name="Google Shape;158;p6"/>
            <p:cNvGrpSpPr/>
            <p:nvPr/>
          </p:nvGrpSpPr>
          <p:grpSpPr>
            <a:xfrm>
              <a:off x="3831372" y="3781160"/>
              <a:ext cx="1348990" cy="647717"/>
              <a:chOff x="4755612" y="3723863"/>
              <a:chExt cx="1348990" cy="489492"/>
            </a:xfrm>
          </p:grpSpPr>
          <p:sp>
            <p:nvSpPr>
              <p:cNvPr id="159" name="Google Shape;159;p6"/>
              <p:cNvSpPr/>
              <p:nvPr/>
            </p:nvSpPr>
            <p:spPr>
              <a:xfrm>
                <a:off x="4755612" y="3723863"/>
                <a:ext cx="1348990" cy="489492"/>
              </a:xfrm>
              <a:prstGeom prst="homePlate">
                <a:avLst>
                  <a:gd fmla="val 17681" name="adj"/>
                </a:avLst>
              </a:prstGeom>
              <a:solidFill>
                <a:srgbClr val="2F767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1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0" name="Google Shape;160;p6"/>
              <p:cNvSpPr txBox="1"/>
              <p:nvPr/>
            </p:nvSpPr>
            <p:spPr>
              <a:xfrm>
                <a:off x="4814540" y="3724572"/>
                <a:ext cx="1176453" cy="4748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Avenir"/>
                  <a:buNone/>
                </a:pPr>
                <a:r>
                  <a:rPr b="0" i="0" lang="en-US" sz="2400" u="none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areaC</a:t>
                </a:r>
                <a:endParaRPr/>
              </a:p>
              <a:p>
                <a:pPr indent="0" lvl="0" marL="0" marR="0" rtl="0" algn="l">
                  <a:lnSpc>
                    <a:spcPct val="11818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100"/>
                  <a:buFont typeface="Avenir"/>
                  <a:buNone/>
                </a:pPr>
                <a:r>
                  <a:rPr b="0" i="0" lang="en-US" sz="1100" u="none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Compartida</a:t>
                </a:r>
                <a:endParaRPr/>
              </a:p>
            </p:txBody>
          </p:sp>
        </p:grpSp>
        <p:grpSp>
          <p:nvGrpSpPr>
            <p:cNvPr id="161" name="Google Shape;161;p6"/>
            <p:cNvGrpSpPr/>
            <p:nvPr/>
          </p:nvGrpSpPr>
          <p:grpSpPr>
            <a:xfrm>
              <a:off x="3800075" y="4551988"/>
              <a:ext cx="1372372" cy="648435"/>
              <a:chOff x="4669580" y="4351080"/>
              <a:chExt cx="1372372" cy="497264"/>
            </a:xfrm>
          </p:grpSpPr>
          <p:sp>
            <p:nvSpPr>
              <p:cNvPr id="162" name="Google Shape;162;p6"/>
              <p:cNvSpPr/>
              <p:nvPr/>
            </p:nvSpPr>
            <p:spPr>
              <a:xfrm>
                <a:off x="4669580" y="4358935"/>
                <a:ext cx="1372372" cy="489409"/>
              </a:xfrm>
              <a:prstGeom prst="homePlate">
                <a:avLst>
                  <a:gd fmla="val 17749" name="adj"/>
                </a:avLst>
              </a:prstGeom>
              <a:solidFill>
                <a:srgbClr val="2F767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1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3" name="Google Shape;163;p6"/>
              <p:cNvSpPr txBox="1"/>
              <p:nvPr/>
            </p:nvSpPr>
            <p:spPr>
              <a:xfrm>
                <a:off x="4917672" y="4351080"/>
                <a:ext cx="1003558" cy="4838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Avenir"/>
                  <a:buNone/>
                </a:pPr>
                <a:r>
                  <a:rPr b="0" i="0" lang="en-US" sz="2400" u="none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areaP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100"/>
                  <a:buFont typeface="Avenir"/>
                  <a:buNone/>
                </a:pPr>
                <a:r>
                  <a:rPr b="0" i="0" lang="en-US" sz="1100" u="none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Privada</a:t>
                </a:r>
                <a:endParaRPr/>
              </a:p>
            </p:txBody>
          </p:sp>
        </p:grpSp>
        <p:grpSp>
          <p:nvGrpSpPr>
            <p:cNvPr id="164" name="Google Shape;164;p6"/>
            <p:cNvGrpSpPr/>
            <p:nvPr/>
          </p:nvGrpSpPr>
          <p:grpSpPr>
            <a:xfrm>
              <a:off x="3800075" y="5316312"/>
              <a:ext cx="1633489" cy="639779"/>
              <a:chOff x="3852693" y="4998648"/>
              <a:chExt cx="1633489" cy="641218"/>
            </a:xfrm>
          </p:grpSpPr>
          <p:sp>
            <p:nvSpPr>
              <p:cNvPr id="165" name="Google Shape;165;p6"/>
              <p:cNvSpPr/>
              <p:nvPr/>
            </p:nvSpPr>
            <p:spPr>
              <a:xfrm>
                <a:off x="3852693" y="4998648"/>
                <a:ext cx="1375538" cy="641218"/>
              </a:xfrm>
              <a:prstGeom prst="homePlate">
                <a:avLst>
                  <a:gd fmla="val 16565" name="adj"/>
                </a:avLst>
              </a:prstGeom>
              <a:solidFill>
                <a:srgbClr val="2F767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1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6" name="Google Shape;166;p6"/>
              <p:cNvSpPr txBox="1"/>
              <p:nvPr/>
            </p:nvSpPr>
            <p:spPr>
              <a:xfrm>
                <a:off x="3942918" y="5003081"/>
                <a:ext cx="1543264" cy="6309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Avenir"/>
                  <a:buNone/>
                </a:pPr>
                <a:r>
                  <a:rPr b="0" i="0" lang="en-US" sz="2400" u="none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areaPC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100"/>
                  <a:buFont typeface="Avenir"/>
                  <a:buNone/>
                </a:pPr>
                <a:r>
                  <a:rPr b="0" i="0" lang="en-US" sz="1100" u="none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rPr>
                  <a:t>Parc. Comp.</a:t>
                </a:r>
                <a:endParaRPr/>
              </a:p>
            </p:txBody>
          </p:sp>
        </p:grpSp>
      </p:grp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201fdd2bc2_0_0"/>
          <p:cNvSpPr txBox="1"/>
          <p:nvPr>
            <p:ph idx="4294967295" type="title"/>
          </p:nvPr>
        </p:nvSpPr>
        <p:spPr>
          <a:xfrm>
            <a:off x="1196975" y="765175"/>
            <a:ext cx="7947000" cy="10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Arial"/>
              <a:buNone/>
            </a:pPr>
            <a:r>
              <a:rPr b="0" i="0" lang="en-US" sz="4900" u="none" cap="none" strike="noStrike">
                <a:solidFill>
                  <a:srgbClr val="616986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</a:t>
            </a:r>
            <a:r>
              <a:rPr b="0" i="0" lang="en-US" sz="4900" u="none" cap="none" strike="noStrike">
                <a:solidFill>
                  <a:srgbClr val="616986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REAS</a:t>
            </a:r>
            <a:br>
              <a:rPr b="0" i="0" lang="en-US" sz="7200" u="none" cap="none" strike="noStrike">
                <a:solidFill>
                  <a:srgbClr val="616986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</a:br>
            <a:r>
              <a:rPr b="0" i="0" lang="en-US" sz="2800" u="none" cap="none" strike="noStrike">
                <a:solidFill>
                  <a:srgbClr val="616986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Programación Concurrente</a:t>
            </a:r>
            <a:endParaRPr/>
          </a:p>
        </p:txBody>
      </p:sp>
      <p:pic>
        <p:nvPicPr>
          <p:cNvPr id="172" name="Google Shape;172;g2201fdd2bc2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8301" y="1998101"/>
            <a:ext cx="8284548" cy="46606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3" name="Google Shape;173;g2201fdd2bc2_0_0"/>
          <p:cNvGrpSpPr/>
          <p:nvPr/>
        </p:nvGrpSpPr>
        <p:grpSpPr>
          <a:xfrm>
            <a:off x="-92126" y="4345100"/>
            <a:ext cx="2551500" cy="1311611"/>
            <a:chOff x="9342389" y="2543766"/>
            <a:chExt cx="2551500" cy="1311611"/>
          </a:xfrm>
        </p:grpSpPr>
        <p:sp>
          <p:nvSpPr>
            <p:cNvPr id="174" name="Google Shape;174;g2201fdd2bc2_0_0"/>
            <p:cNvSpPr txBox="1"/>
            <p:nvPr/>
          </p:nvSpPr>
          <p:spPr>
            <a:xfrm>
              <a:off x="9342389" y="2543766"/>
              <a:ext cx="25515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600"/>
                <a:buFont typeface="Calibri"/>
                <a:buNone/>
              </a:pPr>
              <a:r>
                <a:rPr b="1" i="0" lang="en-US" sz="2200" u="none" cap="none" strike="noStrike">
                  <a:solidFill>
                    <a:srgbClr val="757070"/>
                  </a:solidFill>
                  <a:latin typeface="Arial"/>
                  <a:ea typeface="Arial"/>
                  <a:cs typeface="Arial"/>
                  <a:sym typeface="Arial"/>
                </a:rPr>
                <a:t>AREA </a:t>
              </a:r>
              <a:endParaRPr sz="1000"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600"/>
                <a:buFont typeface="Calibri"/>
                <a:buNone/>
              </a:pPr>
              <a:r>
                <a:rPr b="1" i="0" lang="en-US" sz="2200" u="none" cap="none" strike="noStrike">
                  <a:solidFill>
                    <a:srgbClr val="757070"/>
                  </a:solidFill>
                  <a:latin typeface="Arial"/>
                  <a:ea typeface="Arial"/>
                  <a:cs typeface="Arial"/>
                  <a:sym typeface="Arial"/>
                </a:rPr>
                <a:t>COMPARTIDA</a:t>
              </a:r>
              <a:endParaRPr b="1" i="0" sz="22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g2201fdd2bc2_0_0"/>
            <p:cNvSpPr/>
            <p:nvPr/>
          </p:nvSpPr>
          <p:spPr>
            <a:xfrm rot="-7383321">
              <a:off x="10522227" y="3326573"/>
              <a:ext cx="480705" cy="423707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5B9BD5"/>
            </a:solidFill>
            <a:ln cap="flat" cmpd="sng" w="25400">
              <a:solidFill>
                <a:srgbClr val="2641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6" name="Google Shape;176;g2201fdd2bc2_0_0"/>
          <p:cNvGrpSpPr/>
          <p:nvPr/>
        </p:nvGrpSpPr>
        <p:grpSpPr>
          <a:xfrm>
            <a:off x="1483432" y="3815851"/>
            <a:ext cx="2899800" cy="1303674"/>
            <a:chOff x="8662353" y="2387007"/>
            <a:chExt cx="2899800" cy="1303674"/>
          </a:xfrm>
        </p:grpSpPr>
        <p:sp>
          <p:nvSpPr>
            <p:cNvPr id="177" name="Google Shape;177;g2201fdd2bc2_0_0"/>
            <p:cNvSpPr txBox="1"/>
            <p:nvPr/>
          </p:nvSpPr>
          <p:spPr>
            <a:xfrm>
              <a:off x="8662353" y="2387007"/>
              <a:ext cx="28998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600"/>
                <a:buFont typeface="Calibri"/>
                <a:buNone/>
              </a:pPr>
              <a:r>
                <a:rPr b="1" i="0" lang="en-US" sz="2400" u="none" cap="none" strike="noStrike">
                  <a:solidFill>
                    <a:srgbClr val="757070"/>
                  </a:solidFill>
                  <a:latin typeface="Arial"/>
                  <a:ea typeface="Arial"/>
                  <a:cs typeface="Arial"/>
                  <a:sym typeface="Arial"/>
                </a:rPr>
                <a:t>AREA </a:t>
              </a:r>
              <a:endParaRPr sz="1200"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600"/>
                <a:buFont typeface="Calibri"/>
                <a:buNone/>
              </a:pPr>
              <a:r>
                <a:rPr b="1" i="0" lang="en-US" sz="2400" u="none" cap="none" strike="noStrike">
                  <a:solidFill>
                    <a:srgbClr val="757070"/>
                  </a:solidFill>
                  <a:latin typeface="Arial"/>
                  <a:ea typeface="Arial"/>
                  <a:cs typeface="Arial"/>
                  <a:sym typeface="Arial"/>
                </a:rPr>
                <a:t>PRIVADA</a:t>
              </a:r>
              <a:endParaRPr b="1" i="0" sz="24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g2201fdd2bc2_0_0"/>
            <p:cNvSpPr/>
            <p:nvPr/>
          </p:nvSpPr>
          <p:spPr>
            <a:xfrm rot="-5400000">
              <a:off x="9840180" y="3238581"/>
              <a:ext cx="480600" cy="4236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5B9BD5"/>
            </a:solidFill>
            <a:ln cap="flat" cmpd="sng" w="25400">
              <a:solidFill>
                <a:srgbClr val="2641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9" name="Google Shape;179;g2201fdd2bc2_0_0"/>
          <p:cNvGrpSpPr/>
          <p:nvPr/>
        </p:nvGrpSpPr>
        <p:grpSpPr>
          <a:xfrm>
            <a:off x="4572002" y="4676913"/>
            <a:ext cx="3260943" cy="1200600"/>
            <a:chOff x="8301210" y="2470350"/>
            <a:chExt cx="3260943" cy="1200600"/>
          </a:xfrm>
        </p:grpSpPr>
        <p:sp>
          <p:nvSpPr>
            <p:cNvPr id="180" name="Google Shape;180;g2201fdd2bc2_0_0"/>
            <p:cNvSpPr txBox="1"/>
            <p:nvPr/>
          </p:nvSpPr>
          <p:spPr>
            <a:xfrm>
              <a:off x="8662353" y="2470350"/>
              <a:ext cx="2899800" cy="12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600"/>
                <a:buFont typeface="Calibri"/>
                <a:buNone/>
              </a:pPr>
              <a:r>
                <a:rPr b="1" i="0" lang="en-US" sz="2400" u="none" cap="none" strike="noStrike">
                  <a:solidFill>
                    <a:srgbClr val="757070"/>
                  </a:solidFill>
                  <a:latin typeface="Arial"/>
                  <a:ea typeface="Arial"/>
                  <a:cs typeface="Arial"/>
                  <a:sym typeface="Arial"/>
                </a:rPr>
                <a:t>AREA </a:t>
              </a:r>
              <a:endParaRPr sz="1200"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600"/>
                <a:buFont typeface="Calibri"/>
                <a:buNone/>
              </a:pPr>
              <a:r>
                <a:rPr b="1" i="0" lang="en-US" sz="2400" u="none" cap="none" strike="noStrike">
                  <a:solidFill>
                    <a:srgbClr val="757070"/>
                  </a:solidFill>
                  <a:latin typeface="Arial"/>
                  <a:ea typeface="Arial"/>
                  <a:cs typeface="Arial"/>
                  <a:sym typeface="Arial"/>
                </a:rPr>
                <a:t>PARCIALMENTE</a:t>
              </a:r>
              <a:endParaRPr sz="1200"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600"/>
                <a:buFont typeface="Calibri"/>
                <a:buNone/>
              </a:pPr>
              <a:r>
                <a:rPr b="1" i="0" lang="en-US" sz="2400" u="none" cap="none" strike="noStrike">
                  <a:solidFill>
                    <a:srgbClr val="757070"/>
                  </a:solidFill>
                  <a:latin typeface="Arial"/>
                  <a:ea typeface="Arial"/>
                  <a:cs typeface="Arial"/>
                  <a:sym typeface="Arial"/>
                </a:rPr>
                <a:t>COMPARTIDA</a:t>
              </a:r>
              <a:endParaRPr b="1" i="0" sz="24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g2201fdd2bc2_0_0"/>
            <p:cNvSpPr/>
            <p:nvPr/>
          </p:nvSpPr>
          <p:spPr>
            <a:xfrm rot="-1585268">
              <a:off x="8370305" y="2824439"/>
              <a:ext cx="480711" cy="423692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5B9BD5"/>
            </a:solidFill>
            <a:ln cap="flat" cmpd="sng" w="25400">
              <a:solidFill>
                <a:srgbClr val="2641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"/>
          <p:cNvSpPr/>
          <p:nvPr/>
        </p:nvSpPr>
        <p:spPr>
          <a:xfrm>
            <a:off x="611187" y="1965325"/>
            <a:ext cx="8137525" cy="4495800"/>
          </a:xfrm>
          <a:prstGeom prst="roundRect">
            <a:avLst>
              <a:gd fmla="val 792" name="adj"/>
            </a:avLst>
          </a:prstGeom>
          <a:solidFill>
            <a:srgbClr val="2F76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7" name="Google Shape;187;p7"/>
          <p:cNvSpPr txBox="1"/>
          <p:nvPr>
            <p:ph idx="4294967295" type="title"/>
          </p:nvPr>
        </p:nvSpPr>
        <p:spPr>
          <a:xfrm>
            <a:off x="1196975" y="765175"/>
            <a:ext cx="7947025" cy="10429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Arial"/>
              <a:buNone/>
            </a:pPr>
            <a:r>
              <a:rPr b="0" i="0" lang="en-US" sz="4900" u="none" cap="none" strike="noStrike">
                <a:solidFill>
                  <a:srgbClr val="616986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Asignación Explícita </a:t>
            </a:r>
            <a:br>
              <a:rPr b="0" i="0" lang="en-US" sz="7200" u="none" cap="none" strike="noStrike">
                <a:solidFill>
                  <a:srgbClr val="616986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</a:br>
            <a:r>
              <a:rPr b="0" i="0" lang="en-US" sz="2800" u="none" cap="none" strike="noStrike">
                <a:solidFill>
                  <a:srgbClr val="616986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Programación Concurrente</a:t>
            </a:r>
            <a:endParaRPr/>
          </a:p>
        </p:txBody>
      </p:sp>
      <p:grpSp>
        <p:nvGrpSpPr>
          <p:cNvPr id="188" name="Google Shape;188;p7"/>
          <p:cNvGrpSpPr/>
          <p:nvPr/>
        </p:nvGrpSpPr>
        <p:grpSpPr>
          <a:xfrm>
            <a:off x="684212" y="2032000"/>
            <a:ext cx="4175125" cy="4364037"/>
            <a:chOff x="4211960" y="2022323"/>
            <a:chExt cx="4175896" cy="4364202"/>
          </a:xfrm>
        </p:grpSpPr>
        <p:sp>
          <p:nvSpPr>
            <p:cNvPr id="189" name="Google Shape;189;p7"/>
            <p:cNvSpPr/>
            <p:nvPr/>
          </p:nvSpPr>
          <p:spPr>
            <a:xfrm>
              <a:off x="4211960" y="2022323"/>
              <a:ext cx="4175896" cy="4364202"/>
            </a:xfrm>
            <a:prstGeom prst="roundRect">
              <a:avLst>
                <a:gd fmla="val 498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1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0" name="Google Shape;190;p7"/>
            <p:cNvSpPr txBox="1"/>
            <p:nvPr/>
          </p:nvSpPr>
          <p:spPr>
            <a:xfrm>
              <a:off x="4288174" y="2109639"/>
              <a:ext cx="4039346" cy="424672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programa</a:t>
              </a: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nombre 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t/>
              </a:r>
              <a:endParaRPr b="1" i="0" sz="2000" u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procesos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70C0"/>
                </a:buClr>
                <a:buSzPts val="1800"/>
                <a:buFont typeface="Consolas"/>
                <a:buNone/>
              </a:pPr>
              <a:r>
                <a:rPr b="0" i="1" lang="en-US" sz="1800" u="none">
                  <a:solidFill>
                    <a:srgbClr val="0070C0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b="0" i="1" lang="en-US" sz="1600" u="none">
                  <a:solidFill>
                    <a:srgbClr val="0070C0"/>
                  </a:solidFill>
                  <a:latin typeface="Consolas"/>
                  <a:ea typeface="Consolas"/>
                  <a:cs typeface="Consolas"/>
                  <a:sym typeface="Consolas"/>
                </a:rPr>
                <a:t>// Procesos utilizados por los robots</a:t>
              </a:r>
              <a:endParaRPr/>
            </a:p>
            <a:p>
              <a:pPr indent="0" lvl="0" marL="0" marR="0" rtl="0" algn="l">
                <a:lnSpc>
                  <a:spcPct val="163636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Tahoma"/>
                <a:buNone/>
              </a:pPr>
              <a:r>
                <a:t/>
              </a:r>
              <a:endParaRPr b="0" i="0" sz="11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areas</a:t>
              </a:r>
              <a:endParaRPr/>
            </a:p>
            <a:p>
              <a:pPr indent="0" lvl="0" marL="0" marR="0" rtl="0" algn="l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70C0"/>
                </a:buClr>
                <a:buSzPts val="1600"/>
                <a:buFont typeface="Consolas"/>
                <a:buNone/>
              </a:pPr>
              <a:r>
                <a:rPr b="0" i="1" lang="en-US" sz="1600" u="none">
                  <a:solidFill>
                    <a:srgbClr val="0070C0"/>
                  </a:solidFill>
                  <a:latin typeface="Consolas"/>
                  <a:ea typeface="Consolas"/>
                  <a:cs typeface="Consolas"/>
                  <a:sym typeface="Consolas"/>
                </a:rPr>
                <a:t>  // Áreas de la ciudad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robots </a:t>
              </a:r>
              <a:endParaRPr/>
            </a:p>
            <a:p>
              <a:pPr indent="0" lvl="0" marL="0" marR="0" rtl="0" algn="l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70C0"/>
                </a:buClr>
                <a:buSzPts val="1600"/>
                <a:buFont typeface="Consolas"/>
                <a:buNone/>
              </a:pPr>
              <a:r>
                <a:rPr b="0" i="1" lang="en-US" sz="1600" u="none">
                  <a:solidFill>
                    <a:srgbClr val="0070C0"/>
                  </a:solidFill>
                  <a:latin typeface="Consolas"/>
                  <a:ea typeface="Consolas"/>
                  <a:cs typeface="Consolas"/>
                  <a:sym typeface="Consolas"/>
                </a:rPr>
                <a:t>  // Robots del programa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variables</a:t>
              </a: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endParaRPr/>
            </a:p>
            <a:p>
              <a:pPr indent="0" lvl="0" marL="0" marR="0" rtl="0" algn="l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nsolas"/>
                <a:buNone/>
              </a:pPr>
              <a:r>
                <a:rPr b="0" i="1" lang="en-US" sz="16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b="0" i="1" lang="en-US" sz="1600" u="none">
                  <a:solidFill>
                    <a:srgbClr val="0070C0"/>
                  </a:solidFill>
                  <a:latin typeface="Consolas"/>
                  <a:ea typeface="Consolas"/>
                  <a:cs typeface="Consolas"/>
                  <a:sym typeface="Consolas"/>
                </a:rPr>
                <a:t>// Variables robots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comenzar</a:t>
              </a:r>
              <a:endParaRPr/>
            </a:p>
            <a:p>
              <a:pPr indent="0" lvl="0" marL="0" marR="0" rtl="0" algn="l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70C0"/>
                </a:buClr>
                <a:buSzPts val="1600"/>
                <a:buFont typeface="Consolas"/>
                <a:buNone/>
              </a:pPr>
              <a:r>
                <a:rPr b="0" i="1" lang="en-US" sz="1600" u="none">
                  <a:solidFill>
                    <a:srgbClr val="0070C0"/>
                  </a:solidFill>
                  <a:latin typeface="Consolas"/>
                  <a:ea typeface="Consolas"/>
                  <a:cs typeface="Consolas"/>
                  <a:sym typeface="Consolas"/>
                </a:rPr>
                <a:t>  // Asignación de áreas </a:t>
              </a:r>
              <a:endParaRPr/>
            </a:p>
            <a:p>
              <a:pPr indent="0" lvl="0" marL="0" marR="0" rtl="0" algn="l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70C0"/>
                </a:buClr>
                <a:buSzPts val="1600"/>
                <a:buFont typeface="Consolas"/>
                <a:buNone/>
              </a:pPr>
              <a:r>
                <a:rPr b="0" i="1" lang="en-US" sz="1600" u="none">
                  <a:solidFill>
                    <a:srgbClr val="0070C0"/>
                  </a:solidFill>
                  <a:latin typeface="Consolas"/>
                  <a:ea typeface="Consolas"/>
                  <a:cs typeface="Consolas"/>
                  <a:sym typeface="Consolas"/>
                </a:rPr>
                <a:t>  // Inicialización de robots 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fin </a:t>
              </a:r>
              <a:endParaRPr/>
            </a:p>
          </p:txBody>
        </p:sp>
      </p:grpSp>
      <p:sp>
        <p:nvSpPr>
          <p:cNvPr id="191" name="Google Shape;191;p7"/>
          <p:cNvSpPr/>
          <p:nvPr/>
        </p:nvSpPr>
        <p:spPr>
          <a:xfrm>
            <a:off x="4386262" y="5414962"/>
            <a:ext cx="4537075" cy="1330325"/>
          </a:xfrm>
          <a:prstGeom prst="roundRect">
            <a:avLst>
              <a:gd fmla="val 1805" name="adj"/>
            </a:avLst>
          </a:prstGeom>
          <a:solidFill>
            <a:schemeClr val="lt1"/>
          </a:solidFill>
          <a:ln cap="flat" cmpd="sng" w="25400">
            <a:solidFill>
              <a:srgbClr val="A6A6A6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9499999" dist="139700">
              <a:srgbClr val="000000">
                <a:alpha val="1960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2" name="Google Shape;192;p7"/>
          <p:cNvSpPr txBox="1"/>
          <p:nvPr/>
        </p:nvSpPr>
        <p:spPr>
          <a:xfrm>
            <a:off x="4500562" y="5651500"/>
            <a:ext cx="4394200" cy="83026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Consolas"/>
              <a:buNone/>
            </a:pPr>
            <a:r>
              <a:rPr b="0" i="1" lang="en-US" sz="1600" u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//AsignarArea(variableRobot,nombreArea)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1" i="0" lang="en-US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AsignarArea</a:t>
            </a:r>
            <a:r>
              <a:rPr b="0" i="0" lang="en-US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(r1,ciudad1)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1" i="0" lang="en-US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iniciar</a:t>
            </a:r>
            <a:r>
              <a:rPr b="0" i="0" lang="en-US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(r1, 5, 5)</a:t>
            </a:r>
            <a:endParaRPr/>
          </a:p>
        </p:txBody>
      </p:sp>
      <p:sp>
        <p:nvSpPr>
          <p:cNvPr id="193" name="Google Shape;193;p7"/>
          <p:cNvSpPr/>
          <p:nvPr/>
        </p:nvSpPr>
        <p:spPr>
          <a:xfrm>
            <a:off x="3792537" y="5618162"/>
            <a:ext cx="708025" cy="476250"/>
          </a:xfrm>
          <a:prstGeom prst="rightArrow">
            <a:avLst>
              <a:gd fmla="val 14335" name="adj1"/>
              <a:gd fmla="val 50000" name="adj2"/>
            </a:avLst>
          </a:prstGeom>
          <a:solidFill>
            <a:schemeClr val="dk1"/>
          </a:solidFill>
          <a:ln>
            <a:noFill/>
          </a:ln>
          <a:effectLst>
            <a:outerShdw blurRad="63500" dist="38100">
              <a:srgbClr val="000000">
                <a:alpha val="3960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4" name="Google Shape;194;p7"/>
          <p:cNvSpPr txBox="1"/>
          <p:nvPr/>
        </p:nvSpPr>
        <p:spPr>
          <a:xfrm>
            <a:off x="4930775" y="3500437"/>
            <a:ext cx="3673475" cy="1323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venir"/>
              <a:buNone/>
            </a:pPr>
            <a:r>
              <a:rPr b="0" i="0" lang="en-US" sz="4000" u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Estructura de un programa</a:t>
            </a:r>
            <a:endParaRPr/>
          </a:p>
        </p:txBody>
      </p:sp>
      <p:grpSp>
        <p:nvGrpSpPr>
          <p:cNvPr id="195" name="Google Shape;195;p7"/>
          <p:cNvGrpSpPr/>
          <p:nvPr/>
        </p:nvGrpSpPr>
        <p:grpSpPr>
          <a:xfrm>
            <a:off x="5682087" y="1805741"/>
            <a:ext cx="3769462" cy="3767217"/>
            <a:chOff x="5682861" y="1805044"/>
            <a:chExt cx="3767883" cy="3767883"/>
          </a:xfrm>
        </p:grpSpPr>
        <p:sp>
          <p:nvSpPr>
            <p:cNvPr id="196" name="Google Shape;196;p7"/>
            <p:cNvSpPr/>
            <p:nvPr/>
          </p:nvSpPr>
          <p:spPr>
            <a:xfrm rot="8100000">
              <a:off x="6234655" y="2356838"/>
              <a:ext cx="2664296" cy="2664296"/>
            </a:xfrm>
            <a:custGeom>
              <a:rect b="b" l="l" r="r" t="t"/>
              <a:pathLst>
                <a:path extrusionOk="0" h="2664296" w="2664296">
                  <a:moveTo>
                    <a:pt x="0" y="1332148"/>
                  </a:moveTo>
                  <a:cubicBezTo>
                    <a:pt x="0" y="596423"/>
                    <a:pt x="596423" y="0"/>
                    <a:pt x="1332148" y="0"/>
                  </a:cubicBezTo>
                  <a:lnTo>
                    <a:pt x="2664296" y="0"/>
                  </a:lnTo>
                  <a:lnTo>
                    <a:pt x="2664296" y="1332148"/>
                  </a:lnTo>
                  <a:cubicBezTo>
                    <a:pt x="2664296" y="2067873"/>
                    <a:pt x="2067873" y="2664296"/>
                    <a:pt x="1332148" y="2664296"/>
                  </a:cubicBezTo>
                  <a:cubicBezTo>
                    <a:pt x="596423" y="2664296"/>
                    <a:pt x="0" y="2067873"/>
                    <a:pt x="0" y="1332148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25400">
              <a:solidFill>
                <a:srgbClr val="2F767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1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7" name="Google Shape;197;p7"/>
            <p:cNvSpPr txBox="1"/>
            <p:nvPr/>
          </p:nvSpPr>
          <p:spPr>
            <a:xfrm>
              <a:off x="6363767" y="3104297"/>
              <a:ext cx="2327795" cy="13234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Un robot puede estar asignado a 1 ó más de un áreas del programa</a:t>
              </a:r>
              <a:endParaRPr/>
            </a:p>
          </p:txBody>
        </p:sp>
      </p:grp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"/>
          <p:cNvSpPr txBox="1"/>
          <p:nvPr>
            <p:ph idx="4294967295" type="title"/>
          </p:nvPr>
        </p:nvSpPr>
        <p:spPr>
          <a:xfrm>
            <a:off x="0" y="325437"/>
            <a:ext cx="7543800" cy="1123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Arial"/>
              <a:buNone/>
            </a:pPr>
            <a:r>
              <a:rPr b="0" i="0" lang="en-US" sz="4900" u="none" cap="none" strike="noStrike">
                <a:solidFill>
                  <a:srgbClr val="616986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EJERCICIOS</a:t>
            </a:r>
            <a:br>
              <a:rPr b="0" i="0" lang="en-US" sz="7200" u="none" cap="none" strike="noStrike">
                <a:solidFill>
                  <a:srgbClr val="616986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</a:br>
            <a:r>
              <a:rPr b="0" i="0" lang="en-US" sz="2800" u="none" cap="none" strike="noStrike">
                <a:solidFill>
                  <a:srgbClr val="616986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Programación Concurrente  –  R-Info</a:t>
            </a:r>
            <a:endParaRPr/>
          </a:p>
        </p:txBody>
      </p:sp>
      <p:sp>
        <p:nvSpPr>
          <p:cNvPr id="203" name="Google Shape;203;p8"/>
          <p:cNvSpPr txBox="1"/>
          <p:nvPr/>
        </p:nvSpPr>
        <p:spPr>
          <a:xfrm>
            <a:off x="314325" y="1916112"/>
            <a:ext cx="8496300" cy="922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Ejercicio</a:t>
            </a: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Se quiere realizar un programa donde existen dos robots y dos areas </a:t>
            </a:r>
            <a:r>
              <a:rPr b="1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privadas</a:t>
            </a: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(una para cada uno). Cada uno de estos robots realiza algunos pasos y luego intenta posicionarse en una esquina determinada. </a:t>
            </a:r>
            <a:endParaRPr/>
          </a:p>
        </p:txBody>
      </p:sp>
      <p:grpSp>
        <p:nvGrpSpPr>
          <p:cNvPr id="204" name="Google Shape;204;p8"/>
          <p:cNvGrpSpPr/>
          <p:nvPr/>
        </p:nvGrpSpPr>
        <p:grpSpPr>
          <a:xfrm>
            <a:off x="476250" y="3071812"/>
            <a:ext cx="7608887" cy="522287"/>
            <a:chOff x="1120063" y="2404761"/>
            <a:chExt cx="7609868" cy="520833"/>
          </a:xfrm>
        </p:grpSpPr>
        <p:sp>
          <p:nvSpPr>
            <p:cNvPr id="205" name="Google Shape;205;p8"/>
            <p:cNvSpPr txBox="1"/>
            <p:nvPr/>
          </p:nvSpPr>
          <p:spPr>
            <a:xfrm>
              <a:off x="1672584" y="2450670"/>
              <a:ext cx="7057347" cy="370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Analice la solución presentada en el </a:t>
              </a:r>
              <a:r>
                <a:rPr b="1" i="1" lang="en-US" sz="18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Ejercicio2-1a</a:t>
              </a:r>
              <a:r>
                <a:rPr b="0" i="0" lang="en-US" sz="18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, y verifique si funciona. </a:t>
              </a:r>
              <a:endParaRPr/>
            </a:p>
          </p:txBody>
        </p:sp>
        <p:pic>
          <p:nvPicPr>
            <p:cNvPr id="206" name="Google Shape;206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20063" y="2404761"/>
              <a:ext cx="551892" cy="52083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7" name="Google Shape;207;p8"/>
          <p:cNvGrpSpPr/>
          <p:nvPr/>
        </p:nvGrpSpPr>
        <p:grpSpPr>
          <a:xfrm>
            <a:off x="468312" y="3824287"/>
            <a:ext cx="7608887" cy="522287"/>
            <a:chOff x="1120063" y="2404761"/>
            <a:chExt cx="7609868" cy="520833"/>
          </a:xfrm>
        </p:grpSpPr>
        <p:sp>
          <p:nvSpPr>
            <p:cNvPr id="208" name="Google Shape;208;p8"/>
            <p:cNvSpPr txBox="1"/>
            <p:nvPr/>
          </p:nvSpPr>
          <p:spPr>
            <a:xfrm>
              <a:off x="1672584" y="2450670"/>
              <a:ext cx="7057347" cy="370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Analice la solución presentada en el </a:t>
              </a:r>
              <a:r>
                <a:rPr b="1" i="1" lang="en-US" sz="18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Ejercicio2-1b</a:t>
              </a:r>
              <a:r>
                <a:rPr b="0" i="0" lang="en-US" sz="18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, y verifique si funciona. </a:t>
              </a:r>
              <a:endParaRPr/>
            </a:p>
          </p:txBody>
        </p:sp>
        <p:pic>
          <p:nvPicPr>
            <p:cNvPr id="209" name="Google Shape;209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20063" y="2404761"/>
              <a:ext cx="551892" cy="52083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0" name="Google Shape;210;p8"/>
          <p:cNvGrpSpPr/>
          <p:nvPr/>
        </p:nvGrpSpPr>
        <p:grpSpPr>
          <a:xfrm>
            <a:off x="468312" y="5338762"/>
            <a:ext cx="8207375" cy="893762"/>
            <a:chOff x="468313" y="5338763"/>
            <a:chExt cx="8207375" cy="893762"/>
          </a:xfrm>
        </p:grpSpPr>
        <p:sp>
          <p:nvSpPr>
            <p:cNvPr id="211" name="Google Shape;211;p8"/>
            <p:cNvSpPr txBox="1"/>
            <p:nvPr/>
          </p:nvSpPr>
          <p:spPr>
            <a:xfrm>
              <a:off x="1362075" y="5648325"/>
              <a:ext cx="4767263" cy="307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0" i="0" lang="en-US" sz="20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Escriba la solución correcta.</a:t>
              </a:r>
              <a:endParaRPr/>
            </a:p>
          </p:txBody>
        </p:sp>
        <p:pic>
          <p:nvPicPr>
            <p:cNvPr descr="Imagen relacionada" id="212" name="Google Shape;212;p8"/>
            <p:cNvPicPr preferRelativeResize="0"/>
            <p:nvPr/>
          </p:nvPicPr>
          <p:blipFill rotWithShape="1">
            <a:blip r:embed="rId4">
              <a:alphaModFix/>
            </a:blip>
            <a:srcRect b="22754" l="12211" r="68015" t="30320"/>
            <a:stretch/>
          </p:blipFill>
          <p:spPr>
            <a:xfrm>
              <a:off x="630238" y="5338763"/>
              <a:ext cx="541337" cy="8588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3" name="Google Shape;213;p8"/>
            <p:cNvSpPr/>
            <p:nvPr/>
          </p:nvSpPr>
          <p:spPr>
            <a:xfrm>
              <a:off x="468313" y="5373688"/>
              <a:ext cx="8207375" cy="858837"/>
            </a:xfrm>
            <a:prstGeom prst="roundRect">
              <a:avLst>
                <a:gd fmla="val 16667" name="adj"/>
              </a:avLst>
            </a:prstGeom>
            <a:noFill/>
            <a:ln cap="flat" cmpd="sng" w="25400">
              <a:solidFill>
                <a:srgbClr val="0084A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1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9"/>
          <p:cNvSpPr txBox="1"/>
          <p:nvPr>
            <p:ph idx="4294967295" type="title"/>
          </p:nvPr>
        </p:nvSpPr>
        <p:spPr>
          <a:xfrm>
            <a:off x="0" y="325437"/>
            <a:ext cx="7543800" cy="1123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Arial"/>
              <a:buNone/>
            </a:pPr>
            <a:r>
              <a:rPr b="0" i="0" lang="en-US" sz="4900" u="none" cap="none" strike="noStrike">
                <a:solidFill>
                  <a:srgbClr val="616986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EJERCICIOS</a:t>
            </a:r>
            <a:br>
              <a:rPr b="0" i="0" lang="en-US" sz="7200" u="none" cap="none" strike="noStrike">
                <a:solidFill>
                  <a:srgbClr val="616986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</a:br>
            <a:r>
              <a:rPr b="0" i="0" lang="en-US" sz="2800" u="none" cap="none" strike="noStrike">
                <a:solidFill>
                  <a:srgbClr val="616986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Programación Concurrente  –  R-Info</a:t>
            </a:r>
            <a:endParaRPr/>
          </a:p>
        </p:txBody>
      </p:sp>
      <p:grpSp>
        <p:nvGrpSpPr>
          <p:cNvPr id="219" name="Google Shape;219;p9"/>
          <p:cNvGrpSpPr/>
          <p:nvPr/>
        </p:nvGrpSpPr>
        <p:grpSpPr>
          <a:xfrm>
            <a:off x="469900" y="1836737"/>
            <a:ext cx="7918451" cy="1230312"/>
            <a:chOff x="469245" y="1874066"/>
            <a:chExt cx="7919179" cy="1232368"/>
          </a:xfrm>
        </p:grpSpPr>
        <p:sp>
          <p:nvSpPr>
            <p:cNvPr id="220" name="Google Shape;220;p9"/>
            <p:cNvSpPr txBox="1"/>
            <p:nvPr/>
          </p:nvSpPr>
          <p:spPr>
            <a:xfrm>
              <a:off x="1199562" y="1874066"/>
              <a:ext cx="7188862" cy="12323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Ejercicio 2-2a:</a:t>
              </a:r>
              <a:r>
                <a:rPr b="0" i="0" lang="en-US" sz="2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Realice un programa donde un robot recorra el perímetro de un rectángulo de un tamaño 3x5 (base 3 ,altura 5) y devuelva las flores encontradas. Inicialmente el robot se encuentra en la esquina (2,2)  </a:t>
              </a:r>
              <a:endParaRPr/>
            </a:p>
          </p:txBody>
        </p:sp>
        <p:pic>
          <p:nvPicPr>
            <p:cNvPr descr="Imagen relacionada" id="221" name="Google Shape;221;p9"/>
            <p:cNvPicPr preferRelativeResize="0"/>
            <p:nvPr/>
          </p:nvPicPr>
          <p:blipFill rotWithShape="1">
            <a:blip r:embed="rId3">
              <a:alphaModFix/>
            </a:blip>
            <a:srcRect b="22754" l="12211" r="68015" t="30320"/>
            <a:stretch/>
          </p:blipFill>
          <p:spPr>
            <a:xfrm>
              <a:off x="469245" y="2027020"/>
              <a:ext cx="540700" cy="85875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2" name="Google Shape;222;p9"/>
          <p:cNvGrpSpPr/>
          <p:nvPr/>
        </p:nvGrpSpPr>
        <p:grpSpPr>
          <a:xfrm>
            <a:off x="449262" y="3195637"/>
            <a:ext cx="7918451" cy="1539875"/>
            <a:chOff x="448707" y="3251472"/>
            <a:chExt cx="7919179" cy="1538883"/>
          </a:xfrm>
        </p:grpSpPr>
        <p:sp>
          <p:nvSpPr>
            <p:cNvPr id="223" name="Google Shape;223;p9"/>
            <p:cNvSpPr txBox="1"/>
            <p:nvPr/>
          </p:nvSpPr>
          <p:spPr>
            <a:xfrm>
              <a:off x="1179024" y="3251472"/>
              <a:ext cx="7188862" cy="15388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Ejercicio 2-2b:</a:t>
              </a:r>
              <a:r>
                <a:rPr b="0" i="0" lang="en-US" sz="2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Realice un programa con dos robots donde cada uno recorra el perímetro de un rectángulo y devuelva las flores encontradas. Inicialmente cada robot se encuentra en la esquina (2,2) y (6,2) respectivamente. El primer robot hace un rectángulo de 3x5 y el otro de 3x7.  </a:t>
              </a:r>
              <a:endParaRPr/>
            </a:p>
          </p:txBody>
        </p:sp>
        <p:pic>
          <p:nvPicPr>
            <p:cNvPr descr="Imagen relacionada" id="224" name="Google Shape;224;p9"/>
            <p:cNvPicPr preferRelativeResize="0"/>
            <p:nvPr/>
          </p:nvPicPr>
          <p:blipFill rotWithShape="1">
            <a:blip r:embed="rId4">
              <a:alphaModFix/>
            </a:blip>
            <a:srcRect b="22754" l="12211" r="68015" t="30320"/>
            <a:stretch/>
          </p:blipFill>
          <p:spPr>
            <a:xfrm>
              <a:off x="448707" y="3557706"/>
              <a:ext cx="540700" cy="85875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5" name="Google Shape;225;p9"/>
          <p:cNvGrpSpPr/>
          <p:nvPr/>
        </p:nvGrpSpPr>
        <p:grpSpPr>
          <a:xfrm>
            <a:off x="469900" y="4935537"/>
            <a:ext cx="7918451" cy="1231900"/>
            <a:chOff x="448707" y="3405808"/>
            <a:chExt cx="7919179" cy="1230255"/>
          </a:xfrm>
        </p:grpSpPr>
        <p:sp>
          <p:nvSpPr>
            <p:cNvPr id="226" name="Google Shape;226;p9"/>
            <p:cNvSpPr txBox="1"/>
            <p:nvPr/>
          </p:nvSpPr>
          <p:spPr>
            <a:xfrm>
              <a:off x="1179024" y="3405808"/>
              <a:ext cx="7188862" cy="1230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Ejercicio 2-2c:</a:t>
              </a:r>
              <a:r>
                <a:rPr b="0" i="0" lang="en-US" sz="2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¿Qué cambiaría en la solución anterior si ahora tenemos 4 robots todos haciendo rectángulos de 3x5? Implemente la solución con los robots ubicados en las esquinas: (2,2), (6,2), (10,2) y (14,2) respectivamente.</a:t>
              </a:r>
              <a:endParaRPr/>
            </a:p>
          </p:txBody>
        </p:sp>
        <p:pic>
          <p:nvPicPr>
            <p:cNvPr descr="Imagen relacionada" id="227" name="Google Shape;227;p9"/>
            <p:cNvPicPr preferRelativeResize="0"/>
            <p:nvPr/>
          </p:nvPicPr>
          <p:blipFill rotWithShape="1">
            <a:blip r:embed="rId4">
              <a:alphaModFix/>
            </a:blip>
            <a:srcRect b="22754" l="12211" r="68015" t="30320"/>
            <a:stretch/>
          </p:blipFill>
          <p:spPr>
            <a:xfrm>
              <a:off x="448707" y="3557706"/>
              <a:ext cx="540700" cy="85875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daf4b37790_0_3"/>
          <p:cNvSpPr txBox="1"/>
          <p:nvPr>
            <p:ph type="ctrTitle"/>
          </p:nvPr>
        </p:nvSpPr>
        <p:spPr>
          <a:xfrm>
            <a:off x="148075" y="614450"/>
            <a:ext cx="4962600" cy="410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/>
              <a:t>RESUMEN</a:t>
            </a:r>
            <a:endParaRPr b="1" sz="3400"/>
          </a:p>
        </p:txBody>
      </p:sp>
      <p:sp>
        <p:nvSpPr>
          <p:cNvPr id="55" name="Google Shape;55;gdaf4b37790_0_3"/>
          <p:cNvSpPr txBox="1"/>
          <p:nvPr>
            <p:ph type="ctrTitle"/>
          </p:nvPr>
        </p:nvSpPr>
        <p:spPr>
          <a:xfrm>
            <a:off x="951625" y="4590700"/>
            <a:ext cx="4962600" cy="410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/>
              <a:t>Palabras clave</a:t>
            </a:r>
            <a:endParaRPr b="1" sz="3400"/>
          </a:p>
        </p:txBody>
      </p:sp>
      <p:sp>
        <p:nvSpPr>
          <p:cNvPr id="56" name="Google Shape;56;gdaf4b37790_0_3"/>
          <p:cNvSpPr txBox="1"/>
          <p:nvPr/>
        </p:nvSpPr>
        <p:spPr>
          <a:xfrm>
            <a:off x="1330025" y="1870375"/>
            <a:ext cx="64977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En esta clase se presenta el manejo de </a:t>
            </a:r>
            <a:r>
              <a:rPr lang="en-US" sz="1900"/>
              <a:t>áreas</a:t>
            </a:r>
            <a:r>
              <a:rPr lang="en-US" sz="1900"/>
              <a:t> en el programa RINFO. Se </a:t>
            </a:r>
            <a:r>
              <a:rPr lang="en-US" sz="1900"/>
              <a:t>explican</a:t>
            </a:r>
            <a:r>
              <a:rPr lang="en-US" sz="1900"/>
              <a:t> las </a:t>
            </a:r>
            <a:r>
              <a:rPr lang="en-US" sz="1900"/>
              <a:t>áreas</a:t>
            </a:r>
            <a:r>
              <a:rPr lang="en-US" sz="1900"/>
              <a:t> compartidas, </a:t>
            </a:r>
            <a:r>
              <a:rPr lang="en-US" sz="1900"/>
              <a:t>parcialmente</a:t>
            </a:r>
            <a:r>
              <a:rPr lang="en-US" sz="1900"/>
              <a:t> compartidas y privadas</a:t>
            </a:r>
            <a:endParaRPr sz="1900"/>
          </a:p>
        </p:txBody>
      </p:sp>
      <p:sp>
        <p:nvSpPr>
          <p:cNvPr id="57" name="Google Shape;57;gdaf4b37790_0_3"/>
          <p:cNvSpPr txBox="1"/>
          <p:nvPr/>
        </p:nvSpPr>
        <p:spPr>
          <a:xfrm>
            <a:off x="1066800" y="5126175"/>
            <a:ext cx="6497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RINFO, áreas compartidas, áreas parcialmente compartidas, áreas privadas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>
            <p:ph idx="1" type="body"/>
          </p:nvPr>
        </p:nvSpPr>
        <p:spPr>
          <a:xfrm>
            <a:off x="1039812" y="1371600"/>
            <a:ext cx="4741862" cy="4772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318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Barlow Light"/>
              <a:buChar char="▸"/>
            </a:pPr>
            <a:r>
              <a:rPr b="0" i="0" lang="en-US" sz="4800" u="none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R-INFO</a:t>
            </a:r>
            <a:endParaRPr/>
          </a:p>
        </p:txBody>
      </p:sp>
      <p:pic>
        <p:nvPicPr>
          <p:cNvPr id="63" name="Google Shape;6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20" y="2492896"/>
            <a:ext cx="8658337" cy="3851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idx="4294967295" type="title"/>
          </p:nvPr>
        </p:nvSpPr>
        <p:spPr>
          <a:xfrm>
            <a:off x="1196975" y="765175"/>
            <a:ext cx="7947025" cy="10429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616986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R-INFO </a:t>
            </a:r>
            <a:br>
              <a:rPr b="0" i="0" lang="en-US" sz="6500" u="none" cap="none" strike="noStrike">
                <a:solidFill>
                  <a:srgbClr val="616986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</a:br>
            <a:r>
              <a:rPr b="0" i="0" lang="en-US" sz="2800" u="none" cap="none" strike="noStrike">
                <a:solidFill>
                  <a:srgbClr val="616986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¿Cómo se relaciona con la Programación Concurrente?</a:t>
            </a:r>
            <a:endParaRPr/>
          </a:p>
        </p:txBody>
      </p:sp>
      <p:pic>
        <p:nvPicPr>
          <p:cNvPr id="69" name="Google Shape;6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4237" y="2693987"/>
            <a:ext cx="7778750" cy="273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0490" y="3284984"/>
            <a:ext cx="3005406" cy="1697170"/>
          </a:xfrm>
          <a:prstGeom prst="rect">
            <a:avLst/>
          </a:prstGeom>
          <a:solidFill>
            <a:srgbClr val="ECECEC"/>
          </a:solidFill>
          <a:ln cap="sq" cmpd="sng" w="1905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5000" kx="195000" rotWithShape="0" algn="tl" dir="12900000" dist="50800" ky="145000">
              <a:srgbClr val="000000">
                <a:alpha val="29803"/>
              </a:srgbClr>
            </a:outerShdw>
          </a:effectLst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/>
          <p:nvPr>
            <p:ph idx="4294967295" type="title"/>
          </p:nvPr>
        </p:nvSpPr>
        <p:spPr>
          <a:xfrm>
            <a:off x="1196975" y="765175"/>
            <a:ext cx="7947025" cy="10429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Arial"/>
              <a:buNone/>
            </a:pPr>
            <a:r>
              <a:rPr b="0" i="0" lang="en-US" sz="4900" u="none" cap="none" strike="noStrike">
                <a:solidFill>
                  <a:srgbClr val="616986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R-INFO </a:t>
            </a:r>
            <a:br>
              <a:rPr b="0" i="0" lang="en-US" sz="7200" u="none" cap="none" strike="noStrike">
                <a:solidFill>
                  <a:srgbClr val="616986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</a:br>
            <a:r>
              <a:rPr b="0" i="0" lang="en-US" sz="2800" u="none" cap="none" strike="noStrike">
                <a:solidFill>
                  <a:srgbClr val="616986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Programación Concurrente</a:t>
            </a:r>
            <a:endParaRPr/>
          </a:p>
        </p:txBody>
      </p:sp>
      <p:pic>
        <p:nvPicPr>
          <p:cNvPr id="76" name="Google Shape;7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837" y="2219325"/>
            <a:ext cx="7699375" cy="3821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/>
          <p:nvPr/>
        </p:nvSpPr>
        <p:spPr>
          <a:xfrm>
            <a:off x="611187" y="1965325"/>
            <a:ext cx="8137525" cy="4495800"/>
          </a:xfrm>
          <a:prstGeom prst="roundRect">
            <a:avLst>
              <a:gd fmla="val 792" name="adj"/>
            </a:avLst>
          </a:prstGeom>
          <a:solidFill>
            <a:srgbClr val="2F76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2" name="Google Shape;82;p5"/>
          <p:cNvSpPr txBox="1"/>
          <p:nvPr>
            <p:ph idx="4294967295" type="title"/>
          </p:nvPr>
        </p:nvSpPr>
        <p:spPr>
          <a:xfrm>
            <a:off x="1196975" y="765175"/>
            <a:ext cx="7947025" cy="10429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Arial"/>
              <a:buNone/>
            </a:pPr>
            <a:r>
              <a:rPr b="0" i="0" lang="en-US" sz="4900" u="none" cap="none" strike="noStrike">
                <a:solidFill>
                  <a:srgbClr val="616986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R-INFO </a:t>
            </a:r>
            <a:br>
              <a:rPr b="0" i="0" lang="en-US" sz="7200" u="none" cap="none" strike="noStrike">
                <a:solidFill>
                  <a:srgbClr val="616986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</a:br>
            <a:r>
              <a:rPr b="0" i="0" lang="en-US" sz="2800" u="none" cap="none" strike="noStrike">
                <a:solidFill>
                  <a:srgbClr val="616986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Programación Concurrente</a:t>
            </a:r>
            <a:endParaRPr/>
          </a:p>
        </p:txBody>
      </p:sp>
      <p:grpSp>
        <p:nvGrpSpPr>
          <p:cNvPr id="83" name="Google Shape;83;p5"/>
          <p:cNvGrpSpPr/>
          <p:nvPr/>
        </p:nvGrpSpPr>
        <p:grpSpPr>
          <a:xfrm>
            <a:off x="684212" y="2032000"/>
            <a:ext cx="4175125" cy="4364037"/>
            <a:chOff x="4211960" y="2022323"/>
            <a:chExt cx="4175896" cy="4364202"/>
          </a:xfrm>
        </p:grpSpPr>
        <p:sp>
          <p:nvSpPr>
            <p:cNvPr id="84" name="Google Shape;84;p5"/>
            <p:cNvSpPr/>
            <p:nvPr/>
          </p:nvSpPr>
          <p:spPr>
            <a:xfrm>
              <a:off x="4211960" y="2022323"/>
              <a:ext cx="4175896" cy="4364202"/>
            </a:xfrm>
            <a:prstGeom prst="roundRect">
              <a:avLst>
                <a:gd fmla="val 498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1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5" name="Google Shape;85;p5"/>
            <p:cNvSpPr txBox="1"/>
            <p:nvPr/>
          </p:nvSpPr>
          <p:spPr>
            <a:xfrm>
              <a:off x="4288174" y="2109639"/>
              <a:ext cx="4039346" cy="424672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programa</a:t>
              </a: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nombre 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t/>
              </a:r>
              <a:endParaRPr b="1" i="0" sz="2000" u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procesos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70C0"/>
                </a:buClr>
                <a:buSzPts val="1800"/>
                <a:buFont typeface="Consolas"/>
                <a:buNone/>
              </a:pPr>
              <a:r>
                <a:rPr b="0" i="1" lang="en-US" sz="1800" u="none">
                  <a:solidFill>
                    <a:srgbClr val="0070C0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b="0" i="1" lang="en-US" sz="1600" u="none">
                  <a:solidFill>
                    <a:srgbClr val="0070C0"/>
                  </a:solidFill>
                  <a:latin typeface="Consolas"/>
                  <a:ea typeface="Consolas"/>
                  <a:cs typeface="Consolas"/>
                  <a:sym typeface="Consolas"/>
                </a:rPr>
                <a:t>// Procesos utilizados por los robots</a:t>
              </a:r>
              <a:endParaRPr/>
            </a:p>
            <a:p>
              <a:pPr indent="0" lvl="0" marL="0" marR="0" rtl="0" algn="l">
                <a:lnSpc>
                  <a:spcPct val="163636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Tahoma"/>
                <a:buNone/>
              </a:pPr>
              <a:r>
                <a:t/>
              </a:r>
              <a:endParaRPr b="0" i="0" sz="11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areas</a:t>
              </a:r>
              <a:endParaRPr/>
            </a:p>
            <a:p>
              <a:pPr indent="0" lvl="0" marL="0" marR="0" rtl="0" algn="l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70C0"/>
                </a:buClr>
                <a:buSzPts val="1600"/>
                <a:buFont typeface="Consolas"/>
                <a:buNone/>
              </a:pPr>
              <a:r>
                <a:rPr b="0" i="1" lang="en-US" sz="1600" u="none">
                  <a:solidFill>
                    <a:srgbClr val="0070C0"/>
                  </a:solidFill>
                  <a:latin typeface="Consolas"/>
                  <a:ea typeface="Consolas"/>
                  <a:cs typeface="Consolas"/>
                  <a:sym typeface="Consolas"/>
                </a:rPr>
                <a:t>  // Áreas de la ciudad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robots </a:t>
              </a:r>
              <a:endParaRPr/>
            </a:p>
            <a:p>
              <a:pPr indent="0" lvl="0" marL="0" marR="0" rtl="0" algn="l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70C0"/>
                </a:buClr>
                <a:buSzPts val="1600"/>
                <a:buFont typeface="Consolas"/>
                <a:buNone/>
              </a:pPr>
              <a:r>
                <a:rPr b="0" i="1" lang="en-US" sz="1600" u="none">
                  <a:solidFill>
                    <a:srgbClr val="0070C0"/>
                  </a:solidFill>
                  <a:latin typeface="Consolas"/>
                  <a:ea typeface="Consolas"/>
                  <a:cs typeface="Consolas"/>
                  <a:sym typeface="Consolas"/>
                </a:rPr>
                <a:t>  // Robots del programa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variables</a:t>
              </a:r>
              <a:r>
                <a:rPr b="0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endParaRPr/>
            </a:p>
            <a:p>
              <a:pPr indent="0" lvl="0" marL="0" marR="0" rtl="0" algn="l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nsolas"/>
                <a:buNone/>
              </a:pPr>
              <a:r>
                <a:rPr b="0" i="1" lang="en-US" sz="16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b="0" i="1" lang="en-US" sz="1600" u="none">
                  <a:solidFill>
                    <a:srgbClr val="0070C0"/>
                  </a:solidFill>
                  <a:latin typeface="Consolas"/>
                  <a:ea typeface="Consolas"/>
                  <a:cs typeface="Consolas"/>
                  <a:sym typeface="Consolas"/>
                </a:rPr>
                <a:t>// Variables robots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comenzar</a:t>
              </a:r>
              <a:endParaRPr/>
            </a:p>
            <a:p>
              <a:pPr indent="0" lvl="0" marL="0" marR="0" rtl="0" algn="l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70C0"/>
                </a:buClr>
                <a:buSzPts val="1600"/>
                <a:buFont typeface="Consolas"/>
                <a:buNone/>
              </a:pPr>
              <a:r>
                <a:rPr b="0" i="1" lang="en-US" sz="1600" u="none">
                  <a:solidFill>
                    <a:srgbClr val="0070C0"/>
                  </a:solidFill>
                  <a:latin typeface="Consolas"/>
                  <a:ea typeface="Consolas"/>
                  <a:cs typeface="Consolas"/>
                  <a:sym typeface="Consolas"/>
                </a:rPr>
                <a:t>  // Asignación de áreas </a:t>
              </a:r>
              <a:endParaRPr/>
            </a:p>
            <a:p>
              <a:pPr indent="0" lvl="0" marL="0" marR="0" rtl="0" algn="l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70C0"/>
                </a:buClr>
                <a:buSzPts val="1600"/>
                <a:buFont typeface="Consolas"/>
                <a:buNone/>
              </a:pPr>
              <a:r>
                <a:rPr b="0" i="1" lang="en-US" sz="1600" u="none">
                  <a:solidFill>
                    <a:srgbClr val="0070C0"/>
                  </a:solidFill>
                  <a:latin typeface="Consolas"/>
                  <a:ea typeface="Consolas"/>
                  <a:cs typeface="Consolas"/>
                  <a:sym typeface="Consolas"/>
                </a:rPr>
                <a:t>  // Inicialización de robots 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fin </a:t>
              </a:r>
              <a:endParaRPr/>
            </a:p>
          </p:txBody>
        </p:sp>
      </p:grpSp>
      <p:sp>
        <p:nvSpPr>
          <p:cNvPr id="86" name="Google Shape;86;p5"/>
          <p:cNvSpPr txBox="1"/>
          <p:nvPr/>
        </p:nvSpPr>
        <p:spPr>
          <a:xfrm>
            <a:off x="4930775" y="3500437"/>
            <a:ext cx="3673475" cy="1323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venir"/>
              <a:buNone/>
            </a:pPr>
            <a:r>
              <a:rPr b="0" i="0" lang="en-US" sz="4000" u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Estructura de un programa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d43f7bac90_0_6"/>
          <p:cNvSpPr txBox="1"/>
          <p:nvPr/>
        </p:nvSpPr>
        <p:spPr>
          <a:xfrm>
            <a:off x="8648700" y="6181725"/>
            <a:ext cx="4572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Light"/>
              <a:buNone/>
            </a:pPr>
            <a:fld id="{00000000-1234-1234-1234-123412341234}" type="slidenum">
              <a:rPr b="1" i="1" lang="en-US" sz="1200" u="none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‹#›</a:t>
            </a:fld>
            <a:endParaRPr/>
          </a:p>
        </p:txBody>
      </p:sp>
      <p:pic>
        <p:nvPicPr>
          <p:cNvPr descr="Texto, Carta&#10;&#10;Descripción generada automáticamente" id="92" name="Google Shape;92;g2d43f7bac90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9075" y="2420937"/>
            <a:ext cx="6362700" cy="2581275"/>
          </a:xfrm>
          <a:prstGeom prst="rect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3" name="Google Shape;93;g2d43f7bac90_0_6"/>
          <p:cNvSpPr/>
          <p:nvPr/>
        </p:nvSpPr>
        <p:spPr>
          <a:xfrm>
            <a:off x="5392700" y="1226075"/>
            <a:ext cx="1943700" cy="1046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chemeClr val="accent4"/>
                </a:highlight>
              </a:rPr>
              <a:t>Por ahora!!</a:t>
            </a:r>
            <a:endParaRPr>
              <a:highlight>
                <a:schemeClr val="accent4"/>
              </a:highlight>
            </a:endParaRPr>
          </a:p>
        </p:txBody>
      </p:sp>
      <p:cxnSp>
        <p:nvCxnSpPr>
          <p:cNvPr id="94" name="Google Shape;94;g2d43f7bac90_0_6"/>
          <p:cNvCxnSpPr>
            <a:stCxn id="93" idx="3"/>
          </p:cNvCxnSpPr>
          <p:nvPr/>
        </p:nvCxnSpPr>
        <p:spPr>
          <a:xfrm flipH="1">
            <a:off x="5233348" y="2119489"/>
            <a:ext cx="444000" cy="7713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g2d43f7bac90_0_6"/>
          <p:cNvSpPr txBox="1"/>
          <p:nvPr>
            <p:ph type="title"/>
          </p:nvPr>
        </p:nvSpPr>
        <p:spPr>
          <a:xfrm>
            <a:off x="428400" y="34825"/>
            <a:ext cx="7947000" cy="10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Arial"/>
              <a:buNone/>
            </a:pPr>
            <a:r>
              <a:rPr b="0" i="0" lang="en-US" sz="4900" u="none" cap="none" strike="noStrike">
                <a:solidFill>
                  <a:srgbClr val="616986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R-INFO </a:t>
            </a:r>
            <a:br>
              <a:rPr b="0" i="0" lang="en-US" sz="7200" u="none" cap="none" strike="noStrike">
                <a:solidFill>
                  <a:srgbClr val="616986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</a:br>
            <a:r>
              <a:rPr lang="en-US" sz="2800">
                <a:solidFill>
                  <a:srgbClr val="616986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Formato de un programa 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43f7bac90_0_15"/>
          <p:cNvSpPr txBox="1"/>
          <p:nvPr/>
        </p:nvSpPr>
        <p:spPr>
          <a:xfrm>
            <a:off x="8648700" y="6181725"/>
            <a:ext cx="4572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Light"/>
              <a:buNone/>
            </a:pPr>
            <a:fld id="{00000000-1234-1234-1234-123412341234}" type="slidenum">
              <a:rPr b="1" i="1" lang="en-US" sz="1200" u="none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‹#›</a:t>
            </a:fld>
            <a:endParaRPr/>
          </a:p>
        </p:txBody>
      </p:sp>
      <p:pic>
        <p:nvPicPr>
          <p:cNvPr descr="Tabla&#10;&#10;Descripción generada automáticamente" id="101" name="Google Shape;101;g2d43f7bac90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4723" y="2502748"/>
            <a:ext cx="7529950" cy="146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2d43f7bac90_0_15"/>
          <p:cNvSpPr txBox="1"/>
          <p:nvPr>
            <p:ph type="title"/>
          </p:nvPr>
        </p:nvSpPr>
        <p:spPr>
          <a:xfrm>
            <a:off x="349575" y="566900"/>
            <a:ext cx="7947000" cy="10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Arial"/>
              <a:buNone/>
            </a:pPr>
            <a:r>
              <a:rPr b="0" i="0" lang="en-US" sz="4900" u="none" cap="none" strike="noStrike">
                <a:solidFill>
                  <a:srgbClr val="616986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R-INFO </a:t>
            </a:r>
            <a:br>
              <a:rPr b="0" i="0" lang="en-US" sz="7200" u="none" cap="none" strike="noStrike">
                <a:solidFill>
                  <a:srgbClr val="616986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</a:br>
            <a:r>
              <a:rPr lang="en-US" sz="2800">
                <a:solidFill>
                  <a:srgbClr val="616986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Operadores lógicos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43f7bac90_0_56"/>
          <p:cNvSpPr txBox="1"/>
          <p:nvPr/>
        </p:nvSpPr>
        <p:spPr>
          <a:xfrm>
            <a:off x="8648700" y="6181725"/>
            <a:ext cx="4572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arlow Light"/>
              <a:buNone/>
            </a:pPr>
            <a:fld id="{00000000-1234-1234-1234-123412341234}" type="slidenum">
              <a:rPr b="1" i="1" lang="en-US" sz="1200" u="none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‹#›</a:t>
            </a:fld>
            <a:endParaRPr/>
          </a:p>
        </p:txBody>
      </p:sp>
      <p:sp>
        <p:nvSpPr>
          <p:cNvPr id="108" name="Google Shape;108;g2d43f7bac90_0_56"/>
          <p:cNvSpPr txBox="1"/>
          <p:nvPr>
            <p:ph type="title"/>
          </p:nvPr>
        </p:nvSpPr>
        <p:spPr>
          <a:xfrm>
            <a:off x="339725" y="192450"/>
            <a:ext cx="7947000" cy="10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Arial"/>
              <a:buNone/>
            </a:pPr>
            <a:r>
              <a:rPr b="0" i="0" lang="en-US" sz="4900" u="none" cap="none" strike="noStrike">
                <a:solidFill>
                  <a:srgbClr val="616986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R-INFO </a:t>
            </a:r>
            <a:br>
              <a:rPr b="0" i="0" lang="en-US" sz="7200" u="none" cap="none" strike="noStrike">
                <a:solidFill>
                  <a:srgbClr val="616986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</a:br>
            <a:r>
              <a:rPr lang="en-US" sz="2800">
                <a:solidFill>
                  <a:srgbClr val="616986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Tipos de parámetros</a:t>
            </a:r>
            <a:endParaRPr/>
          </a:p>
        </p:txBody>
      </p:sp>
      <p:sp>
        <p:nvSpPr>
          <p:cNvPr id="109" name="Google Shape;109;g2d43f7bac90_0_56"/>
          <p:cNvSpPr txBox="1"/>
          <p:nvPr/>
        </p:nvSpPr>
        <p:spPr>
          <a:xfrm>
            <a:off x="418550" y="2167750"/>
            <a:ext cx="5675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Raleway"/>
                <a:ea typeface="Raleway"/>
                <a:cs typeface="Raleway"/>
                <a:sym typeface="Raleway"/>
              </a:rPr>
              <a:t>Parámetros de entrada</a:t>
            </a:r>
            <a:endParaRPr b="1"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Raleway"/>
                <a:ea typeface="Raleway"/>
                <a:cs typeface="Raleway"/>
                <a:sym typeface="Raleway"/>
              </a:rPr>
              <a:t>El módulo recibe datos </a:t>
            </a:r>
            <a:r>
              <a:rPr lang="en-US" sz="2000">
                <a:latin typeface="Raleway"/>
                <a:ea typeface="Raleway"/>
                <a:cs typeface="Raleway"/>
                <a:sym typeface="Raleway"/>
              </a:rPr>
              <a:t>para</a:t>
            </a:r>
            <a:r>
              <a:rPr lang="en-US" sz="2000">
                <a:latin typeface="Raleway"/>
                <a:ea typeface="Raleway"/>
                <a:cs typeface="Raleway"/>
                <a:sym typeface="Raleway"/>
              </a:rPr>
              <a:t> realizar su tarea. No retorna ninugún valor.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0" name="Google Shape;110;g2d43f7bac90_0_56"/>
          <p:cNvSpPr txBox="1"/>
          <p:nvPr/>
        </p:nvSpPr>
        <p:spPr>
          <a:xfrm>
            <a:off x="418550" y="4813100"/>
            <a:ext cx="5675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Raleway"/>
                <a:ea typeface="Raleway"/>
                <a:cs typeface="Raleway"/>
                <a:sym typeface="Raleway"/>
              </a:rPr>
              <a:t>Parámetros de entrada/salida</a:t>
            </a:r>
            <a:endParaRPr b="1"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Raleway"/>
                <a:ea typeface="Raleway"/>
                <a:cs typeface="Raleway"/>
                <a:sym typeface="Raleway"/>
              </a:rPr>
              <a:t>El módulo recibe datos, los procesa y los devuelve modificados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1" name="Google Shape;111;g2d43f7bac90_0_56"/>
          <p:cNvSpPr/>
          <p:nvPr/>
        </p:nvSpPr>
        <p:spPr>
          <a:xfrm>
            <a:off x="6769300" y="2286000"/>
            <a:ext cx="985500" cy="1340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2d43f7bac90_0_56"/>
          <p:cNvSpPr/>
          <p:nvPr/>
        </p:nvSpPr>
        <p:spPr>
          <a:xfrm>
            <a:off x="5621050" y="5128375"/>
            <a:ext cx="985500" cy="1340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2d43f7bac90_0_56"/>
          <p:cNvSpPr/>
          <p:nvPr/>
        </p:nvSpPr>
        <p:spPr>
          <a:xfrm rot="10800000">
            <a:off x="6700108" y="5053878"/>
            <a:ext cx="985500" cy="1340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9_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3_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2010-04-05T18:23:31Z</dcterms:created>
  <dc:creator>Admin</dc:creator>
</cp:coreProperties>
</file>