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5"/>
  </p:notesMasterIdLst>
  <p:sldIdLst>
    <p:sldId id="256" r:id="rId5"/>
    <p:sldId id="257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73" r:id="rId14"/>
    <p:sldId id="274" r:id="rId15"/>
    <p:sldId id="275" r:id="rId16"/>
    <p:sldId id="272" r:id="rId17"/>
    <p:sldId id="276" r:id="rId18"/>
    <p:sldId id="278" r:id="rId19"/>
    <p:sldId id="277" r:id="rId20"/>
    <p:sldId id="279" r:id="rId21"/>
    <p:sldId id="264" r:id="rId22"/>
    <p:sldId id="269" r:id="rId23"/>
    <p:sldId id="270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114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87458D-594E-4EB4-A48A-B0492202ECC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2" csCatId="colorful" phldr="1"/>
      <dgm:spPr/>
      <dgm:t>
        <a:bodyPr/>
        <a:lstStyle/>
        <a:p>
          <a:endParaRPr lang="en-US"/>
        </a:p>
      </dgm:t>
    </dgm:pt>
    <dgm:pt modelId="{5DE3EB76-120A-46CE-BB25-8734B9D6949D}">
      <dgm:prSet/>
      <dgm:spPr/>
      <dgm:t>
        <a:bodyPr/>
        <a:lstStyle/>
        <a:p>
          <a:pPr>
            <a:defRPr cap="all"/>
          </a:pPr>
          <a:r>
            <a:rPr lang="es-ES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Recursión. Definición y características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F62F9BB-4C79-4600-9021-4ACCC8F263A8}" type="parTrans" cxnId="{603FFB25-B1A9-4235-AB90-55A459E41EDE}">
      <dgm:prSet/>
      <dgm:spPr/>
      <dgm:t>
        <a:bodyPr/>
        <a:lstStyle/>
        <a:p>
          <a:endParaRPr lang="en-US"/>
        </a:p>
      </dgm:t>
    </dgm:pt>
    <dgm:pt modelId="{0DAE909E-E4E3-4833-B804-C651E2F1FE90}" type="sibTrans" cxnId="{603FFB25-B1A9-4235-AB90-55A459E41EDE}">
      <dgm:prSet/>
      <dgm:spPr/>
      <dgm:t>
        <a:bodyPr/>
        <a:lstStyle/>
        <a:p>
          <a:endParaRPr lang="en-US"/>
        </a:p>
      </dgm:t>
    </dgm:pt>
    <dgm:pt modelId="{F68D01E7-646D-49CF-8390-8FAE92CF0D2B}">
      <dgm:prSet/>
      <dgm:spPr/>
      <dgm:t>
        <a:bodyPr/>
        <a:lstStyle/>
        <a:p>
          <a:pPr>
            <a:defRPr cap="all"/>
          </a:pPr>
          <a:r>
            <a:rPr lang="es-ES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Ejemplos de Recursión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1276AEF-E6F1-436F-8894-0714981963CB}" type="parTrans" cxnId="{7AB521CE-7A42-4EF4-8D6F-13F12424241D}">
      <dgm:prSet/>
      <dgm:spPr/>
      <dgm:t>
        <a:bodyPr/>
        <a:lstStyle/>
        <a:p>
          <a:endParaRPr lang="en-US"/>
        </a:p>
      </dgm:t>
    </dgm:pt>
    <dgm:pt modelId="{526EAFE7-97AB-421B-A288-77A97F2A6E33}" type="sibTrans" cxnId="{7AB521CE-7A42-4EF4-8D6F-13F12424241D}">
      <dgm:prSet/>
      <dgm:spPr/>
      <dgm:t>
        <a:bodyPr/>
        <a:lstStyle/>
        <a:p>
          <a:endParaRPr lang="en-US"/>
        </a:p>
      </dgm:t>
    </dgm:pt>
    <dgm:pt modelId="{F65F9DAF-725F-4D73-B228-24FFD9A1C139}">
      <dgm:prSet/>
      <dgm:spPr/>
      <dgm:t>
        <a:bodyPr/>
        <a:lstStyle/>
        <a:p>
          <a:pPr>
            <a:defRPr cap="all"/>
          </a:pPr>
          <a:r>
            <a:rPr lang="es-ES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Método de búsqueda dicotómica en vectores. Una aplicación</a:t>
          </a:r>
          <a:endParaRPr lang="en-US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E652F86-806A-43E4-A04D-D735AE2BEC34}" type="parTrans" cxnId="{7A79CD57-6E3C-41E2-8018-9F3DA70F6AED}">
      <dgm:prSet/>
      <dgm:spPr/>
      <dgm:t>
        <a:bodyPr/>
        <a:lstStyle/>
        <a:p>
          <a:endParaRPr lang="en-US"/>
        </a:p>
      </dgm:t>
    </dgm:pt>
    <dgm:pt modelId="{61CBAC59-A507-40A0-9466-CCAE28E833BB}" type="sibTrans" cxnId="{7A79CD57-6E3C-41E2-8018-9F3DA70F6AED}">
      <dgm:prSet/>
      <dgm:spPr/>
      <dgm:t>
        <a:bodyPr/>
        <a:lstStyle/>
        <a:p>
          <a:endParaRPr lang="en-US"/>
        </a:p>
      </dgm:t>
    </dgm:pt>
    <dgm:pt modelId="{BFE5BAEB-6C46-48CE-A65E-8C4496263ADC}" type="pres">
      <dgm:prSet presAssocID="{EE87458D-594E-4EB4-A48A-B0492202ECCF}" presName="root" presStyleCnt="0">
        <dgm:presLayoutVars>
          <dgm:dir/>
          <dgm:resizeHandles val="exact"/>
        </dgm:presLayoutVars>
      </dgm:prSet>
      <dgm:spPr/>
    </dgm:pt>
    <dgm:pt modelId="{EA7751F5-FFB4-4B15-9C8A-C300AE1B406B}" type="pres">
      <dgm:prSet presAssocID="{5DE3EB76-120A-46CE-BB25-8734B9D6949D}" presName="compNode" presStyleCnt="0"/>
      <dgm:spPr/>
    </dgm:pt>
    <dgm:pt modelId="{83C847AC-6E7E-4D3F-B4C2-49D3786A7368}" type="pres">
      <dgm:prSet presAssocID="{5DE3EB76-120A-46CE-BB25-8734B9D6949D}" presName="iconBgRect" presStyleLbl="bgShp" presStyleIdx="0" presStyleCnt="3"/>
      <dgm:spPr/>
    </dgm:pt>
    <dgm:pt modelId="{43885A01-B829-41F6-87B0-E76F5051EC8E}" type="pres">
      <dgm:prSet presAssocID="{5DE3EB76-120A-46CE-BB25-8734B9D6949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2A17D891-2878-402F-822D-6A52C9153056}" type="pres">
      <dgm:prSet presAssocID="{5DE3EB76-120A-46CE-BB25-8734B9D6949D}" presName="spaceRect" presStyleCnt="0"/>
      <dgm:spPr/>
    </dgm:pt>
    <dgm:pt modelId="{A6D7F5EF-E4E9-42E5-A2DA-E18E6CCF2F4F}" type="pres">
      <dgm:prSet presAssocID="{5DE3EB76-120A-46CE-BB25-8734B9D6949D}" presName="textRect" presStyleLbl="revTx" presStyleIdx="0" presStyleCnt="3">
        <dgm:presLayoutVars>
          <dgm:chMax val="1"/>
          <dgm:chPref val="1"/>
        </dgm:presLayoutVars>
      </dgm:prSet>
      <dgm:spPr/>
    </dgm:pt>
    <dgm:pt modelId="{127E0FAE-2A09-48F4-A140-A698082FAAD3}" type="pres">
      <dgm:prSet presAssocID="{0DAE909E-E4E3-4833-B804-C651E2F1FE90}" presName="sibTrans" presStyleCnt="0"/>
      <dgm:spPr/>
    </dgm:pt>
    <dgm:pt modelId="{AF84F113-07D9-46DA-A819-BACF6C3C537C}" type="pres">
      <dgm:prSet presAssocID="{F68D01E7-646D-49CF-8390-8FAE92CF0D2B}" presName="compNode" presStyleCnt="0"/>
      <dgm:spPr/>
    </dgm:pt>
    <dgm:pt modelId="{CAD21A1A-8103-47E0-AF87-D4EED8DD56A6}" type="pres">
      <dgm:prSet presAssocID="{F68D01E7-646D-49CF-8390-8FAE92CF0D2B}" presName="iconBgRect" presStyleLbl="bgShp" presStyleIdx="1" presStyleCnt="3"/>
      <dgm:spPr/>
    </dgm:pt>
    <dgm:pt modelId="{02223AA7-8A16-4457-B142-BE1F452C48F9}" type="pres">
      <dgm:prSet presAssocID="{F68D01E7-646D-49CF-8390-8FAE92CF0D2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67705474-AEFD-44F9-80AC-5A0FE3708FD1}" type="pres">
      <dgm:prSet presAssocID="{F68D01E7-646D-49CF-8390-8FAE92CF0D2B}" presName="spaceRect" presStyleCnt="0"/>
      <dgm:spPr/>
    </dgm:pt>
    <dgm:pt modelId="{7F9D98E0-A77E-4212-A40E-97D6341D23BF}" type="pres">
      <dgm:prSet presAssocID="{F68D01E7-646D-49CF-8390-8FAE92CF0D2B}" presName="textRect" presStyleLbl="revTx" presStyleIdx="1" presStyleCnt="3">
        <dgm:presLayoutVars>
          <dgm:chMax val="1"/>
          <dgm:chPref val="1"/>
        </dgm:presLayoutVars>
      </dgm:prSet>
      <dgm:spPr/>
    </dgm:pt>
    <dgm:pt modelId="{CC9932B6-995A-431D-88F2-93A9CC90444D}" type="pres">
      <dgm:prSet presAssocID="{526EAFE7-97AB-421B-A288-77A97F2A6E33}" presName="sibTrans" presStyleCnt="0"/>
      <dgm:spPr/>
    </dgm:pt>
    <dgm:pt modelId="{D148BB8E-862D-4AA1-8F4B-2B9E913D8A08}" type="pres">
      <dgm:prSet presAssocID="{F65F9DAF-725F-4D73-B228-24FFD9A1C139}" presName="compNode" presStyleCnt="0"/>
      <dgm:spPr/>
    </dgm:pt>
    <dgm:pt modelId="{052A37D0-477F-4DF0-8E8E-A6A8198A8EAE}" type="pres">
      <dgm:prSet presAssocID="{F65F9DAF-725F-4D73-B228-24FFD9A1C139}" presName="iconBgRect" presStyleLbl="bgShp" presStyleIdx="2" presStyleCnt="3"/>
      <dgm:spPr/>
    </dgm:pt>
    <dgm:pt modelId="{F999EEB6-B200-4118-B1FD-72EBBAA43B8A}" type="pres">
      <dgm:prSet presAssocID="{F65F9DAF-725F-4D73-B228-24FFD9A1C13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BB0DC44-5973-4767-BDFB-A583CA2C7F9F}" type="pres">
      <dgm:prSet presAssocID="{F65F9DAF-725F-4D73-B228-24FFD9A1C139}" presName="spaceRect" presStyleCnt="0"/>
      <dgm:spPr/>
    </dgm:pt>
    <dgm:pt modelId="{FD66E5EC-4A81-41EF-AC16-342D260F8C0B}" type="pres">
      <dgm:prSet presAssocID="{F65F9DAF-725F-4D73-B228-24FFD9A1C13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603FFB25-B1A9-4235-AB90-55A459E41EDE}" srcId="{EE87458D-594E-4EB4-A48A-B0492202ECCF}" destId="{5DE3EB76-120A-46CE-BB25-8734B9D6949D}" srcOrd="0" destOrd="0" parTransId="{9F62F9BB-4C79-4600-9021-4ACCC8F263A8}" sibTransId="{0DAE909E-E4E3-4833-B804-C651E2F1FE90}"/>
    <dgm:cxn modelId="{CFADAE47-E519-4154-B2C0-546A23803124}" type="presOf" srcId="{EE87458D-594E-4EB4-A48A-B0492202ECCF}" destId="{BFE5BAEB-6C46-48CE-A65E-8C4496263ADC}" srcOrd="0" destOrd="0" presId="urn:microsoft.com/office/officeart/2018/5/layout/IconCircleLabelList"/>
    <dgm:cxn modelId="{F28B036E-70BC-437C-95DA-81D70539FC34}" type="presOf" srcId="{F68D01E7-646D-49CF-8390-8FAE92CF0D2B}" destId="{7F9D98E0-A77E-4212-A40E-97D6341D23BF}" srcOrd="0" destOrd="0" presId="urn:microsoft.com/office/officeart/2018/5/layout/IconCircleLabelList"/>
    <dgm:cxn modelId="{7A79CD57-6E3C-41E2-8018-9F3DA70F6AED}" srcId="{EE87458D-594E-4EB4-A48A-B0492202ECCF}" destId="{F65F9DAF-725F-4D73-B228-24FFD9A1C139}" srcOrd="2" destOrd="0" parTransId="{FE652F86-806A-43E4-A04D-D735AE2BEC34}" sibTransId="{61CBAC59-A507-40A0-9466-CCAE28E833BB}"/>
    <dgm:cxn modelId="{EF7CF277-40BA-4AEB-BEA9-FEA9E203C9BC}" type="presOf" srcId="{5DE3EB76-120A-46CE-BB25-8734B9D6949D}" destId="{A6D7F5EF-E4E9-42E5-A2DA-E18E6CCF2F4F}" srcOrd="0" destOrd="0" presId="urn:microsoft.com/office/officeart/2018/5/layout/IconCircleLabelList"/>
    <dgm:cxn modelId="{3CEC178A-0401-4DC1-8798-A47FE599D762}" type="presOf" srcId="{F65F9DAF-725F-4D73-B228-24FFD9A1C139}" destId="{FD66E5EC-4A81-41EF-AC16-342D260F8C0B}" srcOrd="0" destOrd="0" presId="urn:microsoft.com/office/officeart/2018/5/layout/IconCircleLabelList"/>
    <dgm:cxn modelId="{7AB521CE-7A42-4EF4-8D6F-13F12424241D}" srcId="{EE87458D-594E-4EB4-A48A-B0492202ECCF}" destId="{F68D01E7-646D-49CF-8390-8FAE92CF0D2B}" srcOrd="1" destOrd="0" parTransId="{A1276AEF-E6F1-436F-8894-0714981963CB}" sibTransId="{526EAFE7-97AB-421B-A288-77A97F2A6E33}"/>
    <dgm:cxn modelId="{76533D2A-B324-47D0-9825-28B8AED3636D}" type="presParOf" srcId="{BFE5BAEB-6C46-48CE-A65E-8C4496263ADC}" destId="{EA7751F5-FFB4-4B15-9C8A-C300AE1B406B}" srcOrd="0" destOrd="0" presId="urn:microsoft.com/office/officeart/2018/5/layout/IconCircleLabelList"/>
    <dgm:cxn modelId="{FE211A47-C746-4851-87DE-EF18E49CBB22}" type="presParOf" srcId="{EA7751F5-FFB4-4B15-9C8A-C300AE1B406B}" destId="{83C847AC-6E7E-4D3F-B4C2-49D3786A7368}" srcOrd="0" destOrd="0" presId="urn:microsoft.com/office/officeart/2018/5/layout/IconCircleLabelList"/>
    <dgm:cxn modelId="{B4D48AA3-0549-46CB-B325-F5C4EBEEDDBB}" type="presParOf" srcId="{EA7751F5-FFB4-4B15-9C8A-C300AE1B406B}" destId="{43885A01-B829-41F6-87B0-E76F5051EC8E}" srcOrd="1" destOrd="0" presId="urn:microsoft.com/office/officeart/2018/5/layout/IconCircleLabelList"/>
    <dgm:cxn modelId="{3E461EAE-37AC-4F46-84AF-85C543B014EB}" type="presParOf" srcId="{EA7751F5-FFB4-4B15-9C8A-C300AE1B406B}" destId="{2A17D891-2878-402F-822D-6A52C9153056}" srcOrd="2" destOrd="0" presId="urn:microsoft.com/office/officeart/2018/5/layout/IconCircleLabelList"/>
    <dgm:cxn modelId="{9513B897-AB65-4121-8D16-C887C966177E}" type="presParOf" srcId="{EA7751F5-FFB4-4B15-9C8A-C300AE1B406B}" destId="{A6D7F5EF-E4E9-42E5-A2DA-E18E6CCF2F4F}" srcOrd="3" destOrd="0" presId="urn:microsoft.com/office/officeart/2018/5/layout/IconCircleLabelList"/>
    <dgm:cxn modelId="{7C2C3CB9-4AF7-4133-91A9-AD2DEF7C906A}" type="presParOf" srcId="{BFE5BAEB-6C46-48CE-A65E-8C4496263ADC}" destId="{127E0FAE-2A09-48F4-A140-A698082FAAD3}" srcOrd="1" destOrd="0" presId="urn:microsoft.com/office/officeart/2018/5/layout/IconCircleLabelList"/>
    <dgm:cxn modelId="{EAA34A72-787C-4767-B589-3BFED65B500C}" type="presParOf" srcId="{BFE5BAEB-6C46-48CE-A65E-8C4496263ADC}" destId="{AF84F113-07D9-46DA-A819-BACF6C3C537C}" srcOrd="2" destOrd="0" presId="urn:microsoft.com/office/officeart/2018/5/layout/IconCircleLabelList"/>
    <dgm:cxn modelId="{F592E4DF-980E-426A-A8B8-8E0D8D0D0C8D}" type="presParOf" srcId="{AF84F113-07D9-46DA-A819-BACF6C3C537C}" destId="{CAD21A1A-8103-47E0-AF87-D4EED8DD56A6}" srcOrd="0" destOrd="0" presId="urn:microsoft.com/office/officeart/2018/5/layout/IconCircleLabelList"/>
    <dgm:cxn modelId="{1EECC77A-DFC0-4744-9B24-DBF08935060A}" type="presParOf" srcId="{AF84F113-07D9-46DA-A819-BACF6C3C537C}" destId="{02223AA7-8A16-4457-B142-BE1F452C48F9}" srcOrd="1" destOrd="0" presId="urn:microsoft.com/office/officeart/2018/5/layout/IconCircleLabelList"/>
    <dgm:cxn modelId="{22EC7B48-E215-4971-BCAA-A2A3EC020687}" type="presParOf" srcId="{AF84F113-07D9-46DA-A819-BACF6C3C537C}" destId="{67705474-AEFD-44F9-80AC-5A0FE3708FD1}" srcOrd="2" destOrd="0" presId="urn:microsoft.com/office/officeart/2018/5/layout/IconCircleLabelList"/>
    <dgm:cxn modelId="{B3568A4C-150D-4DCE-9FDA-50696447467B}" type="presParOf" srcId="{AF84F113-07D9-46DA-A819-BACF6C3C537C}" destId="{7F9D98E0-A77E-4212-A40E-97D6341D23BF}" srcOrd="3" destOrd="0" presId="urn:microsoft.com/office/officeart/2018/5/layout/IconCircleLabelList"/>
    <dgm:cxn modelId="{38AB51D6-B790-4393-AEC3-D81B46D0B0D1}" type="presParOf" srcId="{BFE5BAEB-6C46-48CE-A65E-8C4496263ADC}" destId="{CC9932B6-995A-431D-88F2-93A9CC90444D}" srcOrd="3" destOrd="0" presId="urn:microsoft.com/office/officeart/2018/5/layout/IconCircleLabelList"/>
    <dgm:cxn modelId="{EE2A6541-BADF-4378-945A-1EB2EC32F515}" type="presParOf" srcId="{BFE5BAEB-6C46-48CE-A65E-8C4496263ADC}" destId="{D148BB8E-862D-4AA1-8F4B-2B9E913D8A08}" srcOrd="4" destOrd="0" presId="urn:microsoft.com/office/officeart/2018/5/layout/IconCircleLabelList"/>
    <dgm:cxn modelId="{ADAD44F5-9088-4767-AB9E-73F51F04B8DC}" type="presParOf" srcId="{D148BB8E-862D-4AA1-8F4B-2B9E913D8A08}" destId="{052A37D0-477F-4DF0-8E8E-A6A8198A8EAE}" srcOrd="0" destOrd="0" presId="urn:microsoft.com/office/officeart/2018/5/layout/IconCircleLabelList"/>
    <dgm:cxn modelId="{C37BA006-5948-4C53-AE76-0C9BCC3985DA}" type="presParOf" srcId="{D148BB8E-862D-4AA1-8F4B-2B9E913D8A08}" destId="{F999EEB6-B200-4118-B1FD-72EBBAA43B8A}" srcOrd="1" destOrd="0" presId="urn:microsoft.com/office/officeart/2018/5/layout/IconCircleLabelList"/>
    <dgm:cxn modelId="{D580F18C-EA78-4FBA-945E-09195E6F8D3F}" type="presParOf" srcId="{D148BB8E-862D-4AA1-8F4B-2B9E913D8A08}" destId="{CBB0DC44-5973-4767-BDFB-A583CA2C7F9F}" srcOrd="2" destOrd="0" presId="urn:microsoft.com/office/officeart/2018/5/layout/IconCircleLabelList"/>
    <dgm:cxn modelId="{451A0E3C-A293-4FE0-A230-0B91C511A426}" type="presParOf" srcId="{D148BB8E-862D-4AA1-8F4B-2B9E913D8A08}" destId="{FD66E5EC-4A81-41EF-AC16-342D260F8C0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C847AC-6E7E-4D3F-B4C2-49D3786A7368}">
      <dsp:nvSpPr>
        <dsp:cNvPr id="0" name=""/>
        <dsp:cNvSpPr/>
      </dsp:nvSpPr>
      <dsp:spPr>
        <a:xfrm>
          <a:off x="679050" y="578168"/>
          <a:ext cx="1887187" cy="188718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885A01-B829-41F6-87B0-E76F5051EC8E}">
      <dsp:nvSpPr>
        <dsp:cNvPr id="0" name=""/>
        <dsp:cNvSpPr/>
      </dsp:nvSpPr>
      <dsp:spPr>
        <a:xfrm>
          <a:off x="1081237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D7F5EF-E4E9-42E5-A2DA-E18E6CCF2F4F}">
      <dsp:nvSpPr>
        <dsp:cNvPr id="0" name=""/>
        <dsp:cNvSpPr/>
      </dsp:nvSpPr>
      <dsp:spPr>
        <a:xfrm>
          <a:off x="75768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Recursión. Definición y características</a:t>
          </a:r>
          <a:endParaRPr lang="en-US" sz="17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5768" y="3053169"/>
        <a:ext cx="3093750" cy="720000"/>
      </dsp:txXfrm>
    </dsp:sp>
    <dsp:sp modelId="{CAD21A1A-8103-47E0-AF87-D4EED8DD56A6}">
      <dsp:nvSpPr>
        <dsp:cNvPr id="0" name=""/>
        <dsp:cNvSpPr/>
      </dsp:nvSpPr>
      <dsp:spPr>
        <a:xfrm>
          <a:off x="4314206" y="578168"/>
          <a:ext cx="1887187" cy="1887187"/>
        </a:xfrm>
        <a:prstGeom prst="ellips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23AA7-8A16-4457-B142-BE1F452C48F9}">
      <dsp:nvSpPr>
        <dsp:cNvPr id="0" name=""/>
        <dsp:cNvSpPr/>
      </dsp:nvSpPr>
      <dsp:spPr>
        <a:xfrm>
          <a:off x="4716393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9D98E0-A77E-4212-A40E-97D6341D23BF}">
      <dsp:nvSpPr>
        <dsp:cNvPr id="0" name=""/>
        <dsp:cNvSpPr/>
      </dsp:nvSpPr>
      <dsp:spPr>
        <a:xfrm>
          <a:off x="3710925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Ejemplos de Recursión</a:t>
          </a:r>
          <a:endParaRPr lang="en-US" sz="17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3710925" y="3053169"/>
        <a:ext cx="3093750" cy="720000"/>
      </dsp:txXfrm>
    </dsp:sp>
    <dsp:sp modelId="{052A37D0-477F-4DF0-8E8E-A6A8198A8EAE}">
      <dsp:nvSpPr>
        <dsp:cNvPr id="0" name=""/>
        <dsp:cNvSpPr/>
      </dsp:nvSpPr>
      <dsp:spPr>
        <a:xfrm>
          <a:off x="7949362" y="578168"/>
          <a:ext cx="1887187" cy="1887187"/>
        </a:xfrm>
        <a:prstGeom prst="ellips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9EEB6-B200-4118-B1FD-72EBBAA43B8A}">
      <dsp:nvSpPr>
        <dsp:cNvPr id="0" name=""/>
        <dsp:cNvSpPr/>
      </dsp:nvSpPr>
      <dsp:spPr>
        <a:xfrm>
          <a:off x="8351550" y="980356"/>
          <a:ext cx="1082812" cy="10828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66E5EC-4A81-41EF-AC16-342D260F8C0B}">
      <dsp:nvSpPr>
        <dsp:cNvPr id="0" name=""/>
        <dsp:cNvSpPr/>
      </dsp:nvSpPr>
      <dsp:spPr>
        <a:xfrm>
          <a:off x="7346081" y="3053169"/>
          <a:ext cx="309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7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Método de búsqueda dicotómica en vectores. Una aplicación</a:t>
          </a:r>
          <a:endParaRPr lang="en-US" sz="17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7346081" y="3053169"/>
        <a:ext cx="3093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20051-4FC3-4B76-9B4F-BAA7A27AB624}" type="datetimeFigureOut">
              <a:rPr lang="es-AR" smtClean="0"/>
              <a:t>10/3/2025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9039F-0CDA-47C0-A7BF-E88487CA1EE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9785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9039F-0CDA-47C0-A7BF-E88487CA1EE9}" type="slidenum">
              <a:rPr lang="es-AR" smtClean="0"/>
              <a:t>29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2290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A50445-824A-F08D-F5FA-527AFE0CF8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BD004A7-5497-6374-7185-0DFB886E4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D2735B-A0E6-244A-10DE-331E82709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9969-2D64-4849-9E67-50527DE2542A}" type="datetimeFigureOut">
              <a:rPr lang="es-AR" smtClean="0"/>
              <a:t>10/3/2025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2641EB-BA77-0019-52CB-25E5E466E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3BA328-D016-DE2C-9981-F7CED7D2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AE60-EC2C-4490-AF81-8720915028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14837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F0517-5F7E-3FE5-8658-2D0CA37B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DA7211-A400-59B6-866D-787CF9C17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43694C-9549-D5F9-B99D-90EEC9B7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9969-2D64-4849-9E67-50527DE2542A}" type="datetimeFigureOut">
              <a:rPr lang="es-AR" smtClean="0"/>
              <a:t>10/3/2025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023062-C41A-2284-8314-4E71987E7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78D5FC-A810-736E-BF92-B77F14D4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AE60-EC2C-4490-AF81-8720915028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551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D8D6289-190B-2241-7F13-6C3998F6A3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68AC47-09A8-3FBC-3323-490ED3341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0FC03D-6AD3-B5DD-92A3-62621F705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9969-2D64-4849-9E67-50527DE2542A}" type="datetimeFigureOut">
              <a:rPr lang="es-AR" smtClean="0"/>
              <a:t>10/3/2025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F0E910-B526-0837-5A33-C6B4E502A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31D85F-A259-C9ED-8767-EC837F376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AE60-EC2C-4490-AF81-8720915028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87390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42B7F-05DA-23C8-D352-462F2D50A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30853D-3384-67A3-183B-342B24E3F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B2DDDC-5D6D-F9C3-6C71-5C833718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9969-2D64-4849-9E67-50527DE2542A}" type="datetimeFigureOut">
              <a:rPr lang="es-AR" smtClean="0"/>
              <a:t>10/3/2025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8CA79B9-F201-345C-767A-1362F05E4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358E9D-A4E2-A4F7-62C7-917AFA1F1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AE60-EC2C-4490-AF81-8720915028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12341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6B20E9-AEB0-468F-2FB0-EF35DC02A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dirty="0"/>
              <a:t>Haga clic para modificar el estilo de título del patrón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5C65731-B76D-95B8-5377-675028AEE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6528FE7-666D-E8FE-D28D-40A5FF2BD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9969-2D64-4849-9E67-50527DE2542A}" type="datetimeFigureOut">
              <a:rPr lang="es-AR" smtClean="0"/>
              <a:t>10/3/2025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BD673F-0AB6-CF58-CEB1-4E596B340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EFD179-16C6-3AB4-0E18-7687DF0B5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AE60-EC2C-4490-AF81-8720915028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1594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5EB2B-AE3D-A401-8762-4633F3C4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ECA569-EB32-3134-074F-7BF43BFF0B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68C301-2CCC-7422-A08F-F7A1B70E89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9B7232-9D35-6148-D247-4C67648AA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9969-2D64-4849-9E67-50527DE2542A}" type="datetimeFigureOut">
              <a:rPr lang="es-AR" smtClean="0"/>
              <a:t>10/3/2025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A13939E-3076-B717-7EF8-83013AB61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E8A7259-2617-CE77-98AC-AF64D31C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AE60-EC2C-4490-AF81-8720915028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294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EA2A80-6C92-0E34-BA81-B88D0C32B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D6BFC4-7237-2F7C-4CF0-1BF9ED1B8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F957659-130E-CB21-86B6-1EA36C710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6063983-F4D0-EB4F-662C-EDFA363F3A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C1A9DB8-552F-6A13-5210-471853614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AE22CA-D606-5F7F-4903-51C68746A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9969-2D64-4849-9E67-50527DE2542A}" type="datetimeFigureOut">
              <a:rPr lang="es-AR" smtClean="0"/>
              <a:t>10/3/2025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9AE1FB1-34AD-3712-1E48-22FB5AC14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20F5A94-88C8-96C5-FCF2-486DBC464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AE60-EC2C-4490-AF81-8720915028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6782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4589B-B75F-FD43-DE6D-17E285F49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CB93649-0EC2-29F8-FD2F-C2F6D34B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9969-2D64-4849-9E67-50527DE2542A}" type="datetimeFigureOut">
              <a:rPr lang="es-AR" smtClean="0"/>
              <a:t>10/3/2025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DC8ED1-748B-268A-AF55-BDAAA6665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AE93ABC-1E6D-01B3-29BA-18BFBFC2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AE60-EC2C-4490-AF81-8720915028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37499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F47FD12-0C7B-F158-7161-4280A980A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9969-2D64-4849-9E67-50527DE2542A}" type="datetimeFigureOut">
              <a:rPr lang="es-AR" smtClean="0"/>
              <a:t>10/3/2025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EB4FE65-C6DB-356D-5F81-EFB02856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EFD467-8788-F5F0-7598-519D63EA4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AE60-EC2C-4490-AF81-8720915028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78896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4CA2AC-3535-23F2-FAF9-FF8ADBCEE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65C794-EF5C-5B02-00CA-8AA1C21EC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4A02FD-EABA-B9A1-0D2F-D7E6AA0F77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7C5DEE5-DB5A-0348-B342-6770ABF3C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9969-2D64-4849-9E67-50527DE2542A}" type="datetimeFigureOut">
              <a:rPr lang="es-AR" smtClean="0"/>
              <a:t>10/3/2025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7C349CF-CFB8-9788-4CA3-F04F1AF17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AACC3E-DF43-4E40-85EB-087716E0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AE60-EC2C-4490-AF81-8720915028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3334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DE4DA-7153-C9FE-90D7-FEA37DC6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D6A20F1-28E7-64EA-8A7F-88F2EA95C0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62D340-2EB6-C5E4-9AF8-48E6082ACC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6A45EF1-556C-39DB-2BBA-DE31C0BE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39969-2D64-4849-9E67-50527DE2542A}" type="datetimeFigureOut">
              <a:rPr lang="es-AR" smtClean="0"/>
              <a:t>10/3/2025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DECB4CC-8D58-3414-3AB3-88578D165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7E4393-1AD2-03B2-2E36-FD808452A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CAE60-EC2C-4490-AF81-8720915028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0095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D3ADD64-618A-D30B-FCDE-F9650F377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AR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AC69C67-4C0F-BD1B-79E1-C7B17CE99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D5301E-05C7-63CB-DCD7-C88971BBC1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339969-2D64-4849-9E67-50527DE2542A}" type="datetimeFigureOut">
              <a:rPr lang="es-AR" smtClean="0"/>
              <a:t>10/3/2025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A603C2E-5225-FA5B-EF09-FE8147AD99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738EB7-B7AE-94E1-0327-A12D47AAA1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CAE60-EC2C-4490-AF81-8720915028F0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2962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45604C-0384-7ADD-3BB5-C38FDF74A6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640080"/>
            <a:ext cx="6894576" cy="3566160"/>
          </a:xfrm>
        </p:spPr>
        <p:txBody>
          <a:bodyPr anchor="b">
            <a:normAutofit/>
          </a:bodyPr>
          <a:lstStyle/>
          <a:p>
            <a:pPr algn="l"/>
            <a:r>
              <a:rPr lang="es-AR" sz="6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Clase 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F0DD8C-5D83-DDAF-A300-F246D9106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6" y="4636008"/>
            <a:ext cx="6894576" cy="1572768"/>
          </a:xfrm>
        </p:spPr>
        <p:txBody>
          <a:bodyPr>
            <a:normAutofit/>
          </a:bodyPr>
          <a:lstStyle/>
          <a:p>
            <a:pPr algn="l"/>
            <a:r>
              <a:rPr lang="es-A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Recursión</a:t>
            </a:r>
          </a:p>
        </p:txBody>
      </p:sp>
      <p:pic>
        <p:nvPicPr>
          <p:cNvPr id="4" name="Google Shape;712;p1">
            <a:extLst>
              <a:ext uri="{FF2B5EF4-FFF2-40B4-BE49-F238E27FC236}">
                <a16:creationId xmlns:a16="http://schemas.microsoft.com/office/drawing/2014/main" id="{8600515D-267D-D1A2-9960-8E33F2FDE3CC}"/>
              </a:ext>
            </a:extLst>
          </p:cNvPr>
          <p:cNvPicPr preferRelativeResize="0"/>
          <p:nvPr/>
        </p:nvPicPr>
        <p:blipFill rotWithShape="1">
          <a:blip r:embed="rId2"/>
          <a:srcRect l="2525" r="5617" b="1"/>
          <a:stretch/>
        </p:blipFill>
        <p:spPr>
          <a:xfrm>
            <a:off x="20" y="10"/>
            <a:ext cx="4049786" cy="6857990"/>
          </a:xfrm>
          <a:custGeom>
            <a:avLst/>
            <a:gdLst/>
            <a:ahLst/>
            <a:cxnLst/>
            <a:rect l="l" t="t" r="r" b="b"/>
            <a:pathLst>
              <a:path w="4049806" h="6858000">
                <a:moveTo>
                  <a:pt x="0" y="0"/>
                </a:moveTo>
                <a:lnTo>
                  <a:pt x="4018525" y="0"/>
                </a:lnTo>
                <a:lnTo>
                  <a:pt x="4019816" y="10931"/>
                </a:lnTo>
                <a:cubicBezTo>
                  <a:pt x="4034945" y="94836"/>
                  <a:pt x="4032275" y="179884"/>
                  <a:pt x="4036343" y="264297"/>
                </a:cubicBezTo>
                <a:cubicBezTo>
                  <a:pt x="4041301" y="367652"/>
                  <a:pt x="4035072" y="471135"/>
                  <a:pt x="4032911" y="574617"/>
                </a:cubicBezTo>
                <a:cubicBezTo>
                  <a:pt x="4031004" y="662717"/>
                  <a:pt x="4022232" y="750690"/>
                  <a:pt x="4025029" y="838916"/>
                </a:cubicBezTo>
                <a:cubicBezTo>
                  <a:pt x="4025029" y="841968"/>
                  <a:pt x="4025029" y="845019"/>
                  <a:pt x="4025029" y="848070"/>
                </a:cubicBezTo>
                <a:cubicBezTo>
                  <a:pt x="4017020" y="945068"/>
                  <a:pt x="4017020" y="1042576"/>
                  <a:pt x="4025029" y="1139574"/>
                </a:cubicBezTo>
                <a:cubicBezTo>
                  <a:pt x="4027609" y="1179950"/>
                  <a:pt x="4026885" y="1220466"/>
                  <a:pt x="4022868" y="1260728"/>
                </a:cubicBezTo>
                <a:cubicBezTo>
                  <a:pt x="4019054" y="1311960"/>
                  <a:pt x="4006849" y="1364083"/>
                  <a:pt x="4015621" y="1414934"/>
                </a:cubicBezTo>
                <a:cubicBezTo>
                  <a:pt x="4021367" y="1456784"/>
                  <a:pt x="4024558" y="1498940"/>
                  <a:pt x="4025156" y="1541172"/>
                </a:cubicBezTo>
                <a:cubicBezTo>
                  <a:pt x="4029478" y="1635755"/>
                  <a:pt x="4025283" y="1730847"/>
                  <a:pt x="4023757" y="1825685"/>
                </a:cubicBezTo>
                <a:cubicBezTo>
                  <a:pt x="4021850" y="1936286"/>
                  <a:pt x="4024647" y="2046634"/>
                  <a:pt x="4015748" y="2157235"/>
                </a:cubicBezTo>
                <a:cubicBezTo>
                  <a:pt x="4010790" y="2246581"/>
                  <a:pt x="4010790" y="2336130"/>
                  <a:pt x="4015748" y="2425476"/>
                </a:cubicBezTo>
                <a:cubicBezTo>
                  <a:pt x="4018164" y="2507473"/>
                  <a:pt x="4030495" y="2588454"/>
                  <a:pt x="4028461" y="2671214"/>
                </a:cubicBezTo>
                <a:cubicBezTo>
                  <a:pt x="4026046" y="2767832"/>
                  <a:pt x="4014604" y="2863940"/>
                  <a:pt x="4018164" y="2960685"/>
                </a:cubicBezTo>
                <a:cubicBezTo>
                  <a:pt x="4019816" y="3006832"/>
                  <a:pt x="4019944" y="3052980"/>
                  <a:pt x="4020961" y="3099127"/>
                </a:cubicBezTo>
                <a:cubicBezTo>
                  <a:pt x="4021978" y="3154682"/>
                  <a:pt x="4032021" y="3210110"/>
                  <a:pt x="4026427" y="3265665"/>
                </a:cubicBezTo>
                <a:cubicBezTo>
                  <a:pt x="4017147" y="3358087"/>
                  <a:pt x="3993120" y="3448857"/>
                  <a:pt x="4008121" y="3543567"/>
                </a:cubicBezTo>
                <a:cubicBezTo>
                  <a:pt x="4016384" y="3595690"/>
                  <a:pt x="4025791" y="3647940"/>
                  <a:pt x="4030495" y="3700571"/>
                </a:cubicBezTo>
                <a:cubicBezTo>
                  <a:pt x="4034690" y="3747608"/>
                  <a:pt x="4045369" y="3795408"/>
                  <a:pt x="4037233" y="3842191"/>
                </a:cubicBezTo>
                <a:cubicBezTo>
                  <a:pt x="4030368" y="3882237"/>
                  <a:pt x="4034055" y="3922282"/>
                  <a:pt x="4028715" y="3962327"/>
                </a:cubicBezTo>
                <a:cubicBezTo>
                  <a:pt x="4021723" y="4014831"/>
                  <a:pt x="4017910" y="4068352"/>
                  <a:pt x="4012697" y="4121111"/>
                </a:cubicBezTo>
                <a:cubicBezTo>
                  <a:pt x="4007866" y="4169038"/>
                  <a:pt x="4004307" y="4216838"/>
                  <a:pt x="4017020" y="4261841"/>
                </a:cubicBezTo>
                <a:cubicBezTo>
                  <a:pt x="4048039" y="4375112"/>
                  <a:pt x="4031004" y="4487748"/>
                  <a:pt x="4019308" y="4600257"/>
                </a:cubicBezTo>
                <a:cubicBezTo>
                  <a:pt x="4013587" y="4655049"/>
                  <a:pt x="4005197" y="4712765"/>
                  <a:pt x="4017910" y="4762853"/>
                </a:cubicBezTo>
                <a:cubicBezTo>
                  <a:pt x="4041428" y="4851716"/>
                  <a:pt x="4022995" y="4936764"/>
                  <a:pt x="4012824" y="5021432"/>
                </a:cubicBezTo>
                <a:cubicBezTo>
                  <a:pt x="4002654" y="5106099"/>
                  <a:pt x="4000239" y="5189495"/>
                  <a:pt x="4018037" y="5272637"/>
                </a:cubicBezTo>
                <a:cubicBezTo>
                  <a:pt x="4030495" y="5331116"/>
                  <a:pt x="4030495" y="5390612"/>
                  <a:pt x="4032021" y="5449600"/>
                </a:cubicBezTo>
                <a:cubicBezTo>
                  <a:pt x="4032911" y="5486339"/>
                  <a:pt x="4019308" y="5523842"/>
                  <a:pt x="4010282" y="5560582"/>
                </a:cubicBezTo>
                <a:cubicBezTo>
                  <a:pt x="3994009" y="5626943"/>
                  <a:pt x="3988162" y="5694321"/>
                  <a:pt x="4010282" y="5759029"/>
                </a:cubicBezTo>
                <a:cubicBezTo>
                  <a:pt x="4040793" y="5848655"/>
                  <a:pt x="4058336" y="5938407"/>
                  <a:pt x="4045623" y="6033117"/>
                </a:cubicBezTo>
                <a:cubicBezTo>
                  <a:pt x="4038377" y="6091724"/>
                  <a:pt x="4036597" y="6151347"/>
                  <a:pt x="4025664" y="6209190"/>
                </a:cubicBezTo>
                <a:cubicBezTo>
                  <a:pt x="4007358" y="6304790"/>
                  <a:pt x="4013841" y="6399882"/>
                  <a:pt x="4028461" y="6494211"/>
                </a:cubicBezTo>
                <a:cubicBezTo>
                  <a:pt x="4038542" y="6573081"/>
                  <a:pt x="4039610" y="6652829"/>
                  <a:pt x="4031639" y="6731941"/>
                </a:cubicBezTo>
                <a:lnTo>
                  <a:pt x="4022913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82580482-BA80-420A-8A05-C58E97F2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4409267"/>
            <a:ext cx="4242816" cy="18288"/>
          </a:xfrm>
          <a:custGeom>
            <a:avLst/>
            <a:gdLst>
              <a:gd name="connsiteX0" fmla="*/ 0 w 4242816"/>
              <a:gd name="connsiteY0" fmla="*/ 0 h 18288"/>
              <a:gd name="connsiteX1" fmla="*/ 690973 w 4242816"/>
              <a:gd name="connsiteY1" fmla="*/ 0 h 18288"/>
              <a:gd name="connsiteX2" fmla="*/ 1212233 w 4242816"/>
              <a:gd name="connsiteY2" fmla="*/ 0 h 18288"/>
              <a:gd name="connsiteX3" fmla="*/ 1860778 w 4242816"/>
              <a:gd name="connsiteY3" fmla="*/ 0 h 18288"/>
              <a:gd name="connsiteX4" fmla="*/ 2424466 w 4242816"/>
              <a:gd name="connsiteY4" fmla="*/ 0 h 18288"/>
              <a:gd name="connsiteX5" fmla="*/ 3115439 w 4242816"/>
              <a:gd name="connsiteY5" fmla="*/ 0 h 18288"/>
              <a:gd name="connsiteX6" fmla="*/ 3636699 w 4242816"/>
              <a:gd name="connsiteY6" fmla="*/ 0 h 18288"/>
              <a:gd name="connsiteX7" fmla="*/ 4242816 w 4242816"/>
              <a:gd name="connsiteY7" fmla="*/ 0 h 18288"/>
              <a:gd name="connsiteX8" fmla="*/ 4242816 w 4242816"/>
              <a:gd name="connsiteY8" fmla="*/ 18288 h 18288"/>
              <a:gd name="connsiteX9" fmla="*/ 3636699 w 4242816"/>
              <a:gd name="connsiteY9" fmla="*/ 18288 h 18288"/>
              <a:gd name="connsiteX10" fmla="*/ 3030583 w 4242816"/>
              <a:gd name="connsiteY10" fmla="*/ 18288 h 18288"/>
              <a:gd name="connsiteX11" fmla="*/ 2466894 w 4242816"/>
              <a:gd name="connsiteY11" fmla="*/ 18288 h 18288"/>
              <a:gd name="connsiteX12" fmla="*/ 1988062 w 4242816"/>
              <a:gd name="connsiteY12" fmla="*/ 18288 h 18288"/>
              <a:gd name="connsiteX13" fmla="*/ 1466802 w 4242816"/>
              <a:gd name="connsiteY13" fmla="*/ 18288 h 18288"/>
              <a:gd name="connsiteX14" fmla="*/ 860686 w 4242816"/>
              <a:gd name="connsiteY14" fmla="*/ 18288 h 18288"/>
              <a:gd name="connsiteX15" fmla="*/ 0 w 4242816"/>
              <a:gd name="connsiteY15" fmla="*/ 18288 h 18288"/>
              <a:gd name="connsiteX16" fmla="*/ 0 w 4242816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2816" h="18288" fill="none" extrusionOk="0">
                <a:moveTo>
                  <a:pt x="0" y="0"/>
                </a:moveTo>
                <a:cubicBezTo>
                  <a:pt x="249934" y="1471"/>
                  <a:pt x="379877" y="-29444"/>
                  <a:pt x="690973" y="0"/>
                </a:cubicBezTo>
                <a:cubicBezTo>
                  <a:pt x="1002069" y="29444"/>
                  <a:pt x="1021583" y="17501"/>
                  <a:pt x="1212233" y="0"/>
                </a:cubicBezTo>
                <a:cubicBezTo>
                  <a:pt x="1402883" y="-17501"/>
                  <a:pt x="1678760" y="5386"/>
                  <a:pt x="1860778" y="0"/>
                </a:cubicBezTo>
                <a:cubicBezTo>
                  <a:pt x="2042796" y="-5386"/>
                  <a:pt x="2245608" y="-22401"/>
                  <a:pt x="2424466" y="0"/>
                </a:cubicBezTo>
                <a:cubicBezTo>
                  <a:pt x="2603324" y="22401"/>
                  <a:pt x="2890020" y="33806"/>
                  <a:pt x="3115439" y="0"/>
                </a:cubicBezTo>
                <a:cubicBezTo>
                  <a:pt x="3340858" y="-33806"/>
                  <a:pt x="3428300" y="18628"/>
                  <a:pt x="3636699" y="0"/>
                </a:cubicBezTo>
                <a:cubicBezTo>
                  <a:pt x="3845098" y="-18628"/>
                  <a:pt x="4108824" y="5541"/>
                  <a:pt x="4242816" y="0"/>
                </a:cubicBezTo>
                <a:cubicBezTo>
                  <a:pt x="4242066" y="4160"/>
                  <a:pt x="4243125" y="10356"/>
                  <a:pt x="4242816" y="18288"/>
                </a:cubicBezTo>
                <a:cubicBezTo>
                  <a:pt x="4113424" y="32735"/>
                  <a:pt x="3768327" y="47567"/>
                  <a:pt x="3636699" y="18288"/>
                </a:cubicBezTo>
                <a:cubicBezTo>
                  <a:pt x="3505071" y="-10991"/>
                  <a:pt x="3294208" y="-4990"/>
                  <a:pt x="3030583" y="18288"/>
                </a:cubicBezTo>
                <a:cubicBezTo>
                  <a:pt x="2766958" y="41566"/>
                  <a:pt x="2649277" y="20974"/>
                  <a:pt x="2466894" y="18288"/>
                </a:cubicBezTo>
                <a:cubicBezTo>
                  <a:pt x="2284511" y="15602"/>
                  <a:pt x="2151277" y="1154"/>
                  <a:pt x="1988062" y="18288"/>
                </a:cubicBezTo>
                <a:cubicBezTo>
                  <a:pt x="1824847" y="35422"/>
                  <a:pt x="1691359" y="9265"/>
                  <a:pt x="1466802" y="18288"/>
                </a:cubicBezTo>
                <a:cubicBezTo>
                  <a:pt x="1242245" y="27311"/>
                  <a:pt x="1006161" y="36605"/>
                  <a:pt x="860686" y="18288"/>
                </a:cubicBezTo>
                <a:cubicBezTo>
                  <a:pt x="715211" y="-29"/>
                  <a:pt x="242774" y="46538"/>
                  <a:pt x="0" y="18288"/>
                </a:cubicBezTo>
                <a:cubicBezTo>
                  <a:pt x="-146" y="11482"/>
                  <a:pt x="-422" y="5192"/>
                  <a:pt x="0" y="0"/>
                </a:cubicBezTo>
                <a:close/>
              </a:path>
              <a:path w="4242816" h="18288" stroke="0" extrusionOk="0">
                <a:moveTo>
                  <a:pt x="0" y="0"/>
                </a:moveTo>
                <a:cubicBezTo>
                  <a:pt x="259751" y="-14018"/>
                  <a:pt x="356632" y="-15007"/>
                  <a:pt x="521260" y="0"/>
                </a:cubicBezTo>
                <a:cubicBezTo>
                  <a:pt x="685888" y="15007"/>
                  <a:pt x="885786" y="5167"/>
                  <a:pt x="1212233" y="0"/>
                </a:cubicBezTo>
                <a:cubicBezTo>
                  <a:pt x="1538680" y="-5167"/>
                  <a:pt x="1458849" y="7951"/>
                  <a:pt x="1691065" y="0"/>
                </a:cubicBezTo>
                <a:cubicBezTo>
                  <a:pt x="1923281" y="-7951"/>
                  <a:pt x="1985780" y="-16303"/>
                  <a:pt x="2169897" y="0"/>
                </a:cubicBezTo>
                <a:cubicBezTo>
                  <a:pt x="2354014" y="16303"/>
                  <a:pt x="2633054" y="-2739"/>
                  <a:pt x="2776014" y="0"/>
                </a:cubicBezTo>
                <a:cubicBezTo>
                  <a:pt x="2918974" y="2739"/>
                  <a:pt x="3112688" y="-15682"/>
                  <a:pt x="3339702" y="0"/>
                </a:cubicBezTo>
                <a:cubicBezTo>
                  <a:pt x="3566716" y="15682"/>
                  <a:pt x="4015278" y="-28467"/>
                  <a:pt x="4242816" y="0"/>
                </a:cubicBezTo>
                <a:cubicBezTo>
                  <a:pt x="4243501" y="7633"/>
                  <a:pt x="4242294" y="10002"/>
                  <a:pt x="4242816" y="18288"/>
                </a:cubicBezTo>
                <a:cubicBezTo>
                  <a:pt x="3924964" y="16283"/>
                  <a:pt x="3746362" y="-1805"/>
                  <a:pt x="3551843" y="18288"/>
                </a:cubicBezTo>
                <a:cubicBezTo>
                  <a:pt x="3357324" y="38381"/>
                  <a:pt x="3126422" y="47156"/>
                  <a:pt x="2860870" y="18288"/>
                </a:cubicBezTo>
                <a:cubicBezTo>
                  <a:pt x="2595318" y="-10580"/>
                  <a:pt x="2572437" y="11441"/>
                  <a:pt x="2297182" y="18288"/>
                </a:cubicBezTo>
                <a:cubicBezTo>
                  <a:pt x="2021927" y="25135"/>
                  <a:pt x="1916908" y="33601"/>
                  <a:pt x="1733493" y="18288"/>
                </a:cubicBezTo>
                <a:cubicBezTo>
                  <a:pt x="1550078" y="2975"/>
                  <a:pt x="1412440" y="27896"/>
                  <a:pt x="1212233" y="18288"/>
                </a:cubicBezTo>
                <a:cubicBezTo>
                  <a:pt x="1012026" y="8680"/>
                  <a:pt x="914386" y="13859"/>
                  <a:pt x="648545" y="18288"/>
                </a:cubicBezTo>
                <a:cubicBezTo>
                  <a:pt x="382704" y="22717"/>
                  <a:pt x="233522" y="39342"/>
                  <a:pt x="0" y="18288"/>
                </a:cubicBezTo>
                <a:cubicBezTo>
                  <a:pt x="-772" y="13661"/>
                  <a:pt x="-839" y="849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502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237B7C-7E7E-EF1A-E149-1113C0013F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DC8470C-07C3-2676-A2BE-9591DE6EB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AE3AD5B-70C1-556D-02B1-DE9B807D8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AR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Ejemplo 2 – Suma N números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2B5C946-0EBA-68F4-8972-D4CA9CFFA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882;g1f2d34dc18b_0_18">
            <a:extLst>
              <a:ext uri="{FF2B5EF4-FFF2-40B4-BE49-F238E27FC236}">
                <a16:creationId xmlns:a16="http://schemas.microsoft.com/office/drawing/2014/main" id="{6B51E03C-D698-C994-FE1A-18E25497F9B9}"/>
              </a:ext>
            </a:extLst>
          </p:cNvPr>
          <p:cNvSpPr txBox="1"/>
          <p:nvPr/>
        </p:nvSpPr>
        <p:spPr>
          <a:xfrm>
            <a:off x="2394075" y="1698600"/>
            <a:ext cx="6396600" cy="17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7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Escribe un programa en Pascal que calcule la suma de los primeros N números utilizando una </a:t>
            </a:r>
            <a:r>
              <a:rPr lang="es-ES" sz="2700" b="1" u="sng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función recursiva</a:t>
            </a:r>
            <a:endParaRPr sz="2700" b="1" u="sng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83;g1f2d34dc18b_0_18">
            <a:extLst>
              <a:ext uri="{FF2B5EF4-FFF2-40B4-BE49-F238E27FC236}">
                <a16:creationId xmlns:a16="http://schemas.microsoft.com/office/drawing/2014/main" id="{1FDB1205-5DDD-86FC-0340-4C29DF50785E}"/>
              </a:ext>
            </a:extLst>
          </p:cNvPr>
          <p:cNvSpPr/>
          <p:nvPr/>
        </p:nvSpPr>
        <p:spPr>
          <a:xfrm>
            <a:off x="663515" y="4560075"/>
            <a:ext cx="3268800" cy="1807500"/>
          </a:xfrm>
          <a:prstGeom prst="wedgeRoundRectCallout">
            <a:avLst>
              <a:gd name="adj1" fmla="val 53136"/>
              <a:gd name="adj2" fmla="val -133685"/>
              <a:gd name="adj3" fmla="val 0"/>
            </a:avLst>
          </a:prstGeom>
          <a:solidFill>
            <a:srgbClr val="FFA4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latin typeface="Montserrat"/>
                <a:ea typeface="Montserrat"/>
                <a:cs typeface="Montserrat"/>
                <a:sym typeface="Montserrat"/>
              </a:rPr>
              <a:t>¿Cuál es el caso base?</a:t>
            </a:r>
            <a:endParaRPr sz="2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" name="Google Shape;884;g1f2d34dc18b_0_18">
            <a:extLst>
              <a:ext uri="{FF2B5EF4-FFF2-40B4-BE49-F238E27FC236}">
                <a16:creationId xmlns:a16="http://schemas.microsoft.com/office/drawing/2014/main" id="{CF23A75A-046F-7735-B158-F62FD87B53C4}"/>
              </a:ext>
            </a:extLst>
          </p:cNvPr>
          <p:cNvSpPr/>
          <p:nvPr/>
        </p:nvSpPr>
        <p:spPr>
          <a:xfrm>
            <a:off x="6809050" y="4255650"/>
            <a:ext cx="3268800" cy="1807500"/>
          </a:xfrm>
          <a:prstGeom prst="wedgeRoundRectCallout">
            <a:avLst>
              <a:gd name="adj1" fmla="val -18821"/>
              <a:gd name="adj2" fmla="val -123047"/>
              <a:gd name="adj3" fmla="val 0"/>
            </a:avLst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latin typeface="Montserrat"/>
                <a:ea typeface="Montserrat"/>
                <a:cs typeface="Montserrat"/>
                <a:sym typeface="Montserrat"/>
              </a:rPr>
              <a:t>¿Cómo realiza la suma?</a:t>
            </a:r>
            <a:endParaRPr sz="2800"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708621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E8B71F-0508-3909-7916-F8C74B928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C93BCC8-9F1B-4C28-DA6C-767C100A1B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CD3AC2B-24C1-0601-8424-FEBE1C0A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AR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Ejemplo 2 – Suma N números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368C2F8-C70D-CFF2-1577-B63A602DE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F50FFB9-BED9-F9D1-8772-0F8330893606}"/>
              </a:ext>
            </a:extLst>
          </p:cNvPr>
          <p:cNvSpPr txBox="1"/>
          <p:nvPr/>
        </p:nvSpPr>
        <p:spPr>
          <a:xfrm>
            <a:off x="2492115" y="3025131"/>
            <a:ext cx="6093500" cy="267765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s-A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es-A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Suma(n: </a:t>
            </a:r>
            <a:r>
              <a:rPr lang="es-A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es-A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): </a:t>
            </a:r>
            <a:r>
              <a:rPr lang="es-A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Integer</a:t>
            </a:r>
            <a:r>
              <a:rPr lang="es-A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r>
              <a:rPr lang="es-A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A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s-A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es-A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 = 0 </a:t>
            </a:r>
            <a:r>
              <a:rPr lang="es-A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A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Suma := 0         { Caso base }</a:t>
            </a:r>
          </a:p>
          <a:p>
            <a:r>
              <a:rPr lang="es-A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s-A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else</a:t>
            </a:r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A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Suma := n + Suma(n - 1);  { Caso recursivo }</a:t>
            </a:r>
          </a:p>
          <a:p>
            <a:r>
              <a:rPr lang="es-AR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</a:t>
            </a:r>
            <a:r>
              <a:rPr lang="es-A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28049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BEB2F5-43AE-D54F-1D2D-07E40280C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1EE561-3B93-360B-DC61-16173CC79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9BC9EF9E-7E06-98E6-E7DE-078E6025E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387" y="253598"/>
            <a:ext cx="4651486" cy="1325563"/>
          </a:xfrm>
        </p:spPr>
        <p:txBody>
          <a:bodyPr>
            <a:normAutofit fontScale="90000"/>
          </a:bodyPr>
          <a:lstStyle/>
          <a:p>
            <a:r>
              <a:rPr lang="es-AR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Ejemplo 2 – Suma N números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E9AA061-9AB8-3FAA-C00C-586AECD17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2B27C01-109C-02A5-DFC2-29C87F7F3C08}"/>
              </a:ext>
            </a:extLst>
          </p:cNvPr>
          <p:cNvSpPr txBox="1"/>
          <p:nvPr/>
        </p:nvSpPr>
        <p:spPr>
          <a:xfrm>
            <a:off x="304800" y="155386"/>
            <a:ext cx="6541233" cy="72943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b="1" dirty="0"/>
              <a:t>Fase de Descenso (Forward):</a:t>
            </a:r>
          </a:p>
          <a:p>
            <a:r>
              <a:rPr lang="es-AR" dirty="0"/>
              <a:t>---------------------------------</a:t>
            </a:r>
          </a:p>
          <a:p>
            <a:r>
              <a:rPr lang="es-AR" dirty="0"/>
              <a:t>| </a:t>
            </a:r>
            <a:r>
              <a:rPr lang="es-AR" dirty="0" err="1"/>
              <a:t>Frame</a:t>
            </a:r>
            <a:r>
              <a:rPr lang="es-AR" dirty="0"/>
              <a:t> 1: Suma(4) - espera Suma(3) |  &lt;-- n = 4</a:t>
            </a:r>
          </a:p>
          <a:p>
            <a:r>
              <a:rPr lang="es-AR" dirty="0"/>
              <a:t>---------------------------------</a:t>
            </a:r>
          </a:p>
          <a:p>
            <a:r>
              <a:rPr lang="es-AR" dirty="0"/>
              <a:t>           |</a:t>
            </a:r>
          </a:p>
          <a:p>
            <a:r>
              <a:rPr lang="es-AR" dirty="0"/>
              <a:t>         ▼</a:t>
            </a:r>
          </a:p>
          <a:p>
            <a:r>
              <a:rPr lang="es-AR" dirty="0"/>
              <a:t>---------------------------------</a:t>
            </a:r>
          </a:p>
          <a:p>
            <a:r>
              <a:rPr lang="es-AR" dirty="0"/>
              <a:t>| </a:t>
            </a:r>
            <a:r>
              <a:rPr lang="es-AR" dirty="0" err="1"/>
              <a:t>Frame</a:t>
            </a:r>
            <a:r>
              <a:rPr lang="es-AR" dirty="0"/>
              <a:t> 2: Suma(3) - espera Suma(2) |  &lt;-- n = 3</a:t>
            </a:r>
          </a:p>
          <a:p>
            <a:r>
              <a:rPr lang="es-AR" dirty="0"/>
              <a:t>---------------------------------</a:t>
            </a:r>
          </a:p>
          <a:p>
            <a:r>
              <a:rPr lang="es-AR" dirty="0"/>
              <a:t>           |</a:t>
            </a:r>
          </a:p>
          <a:p>
            <a:r>
              <a:rPr lang="es-AR" dirty="0"/>
              <a:t>         ▼</a:t>
            </a:r>
          </a:p>
          <a:p>
            <a:r>
              <a:rPr lang="es-AR" dirty="0"/>
              <a:t>---------------------------------</a:t>
            </a:r>
          </a:p>
          <a:p>
            <a:r>
              <a:rPr lang="es-AR" dirty="0"/>
              <a:t>| </a:t>
            </a:r>
            <a:r>
              <a:rPr lang="es-AR" dirty="0" err="1"/>
              <a:t>Frame</a:t>
            </a:r>
            <a:r>
              <a:rPr lang="es-AR" dirty="0"/>
              <a:t> 3: Suma(2) - espera Suma(1) |  &lt;-- n = 2</a:t>
            </a:r>
          </a:p>
          <a:p>
            <a:r>
              <a:rPr lang="es-AR" dirty="0"/>
              <a:t>---------------------------------</a:t>
            </a:r>
          </a:p>
          <a:p>
            <a:r>
              <a:rPr lang="es-AR" dirty="0"/>
              <a:t>          |</a:t>
            </a:r>
          </a:p>
          <a:p>
            <a:r>
              <a:rPr lang="es-AR" dirty="0"/>
              <a:t>         ▼</a:t>
            </a:r>
          </a:p>
          <a:p>
            <a:r>
              <a:rPr lang="es-AR" dirty="0"/>
              <a:t>---------------------------------</a:t>
            </a:r>
          </a:p>
          <a:p>
            <a:r>
              <a:rPr lang="es-AR" dirty="0"/>
              <a:t>| </a:t>
            </a:r>
            <a:r>
              <a:rPr lang="es-AR" dirty="0" err="1"/>
              <a:t>Frame</a:t>
            </a:r>
            <a:r>
              <a:rPr lang="es-AR" dirty="0"/>
              <a:t> 4: Suma(1) - espera Suma(0) |  &lt;-- n = 1</a:t>
            </a:r>
          </a:p>
          <a:p>
            <a:r>
              <a:rPr lang="es-AR" dirty="0"/>
              <a:t>---------------------------------</a:t>
            </a:r>
          </a:p>
          <a:p>
            <a:r>
              <a:rPr lang="es-AR" dirty="0"/>
              <a:t>          |</a:t>
            </a:r>
          </a:p>
          <a:p>
            <a:r>
              <a:rPr lang="es-AR" dirty="0"/>
              <a:t>         ▼</a:t>
            </a:r>
          </a:p>
          <a:p>
            <a:r>
              <a:rPr lang="es-AR" dirty="0"/>
              <a:t>---------------------------------</a:t>
            </a:r>
          </a:p>
          <a:p>
            <a:r>
              <a:rPr lang="es-AR" dirty="0"/>
              <a:t>| </a:t>
            </a:r>
            <a:r>
              <a:rPr lang="es-AR" dirty="0" err="1"/>
              <a:t>Frame</a:t>
            </a:r>
            <a:r>
              <a:rPr lang="es-AR" dirty="0"/>
              <a:t> 5: Suma(0)                 |  &lt;-- n = 0 (Caso Base: retorna 0)</a:t>
            </a:r>
          </a:p>
          <a:p>
            <a:r>
              <a:rPr lang="es-AR" dirty="0"/>
              <a:t>---------------------------------</a:t>
            </a:r>
          </a:p>
          <a:p>
            <a:endParaRPr lang="es-AR" dirty="0"/>
          </a:p>
          <a:p>
            <a:endParaRPr lang="es-AR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2606EE4-094B-C85C-B3A2-2559C30DDCE9}"/>
              </a:ext>
            </a:extLst>
          </p:cNvPr>
          <p:cNvSpPr txBox="1"/>
          <p:nvPr/>
        </p:nvSpPr>
        <p:spPr>
          <a:xfrm>
            <a:off x="6806147" y="3101148"/>
            <a:ext cx="5422692" cy="203132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b="1" dirty="0"/>
              <a:t>Fase de Retroceso (</a:t>
            </a:r>
            <a:r>
              <a:rPr lang="es-AR" b="1" dirty="0" err="1"/>
              <a:t>Backtracing</a:t>
            </a:r>
            <a:r>
              <a:rPr lang="es-AR" b="1" dirty="0"/>
              <a:t> - </a:t>
            </a:r>
            <a:r>
              <a:rPr lang="es-AR" b="1" dirty="0" err="1"/>
              <a:t>backward</a:t>
            </a:r>
            <a:r>
              <a:rPr lang="es-AR" b="1" dirty="0"/>
              <a:t>):</a:t>
            </a:r>
          </a:p>
          <a:p>
            <a:r>
              <a:rPr lang="es-AR" dirty="0"/>
              <a:t>---------------------------------</a:t>
            </a:r>
          </a:p>
          <a:p>
            <a:r>
              <a:rPr lang="es-AR" dirty="0" err="1"/>
              <a:t>Frame</a:t>
            </a:r>
            <a:r>
              <a:rPr lang="es-AR" dirty="0"/>
              <a:t> 5 retorna 0 y se libera</a:t>
            </a:r>
          </a:p>
          <a:p>
            <a:r>
              <a:rPr lang="es-AR" dirty="0" err="1"/>
              <a:t>Frame</a:t>
            </a:r>
            <a:r>
              <a:rPr lang="es-AR" dirty="0"/>
              <a:t> 4: calcula 1 + 0 = 1, retorna 1 y se libera</a:t>
            </a:r>
          </a:p>
          <a:p>
            <a:r>
              <a:rPr lang="es-AR" dirty="0" err="1"/>
              <a:t>Frame</a:t>
            </a:r>
            <a:r>
              <a:rPr lang="es-AR" dirty="0"/>
              <a:t> 3: calcula 2 + 1 = 3, retorna 3 y se libera</a:t>
            </a:r>
          </a:p>
          <a:p>
            <a:r>
              <a:rPr lang="es-AR" dirty="0" err="1"/>
              <a:t>Frame</a:t>
            </a:r>
            <a:r>
              <a:rPr lang="es-AR" dirty="0"/>
              <a:t> 2: calcula 3 + 3 = 6, retorna 6 y se libera</a:t>
            </a:r>
          </a:p>
          <a:p>
            <a:r>
              <a:rPr lang="es-AR" dirty="0" err="1"/>
              <a:t>Frame</a:t>
            </a:r>
            <a:r>
              <a:rPr lang="es-AR" dirty="0"/>
              <a:t> 1: calcula 4 + 6 = 10, retorna 10 y se libera</a:t>
            </a:r>
          </a:p>
        </p:txBody>
      </p:sp>
    </p:spTree>
    <p:extLst>
      <p:ext uri="{BB962C8B-B14F-4D97-AF65-F5344CB8AC3E}">
        <p14:creationId xmlns:p14="http://schemas.microsoft.com/office/powerpoint/2010/main" val="2243495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BF5AC7-D1AF-34DC-4C82-A2BB20720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F73AB67-411A-92CD-EFD5-02F2C30E8A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C9760C8-5F29-CAE5-D904-0A70E3013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4">
            <a:extLst>
              <a:ext uri="{FF2B5EF4-FFF2-40B4-BE49-F238E27FC236}">
                <a16:creationId xmlns:a16="http://schemas.microsoft.com/office/drawing/2014/main" id="{E7EF3F49-D3ED-2E51-4367-E6273E64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20119"/>
            <a:ext cx="8652522" cy="1325563"/>
          </a:xfrm>
        </p:spPr>
        <p:txBody>
          <a:bodyPr/>
          <a:lstStyle/>
          <a:p>
            <a:r>
              <a:rPr lang="es-AR" dirty="0"/>
              <a:t>Ejemplo 3 – Potencia</a:t>
            </a:r>
            <a:br>
              <a:rPr lang="es-AR" dirty="0"/>
            </a:br>
            <a:r>
              <a:rPr lang="es-AR" dirty="0"/>
              <a:t>¿Cómo funciona la recursión?</a:t>
            </a:r>
          </a:p>
        </p:txBody>
      </p:sp>
      <p:cxnSp>
        <p:nvCxnSpPr>
          <p:cNvPr id="7" name="Google Shape;845;p13">
            <a:extLst>
              <a:ext uri="{FF2B5EF4-FFF2-40B4-BE49-F238E27FC236}">
                <a16:creationId xmlns:a16="http://schemas.microsoft.com/office/drawing/2014/main" id="{F53EDA84-82E9-85C2-2B1F-07266B642C05}"/>
              </a:ext>
            </a:extLst>
          </p:cNvPr>
          <p:cNvCxnSpPr/>
          <p:nvPr/>
        </p:nvCxnSpPr>
        <p:spPr>
          <a:xfrm rot="10800000">
            <a:off x="7977898" y="3570288"/>
            <a:ext cx="1511300" cy="0"/>
          </a:xfrm>
          <a:prstGeom prst="straightConnector1">
            <a:avLst/>
          </a:prstGeom>
          <a:noFill/>
          <a:ln w="3175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846;p13">
            <a:extLst>
              <a:ext uri="{FF2B5EF4-FFF2-40B4-BE49-F238E27FC236}">
                <a16:creationId xmlns:a16="http://schemas.microsoft.com/office/drawing/2014/main" id="{95483E2A-23A0-61A2-D9B6-6694F4FD8A21}"/>
              </a:ext>
            </a:extLst>
          </p:cNvPr>
          <p:cNvSpPr txBox="1"/>
          <p:nvPr/>
        </p:nvSpPr>
        <p:spPr>
          <a:xfrm>
            <a:off x="293866" y="2201863"/>
            <a:ext cx="5040300" cy="3954600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Program ejemplo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s-ES" sz="17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lang="es-ES" sz="17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potencia (x,n:integer): real;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8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if (n = 0) then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potencia:= 1;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else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potencia := x * potencia(x,</a:t>
            </a:r>
            <a:r>
              <a:rPr lang="es-E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n-1)</a:t>
            </a: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read (x,n);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write(potencia(x,n))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" name="Google Shape;847;p13">
            <a:extLst>
              <a:ext uri="{FF2B5EF4-FFF2-40B4-BE49-F238E27FC236}">
                <a16:creationId xmlns:a16="http://schemas.microsoft.com/office/drawing/2014/main" id="{D056898F-FCE3-40D3-FCB6-6D58FE95DF4C}"/>
              </a:ext>
            </a:extLst>
          </p:cNvPr>
          <p:cNvGrpSpPr/>
          <p:nvPr/>
        </p:nvGrpSpPr>
        <p:grpSpPr>
          <a:xfrm>
            <a:off x="8079445" y="323854"/>
            <a:ext cx="1519343" cy="1230309"/>
            <a:chOff x="7410107" y="327036"/>
            <a:chExt cx="1519343" cy="1230302"/>
          </a:xfrm>
        </p:grpSpPr>
        <p:sp>
          <p:nvSpPr>
            <p:cNvPr id="12" name="Google Shape;848;p13">
              <a:extLst>
                <a:ext uri="{FF2B5EF4-FFF2-40B4-BE49-F238E27FC236}">
                  <a16:creationId xmlns:a16="http://schemas.microsoft.com/office/drawing/2014/main" id="{95416F2E-6DB3-6F87-EBA2-323AC7528E1D}"/>
                </a:ext>
              </a:extLst>
            </p:cNvPr>
            <p:cNvSpPr/>
            <p:nvPr/>
          </p:nvSpPr>
          <p:spPr>
            <a:xfrm rot="-578007">
              <a:off x="7432385" y="447681"/>
              <a:ext cx="1474788" cy="39052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ES" sz="2000" b="0" i="0" u="none" strike="noStrike" cap="none" dirty="0">
                  <a:solidFill>
                    <a:srgbClr val="800000"/>
                  </a:solidFill>
                  <a:latin typeface="Calibri"/>
                  <a:ea typeface="Calibri"/>
                  <a:cs typeface="Calibri"/>
                  <a:sym typeface="Calibri"/>
                </a:rPr>
                <a:t>Retorna 8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849;p13">
              <a:extLst>
                <a:ext uri="{FF2B5EF4-FFF2-40B4-BE49-F238E27FC236}">
                  <a16:creationId xmlns:a16="http://schemas.microsoft.com/office/drawing/2014/main" id="{6C4DDADC-C82D-1037-1B92-D807C66A4F35}"/>
                </a:ext>
              </a:extLst>
            </p:cNvPr>
            <p:cNvSpPr/>
            <p:nvPr/>
          </p:nvSpPr>
          <p:spPr>
            <a:xfrm>
              <a:off x="8172450" y="1125538"/>
              <a:ext cx="179388" cy="431800"/>
            </a:xfrm>
            <a:prstGeom prst="upArrow">
              <a:avLst>
                <a:gd name="adj1" fmla="val 50000"/>
                <a:gd name="adj2" fmla="val 36374"/>
              </a:avLst>
            </a:prstGeom>
            <a:solidFill>
              <a:srgbClr val="CC33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14" name="Google Shape;850;p13">
            <a:extLst>
              <a:ext uri="{FF2B5EF4-FFF2-40B4-BE49-F238E27FC236}">
                <a16:creationId xmlns:a16="http://schemas.microsoft.com/office/drawing/2014/main" id="{06BC4DC0-1AD5-DCBF-F5EA-522A9A7C744E}"/>
              </a:ext>
            </a:extLst>
          </p:cNvPr>
          <p:cNvGrpSpPr/>
          <p:nvPr/>
        </p:nvGrpSpPr>
        <p:grpSpPr>
          <a:xfrm>
            <a:off x="5641098" y="1465263"/>
            <a:ext cx="4137025" cy="1204912"/>
            <a:chOff x="4972560" y="1469207"/>
            <a:chExt cx="4135944" cy="1203709"/>
          </a:xfrm>
        </p:grpSpPr>
        <p:sp>
          <p:nvSpPr>
            <p:cNvPr id="15" name="Google Shape;851;p13">
              <a:extLst>
                <a:ext uri="{FF2B5EF4-FFF2-40B4-BE49-F238E27FC236}">
                  <a16:creationId xmlns:a16="http://schemas.microsoft.com/office/drawing/2014/main" id="{1DA98A0D-D912-9822-16CA-43C51C8ABB07}"/>
                </a:ext>
              </a:extLst>
            </p:cNvPr>
            <p:cNvSpPr/>
            <p:nvPr/>
          </p:nvSpPr>
          <p:spPr>
            <a:xfrm>
              <a:off x="4972560" y="1840311"/>
              <a:ext cx="4135944" cy="83260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6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ES" sz="2400" b="0" i="0" u="none" strike="noStrike" cap="non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 2    n = 3</a:t>
              </a:r>
              <a:br>
                <a:rPr lang="es-ES" sz="2400" b="0" i="0" u="none" strike="noStrike" cap="non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lang="es-ES" sz="2400" b="0" i="0" u="none" strike="noStrike" cap="non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potencia= 2*potencia(2,2)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852;p13">
              <a:extLst>
                <a:ext uri="{FF2B5EF4-FFF2-40B4-BE49-F238E27FC236}">
                  <a16:creationId xmlns:a16="http://schemas.microsoft.com/office/drawing/2014/main" id="{CFF74ED4-0B79-631F-AFA1-A9C8D52B5FC9}"/>
                </a:ext>
              </a:extLst>
            </p:cNvPr>
            <p:cNvSpPr txBox="1"/>
            <p:nvPr/>
          </p:nvSpPr>
          <p:spPr>
            <a:xfrm>
              <a:off x="4972560" y="1469207"/>
              <a:ext cx="1293029" cy="3382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potencia(2,3)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853;p13">
            <a:extLst>
              <a:ext uri="{FF2B5EF4-FFF2-40B4-BE49-F238E27FC236}">
                <a16:creationId xmlns:a16="http://schemas.microsoft.com/office/drawing/2014/main" id="{1CAB914D-ED28-87A2-02D2-1E59BBF5BC7F}"/>
              </a:ext>
            </a:extLst>
          </p:cNvPr>
          <p:cNvGrpSpPr/>
          <p:nvPr/>
        </p:nvGrpSpPr>
        <p:grpSpPr>
          <a:xfrm>
            <a:off x="5699836" y="2778125"/>
            <a:ext cx="4078287" cy="1204913"/>
            <a:chOff x="5030787" y="2781808"/>
            <a:chExt cx="4078287" cy="1204405"/>
          </a:xfrm>
        </p:grpSpPr>
        <p:sp>
          <p:nvSpPr>
            <p:cNvPr id="18" name="Google Shape;854;p13">
              <a:extLst>
                <a:ext uri="{FF2B5EF4-FFF2-40B4-BE49-F238E27FC236}">
                  <a16:creationId xmlns:a16="http://schemas.microsoft.com/office/drawing/2014/main" id="{129A0D77-768E-397B-9A14-041743C3F658}"/>
                </a:ext>
              </a:extLst>
            </p:cNvPr>
            <p:cNvSpPr/>
            <p:nvPr/>
          </p:nvSpPr>
          <p:spPr>
            <a:xfrm>
              <a:off x="5030787" y="3154714"/>
              <a:ext cx="4078287" cy="83149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6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ES" sz="2400" b="0" i="0" u="none" strike="noStrike" cap="non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x=2    n = 2</a:t>
              </a:r>
              <a:br>
                <a:rPr lang="es-ES" sz="2400" b="0" i="0" u="none" strike="noStrike" cap="non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lang="es-ES" sz="2400" b="0" i="0" u="none" strike="noStrike" cap="non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potencia= 2*potencia(2,1)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855;p13">
              <a:extLst>
                <a:ext uri="{FF2B5EF4-FFF2-40B4-BE49-F238E27FC236}">
                  <a16:creationId xmlns:a16="http://schemas.microsoft.com/office/drawing/2014/main" id="{5A297F70-9A6B-D5FF-6CCE-A29AD3ABDE25}"/>
                </a:ext>
              </a:extLst>
            </p:cNvPr>
            <p:cNvSpPr/>
            <p:nvPr/>
          </p:nvSpPr>
          <p:spPr>
            <a:xfrm>
              <a:off x="7200292" y="2781808"/>
              <a:ext cx="252413" cy="611188"/>
            </a:xfrm>
            <a:prstGeom prst="downArrow">
              <a:avLst>
                <a:gd name="adj1" fmla="val 50000"/>
                <a:gd name="adj2" fmla="val 36063"/>
              </a:avLst>
            </a:prstGeom>
            <a:solidFill>
              <a:srgbClr val="33339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" name="Google Shape;856;p13">
              <a:extLst>
                <a:ext uri="{FF2B5EF4-FFF2-40B4-BE49-F238E27FC236}">
                  <a16:creationId xmlns:a16="http://schemas.microsoft.com/office/drawing/2014/main" id="{D6C07258-1BAD-A9DA-5E7C-B69F05091C40}"/>
                </a:ext>
              </a:extLst>
            </p:cNvPr>
            <p:cNvSpPr txBox="1"/>
            <p:nvPr/>
          </p:nvSpPr>
          <p:spPr>
            <a:xfrm>
              <a:off x="5030788" y="2795483"/>
              <a:ext cx="1293367" cy="33841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potencia(2,2)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" name="Google Shape;857;p13">
            <a:extLst>
              <a:ext uri="{FF2B5EF4-FFF2-40B4-BE49-F238E27FC236}">
                <a16:creationId xmlns:a16="http://schemas.microsoft.com/office/drawing/2014/main" id="{BDA9E416-4930-530D-9FF5-4F9907067F27}"/>
              </a:ext>
            </a:extLst>
          </p:cNvPr>
          <p:cNvGrpSpPr/>
          <p:nvPr/>
        </p:nvGrpSpPr>
        <p:grpSpPr>
          <a:xfrm>
            <a:off x="5699836" y="4017963"/>
            <a:ext cx="4078287" cy="1279525"/>
            <a:chOff x="5030788" y="4021488"/>
            <a:chExt cx="4078285" cy="1279720"/>
          </a:xfrm>
        </p:grpSpPr>
        <p:sp>
          <p:nvSpPr>
            <p:cNvPr id="22" name="Google Shape;858;p13">
              <a:extLst>
                <a:ext uri="{FF2B5EF4-FFF2-40B4-BE49-F238E27FC236}">
                  <a16:creationId xmlns:a16="http://schemas.microsoft.com/office/drawing/2014/main" id="{34CB541D-1623-5A52-7BCC-614883A23697}"/>
                </a:ext>
              </a:extLst>
            </p:cNvPr>
            <p:cNvSpPr/>
            <p:nvPr/>
          </p:nvSpPr>
          <p:spPr>
            <a:xfrm>
              <a:off x="5030788" y="4469231"/>
              <a:ext cx="4078285" cy="831977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6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ES" sz="2400" b="0" i="0" u="none" strike="noStrike" cap="non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x=2    n = 1</a:t>
              </a:r>
              <a:br>
                <a:rPr lang="es-ES" sz="2400" b="0" i="0" u="none" strike="noStrike" cap="non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lang="es-ES" sz="2400" b="0" i="0" u="none" strike="noStrike" cap="non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potencia= 2*potencia(2,0)</a:t>
              </a:r>
              <a:endParaRPr sz="2400" b="1" i="0" u="none" strike="noStrike" cap="none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23" name="Google Shape;859;p13">
              <a:extLst>
                <a:ext uri="{FF2B5EF4-FFF2-40B4-BE49-F238E27FC236}">
                  <a16:creationId xmlns:a16="http://schemas.microsoft.com/office/drawing/2014/main" id="{E4E47BC2-F0D9-BDC9-751A-59C885A7D7F3}"/>
                </a:ext>
              </a:extLst>
            </p:cNvPr>
            <p:cNvSpPr/>
            <p:nvPr/>
          </p:nvSpPr>
          <p:spPr>
            <a:xfrm>
              <a:off x="7236296" y="4021488"/>
              <a:ext cx="252412" cy="576262"/>
            </a:xfrm>
            <a:prstGeom prst="downArrow">
              <a:avLst>
                <a:gd name="adj1" fmla="val 50000"/>
                <a:gd name="adj2" fmla="val 36412"/>
              </a:avLst>
            </a:prstGeom>
            <a:solidFill>
              <a:srgbClr val="33339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Google Shape;860;p13">
              <a:extLst>
                <a:ext uri="{FF2B5EF4-FFF2-40B4-BE49-F238E27FC236}">
                  <a16:creationId xmlns:a16="http://schemas.microsoft.com/office/drawing/2014/main" id="{2637DBA8-BCFB-D61D-D735-9947201BF9B6}"/>
                </a:ext>
              </a:extLst>
            </p:cNvPr>
            <p:cNvSpPr txBox="1"/>
            <p:nvPr/>
          </p:nvSpPr>
          <p:spPr>
            <a:xfrm>
              <a:off x="5054162" y="4136417"/>
              <a:ext cx="1293813" cy="33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potencia(2,1)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5" name="Google Shape;861;p13">
            <a:extLst>
              <a:ext uri="{FF2B5EF4-FFF2-40B4-BE49-F238E27FC236}">
                <a16:creationId xmlns:a16="http://schemas.microsoft.com/office/drawing/2014/main" id="{366AE567-C06C-E624-90C0-2B3CFCE57D6B}"/>
              </a:ext>
            </a:extLst>
          </p:cNvPr>
          <p:cNvGrpSpPr/>
          <p:nvPr/>
        </p:nvGrpSpPr>
        <p:grpSpPr>
          <a:xfrm>
            <a:off x="5699836" y="5297488"/>
            <a:ext cx="4078287" cy="1189037"/>
            <a:chOff x="5030788" y="5301010"/>
            <a:chExt cx="4078285" cy="1188330"/>
          </a:xfrm>
        </p:grpSpPr>
        <p:sp>
          <p:nvSpPr>
            <p:cNvPr id="26" name="Google Shape;862;p13">
              <a:extLst>
                <a:ext uri="{FF2B5EF4-FFF2-40B4-BE49-F238E27FC236}">
                  <a16:creationId xmlns:a16="http://schemas.microsoft.com/office/drawing/2014/main" id="{38444BCD-0BFC-6349-8398-B9D2C0874C0C}"/>
                </a:ext>
              </a:extLst>
            </p:cNvPr>
            <p:cNvSpPr/>
            <p:nvPr/>
          </p:nvSpPr>
          <p:spPr>
            <a:xfrm>
              <a:off x="5054600" y="5657985"/>
              <a:ext cx="4054473" cy="831355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0060A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2075" tIns="46025" rIns="92075" bIns="460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s-ES" sz="2400" b="0" i="0" u="none" strike="noStrike" cap="non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x=2     n = 0</a:t>
              </a:r>
              <a:br>
                <a:rPr lang="es-ES" sz="2400" b="0" i="0" u="none" strike="noStrike" cap="non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</a:br>
              <a:r>
                <a:rPr lang="es-ES" sz="2400" b="0" i="0" u="none" strike="noStrike" cap="none">
                  <a:solidFill>
                    <a:srgbClr val="8A7006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potencia = 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863;p13">
              <a:extLst>
                <a:ext uri="{FF2B5EF4-FFF2-40B4-BE49-F238E27FC236}">
                  <a16:creationId xmlns:a16="http://schemas.microsoft.com/office/drawing/2014/main" id="{6E2BF112-54A1-18A9-5B04-938E6A050E7A}"/>
                </a:ext>
              </a:extLst>
            </p:cNvPr>
            <p:cNvSpPr txBox="1"/>
            <p:nvPr/>
          </p:nvSpPr>
          <p:spPr>
            <a:xfrm>
              <a:off x="5030788" y="5373216"/>
              <a:ext cx="1292225" cy="3381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lang="es-ES" sz="1600" b="0" i="0" u="none" strike="noStrike" cap="none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potencia(2,0)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864;p13">
              <a:extLst>
                <a:ext uri="{FF2B5EF4-FFF2-40B4-BE49-F238E27FC236}">
                  <a16:creationId xmlns:a16="http://schemas.microsoft.com/office/drawing/2014/main" id="{87313801-F3DC-1FE3-B7C1-F30DFD3AD8ED}"/>
                </a:ext>
              </a:extLst>
            </p:cNvPr>
            <p:cNvSpPr/>
            <p:nvPr/>
          </p:nvSpPr>
          <p:spPr>
            <a:xfrm>
              <a:off x="7272300" y="5301010"/>
              <a:ext cx="250825" cy="576262"/>
            </a:xfrm>
            <a:prstGeom prst="downArrow">
              <a:avLst>
                <a:gd name="adj1" fmla="val 50000"/>
                <a:gd name="adj2" fmla="val 36642"/>
              </a:avLst>
            </a:prstGeom>
            <a:solidFill>
              <a:srgbClr val="333399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4" name="Google Shape;865;p13">
            <a:extLst>
              <a:ext uri="{FF2B5EF4-FFF2-40B4-BE49-F238E27FC236}">
                <a16:creationId xmlns:a16="http://schemas.microsoft.com/office/drawing/2014/main" id="{F4CD08AA-A4B6-E0E0-188A-596774F382D6}"/>
              </a:ext>
            </a:extLst>
          </p:cNvPr>
          <p:cNvSpPr/>
          <p:nvPr/>
        </p:nvSpPr>
        <p:spPr>
          <a:xfrm>
            <a:off x="9200273" y="2243138"/>
            <a:ext cx="865188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2400" b="1" i="0" u="none" strike="noStrike" cap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s-ES" sz="2400" b="0" i="0" u="none" strike="noStrike" cap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2400" b="1" i="0" u="none" strike="noStrike" cap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866;p13">
            <a:extLst>
              <a:ext uri="{FF2B5EF4-FFF2-40B4-BE49-F238E27FC236}">
                <a16:creationId xmlns:a16="http://schemas.microsoft.com/office/drawing/2014/main" id="{C7C00CD5-9B23-8BFC-A7E1-4F05C90B0B37}"/>
              </a:ext>
            </a:extLst>
          </p:cNvPr>
          <p:cNvGrpSpPr/>
          <p:nvPr/>
        </p:nvGrpSpPr>
        <p:grpSpPr>
          <a:xfrm>
            <a:off x="7544511" y="2201863"/>
            <a:ext cx="1803400" cy="1187450"/>
            <a:chOff x="6875987" y="2204497"/>
            <a:chExt cx="1803831" cy="1188499"/>
          </a:xfrm>
        </p:grpSpPr>
        <p:sp>
          <p:nvSpPr>
            <p:cNvPr id="36" name="Google Shape;867;p13">
              <a:extLst>
                <a:ext uri="{FF2B5EF4-FFF2-40B4-BE49-F238E27FC236}">
                  <a16:creationId xmlns:a16="http://schemas.microsoft.com/office/drawing/2014/main" id="{A495A672-C2AB-FC36-9CAE-85A89481729F}"/>
                </a:ext>
              </a:extLst>
            </p:cNvPr>
            <p:cNvSpPr/>
            <p:nvPr/>
          </p:nvSpPr>
          <p:spPr>
            <a:xfrm>
              <a:off x="8172400" y="2783744"/>
              <a:ext cx="264477" cy="609252"/>
            </a:xfrm>
            <a:prstGeom prst="upArrow">
              <a:avLst>
                <a:gd name="adj1" fmla="val 50000"/>
                <a:gd name="adj2" fmla="val 36495"/>
              </a:avLst>
            </a:prstGeom>
            <a:solidFill>
              <a:srgbClr val="CC33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7" name="Google Shape;868;p13">
              <a:extLst>
                <a:ext uri="{FF2B5EF4-FFF2-40B4-BE49-F238E27FC236}">
                  <a16:creationId xmlns:a16="http://schemas.microsoft.com/office/drawing/2014/main" id="{E852C0C7-0A59-491C-23BC-55FEAC5B43CC}"/>
                </a:ext>
              </a:extLst>
            </p:cNvPr>
            <p:cNvSpPr/>
            <p:nvPr/>
          </p:nvSpPr>
          <p:spPr>
            <a:xfrm>
              <a:off x="6875987" y="2204497"/>
              <a:ext cx="1803831" cy="443303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B9612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ES" sz="2000" b="0" i="0" u="none" strike="noStrike" cap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s-ES" sz="2000" b="1" i="0" u="none" strike="noStrike" cap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4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" name="Google Shape;869;p13">
            <a:extLst>
              <a:ext uri="{FF2B5EF4-FFF2-40B4-BE49-F238E27FC236}">
                <a16:creationId xmlns:a16="http://schemas.microsoft.com/office/drawing/2014/main" id="{CB7F92CD-E124-6E4A-5226-12F2F1E23B73}"/>
              </a:ext>
            </a:extLst>
          </p:cNvPr>
          <p:cNvGrpSpPr/>
          <p:nvPr/>
        </p:nvGrpSpPr>
        <p:grpSpPr>
          <a:xfrm>
            <a:off x="7544511" y="3522663"/>
            <a:ext cx="1803400" cy="1063625"/>
            <a:chOff x="6876719" y="3526696"/>
            <a:chExt cx="1802166" cy="1062440"/>
          </a:xfrm>
        </p:grpSpPr>
        <p:sp>
          <p:nvSpPr>
            <p:cNvPr id="39" name="Google Shape;870;p13">
              <a:extLst>
                <a:ext uri="{FF2B5EF4-FFF2-40B4-BE49-F238E27FC236}">
                  <a16:creationId xmlns:a16="http://schemas.microsoft.com/office/drawing/2014/main" id="{002B1B5F-81BA-6F52-37A3-2F63E4C18466}"/>
                </a:ext>
              </a:extLst>
            </p:cNvPr>
            <p:cNvSpPr/>
            <p:nvPr/>
          </p:nvSpPr>
          <p:spPr>
            <a:xfrm>
              <a:off x="6876719" y="3526696"/>
              <a:ext cx="1802166" cy="442419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B9612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ES" sz="2000" b="0" i="0" u="none" strike="noStrike" cap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s-ES" sz="2000" b="1" i="0" u="none" strike="noStrike" cap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2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871;p13">
              <a:extLst>
                <a:ext uri="{FF2B5EF4-FFF2-40B4-BE49-F238E27FC236}">
                  <a16:creationId xmlns:a16="http://schemas.microsoft.com/office/drawing/2014/main" id="{E5124468-8A2D-90A5-C6F0-DF268B907999}"/>
                </a:ext>
              </a:extLst>
            </p:cNvPr>
            <p:cNvSpPr/>
            <p:nvPr/>
          </p:nvSpPr>
          <p:spPr>
            <a:xfrm>
              <a:off x="8206432" y="4003849"/>
              <a:ext cx="255972" cy="585287"/>
            </a:xfrm>
            <a:prstGeom prst="upArrow">
              <a:avLst>
                <a:gd name="adj1" fmla="val 50000"/>
                <a:gd name="adj2" fmla="val 36500"/>
              </a:avLst>
            </a:prstGeom>
            <a:solidFill>
              <a:srgbClr val="CC33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grpSp>
        <p:nvGrpSpPr>
          <p:cNvPr id="41" name="Google Shape;872;p13">
            <a:extLst>
              <a:ext uri="{FF2B5EF4-FFF2-40B4-BE49-F238E27FC236}">
                <a16:creationId xmlns:a16="http://schemas.microsoft.com/office/drawing/2014/main" id="{DAD13E49-301A-E576-5E4E-2CBE7A46F232}"/>
              </a:ext>
            </a:extLst>
          </p:cNvPr>
          <p:cNvGrpSpPr/>
          <p:nvPr/>
        </p:nvGrpSpPr>
        <p:grpSpPr>
          <a:xfrm>
            <a:off x="7544511" y="4854575"/>
            <a:ext cx="1803400" cy="1055688"/>
            <a:chOff x="6875981" y="4858872"/>
            <a:chExt cx="1803831" cy="1054404"/>
          </a:xfrm>
        </p:grpSpPr>
        <p:sp>
          <p:nvSpPr>
            <p:cNvPr id="42" name="Google Shape;873;p13">
              <a:extLst>
                <a:ext uri="{FF2B5EF4-FFF2-40B4-BE49-F238E27FC236}">
                  <a16:creationId xmlns:a16="http://schemas.microsoft.com/office/drawing/2014/main" id="{84809199-9C9A-8E2D-FB43-9B7035EBBBE4}"/>
                </a:ext>
              </a:extLst>
            </p:cNvPr>
            <p:cNvSpPr/>
            <p:nvPr/>
          </p:nvSpPr>
          <p:spPr>
            <a:xfrm>
              <a:off x="6875981" y="4858872"/>
              <a:ext cx="1803831" cy="442374"/>
            </a:xfrm>
            <a:prstGeom prst="rect">
              <a:avLst/>
            </a:prstGeom>
            <a:solidFill>
              <a:schemeClr val="accent1"/>
            </a:solidFill>
            <a:ln w="25400" cap="flat" cmpd="sng">
              <a:solidFill>
                <a:srgbClr val="B9612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ES" sz="2000" b="0" i="0" u="none" strike="noStrike" cap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 </a:t>
              </a:r>
              <a:r>
                <a:rPr lang="es-ES" sz="2000" b="1" i="0" u="none" strike="noStrike" cap="none">
                  <a:solidFill>
                    <a:schemeClr val="lt1"/>
                  </a:solidFill>
                  <a:latin typeface="Comic Sans MS"/>
                  <a:ea typeface="Comic Sans MS"/>
                  <a:cs typeface="Comic Sans MS"/>
                  <a:sym typeface="Comic Sans MS"/>
                </a:rPr>
                <a:t>1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874;p13">
              <a:extLst>
                <a:ext uri="{FF2B5EF4-FFF2-40B4-BE49-F238E27FC236}">
                  <a16:creationId xmlns:a16="http://schemas.microsoft.com/office/drawing/2014/main" id="{EF336BDA-254E-7A73-D74F-EE9F86AEBFCC}"/>
                </a:ext>
              </a:extLst>
            </p:cNvPr>
            <p:cNvSpPr/>
            <p:nvPr/>
          </p:nvSpPr>
          <p:spPr>
            <a:xfrm>
              <a:off x="8208404" y="5309035"/>
              <a:ext cx="254000" cy="604241"/>
            </a:xfrm>
            <a:prstGeom prst="upArrow">
              <a:avLst>
                <a:gd name="adj1" fmla="val 50000"/>
                <a:gd name="adj2" fmla="val 36499"/>
              </a:avLst>
            </a:prstGeom>
            <a:solidFill>
              <a:srgbClr val="CC3300"/>
            </a:solidFill>
            <a:ln w="12700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44" name="Google Shape;875;p13">
            <a:extLst>
              <a:ext uri="{FF2B5EF4-FFF2-40B4-BE49-F238E27FC236}">
                <a16:creationId xmlns:a16="http://schemas.microsoft.com/office/drawing/2014/main" id="{5C4721CF-F1B7-2A02-A49C-0B12B38CFC04}"/>
              </a:ext>
            </a:extLst>
          </p:cNvPr>
          <p:cNvSpPr/>
          <p:nvPr/>
        </p:nvSpPr>
        <p:spPr>
          <a:xfrm>
            <a:off x="9128836" y="3497263"/>
            <a:ext cx="8651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ES" sz="2400" b="1" i="0" u="none" strike="noStrike" cap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s-ES" sz="2400" b="0" i="0" u="none" strike="noStrike" cap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2400" b="1" i="0" u="none" strike="noStrike" cap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876;p13">
            <a:extLst>
              <a:ext uri="{FF2B5EF4-FFF2-40B4-BE49-F238E27FC236}">
                <a16:creationId xmlns:a16="http://schemas.microsoft.com/office/drawing/2014/main" id="{FC92C8E7-48EC-5E23-6C54-315042184776}"/>
              </a:ext>
            </a:extLst>
          </p:cNvPr>
          <p:cNvSpPr/>
          <p:nvPr/>
        </p:nvSpPr>
        <p:spPr>
          <a:xfrm>
            <a:off x="9128836" y="4830763"/>
            <a:ext cx="865187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0" i="0" u="none" strike="noStrike" cap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s-ES" sz="2400" b="1" i="0" u="none" strike="noStrike" cap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=</a:t>
            </a:r>
            <a:r>
              <a:rPr lang="es-ES" sz="2400" b="0" i="0" u="none" strike="noStrike" cap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s-ES" sz="2400" b="1" i="0" u="none" strike="noStrike" cap="none">
                <a:solidFill>
                  <a:srgbClr val="CC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051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1E8540-CC51-37C4-E362-38DD09A5F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EAB5CA6-D41F-B1D5-6345-F6565EEE2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B3D8C13B-D802-DE9A-102D-25BB648C6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AR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Ejemplo 4 – Número de Fibonacci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15A1D2B-248B-3FC3-6430-8BA747EE2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896;g1f2d34dc18b_0_30">
            <a:extLst>
              <a:ext uri="{FF2B5EF4-FFF2-40B4-BE49-F238E27FC236}">
                <a16:creationId xmlns:a16="http://schemas.microsoft.com/office/drawing/2014/main" id="{4C13059A-3B2A-493B-21BC-0A41325175DF}"/>
              </a:ext>
            </a:extLst>
          </p:cNvPr>
          <p:cNvSpPr txBox="1"/>
          <p:nvPr/>
        </p:nvSpPr>
        <p:spPr>
          <a:xfrm>
            <a:off x="3611521" y="1677373"/>
            <a:ext cx="67425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Escribe un programa en Pascal que genere la secuencia de </a:t>
            </a:r>
            <a:r>
              <a:rPr lang="es-ES" sz="2600" b="1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Fibonacci </a:t>
            </a:r>
            <a:r>
              <a:rPr lang="es-ES" sz="2600" dirty="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rPr>
              <a:t>hasta el enésimo término utilizando recursión.</a:t>
            </a:r>
            <a:endParaRPr sz="2600" dirty="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897;g1f2d34dc18b_0_30">
            <a:extLst>
              <a:ext uri="{FF2B5EF4-FFF2-40B4-BE49-F238E27FC236}">
                <a16:creationId xmlns:a16="http://schemas.microsoft.com/office/drawing/2014/main" id="{9ACA5A8A-5476-2694-1ACE-85DAE2E14B53}"/>
              </a:ext>
            </a:extLst>
          </p:cNvPr>
          <p:cNvSpPr/>
          <p:nvPr/>
        </p:nvSpPr>
        <p:spPr>
          <a:xfrm>
            <a:off x="390529" y="2703751"/>
            <a:ext cx="3499500" cy="1769100"/>
          </a:xfrm>
          <a:prstGeom prst="wedgeRoundRectCallout">
            <a:avLst>
              <a:gd name="adj1" fmla="val 46704"/>
              <a:gd name="adj2" fmla="val -94199"/>
              <a:gd name="adj3" fmla="val 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74650" algn="ctr" rtl="0">
              <a:spcBef>
                <a:spcPts val="0"/>
              </a:spcBef>
              <a:spcAft>
                <a:spcPts val="0"/>
              </a:spcAft>
              <a:buSzPts val="2300"/>
              <a:buFont typeface="Calibri"/>
              <a:buAutoNum type="arabicPeriod"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Buscar en la Web  que es el número de fibonacci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98;g1f2d34dc18b_0_30">
            <a:extLst>
              <a:ext uri="{FF2B5EF4-FFF2-40B4-BE49-F238E27FC236}">
                <a16:creationId xmlns:a16="http://schemas.microsoft.com/office/drawing/2014/main" id="{89E7FD63-802E-1860-791E-AD0E1583A77B}"/>
              </a:ext>
            </a:extLst>
          </p:cNvPr>
          <p:cNvSpPr/>
          <p:nvPr/>
        </p:nvSpPr>
        <p:spPr>
          <a:xfrm>
            <a:off x="8604271" y="3192530"/>
            <a:ext cx="3499500" cy="1769100"/>
          </a:xfrm>
          <a:prstGeom prst="wedgeRoundRectCallout">
            <a:avLst>
              <a:gd name="adj1" fmla="val -33841"/>
              <a:gd name="adj2" fmla="val -79966"/>
              <a:gd name="adj3" fmla="val 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2. ¿Cómo se genera el Número de Fibonacci?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899;g1f2d34dc18b_0_30">
            <a:extLst>
              <a:ext uri="{FF2B5EF4-FFF2-40B4-BE49-F238E27FC236}">
                <a16:creationId xmlns:a16="http://schemas.microsoft.com/office/drawing/2014/main" id="{FEE1203F-6208-2D97-2E78-A70E3190A743}"/>
              </a:ext>
            </a:extLst>
          </p:cNvPr>
          <p:cNvSpPr/>
          <p:nvPr/>
        </p:nvSpPr>
        <p:spPr>
          <a:xfrm>
            <a:off x="2262304" y="4930468"/>
            <a:ext cx="3499500" cy="1769100"/>
          </a:xfrm>
          <a:prstGeom prst="wedgeRoundRectCallout">
            <a:avLst>
              <a:gd name="adj1" fmla="val 48742"/>
              <a:gd name="adj2" fmla="val -156794"/>
              <a:gd name="adj3" fmla="val 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3. ¿Cúal es el caso base?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900;g1f2d34dc18b_0_30">
            <a:extLst>
              <a:ext uri="{FF2B5EF4-FFF2-40B4-BE49-F238E27FC236}">
                <a16:creationId xmlns:a16="http://schemas.microsoft.com/office/drawing/2014/main" id="{2828358E-FCF1-E9ED-4328-7EF600A9B70E}"/>
              </a:ext>
            </a:extLst>
          </p:cNvPr>
          <p:cNvSpPr/>
          <p:nvPr/>
        </p:nvSpPr>
        <p:spPr>
          <a:xfrm>
            <a:off x="6274358" y="5091387"/>
            <a:ext cx="3499500" cy="1769100"/>
          </a:xfrm>
          <a:prstGeom prst="wedgeRoundRectCallout">
            <a:avLst>
              <a:gd name="adj1" fmla="val -40367"/>
              <a:gd name="adj2" fmla="val -173883"/>
              <a:gd name="adj3" fmla="val 0"/>
            </a:avLst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>
                <a:latin typeface="Calibri"/>
                <a:ea typeface="Calibri"/>
                <a:cs typeface="Calibri"/>
                <a:sym typeface="Calibri"/>
              </a:rPr>
              <a:t>4. ¿Qué tipo de recursión es?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6883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91AB20-F8B3-AC70-B023-704960413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2D4E89-0756-57A0-1FDA-F97A0F7417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6790C9D-3F5F-C36A-88F0-5EFF078A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AR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Ejemplo 4 – Número de Fibonacci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AD9B82A-E7D6-592F-6F4D-B54EE58F6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906;g1f2d34dc18b_0_40">
            <a:extLst>
              <a:ext uri="{FF2B5EF4-FFF2-40B4-BE49-F238E27FC236}">
                <a16:creationId xmlns:a16="http://schemas.microsoft.com/office/drawing/2014/main" id="{9B421A3A-B488-CF65-A388-1116A5DA6BE4}"/>
              </a:ext>
            </a:extLst>
          </p:cNvPr>
          <p:cNvSpPr txBox="1"/>
          <p:nvPr/>
        </p:nvSpPr>
        <p:spPr>
          <a:xfrm>
            <a:off x="499872" y="1327342"/>
            <a:ext cx="10853928" cy="6001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 err="1">
                <a:latin typeface="Calibri"/>
                <a:ea typeface="Calibri"/>
                <a:cs typeface="Calibri"/>
                <a:sym typeface="Calibri"/>
              </a:rPr>
              <a:t>program</a:t>
            </a:r>
            <a:r>
              <a:rPr lang="es-ES" sz="1800" b="1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dirty="0" err="1">
                <a:latin typeface="Calibri"/>
                <a:ea typeface="Calibri"/>
                <a:cs typeface="Calibri"/>
                <a:sym typeface="Calibri"/>
              </a:rPr>
              <a:t>FibonacciRecursivo</a:t>
            </a:r>
            <a:r>
              <a:rPr lang="es-ES" sz="1800" b="1" dirty="0"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CalcularFibonacci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(n: </a:t>
            </a: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integer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integer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begin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if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(n = 0) </a:t>
            </a: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or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(n = 1) </a:t>
            </a: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then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CalcularFibonacci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:= 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else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CalcularFibonacci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:= </a:t>
            </a: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CalcularFibonacci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(n - 1) + </a:t>
            </a: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CalcularFibonacci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(n - 2);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var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 numero, i: </a:t>
            </a: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integer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begin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('Ingrese un número para generar la secuencia de Fibonacci hasta ese término: ');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readln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(numero);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writeln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('Secuencia de Fibonacci hasta el término ', numero, ':');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i := 0 </a:t>
            </a: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to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numero do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write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CalcularFibonacci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(i), ' ');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writeln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;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 err="1">
                <a:latin typeface="Calibri"/>
                <a:ea typeface="Calibri"/>
                <a:cs typeface="Calibri"/>
                <a:sym typeface="Calibri"/>
              </a:rPr>
              <a:t>end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8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C26C15C-0153-0D2A-A4CF-5811089C55E9}"/>
              </a:ext>
            </a:extLst>
          </p:cNvPr>
          <p:cNvSpPr txBox="1"/>
          <p:nvPr/>
        </p:nvSpPr>
        <p:spPr>
          <a:xfrm>
            <a:off x="8756953" y="2652905"/>
            <a:ext cx="3147935" cy="193899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s-A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¿Qué ocurre en esta función con los llamados recursivos? </a:t>
            </a:r>
          </a:p>
          <a:p>
            <a:endParaRPr lang="es-AR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s-A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¿Que hay de diferente?</a:t>
            </a:r>
          </a:p>
        </p:txBody>
      </p:sp>
    </p:spTree>
    <p:extLst>
      <p:ext uri="{BB962C8B-B14F-4D97-AF65-F5344CB8AC3E}">
        <p14:creationId xmlns:p14="http://schemas.microsoft.com/office/powerpoint/2010/main" val="3997054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89A5B2-F5A8-6E04-7D84-9E996810A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5BF7E98B-AF44-EE63-29FD-687AF60C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400" y="1303301"/>
            <a:ext cx="3625515" cy="37287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b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s-E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Según el subprograma al que se llama</a:t>
            </a:r>
            <a:endParaRPr lang="en-US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Google Shape;912;g1f2e8b50611_0_0">
            <a:extLst>
              <a:ext uri="{FF2B5EF4-FFF2-40B4-BE49-F238E27FC236}">
                <a16:creationId xmlns:a16="http://schemas.microsoft.com/office/drawing/2014/main" id="{32E5B7B1-8D21-F3B1-8910-D67BACCAB215}"/>
              </a:ext>
            </a:extLst>
          </p:cNvPr>
          <p:cNvSpPr txBox="1"/>
          <p:nvPr/>
        </p:nvSpPr>
        <p:spPr>
          <a:xfrm>
            <a:off x="5484529" y="197890"/>
            <a:ext cx="6355690" cy="6462220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 err="1">
                <a:sym typeface="Calibri"/>
              </a:rPr>
              <a:t>Recursividad</a:t>
            </a:r>
            <a:r>
              <a:rPr lang="en-US" sz="2400" b="1" dirty="0">
                <a:sym typeface="Calibri"/>
              </a:rPr>
              <a:t> </a:t>
            </a:r>
            <a:r>
              <a:rPr lang="en-US" sz="2400" b="1" dirty="0" err="1">
                <a:sym typeface="Calibri"/>
              </a:rPr>
              <a:t>directa</a:t>
            </a:r>
            <a:r>
              <a:rPr lang="en-US" sz="2400" b="1" dirty="0">
                <a:sym typeface="Calibri"/>
              </a:rPr>
              <a:t>.  </a:t>
            </a:r>
            <a:r>
              <a:rPr lang="en-US" sz="2400" dirty="0">
                <a:sym typeface="Calibri"/>
              </a:rPr>
              <a:t>La </a:t>
            </a:r>
            <a:r>
              <a:rPr lang="en-US" sz="2400" dirty="0" err="1">
                <a:sym typeface="Calibri"/>
              </a:rPr>
              <a:t>función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incluye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una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referencia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explícita</a:t>
            </a:r>
            <a:r>
              <a:rPr lang="en-US" sz="2400" dirty="0">
                <a:sym typeface="Calibri"/>
              </a:rPr>
              <a:t> a </a:t>
            </a:r>
            <a:r>
              <a:rPr lang="en-US" sz="2400" dirty="0" err="1">
                <a:sym typeface="Calibri"/>
              </a:rPr>
              <a:t>sí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misma</a:t>
            </a:r>
            <a:r>
              <a:rPr lang="en-US" sz="2400" dirty="0">
                <a:sym typeface="Calibri"/>
              </a:rPr>
              <a:t>.</a:t>
            </a: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>
              <a:sym typeface="Calibri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2400" dirty="0">
              <a:sym typeface="Calibri"/>
            </a:endParaRP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ym typeface="Calibri"/>
            </a:endParaRP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ym typeface="Calibri"/>
            </a:endParaRP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ym typeface="Calibri"/>
            </a:endParaRPr>
          </a:p>
          <a:p>
            <a:pPr lv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 err="1">
                <a:sym typeface="Calibri"/>
              </a:rPr>
              <a:t>Recursividad</a:t>
            </a:r>
            <a:r>
              <a:rPr lang="en-US" sz="2400" b="1" dirty="0">
                <a:sym typeface="Calibri"/>
              </a:rPr>
              <a:t> </a:t>
            </a:r>
            <a:r>
              <a:rPr lang="en-US" sz="2400" b="1" dirty="0" err="1">
                <a:sym typeface="Calibri"/>
              </a:rPr>
              <a:t>indirecta</a:t>
            </a:r>
            <a:r>
              <a:rPr lang="en-US" sz="2400" b="1" dirty="0">
                <a:sym typeface="Calibri"/>
              </a:rPr>
              <a:t>.  </a:t>
            </a:r>
            <a:r>
              <a:rPr lang="en-US" sz="2400" dirty="0">
                <a:sym typeface="Calibri"/>
              </a:rPr>
              <a:t>El </a:t>
            </a:r>
            <a:r>
              <a:rPr lang="en-US" sz="2400" dirty="0" err="1">
                <a:sym typeface="Calibri"/>
              </a:rPr>
              <a:t>módulo</a:t>
            </a:r>
            <a:r>
              <a:rPr lang="en-US" sz="2400" dirty="0">
                <a:sym typeface="Calibri"/>
              </a:rPr>
              <a:t> llama a </a:t>
            </a:r>
            <a:r>
              <a:rPr lang="en-US" sz="2400" dirty="0" err="1">
                <a:sym typeface="Calibri"/>
              </a:rPr>
              <a:t>otros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módulos</a:t>
            </a:r>
            <a:r>
              <a:rPr lang="en-US" sz="2400" dirty="0">
                <a:sym typeface="Calibri"/>
              </a:rPr>
              <a:t> de forma </a:t>
            </a:r>
            <a:r>
              <a:rPr lang="en-US" sz="2400" dirty="0" err="1">
                <a:sym typeface="Calibri"/>
              </a:rPr>
              <a:t>anidada</a:t>
            </a:r>
            <a:r>
              <a:rPr lang="en-US" sz="2400" dirty="0">
                <a:sym typeface="Calibri"/>
              </a:rPr>
              <a:t> y </a:t>
            </a:r>
            <a:r>
              <a:rPr lang="en-US" sz="2400" dirty="0" err="1">
                <a:sym typeface="Calibri"/>
              </a:rPr>
              <a:t>en</a:t>
            </a:r>
            <a:r>
              <a:rPr lang="en-US" sz="2400" dirty="0">
                <a:sym typeface="Calibri"/>
              </a:rPr>
              <a:t> la </a:t>
            </a:r>
            <a:r>
              <a:rPr lang="en-US" sz="2400" dirty="0" err="1">
                <a:sym typeface="Calibri"/>
              </a:rPr>
              <a:t>última</a:t>
            </a:r>
            <a:r>
              <a:rPr lang="en-US" sz="2400" dirty="0">
                <a:sym typeface="Calibri"/>
              </a:rPr>
              <a:t> </a:t>
            </a:r>
            <a:r>
              <a:rPr lang="en-US" sz="2400" dirty="0" err="1">
                <a:sym typeface="Calibri"/>
              </a:rPr>
              <a:t>llamada</a:t>
            </a:r>
            <a:r>
              <a:rPr lang="en-US" sz="2400" dirty="0">
                <a:sym typeface="Calibri"/>
              </a:rPr>
              <a:t> se llama al primero.</a:t>
            </a:r>
          </a:p>
          <a:p>
            <a:pPr marL="0" lvl="0" indent="-22860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ym typeface="Calibri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F93253AA-E1DB-DBA3-412D-2423CD377A7C}"/>
              </a:ext>
            </a:extLst>
          </p:cNvPr>
          <p:cNvSpPr txBox="1">
            <a:spLocks/>
          </p:cNvSpPr>
          <p:nvPr/>
        </p:nvSpPr>
        <p:spPr>
          <a:xfrm>
            <a:off x="56678" y="-4818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s-AR" sz="5400" dirty="0"/>
              <a:t>Tipos de recursión</a:t>
            </a:r>
          </a:p>
        </p:txBody>
      </p:sp>
      <p:pic>
        <p:nvPicPr>
          <p:cNvPr id="14" name="Google Shape;913;g1f2e8b50611_0_0">
            <a:extLst>
              <a:ext uri="{FF2B5EF4-FFF2-40B4-BE49-F238E27FC236}">
                <a16:creationId xmlns:a16="http://schemas.microsoft.com/office/drawing/2014/main" id="{A9A1F88E-7620-A78B-E7F1-897605977AE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249940" y="1095646"/>
            <a:ext cx="4078634" cy="19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914;g1f2e8b50611_0_0">
            <a:extLst>
              <a:ext uri="{FF2B5EF4-FFF2-40B4-BE49-F238E27FC236}">
                <a16:creationId xmlns:a16="http://schemas.microsoft.com/office/drawing/2014/main" id="{B9CC8209-496F-8276-BE2A-4CEA60DAB4D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37629" y="4117436"/>
            <a:ext cx="2839453" cy="25426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119753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A36E16-25B6-196A-C6A9-2393967963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D1C2A44-32AD-40AD-7B4A-82207FB5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Tipos de recursión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CCE9542-88BD-1FEB-9A19-55D471E790D4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3200" b="1" i="0" u="none" strike="noStrike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Según</a:t>
            </a:r>
            <a:r>
              <a:rPr lang="en-US" sz="3200" b="1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b="1" i="0" u="none" strike="noStrike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el</a:t>
            </a:r>
            <a:r>
              <a:rPr lang="en-US" sz="3200" b="1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b="1" i="0" u="sng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modo</a:t>
            </a:r>
            <a:r>
              <a:rPr lang="en-US" sz="3200" b="1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b="1" i="0" u="none" strike="noStrike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en</a:t>
            </a:r>
            <a:r>
              <a:rPr lang="en-US" sz="3200" b="1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que se </a:t>
            </a:r>
            <a:r>
              <a:rPr lang="en-US" sz="3200" b="1" i="0" u="none" strike="noStrike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hace</a:t>
            </a:r>
            <a:r>
              <a:rPr lang="en-US" sz="3200" b="1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la </a:t>
            </a:r>
            <a:r>
              <a:rPr lang="en-US" sz="3200" b="1" i="0" u="none" strike="noStrike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llamada</a:t>
            </a:r>
            <a:r>
              <a:rPr lang="en-US" sz="3200" b="1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3200" b="1" i="0" u="none" strike="noStrike" kern="1200" dirty="0" err="1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recursiva</a:t>
            </a:r>
            <a:r>
              <a:rPr lang="en-US" sz="3200" b="1" i="0" u="none" strike="noStrike" kern="1200" dirty="0">
                <a:solidFill>
                  <a:schemeClr val="bg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endParaRPr lang="en-US" sz="3200" kern="120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4CE1AA-19E3-9F29-380D-3F86FAC5A1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00827" y="2496947"/>
            <a:ext cx="9585748" cy="4625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103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Trabajar desde el escritorio de casa con relleno sólido">
            <a:extLst>
              <a:ext uri="{FF2B5EF4-FFF2-40B4-BE49-F238E27FC236}">
                <a16:creationId xmlns:a16="http://schemas.microsoft.com/office/drawing/2014/main" id="{0909F47F-1456-ED72-DC3D-12D1F0429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137862-E47A-59B3-5E91-61D4A4E1C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Actividad 1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822;p10">
            <a:extLst>
              <a:ext uri="{FF2B5EF4-FFF2-40B4-BE49-F238E27FC236}">
                <a16:creationId xmlns:a16="http://schemas.microsoft.com/office/drawing/2014/main" id="{B86C16E7-AA86-C7C8-FA8B-9BBFF26E23C8}"/>
              </a:ext>
            </a:extLst>
          </p:cNvPr>
          <p:cNvSpPr txBox="1"/>
          <p:nvPr/>
        </p:nvSpPr>
        <p:spPr>
          <a:xfrm>
            <a:off x="5759354" y="2798064"/>
            <a:ext cx="5461095" cy="3417611"/>
          </a:xfrm>
          <a:prstGeom prst="rect">
            <a:avLst/>
          </a:prstGeom>
        </p:spPr>
        <p:txBody>
          <a:bodyPr spcFirstLastPara="1" vert="horz" lIns="91440" tIns="45720" rIns="91440" bIns="45720" rtlCol="0" anchor="t" anchorCtr="0">
            <a:normAutofit/>
          </a:bodyPr>
          <a:lstStyle/>
          <a:p>
            <a:pPr marL="185738" marR="0" lvl="0" indent="-2286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 panose="020B0604020202020204" pitchFamily="34" charset="0"/>
              <a:buChar char="•"/>
            </a:pPr>
            <a:r>
              <a:rPr lang="en-US" sz="2000" b="1" i="0" u="none" strike="noStrike" cap="none" dirty="0" err="1">
                <a:solidFill>
                  <a:srgbClr val="FFFFFF"/>
                </a:solidFill>
                <a:sym typeface="Calibri"/>
              </a:rPr>
              <a:t>Descargue</a:t>
            </a:r>
            <a:r>
              <a:rPr lang="en-US" sz="2000" b="1" i="0" u="none" strike="noStrike" cap="none" dirty="0">
                <a:solidFill>
                  <a:srgbClr val="FFFFFF"/>
                </a:solidFill>
                <a:sym typeface="Calibri"/>
              </a:rPr>
              <a:t> de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sym typeface="Calibri"/>
              </a:rPr>
              <a:t>Asignaturas</a:t>
            </a:r>
            <a:r>
              <a:rPr lang="en-US" sz="2000" b="1" i="0" u="none" strike="noStrike" cap="none" dirty="0">
                <a:solidFill>
                  <a:srgbClr val="FFFFFF"/>
                </a:solidFill>
                <a:sym typeface="Calibri"/>
              </a:rPr>
              <a:t>: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sym typeface="Courier New"/>
              </a:rPr>
              <a:t>programaCalculoDeFactorial</a:t>
            </a:r>
            <a:endParaRPr lang="en-US" sz="2000" b="1" i="0" u="none" strike="noStrike" cap="none" dirty="0">
              <a:solidFill>
                <a:srgbClr val="FFFFFF"/>
              </a:solidFill>
              <a:sym typeface="Calibri"/>
            </a:endParaRPr>
          </a:p>
          <a:p>
            <a:pPr marL="914400" marR="0" lvl="0" indent="-4572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+mj-lt"/>
              <a:buAutoNum type="alphaLcParenR"/>
            </a:pPr>
            <a:r>
              <a:rPr lang="en-US" sz="2000" b="0" i="0" u="none" strike="noStrike" cap="none" dirty="0" err="1">
                <a:solidFill>
                  <a:srgbClr val="FFFFFF"/>
                </a:solidFill>
                <a:sym typeface="Calibri"/>
              </a:rPr>
              <a:t>Implementar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sym typeface="Calibri"/>
              </a:rPr>
              <a:t>el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sym typeface="Calibri"/>
              </a:rPr>
              <a:t>módulo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Calibri"/>
              </a:rPr>
              <a:t> </a:t>
            </a:r>
            <a:r>
              <a:rPr lang="en-US" sz="2000" b="1" i="0" u="none" strike="noStrike" cap="none" dirty="0">
                <a:solidFill>
                  <a:srgbClr val="FFFFFF"/>
                </a:solidFill>
                <a:sym typeface="Courier"/>
              </a:rPr>
              <a:t>factorial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sym typeface="Calibri"/>
              </a:rPr>
              <a:t>como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sym typeface="Calibri"/>
              </a:rPr>
              <a:t>parte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Calibri"/>
              </a:rPr>
              <a:t> del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sym typeface="Calibri"/>
              </a:rPr>
              <a:t>programa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Calibri"/>
              </a:rPr>
              <a:t>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sym typeface="Courier New"/>
              </a:rPr>
              <a:t>CalculoDeFactorial</a:t>
            </a:r>
            <a:endParaRPr lang="en-US" sz="2000" b="1" i="0" u="none" strike="noStrike" cap="none" dirty="0">
              <a:solidFill>
                <a:srgbClr val="FFFFFF"/>
              </a:solidFill>
              <a:sym typeface="Courier"/>
            </a:endParaRPr>
          </a:p>
          <a:p>
            <a:pPr marL="914400" marR="0" lvl="0" indent="-4572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+mj-lt"/>
              <a:buAutoNum type="alphaLcParenR"/>
            </a:pPr>
            <a:r>
              <a:rPr lang="en-US" sz="2000" b="0" i="0" u="none" strike="noStrike" cap="none" dirty="0" err="1">
                <a:solidFill>
                  <a:srgbClr val="FFFFFF"/>
                </a:solidFill>
                <a:sym typeface="Calibri"/>
              </a:rPr>
              <a:t>Completar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sym typeface="Calibri"/>
              </a:rPr>
              <a:t>el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sym typeface="Calibri"/>
              </a:rPr>
              <a:t>programa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Calibri"/>
              </a:rPr>
              <a:t> </a:t>
            </a:r>
            <a:r>
              <a:rPr lang="en-US" sz="2000" b="1" i="0" u="none" strike="noStrike" cap="none" dirty="0" err="1">
                <a:solidFill>
                  <a:srgbClr val="FFFFFF"/>
                </a:solidFill>
                <a:sym typeface="Courier New"/>
              </a:rPr>
              <a:t>CalculoDeFactorial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Calibri"/>
              </a:rPr>
              <a:t> para que lea un valor X,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sym typeface="Calibri"/>
              </a:rPr>
              <a:t>invoque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Calibri"/>
              </a:rPr>
              <a:t> a la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sym typeface="Calibri"/>
              </a:rPr>
              <a:t>función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Calibri"/>
              </a:rPr>
              <a:t> </a:t>
            </a:r>
            <a:r>
              <a:rPr lang="en-US" sz="2000" b="1" i="0" u="none" strike="noStrike" cap="none" dirty="0">
                <a:solidFill>
                  <a:srgbClr val="FFFFFF"/>
                </a:solidFill>
                <a:sym typeface="Courier"/>
              </a:rPr>
              <a:t>factorial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Courier"/>
              </a:rPr>
              <a:t> 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Calibri"/>
              </a:rPr>
              <a:t>para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sym typeface="Calibri"/>
              </a:rPr>
              <a:t>calcular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Calibri"/>
              </a:rPr>
              <a:t> 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Cambria"/>
              </a:rPr>
              <a:t>X!</a:t>
            </a:r>
            <a:r>
              <a:rPr lang="en-US" sz="2000" b="0" i="0" u="none" strike="noStrike" cap="none" baseline="30000" dirty="0">
                <a:solidFill>
                  <a:srgbClr val="FFFFFF"/>
                </a:solidFill>
                <a:sym typeface="Cambria"/>
              </a:rPr>
              <a:t> 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Calibri"/>
              </a:rPr>
              <a:t> y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sym typeface="Calibri"/>
              </a:rPr>
              <a:t>muestre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sym typeface="Calibri"/>
              </a:rPr>
              <a:t>el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Calibri"/>
              </a:rPr>
              <a:t>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sym typeface="Calibri"/>
              </a:rPr>
              <a:t>resultado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Calibri"/>
              </a:rPr>
              <a:t>.</a:t>
            </a:r>
            <a:endParaRPr lang="en-US" sz="2000" b="0" i="0" u="none" strike="noStrike" cap="none" dirty="0">
              <a:solidFill>
                <a:srgbClr val="FFFFFF"/>
              </a:solidFill>
              <a:sym typeface="Arial"/>
            </a:endParaRPr>
          </a:p>
          <a:p>
            <a:pPr marL="914400" marR="0" lvl="0" indent="-45720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+mj-lt"/>
              <a:buAutoNum type="alphaLcParenR"/>
            </a:pPr>
            <a:r>
              <a:rPr lang="en-US" sz="2000" b="0" i="0" u="none" strike="noStrike" cap="none" dirty="0" err="1">
                <a:solidFill>
                  <a:srgbClr val="FFFFFF"/>
                </a:solidFill>
                <a:sym typeface="Calibri"/>
              </a:rPr>
              <a:t>Compilar</a:t>
            </a:r>
            <a:r>
              <a:rPr lang="en-US" sz="2000" b="0" i="0" u="none" strike="noStrike" cap="none" dirty="0">
                <a:solidFill>
                  <a:srgbClr val="FFFFFF"/>
                </a:solidFill>
                <a:sym typeface="Calibri"/>
              </a:rPr>
              <a:t> y </a:t>
            </a:r>
            <a:r>
              <a:rPr lang="en-US" sz="2000" b="0" i="0" u="none" strike="noStrike" cap="none" dirty="0" err="1">
                <a:solidFill>
                  <a:srgbClr val="FFFFFF"/>
                </a:solidFill>
                <a:sym typeface="Calibri"/>
              </a:rPr>
              <a:t>ejecutar</a:t>
            </a:r>
            <a:endParaRPr lang="en-US" sz="2000" b="0" i="0" u="none" strike="noStrike" cap="none" dirty="0">
              <a:solidFill>
                <a:srgbClr val="FFFFFF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435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7FFD2E-DE56-2FCC-9B88-3412350F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CFA057FA-BCE9-D000-F792-A193E1A5D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Trabajar desde el escritorio de casa con relleno sólido">
            <a:extLst>
              <a:ext uri="{FF2B5EF4-FFF2-40B4-BE49-F238E27FC236}">
                <a16:creationId xmlns:a16="http://schemas.microsoft.com/office/drawing/2014/main" id="{36502FBF-F1DC-DA68-FC50-75F12EE0C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CEAD8047-E66C-EE6E-5A33-792776C0A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39C7C8-9124-6748-B7D9-BD2912078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Actividad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2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BDB3A6A7-F49C-288C-3A2E-5E67049BF2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830;p11">
            <a:extLst>
              <a:ext uri="{FF2B5EF4-FFF2-40B4-BE49-F238E27FC236}">
                <a16:creationId xmlns:a16="http://schemas.microsoft.com/office/drawing/2014/main" id="{334991F4-132F-0C45-0A75-92D6DE3F1003}"/>
              </a:ext>
            </a:extLst>
          </p:cNvPr>
          <p:cNvSpPr txBox="1"/>
          <p:nvPr/>
        </p:nvSpPr>
        <p:spPr>
          <a:xfrm>
            <a:off x="4898945" y="2579926"/>
            <a:ext cx="7185285" cy="58343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None/>
            </a:pPr>
            <a:r>
              <a:rPr lang="es-E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Descargar de Asignaturas:   </a:t>
            </a:r>
            <a:r>
              <a:rPr lang="es-ES" sz="24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programaCalculoDePotencia</a:t>
            </a:r>
            <a:endParaRPr sz="24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185738" algn="just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Implementar en el programa </a:t>
            </a:r>
            <a:r>
              <a:rPr lang="es-ES" sz="24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CalculoDePotencia</a:t>
            </a: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la función</a:t>
            </a:r>
            <a:r>
              <a:rPr lang="es-ES" sz="2400" b="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potencia1. </a:t>
            </a: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185738" algn="just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Invocar a la función </a:t>
            </a:r>
            <a:r>
              <a:rPr lang="es-E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potencia1</a:t>
            </a:r>
            <a:r>
              <a:rPr lang="es-ES" sz="2400" b="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para calcular </a:t>
            </a:r>
            <a:r>
              <a:rPr lang="es-ES" sz="2400" b="0" i="0" u="none" strike="noStrike" cap="none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r>
              <a:rPr lang="es-ES" sz="2400" b="0" i="0" u="none" strike="noStrike" cap="none" baseline="300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3 </a:t>
            </a: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5738" marR="0" lvl="0" indent="-185738" algn="just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Compilar y ejecutar. ¿Qué ocurre? ¿Por qué?</a:t>
            </a: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" name="Google Shape;831;p11">
            <a:extLst>
              <a:ext uri="{FF2B5EF4-FFF2-40B4-BE49-F238E27FC236}">
                <a16:creationId xmlns:a16="http://schemas.microsoft.com/office/drawing/2014/main" id="{A3824145-0B4A-DAE2-F7CC-982A35042D75}"/>
              </a:ext>
            </a:extLst>
          </p:cNvPr>
          <p:cNvSpPr txBox="1"/>
          <p:nvPr/>
        </p:nvSpPr>
        <p:spPr>
          <a:xfrm>
            <a:off x="5449471" y="4087508"/>
            <a:ext cx="6532800" cy="1262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215"/>
              </a:srgbClr>
            </a:outerShdw>
          </a:effectLst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 dirty="0" err="1"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s-ES" sz="1800" b="0" i="0" u="none" strike="noStrike" cap="none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800" b="1" i="0" u="none" strike="noStrike" cap="none" dirty="0">
                <a:latin typeface="Courier"/>
                <a:ea typeface="Courier"/>
                <a:cs typeface="Courier"/>
                <a:sym typeface="Courier"/>
              </a:rPr>
              <a:t>potencia1</a:t>
            </a:r>
            <a:r>
              <a:rPr lang="es-ES" sz="1800" b="0" i="0" u="none" strike="noStrike" cap="none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800" b="1" i="0" u="none" strike="noStrike" cap="none" dirty="0"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s-ES" sz="1800" b="1" i="0" u="none" strike="noStrike" cap="none" dirty="0" err="1">
                <a:latin typeface="Courier"/>
                <a:ea typeface="Courier"/>
                <a:cs typeface="Courier"/>
                <a:sym typeface="Courier"/>
              </a:rPr>
              <a:t>x,n</a:t>
            </a:r>
            <a:r>
              <a:rPr lang="es-ES" sz="1800" b="1" i="0" u="none" strike="noStrike" cap="none" dirty="0"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lang="es-ES" sz="1800" b="1" i="0" u="none" strike="noStrike" cap="none" dirty="0" err="1">
                <a:latin typeface="Courier"/>
                <a:ea typeface="Courier"/>
                <a:cs typeface="Courier"/>
                <a:sym typeface="Courier"/>
              </a:rPr>
              <a:t>integer</a:t>
            </a:r>
            <a:r>
              <a:rPr lang="es-ES" sz="1800" b="1" i="0" u="none" strike="noStrike" cap="none" dirty="0">
                <a:latin typeface="Courier"/>
                <a:ea typeface="Courier"/>
                <a:cs typeface="Courier"/>
                <a:sym typeface="Courier"/>
              </a:rPr>
              <a:t>): real;</a:t>
            </a:r>
            <a:endParaRPr lang="es-E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 dirty="0" err="1">
                <a:latin typeface="Courier"/>
                <a:ea typeface="Courier"/>
                <a:cs typeface="Courier"/>
                <a:sym typeface="Courier"/>
              </a:rPr>
              <a:t>begin</a:t>
            </a:r>
            <a:endParaRPr lang="es-ES" sz="1800" b="1" i="0" u="none" strike="noStrike" cap="none" dirty="0"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 dirty="0">
                <a:latin typeface="Courier"/>
                <a:ea typeface="Courier"/>
                <a:cs typeface="Courier"/>
                <a:sym typeface="Courier"/>
              </a:rPr>
              <a:t>  potencia1 := x * potencia1</a:t>
            </a:r>
            <a:r>
              <a:rPr lang="es-ES" sz="1800" b="1" i="0" u="none" strike="noStrike" cap="none" dirty="0">
                <a:latin typeface="Courier"/>
                <a:ea typeface="Courier"/>
                <a:cs typeface="Courier"/>
                <a:sym typeface="Courier"/>
              </a:rPr>
              <a:t>(x,n-1)</a:t>
            </a:r>
            <a:endParaRPr lang="es-E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 dirty="0" err="1"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lang="es-ES" sz="1800" b="0" i="0" u="none" strike="noStrike" cap="none" dirty="0">
                <a:latin typeface="Courier"/>
                <a:ea typeface="Courier"/>
                <a:cs typeface="Courier"/>
                <a:sym typeface="Courier"/>
              </a:rPr>
              <a:t>;</a:t>
            </a:r>
            <a:endParaRPr lang="es-ES" sz="1400" b="0" i="0" u="none" strike="noStrike" cap="none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1134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98A6A0B-6BBD-772E-0ACA-4A66CFDCB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A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Temas de la clase</a:t>
            </a:r>
            <a:endParaRPr lang="es-A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756BF781-DEFD-8765-DDE9-514DDF009E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260872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2027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16B1B4-F0D1-A921-D9D6-619C98930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AC6E513C-F093-14ED-5825-D8744B3A3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Trabajar desde el escritorio de casa con relleno sólido">
            <a:extLst>
              <a:ext uri="{FF2B5EF4-FFF2-40B4-BE49-F238E27FC236}">
                <a16:creationId xmlns:a16="http://schemas.microsoft.com/office/drawing/2014/main" id="{0B0CC413-1779-BD1F-E741-DE5AEB4317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C5A1E1C5-1C3C-8EBA-66F2-34F13EEF1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BDE13BA-FB79-1151-97E4-41717F3D3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275" y="0"/>
            <a:ext cx="5337270" cy="1835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Actividad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3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068AA6FB-02F8-0D99-311D-106437E2B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836;p12">
            <a:extLst>
              <a:ext uri="{FF2B5EF4-FFF2-40B4-BE49-F238E27FC236}">
                <a16:creationId xmlns:a16="http://schemas.microsoft.com/office/drawing/2014/main" id="{4534FC07-5502-BF2C-20D5-D669A58EA2EF}"/>
              </a:ext>
            </a:extLst>
          </p:cNvPr>
          <p:cNvSpPr txBox="1"/>
          <p:nvPr/>
        </p:nvSpPr>
        <p:spPr>
          <a:xfrm>
            <a:off x="5246609" y="1356225"/>
            <a:ext cx="6945391" cy="5670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185738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Implementar en el programa </a:t>
            </a:r>
            <a:r>
              <a:rPr lang="es-ES" sz="24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CalculoDePotencia</a:t>
            </a: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, la función </a:t>
            </a:r>
            <a:r>
              <a:rPr lang="es-E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potencia2. </a:t>
            </a: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5162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85738" marR="0" lvl="0" indent="-185738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Invocar a la función </a:t>
            </a:r>
            <a:r>
              <a:rPr lang="es-ES" sz="2400" b="1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potencia2</a:t>
            </a:r>
            <a:r>
              <a:rPr lang="es-ES" sz="2400" b="0" i="0" u="none" strike="noStrike" cap="none" dirty="0">
                <a:solidFill>
                  <a:schemeClr val="bg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para calcular </a:t>
            </a:r>
            <a:r>
              <a:rPr lang="es-ES" sz="2400" b="0" i="0" u="none" strike="noStrike" cap="none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5</a:t>
            </a:r>
            <a:r>
              <a:rPr lang="es-ES" sz="2400" b="0" i="0" u="none" strike="noStrike" cap="none" baseline="30000" dirty="0">
                <a:solidFill>
                  <a:schemeClr val="bg1"/>
                </a:solidFill>
                <a:latin typeface="Cambria"/>
                <a:ea typeface="Cambria"/>
                <a:cs typeface="Cambria"/>
                <a:sym typeface="Cambria"/>
              </a:rPr>
              <a:t>3 </a:t>
            </a: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.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85738" marR="0" lvl="0" indent="-185738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Compilar y ejecutar. ¿Qué ocurre? ¿Por qué?</a:t>
            </a: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39;p12">
            <a:extLst>
              <a:ext uri="{FF2B5EF4-FFF2-40B4-BE49-F238E27FC236}">
                <a16:creationId xmlns:a16="http://schemas.microsoft.com/office/drawing/2014/main" id="{39AE5C5E-57FF-F4AA-87FE-16D3068BBE73}"/>
              </a:ext>
            </a:extLst>
          </p:cNvPr>
          <p:cNvSpPr txBox="1"/>
          <p:nvPr/>
        </p:nvSpPr>
        <p:spPr>
          <a:xfrm>
            <a:off x="5879275" y="2989071"/>
            <a:ext cx="6011863" cy="2568575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215"/>
              </a:srgbClr>
            </a:outerShdw>
          </a:effectLst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s-ES" sz="2000" b="0" i="0" u="none" strike="noStrike" cap="none" dirty="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000" b="1" i="0" u="none" strike="noStrike" cap="none" dirty="0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potencia2</a:t>
            </a:r>
            <a:r>
              <a:rPr lang="es-ES" sz="2000" b="0" i="0" u="none" strike="noStrike" cap="none" dirty="0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x,n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: 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integer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): real;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sz="2000" b="1" i="0" u="none" strike="noStrike" cap="none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s-ES" sz="20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(n = 0) </a:t>
            </a:r>
            <a:r>
              <a:rPr lang="es-ES" sz="20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then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potencia2 := 1;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</a:t>
            </a:r>
            <a:r>
              <a:rPr lang="es-ES" sz="2000" b="0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else</a:t>
            </a:r>
            <a:endParaRPr sz="2000" b="0" i="0" u="none" strike="noStrike" cap="none" dirty="0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potencia2 := x * potencia2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</a:t>
            </a:r>
            <a:r>
              <a:rPr lang="es-ES" sz="20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x,n</a:t>
            </a:r>
            <a:r>
              <a:rPr lang="es-ES" sz="2000" b="1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)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 dirty="0" err="1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lang="es-ES" sz="2000" b="0" i="0" u="none" strike="noStrike" cap="none" dirty="0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1582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06C462-6E56-6F7A-1983-FB6BE100C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A3404B8F-1924-DFE3-6255-2124C7F7D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Trabajar desde el escritorio de casa con relleno sólido">
            <a:extLst>
              <a:ext uri="{FF2B5EF4-FFF2-40B4-BE49-F238E27FC236}">
                <a16:creationId xmlns:a16="http://schemas.microsoft.com/office/drawing/2014/main" id="{61571C09-605A-0A10-2D1C-F28C1A1697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CC5DBBD3-1E4B-2F02-8E6E-848FCDCF4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CD86009-6078-DF64-863B-A6EAD80E5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9275" y="0"/>
            <a:ext cx="5337270" cy="1835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Actividad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4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C5B0AA2A-BC0F-E22A-A8D9-7461ECACF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921;p14">
            <a:extLst>
              <a:ext uri="{FF2B5EF4-FFF2-40B4-BE49-F238E27FC236}">
                <a16:creationId xmlns:a16="http://schemas.microsoft.com/office/drawing/2014/main" id="{6F2599E7-5A65-500E-BB5B-5D254D205F78}"/>
              </a:ext>
            </a:extLst>
          </p:cNvPr>
          <p:cNvSpPr txBox="1"/>
          <p:nvPr/>
        </p:nvSpPr>
        <p:spPr>
          <a:xfrm>
            <a:off x="4898945" y="1744515"/>
            <a:ext cx="7293055" cy="493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Char char="•"/>
            </a:pPr>
            <a:r>
              <a:rPr lang="es-ES" sz="24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Descargar de Asignaturas:   </a:t>
            </a:r>
            <a:r>
              <a:rPr lang="es-ES" sz="24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</a:t>
            </a:r>
            <a:endParaRPr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</a:t>
            </a:r>
            <a:r>
              <a:rPr lang="es-ES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Compilar y ejecutar.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Responder: 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3025" marR="0" lvl="1" indent="-24447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¿Cuál es el caso base en el procedimiento </a:t>
            </a:r>
            <a:r>
              <a:rPr lang="es-ES" sz="2400" b="0" i="0" u="none" strike="noStrike" cap="none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digitoMaximo</a:t>
            </a: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343025" marR="0" lvl="1" indent="-244475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¿Cómo se acerca al caso base?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3830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0B0C54-1502-D5E1-D8A3-534343EF8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6E1E6A-5EDC-550F-8680-5209C6246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EE60E8BA-9AA9-7C8F-7DEE-578A297BC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AR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Actividad 4 – ¿Cómo funciona?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F9D0F48D-65E3-1B22-A7B6-1FBFCE2B3F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927;p15">
            <a:extLst>
              <a:ext uri="{FF2B5EF4-FFF2-40B4-BE49-F238E27FC236}">
                <a16:creationId xmlns:a16="http://schemas.microsoft.com/office/drawing/2014/main" id="{F6BD5338-5D65-28B6-6C0B-4B07B3A04391}"/>
              </a:ext>
            </a:extLst>
          </p:cNvPr>
          <p:cNvSpPr/>
          <p:nvPr/>
        </p:nvSpPr>
        <p:spPr>
          <a:xfrm>
            <a:off x="1571625" y="2090738"/>
            <a:ext cx="2411413" cy="1077913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 = 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digitoMaximo(132, max)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" name="Google Shape;928;p15">
            <a:extLst>
              <a:ext uri="{FF2B5EF4-FFF2-40B4-BE49-F238E27FC236}">
                <a16:creationId xmlns:a16="http://schemas.microsoft.com/office/drawing/2014/main" id="{6EC4BE9E-FE58-3AAA-684A-41C624E93B1A}"/>
              </a:ext>
            </a:extLst>
          </p:cNvPr>
          <p:cNvSpPr txBox="1"/>
          <p:nvPr/>
        </p:nvSpPr>
        <p:spPr>
          <a:xfrm>
            <a:off x="1571625" y="1695451"/>
            <a:ext cx="1025525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Prog. ppal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929;p15">
            <a:extLst>
              <a:ext uri="{FF2B5EF4-FFF2-40B4-BE49-F238E27FC236}">
                <a16:creationId xmlns:a16="http://schemas.microsoft.com/office/drawing/2014/main" id="{E3BBB704-AF68-4F9A-F81D-982430BAE343}"/>
              </a:ext>
            </a:extLst>
          </p:cNvPr>
          <p:cNvSpPr/>
          <p:nvPr/>
        </p:nvSpPr>
        <p:spPr>
          <a:xfrm>
            <a:off x="4229100" y="2055813"/>
            <a:ext cx="1866900" cy="168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132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2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6" name="Google Shape;930;p15">
            <a:extLst>
              <a:ext uri="{FF2B5EF4-FFF2-40B4-BE49-F238E27FC236}">
                <a16:creationId xmlns:a16="http://schemas.microsoft.com/office/drawing/2014/main" id="{3B4E6C9A-E032-364D-0365-B45E568AE2D5}"/>
              </a:ext>
            </a:extLst>
          </p:cNvPr>
          <p:cNvSpPr txBox="1"/>
          <p:nvPr/>
        </p:nvSpPr>
        <p:spPr>
          <a:xfrm>
            <a:off x="4154488" y="1658938"/>
            <a:ext cx="1971675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digitoMaximo(132, max)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31;p15">
            <a:extLst>
              <a:ext uri="{FF2B5EF4-FFF2-40B4-BE49-F238E27FC236}">
                <a16:creationId xmlns:a16="http://schemas.microsoft.com/office/drawing/2014/main" id="{396FB80E-DF88-F80B-2932-F9DCE5DE1756}"/>
              </a:ext>
            </a:extLst>
          </p:cNvPr>
          <p:cNvSpPr/>
          <p:nvPr/>
        </p:nvSpPr>
        <p:spPr>
          <a:xfrm>
            <a:off x="6267450" y="2055813"/>
            <a:ext cx="1695450" cy="1689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" name="Google Shape;932;p15">
            <a:extLst>
              <a:ext uri="{FF2B5EF4-FFF2-40B4-BE49-F238E27FC236}">
                <a16:creationId xmlns:a16="http://schemas.microsoft.com/office/drawing/2014/main" id="{14AF797C-5CEF-C604-AF95-195C128ECF9D}"/>
              </a:ext>
            </a:extLst>
          </p:cNvPr>
          <p:cNvSpPr txBox="1"/>
          <p:nvPr/>
        </p:nvSpPr>
        <p:spPr>
          <a:xfrm>
            <a:off x="6215063" y="1658938"/>
            <a:ext cx="1879600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digitoMaximo(13, max)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33;p15">
            <a:extLst>
              <a:ext uri="{FF2B5EF4-FFF2-40B4-BE49-F238E27FC236}">
                <a16:creationId xmlns:a16="http://schemas.microsoft.com/office/drawing/2014/main" id="{05159FC5-7DE1-6590-6515-62791E5ED4F7}"/>
              </a:ext>
            </a:extLst>
          </p:cNvPr>
          <p:cNvSpPr/>
          <p:nvPr/>
        </p:nvSpPr>
        <p:spPr>
          <a:xfrm>
            <a:off x="8123238" y="2057401"/>
            <a:ext cx="1697037" cy="18161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rgbClr val="8A7006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Max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1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1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dig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8A7006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" name="Google Shape;934;p15">
            <a:extLst>
              <a:ext uri="{FF2B5EF4-FFF2-40B4-BE49-F238E27FC236}">
                <a16:creationId xmlns:a16="http://schemas.microsoft.com/office/drawing/2014/main" id="{28996B5F-AEB9-1694-0097-D4963FE6AB7C}"/>
              </a:ext>
            </a:extLst>
          </p:cNvPr>
          <p:cNvSpPr txBox="1"/>
          <p:nvPr/>
        </p:nvSpPr>
        <p:spPr>
          <a:xfrm>
            <a:off x="8088313" y="1658938"/>
            <a:ext cx="1789112" cy="307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digitoMaximo(1, max)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935;p15">
            <a:extLst>
              <a:ext uri="{FF2B5EF4-FFF2-40B4-BE49-F238E27FC236}">
                <a16:creationId xmlns:a16="http://schemas.microsoft.com/office/drawing/2014/main" id="{659BB403-5375-20F4-DC5C-9F46AA5E4C14}"/>
              </a:ext>
            </a:extLst>
          </p:cNvPr>
          <p:cNvCxnSpPr/>
          <p:nvPr/>
        </p:nvCxnSpPr>
        <p:spPr>
          <a:xfrm rot="10800000">
            <a:off x="6791325" y="2595563"/>
            <a:ext cx="1404938" cy="0"/>
          </a:xfrm>
          <a:prstGeom prst="straightConnector1">
            <a:avLst/>
          </a:prstGeom>
          <a:noFill/>
          <a:ln w="25400" cap="flat" cmpd="sng">
            <a:solidFill>
              <a:srgbClr val="800000"/>
            </a:solidFill>
            <a:prstDash val="lgDash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16" name="Google Shape;936;p15">
            <a:extLst>
              <a:ext uri="{FF2B5EF4-FFF2-40B4-BE49-F238E27FC236}">
                <a16:creationId xmlns:a16="http://schemas.microsoft.com/office/drawing/2014/main" id="{139E4476-B3A2-42D7-D925-FC340CE6B0A5}"/>
              </a:ext>
            </a:extLst>
          </p:cNvPr>
          <p:cNvCxnSpPr/>
          <p:nvPr/>
        </p:nvCxnSpPr>
        <p:spPr>
          <a:xfrm flipH="1">
            <a:off x="4775200" y="2595563"/>
            <a:ext cx="1549400" cy="34925"/>
          </a:xfrm>
          <a:prstGeom prst="straightConnector1">
            <a:avLst/>
          </a:prstGeom>
          <a:noFill/>
          <a:ln w="25400" cap="flat" cmpd="sng">
            <a:solidFill>
              <a:srgbClr val="800000"/>
            </a:solidFill>
            <a:prstDash val="lgDash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cxnSp>
        <p:nvCxnSpPr>
          <p:cNvPr id="17" name="Google Shape;937;p15">
            <a:extLst>
              <a:ext uri="{FF2B5EF4-FFF2-40B4-BE49-F238E27FC236}">
                <a16:creationId xmlns:a16="http://schemas.microsoft.com/office/drawing/2014/main" id="{D758A742-8068-053E-9132-AA759E8C6B9A}"/>
              </a:ext>
            </a:extLst>
          </p:cNvPr>
          <p:cNvCxnSpPr>
            <a:endCxn id="18" idx="3"/>
          </p:cNvCxnSpPr>
          <p:nvPr/>
        </p:nvCxnSpPr>
        <p:spPr>
          <a:xfrm rot="10800000">
            <a:off x="2471738" y="2318545"/>
            <a:ext cx="1835100" cy="246000"/>
          </a:xfrm>
          <a:prstGeom prst="straightConnector1">
            <a:avLst/>
          </a:prstGeom>
          <a:noFill/>
          <a:ln w="25400" cap="flat" cmpd="sng">
            <a:solidFill>
              <a:srgbClr val="800000"/>
            </a:solidFill>
            <a:prstDash val="lgDash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18" name="Google Shape;938;p15">
            <a:extLst>
              <a:ext uri="{FF2B5EF4-FFF2-40B4-BE49-F238E27FC236}">
                <a16:creationId xmlns:a16="http://schemas.microsoft.com/office/drawing/2014/main" id="{21780FE8-1156-A681-1019-028E9E3EFB5C}"/>
              </a:ext>
            </a:extLst>
          </p:cNvPr>
          <p:cNvSpPr txBox="1"/>
          <p:nvPr/>
        </p:nvSpPr>
        <p:spPr>
          <a:xfrm>
            <a:off x="2182813" y="2133601"/>
            <a:ext cx="288925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939;p15">
            <a:extLst>
              <a:ext uri="{FF2B5EF4-FFF2-40B4-BE49-F238E27FC236}">
                <a16:creationId xmlns:a16="http://schemas.microsoft.com/office/drawing/2014/main" id="{A3741C30-0C1F-FD36-A976-4E979A75BF1B}"/>
              </a:ext>
            </a:extLst>
          </p:cNvPr>
          <p:cNvSpPr txBox="1"/>
          <p:nvPr/>
        </p:nvSpPr>
        <p:spPr>
          <a:xfrm>
            <a:off x="2182813" y="2133601"/>
            <a:ext cx="288925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940;p15">
            <a:extLst>
              <a:ext uri="{FF2B5EF4-FFF2-40B4-BE49-F238E27FC236}">
                <a16:creationId xmlns:a16="http://schemas.microsoft.com/office/drawing/2014/main" id="{11C7092C-7658-DE3B-FC2F-0315D5217B53}"/>
              </a:ext>
            </a:extLst>
          </p:cNvPr>
          <p:cNvSpPr/>
          <p:nvPr/>
        </p:nvSpPr>
        <p:spPr>
          <a:xfrm rot="-152658">
            <a:off x="1371600" y="4179888"/>
            <a:ext cx="5834063" cy="2630488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BFBFBF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procedure</a:t>
            </a:r>
            <a:r>
              <a:rPr lang="es-ES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digitoMaximo(n: integer; var max: integer);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ES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dig: integer;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begin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ES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dig:= n mod 10;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ES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 ( </a:t>
            </a:r>
            <a:r>
              <a:rPr lang="es-ES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dig &gt; max ) </a:t>
            </a:r>
            <a:r>
              <a:rPr lang="es-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endParaRPr sz="1500" b="1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ES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max:= dig;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ES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n:= n div 10;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ES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s-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s-ES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(n &lt;&gt; 0) then</a:t>
            </a:r>
            <a:endParaRPr sz="15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ES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digitoMaximo(n, max);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s-ES" sz="1500" b="1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end</a:t>
            </a:r>
            <a:r>
              <a:rPr lang="es-ES" sz="15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941;p15">
            <a:extLst>
              <a:ext uri="{FF2B5EF4-FFF2-40B4-BE49-F238E27FC236}">
                <a16:creationId xmlns:a16="http://schemas.microsoft.com/office/drawing/2014/main" id="{4B51035E-0EF4-3B30-0F1B-9F7227419687}"/>
              </a:ext>
            </a:extLst>
          </p:cNvPr>
          <p:cNvCxnSpPr>
            <a:stCxn id="5" idx="1"/>
            <a:endCxn id="5" idx="3"/>
          </p:cNvCxnSpPr>
          <p:nvPr/>
        </p:nvCxnSpPr>
        <p:spPr>
          <a:xfrm>
            <a:off x="4229100" y="2900363"/>
            <a:ext cx="1866900" cy="0"/>
          </a:xfrm>
          <a:prstGeom prst="straightConnector1">
            <a:avLst/>
          </a:prstGeom>
          <a:noFill/>
          <a:ln w="1270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2" name="Google Shape;942;p15">
            <a:extLst>
              <a:ext uri="{FF2B5EF4-FFF2-40B4-BE49-F238E27FC236}">
                <a16:creationId xmlns:a16="http://schemas.microsoft.com/office/drawing/2014/main" id="{F331EC95-AC04-8FEE-AFB1-857ADDFF3561}"/>
              </a:ext>
            </a:extLst>
          </p:cNvPr>
          <p:cNvCxnSpPr>
            <a:stCxn id="8" idx="1"/>
            <a:endCxn id="8" idx="3"/>
          </p:cNvCxnSpPr>
          <p:nvPr/>
        </p:nvCxnSpPr>
        <p:spPr>
          <a:xfrm>
            <a:off x="6267450" y="2900363"/>
            <a:ext cx="1695600" cy="0"/>
          </a:xfrm>
          <a:prstGeom prst="straightConnector1">
            <a:avLst/>
          </a:prstGeom>
          <a:noFill/>
          <a:ln w="1270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" name="Google Shape;943;p15">
            <a:extLst>
              <a:ext uri="{FF2B5EF4-FFF2-40B4-BE49-F238E27FC236}">
                <a16:creationId xmlns:a16="http://schemas.microsoft.com/office/drawing/2014/main" id="{7A0E8D89-2181-71E9-263E-6E286FB1B9D1}"/>
              </a:ext>
            </a:extLst>
          </p:cNvPr>
          <p:cNvSpPr txBox="1"/>
          <p:nvPr/>
        </p:nvSpPr>
        <p:spPr>
          <a:xfrm>
            <a:off x="4591050" y="2074863"/>
            <a:ext cx="576263" cy="369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944;p15">
            <a:extLst>
              <a:ext uri="{FF2B5EF4-FFF2-40B4-BE49-F238E27FC236}">
                <a16:creationId xmlns:a16="http://schemas.microsoft.com/office/drawing/2014/main" id="{B872E4B4-ED65-B285-5ACC-2D15E458A838}"/>
              </a:ext>
            </a:extLst>
          </p:cNvPr>
          <p:cNvSpPr txBox="1"/>
          <p:nvPr/>
        </p:nvSpPr>
        <p:spPr>
          <a:xfrm>
            <a:off x="6629400" y="2111376"/>
            <a:ext cx="576263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945;p15">
            <a:extLst>
              <a:ext uri="{FF2B5EF4-FFF2-40B4-BE49-F238E27FC236}">
                <a16:creationId xmlns:a16="http://schemas.microsoft.com/office/drawing/2014/main" id="{FA4F3A20-67DA-4A56-9815-D0D6A4AE5383}"/>
              </a:ext>
            </a:extLst>
          </p:cNvPr>
          <p:cNvSpPr txBox="1"/>
          <p:nvPr/>
        </p:nvSpPr>
        <p:spPr>
          <a:xfrm>
            <a:off x="8472488" y="2079626"/>
            <a:ext cx="576262" cy="36988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946;p15">
            <a:extLst>
              <a:ext uri="{FF2B5EF4-FFF2-40B4-BE49-F238E27FC236}">
                <a16:creationId xmlns:a16="http://schemas.microsoft.com/office/drawing/2014/main" id="{EDDFCF1E-0F75-555C-7BE9-887910EC0883}"/>
              </a:ext>
            </a:extLst>
          </p:cNvPr>
          <p:cNvSpPr/>
          <p:nvPr/>
        </p:nvSpPr>
        <p:spPr>
          <a:xfrm>
            <a:off x="4090988" y="1571626"/>
            <a:ext cx="2124075" cy="2339975"/>
          </a:xfrm>
          <a:prstGeom prst="rect">
            <a:avLst/>
          </a:prstGeom>
          <a:solidFill>
            <a:srgbClr val="D9D2E9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56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7" name="Google Shape;947;p15">
            <a:extLst>
              <a:ext uri="{FF2B5EF4-FFF2-40B4-BE49-F238E27FC236}">
                <a16:creationId xmlns:a16="http://schemas.microsoft.com/office/drawing/2014/main" id="{EF1AAC27-89F2-C5E9-BD6D-780C2F7CF6B6}"/>
              </a:ext>
            </a:extLst>
          </p:cNvPr>
          <p:cNvSpPr/>
          <p:nvPr/>
        </p:nvSpPr>
        <p:spPr>
          <a:xfrm>
            <a:off x="6107113" y="1497013"/>
            <a:ext cx="2098675" cy="2449513"/>
          </a:xfrm>
          <a:prstGeom prst="rect">
            <a:avLst/>
          </a:prstGeom>
          <a:solidFill>
            <a:srgbClr val="D9D2E9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56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cxnSp>
        <p:nvCxnSpPr>
          <p:cNvPr id="28" name="Google Shape;948;p15">
            <a:extLst>
              <a:ext uri="{FF2B5EF4-FFF2-40B4-BE49-F238E27FC236}">
                <a16:creationId xmlns:a16="http://schemas.microsoft.com/office/drawing/2014/main" id="{67D5A52B-3EB4-02DB-A02F-D666E46478B1}"/>
              </a:ext>
            </a:extLst>
          </p:cNvPr>
          <p:cNvCxnSpPr>
            <a:stCxn id="13" idx="1"/>
            <a:endCxn id="13" idx="3"/>
          </p:cNvCxnSpPr>
          <p:nvPr/>
        </p:nvCxnSpPr>
        <p:spPr>
          <a:xfrm>
            <a:off x="8123238" y="2965451"/>
            <a:ext cx="1697100" cy="0"/>
          </a:xfrm>
          <a:prstGeom prst="straightConnector1">
            <a:avLst/>
          </a:prstGeom>
          <a:noFill/>
          <a:ln w="12700" cap="flat" cmpd="sng">
            <a:solidFill>
              <a:srgbClr val="3366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9" name="Google Shape;949;p15">
            <a:extLst>
              <a:ext uri="{FF2B5EF4-FFF2-40B4-BE49-F238E27FC236}">
                <a16:creationId xmlns:a16="http://schemas.microsoft.com/office/drawing/2014/main" id="{600F72C5-2F48-DAB2-22A5-5FEC9780CE17}"/>
              </a:ext>
            </a:extLst>
          </p:cNvPr>
          <p:cNvSpPr/>
          <p:nvPr/>
        </p:nvSpPr>
        <p:spPr>
          <a:xfrm>
            <a:off x="8051800" y="1492251"/>
            <a:ext cx="2016125" cy="2398712"/>
          </a:xfrm>
          <a:prstGeom prst="rect">
            <a:avLst/>
          </a:prstGeom>
          <a:solidFill>
            <a:srgbClr val="D9D2E9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56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2805932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3D73D7-0EA4-E930-3BCE-CBEE0E2BE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6274E12E-BF7E-2803-52C2-FEE4D533A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Trabajar desde el escritorio de casa con relleno sólido">
            <a:extLst>
              <a:ext uri="{FF2B5EF4-FFF2-40B4-BE49-F238E27FC236}">
                <a16:creationId xmlns:a16="http://schemas.microsoft.com/office/drawing/2014/main" id="{B1D7BF63-96C6-F262-6AE9-2FB13E90F0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C8E741B2-83E1-2987-9E24-F4C2213EE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3D5EC30-8677-F76F-CE0F-0CD410DDD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837" y="-499553"/>
            <a:ext cx="5337270" cy="1835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Actividad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5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E6CCEB47-F2E8-ED46-0BCC-FB12067E9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956;p16">
            <a:extLst>
              <a:ext uri="{FF2B5EF4-FFF2-40B4-BE49-F238E27FC236}">
                <a16:creationId xmlns:a16="http://schemas.microsoft.com/office/drawing/2014/main" id="{43312394-C119-42C0-73E9-94C907CB0667}"/>
              </a:ext>
            </a:extLst>
          </p:cNvPr>
          <p:cNvSpPr txBox="1"/>
          <p:nvPr/>
        </p:nvSpPr>
        <p:spPr>
          <a:xfrm>
            <a:off x="5116012" y="801906"/>
            <a:ext cx="7075988" cy="62055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</a:t>
            </a:r>
            <a:r>
              <a:rPr lang="es-ES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Modificar el procedimiento </a:t>
            </a:r>
            <a:r>
              <a:rPr lang="es-ES" sz="2400" b="0" i="0" u="none" strike="noStrike" cap="none" dirty="0" err="1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digitoMaximo</a:t>
            </a: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 Debe colocarse la instrucción </a:t>
            </a:r>
            <a:r>
              <a:rPr lang="es-ES" sz="2400" b="1" i="0" u="none" strike="noStrike" cap="none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writeln</a:t>
            </a:r>
            <a:r>
              <a:rPr lang="es-E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('</a:t>
            </a:r>
            <a:r>
              <a:rPr lang="es-ES" sz="2400" b="1" i="0" u="none" strike="noStrike" cap="none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s-E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: ', </a:t>
            </a:r>
            <a:r>
              <a:rPr lang="es-ES" sz="2400" b="1" i="0" u="none" strike="noStrike" cap="none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s-ES" sz="2400" b="1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); </a:t>
            </a: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como última instrucción del procedimiento. 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Compilar y ejecutar.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Responder: 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¿Qué valor se muestra antes de finalizar cada módulo?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¿Qué valor se muestra en el programa principal?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70749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F622C9-A6A9-59D2-8EF2-3EDB44B30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265884-6766-1024-AB3C-F703F365F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51B9B2A-644B-0C09-4F8C-FD1F7B292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AR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Actividad 5 – ¿Cómo funciona?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280B3AC4-8D43-0B78-8655-8D6EF0FCB3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994;p19">
            <a:extLst>
              <a:ext uri="{FF2B5EF4-FFF2-40B4-BE49-F238E27FC236}">
                <a16:creationId xmlns:a16="http://schemas.microsoft.com/office/drawing/2014/main" id="{0E3FF02C-56F6-BFE5-E3AD-9E2D0D3C5B67}"/>
              </a:ext>
            </a:extLst>
          </p:cNvPr>
          <p:cNvSpPr/>
          <p:nvPr/>
        </p:nvSpPr>
        <p:spPr>
          <a:xfrm>
            <a:off x="1847850" y="3368061"/>
            <a:ext cx="2484438" cy="9540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digitoMaximo(132, max)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Write (max)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95;p19">
            <a:extLst>
              <a:ext uri="{FF2B5EF4-FFF2-40B4-BE49-F238E27FC236}">
                <a16:creationId xmlns:a16="http://schemas.microsoft.com/office/drawing/2014/main" id="{C5DE2696-37EC-3A0A-026B-80B58C8FCC19}"/>
              </a:ext>
            </a:extLst>
          </p:cNvPr>
          <p:cNvSpPr txBox="1"/>
          <p:nvPr/>
        </p:nvSpPr>
        <p:spPr>
          <a:xfrm>
            <a:off x="1847850" y="2972774"/>
            <a:ext cx="1025525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Prog. ppal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996;p19">
            <a:extLst>
              <a:ext uri="{FF2B5EF4-FFF2-40B4-BE49-F238E27FC236}">
                <a16:creationId xmlns:a16="http://schemas.microsoft.com/office/drawing/2014/main" id="{06B6C9A3-3DFA-5AB8-4EF5-00E41B3B744E}"/>
              </a:ext>
            </a:extLst>
          </p:cNvPr>
          <p:cNvSpPr/>
          <p:nvPr/>
        </p:nvSpPr>
        <p:spPr>
          <a:xfrm>
            <a:off x="4505325" y="3333136"/>
            <a:ext cx="1866900" cy="16017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n = 132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 = 2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digitoMax(13, max)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8A70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997;p19">
            <a:extLst>
              <a:ext uri="{FF2B5EF4-FFF2-40B4-BE49-F238E27FC236}">
                <a16:creationId xmlns:a16="http://schemas.microsoft.com/office/drawing/2014/main" id="{832462F5-BB1D-2A73-3A9C-4B34F7A5787C}"/>
              </a:ext>
            </a:extLst>
          </p:cNvPr>
          <p:cNvSpPr txBox="1"/>
          <p:nvPr/>
        </p:nvSpPr>
        <p:spPr>
          <a:xfrm>
            <a:off x="4430713" y="2936261"/>
            <a:ext cx="1954212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digitoMax(132, max)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998;p19">
            <a:extLst>
              <a:ext uri="{FF2B5EF4-FFF2-40B4-BE49-F238E27FC236}">
                <a16:creationId xmlns:a16="http://schemas.microsoft.com/office/drawing/2014/main" id="{29EDC7F4-3E40-0886-9A08-5EF2E72F9673}"/>
              </a:ext>
            </a:extLst>
          </p:cNvPr>
          <p:cNvSpPr/>
          <p:nvPr/>
        </p:nvSpPr>
        <p:spPr>
          <a:xfrm>
            <a:off x="6543675" y="3333136"/>
            <a:ext cx="1695450" cy="16017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n = 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 =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digitoMax(1,max)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8A70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999;p19">
            <a:extLst>
              <a:ext uri="{FF2B5EF4-FFF2-40B4-BE49-F238E27FC236}">
                <a16:creationId xmlns:a16="http://schemas.microsoft.com/office/drawing/2014/main" id="{61B6133E-B385-2AC6-0C2F-468A77F3FC71}"/>
              </a:ext>
            </a:extLst>
          </p:cNvPr>
          <p:cNvSpPr txBox="1"/>
          <p:nvPr/>
        </p:nvSpPr>
        <p:spPr>
          <a:xfrm>
            <a:off x="6491288" y="2936261"/>
            <a:ext cx="1804987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digitoMax(13, max)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1000;p19">
            <a:extLst>
              <a:ext uri="{FF2B5EF4-FFF2-40B4-BE49-F238E27FC236}">
                <a16:creationId xmlns:a16="http://schemas.microsoft.com/office/drawing/2014/main" id="{36534D11-1E2A-5284-3B50-56597BA7ACA9}"/>
              </a:ext>
            </a:extLst>
          </p:cNvPr>
          <p:cNvSpPr/>
          <p:nvPr/>
        </p:nvSpPr>
        <p:spPr>
          <a:xfrm>
            <a:off x="8399463" y="3334724"/>
            <a:ext cx="1697037" cy="1277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n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8A70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1001;p19">
            <a:extLst>
              <a:ext uri="{FF2B5EF4-FFF2-40B4-BE49-F238E27FC236}">
                <a16:creationId xmlns:a16="http://schemas.microsoft.com/office/drawing/2014/main" id="{CBCC687D-C739-5AD8-2E85-15F1C28B8CEC}"/>
              </a:ext>
            </a:extLst>
          </p:cNvPr>
          <p:cNvSpPr txBox="1"/>
          <p:nvPr/>
        </p:nvSpPr>
        <p:spPr>
          <a:xfrm>
            <a:off x="8364538" y="2936261"/>
            <a:ext cx="1700212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digitoMax(1, max)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1002;p19">
            <a:extLst>
              <a:ext uri="{FF2B5EF4-FFF2-40B4-BE49-F238E27FC236}">
                <a16:creationId xmlns:a16="http://schemas.microsoft.com/office/drawing/2014/main" id="{B82C453B-1AD2-C7B7-CE12-45D704C53276}"/>
              </a:ext>
            </a:extLst>
          </p:cNvPr>
          <p:cNvSpPr/>
          <p:nvPr/>
        </p:nvSpPr>
        <p:spPr>
          <a:xfrm>
            <a:off x="8291513" y="2972774"/>
            <a:ext cx="2017712" cy="2016125"/>
          </a:xfrm>
          <a:prstGeom prst="rect">
            <a:avLst/>
          </a:prstGeom>
          <a:solidFill>
            <a:srgbClr val="FFFFFF">
              <a:alpha val="60000"/>
            </a:srgb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56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37" name="Google Shape;1003;p19">
            <a:extLst>
              <a:ext uri="{FF2B5EF4-FFF2-40B4-BE49-F238E27FC236}">
                <a16:creationId xmlns:a16="http://schemas.microsoft.com/office/drawing/2014/main" id="{E3E2F5DE-76FE-61E4-A767-6A466DD14B0C}"/>
              </a:ext>
            </a:extLst>
          </p:cNvPr>
          <p:cNvSpPr txBox="1"/>
          <p:nvPr/>
        </p:nvSpPr>
        <p:spPr>
          <a:xfrm>
            <a:off x="5159375" y="3683974"/>
            <a:ext cx="288925" cy="3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1004;p19">
            <a:extLst>
              <a:ext uri="{FF2B5EF4-FFF2-40B4-BE49-F238E27FC236}">
                <a16:creationId xmlns:a16="http://schemas.microsoft.com/office/drawing/2014/main" id="{50ACCE85-4F54-AE83-733F-E7FC5BFFA3EE}"/>
              </a:ext>
            </a:extLst>
          </p:cNvPr>
          <p:cNvSpPr txBox="1"/>
          <p:nvPr/>
        </p:nvSpPr>
        <p:spPr>
          <a:xfrm>
            <a:off x="7175500" y="3691911"/>
            <a:ext cx="288925" cy="369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1006;p19">
            <a:extLst>
              <a:ext uri="{FF2B5EF4-FFF2-40B4-BE49-F238E27FC236}">
                <a16:creationId xmlns:a16="http://schemas.microsoft.com/office/drawing/2014/main" id="{879E7E05-6F28-1E45-DFCB-8723C0C1C43F}"/>
              </a:ext>
            </a:extLst>
          </p:cNvPr>
          <p:cNvSpPr txBox="1"/>
          <p:nvPr/>
        </p:nvSpPr>
        <p:spPr>
          <a:xfrm rot="-518469">
            <a:off x="8561388" y="5065099"/>
            <a:ext cx="152558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007;p19">
            <a:extLst>
              <a:ext uri="{FF2B5EF4-FFF2-40B4-BE49-F238E27FC236}">
                <a16:creationId xmlns:a16="http://schemas.microsoft.com/office/drawing/2014/main" id="{986CA2D0-EB58-4832-DDF6-765953F47372}"/>
              </a:ext>
            </a:extLst>
          </p:cNvPr>
          <p:cNvSpPr txBox="1"/>
          <p:nvPr/>
        </p:nvSpPr>
        <p:spPr>
          <a:xfrm rot="-518469">
            <a:off x="6688138" y="5280999"/>
            <a:ext cx="1527175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008;p19">
            <a:extLst>
              <a:ext uri="{FF2B5EF4-FFF2-40B4-BE49-F238E27FC236}">
                <a16:creationId xmlns:a16="http://schemas.microsoft.com/office/drawing/2014/main" id="{B416DC8F-DA4B-834B-00A5-1B27FBF8817A}"/>
              </a:ext>
            </a:extLst>
          </p:cNvPr>
          <p:cNvSpPr txBox="1"/>
          <p:nvPr/>
        </p:nvSpPr>
        <p:spPr>
          <a:xfrm rot="-518469">
            <a:off x="4672013" y="5317511"/>
            <a:ext cx="1525587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009;p19">
            <a:extLst>
              <a:ext uri="{FF2B5EF4-FFF2-40B4-BE49-F238E27FC236}">
                <a16:creationId xmlns:a16="http://schemas.microsoft.com/office/drawing/2014/main" id="{55E6661E-4666-DEFA-807A-948577C4F64F}"/>
              </a:ext>
            </a:extLst>
          </p:cNvPr>
          <p:cNvSpPr txBox="1"/>
          <p:nvPr/>
        </p:nvSpPr>
        <p:spPr>
          <a:xfrm rot="-518469">
            <a:off x="2120900" y="4633299"/>
            <a:ext cx="1589088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010;p19">
            <a:extLst>
              <a:ext uri="{FF2B5EF4-FFF2-40B4-BE49-F238E27FC236}">
                <a16:creationId xmlns:a16="http://schemas.microsoft.com/office/drawing/2014/main" id="{A0AD85F7-93EA-0A7B-65CB-F300F209816B}"/>
              </a:ext>
            </a:extLst>
          </p:cNvPr>
          <p:cNvSpPr/>
          <p:nvPr/>
        </p:nvSpPr>
        <p:spPr>
          <a:xfrm>
            <a:off x="6491288" y="2899749"/>
            <a:ext cx="2017712" cy="234156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56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44" name="Google Shape;1011;p19">
            <a:extLst>
              <a:ext uri="{FF2B5EF4-FFF2-40B4-BE49-F238E27FC236}">
                <a16:creationId xmlns:a16="http://schemas.microsoft.com/office/drawing/2014/main" id="{E1D626A9-721A-0CAD-917C-1E6DA2BBC812}"/>
              </a:ext>
            </a:extLst>
          </p:cNvPr>
          <p:cNvSpPr/>
          <p:nvPr/>
        </p:nvSpPr>
        <p:spPr>
          <a:xfrm>
            <a:off x="4367213" y="2899749"/>
            <a:ext cx="2124075" cy="234156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56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1288083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102877-BDE6-4AAE-837A-07C7C568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676C4A0F-B4D1-8AF6-B672-8BB10720E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Trabajar desde el escritorio de casa con relleno sólido">
            <a:extLst>
              <a:ext uri="{FF2B5EF4-FFF2-40B4-BE49-F238E27FC236}">
                <a16:creationId xmlns:a16="http://schemas.microsoft.com/office/drawing/2014/main" id="{3240DB6B-FDF1-E863-A76E-D02EE228A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B828F8D1-14D3-E433-A0C0-1F87AF192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9F86615-B4EE-ABF9-3EA0-53ED8EDD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837" y="-499553"/>
            <a:ext cx="5337270" cy="1835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Actividad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6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288533B6-71BF-33BF-FF06-F86381F62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989;p18">
            <a:extLst>
              <a:ext uri="{FF2B5EF4-FFF2-40B4-BE49-F238E27FC236}">
                <a16:creationId xmlns:a16="http://schemas.microsoft.com/office/drawing/2014/main" id="{B9044CF8-744D-02B1-8EF1-352F284A6A92}"/>
              </a:ext>
            </a:extLst>
          </p:cNvPr>
          <p:cNvSpPr txBox="1"/>
          <p:nvPr/>
        </p:nvSpPr>
        <p:spPr>
          <a:xfrm>
            <a:off x="5221915" y="943978"/>
            <a:ext cx="6647113" cy="5705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</a:t>
            </a:r>
            <a:r>
              <a:rPr lang="es-ES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Modificar el procedimiento </a:t>
            </a:r>
            <a:r>
              <a:rPr lang="es-ES" sz="2400" b="0" i="0" u="none" strike="noStrike" cap="none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digitoMaximo</a:t>
            </a: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. Debe pasarse el parámetro </a:t>
            </a:r>
            <a:r>
              <a:rPr lang="es-ES" sz="2400" b="0" i="0" u="none" strike="noStrike" cap="none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por valor. 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Compilar y ejecutar.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Responder: 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¿Qué valor se muestra antes de finalizar cada módulo?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Arial"/>
              <a:buChar char="•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¿Qué valor se muestra en el programa principal?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41290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4FF550-04A2-9810-F3C7-180CEA75E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1BCA2F1-4EFF-80F1-1A40-9EC2042E6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369F367E-E7B6-1A18-19EB-17954800D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AR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Actividad 6 – ¿Cómo funciona?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3E57F6C-A37B-DB34-1720-884406A97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994;p19">
            <a:extLst>
              <a:ext uri="{FF2B5EF4-FFF2-40B4-BE49-F238E27FC236}">
                <a16:creationId xmlns:a16="http://schemas.microsoft.com/office/drawing/2014/main" id="{5D0EE9BF-2D10-0E05-3860-D03698C24467}"/>
              </a:ext>
            </a:extLst>
          </p:cNvPr>
          <p:cNvSpPr/>
          <p:nvPr/>
        </p:nvSpPr>
        <p:spPr>
          <a:xfrm>
            <a:off x="323850" y="2384425"/>
            <a:ext cx="2484438" cy="9540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digitoMaximo(132, max)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Write (max)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995;p19">
            <a:extLst>
              <a:ext uri="{FF2B5EF4-FFF2-40B4-BE49-F238E27FC236}">
                <a16:creationId xmlns:a16="http://schemas.microsoft.com/office/drawing/2014/main" id="{FA17C3AF-5E29-9CDA-F517-D57E35D53DD8}"/>
              </a:ext>
            </a:extLst>
          </p:cNvPr>
          <p:cNvSpPr txBox="1"/>
          <p:nvPr/>
        </p:nvSpPr>
        <p:spPr>
          <a:xfrm>
            <a:off x="323850" y="1989138"/>
            <a:ext cx="1025525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Prog. ppal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996;p19">
            <a:extLst>
              <a:ext uri="{FF2B5EF4-FFF2-40B4-BE49-F238E27FC236}">
                <a16:creationId xmlns:a16="http://schemas.microsoft.com/office/drawing/2014/main" id="{6F5F9DFF-52E1-1FDB-6CE2-A3C324196C78}"/>
              </a:ext>
            </a:extLst>
          </p:cNvPr>
          <p:cNvSpPr/>
          <p:nvPr/>
        </p:nvSpPr>
        <p:spPr>
          <a:xfrm>
            <a:off x="2981325" y="2349500"/>
            <a:ext cx="1866900" cy="16017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n = 132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 = 2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digitoMax(13, max)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8A70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97;p19">
            <a:extLst>
              <a:ext uri="{FF2B5EF4-FFF2-40B4-BE49-F238E27FC236}">
                <a16:creationId xmlns:a16="http://schemas.microsoft.com/office/drawing/2014/main" id="{1A458441-31B2-6798-26FE-68CC238D87A7}"/>
              </a:ext>
            </a:extLst>
          </p:cNvPr>
          <p:cNvSpPr txBox="1"/>
          <p:nvPr/>
        </p:nvSpPr>
        <p:spPr>
          <a:xfrm>
            <a:off x="2906713" y="1952625"/>
            <a:ext cx="1954212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digitoMax(132, max)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98;p19">
            <a:extLst>
              <a:ext uri="{FF2B5EF4-FFF2-40B4-BE49-F238E27FC236}">
                <a16:creationId xmlns:a16="http://schemas.microsoft.com/office/drawing/2014/main" id="{4523BA60-1614-A075-B95C-5D1DEC0920E4}"/>
              </a:ext>
            </a:extLst>
          </p:cNvPr>
          <p:cNvSpPr/>
          <p:nvPr/>
        </p:nvSpPr>
        <p:spPr>
          <a:xfrm>
            <a:off x="5019675" y="2349500"/>
            <a:ext cx="1695450" cy="160178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n = 13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 =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digitoMax(1,max)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8A70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99;p19">
            <a:extLst>
              <a:ext uri="{FF2B5EF4-FFF2-40B4-BE49-F238E27FC236}">
                <a16:creationId xmlns:a16="http://schemas.microsoft.com/office/drawing/2014/main" id="{853A8C7D-5CCB-55C4-7F97-D33120E393BB}"/>
              </a:ext>
            </a:extLst>
          </p:cNvPr>
          <p:cNvSpPr txBox="1"/>
          <p:nvPr/>
        </p:nvSpPr>
        <p:spPr>
          <a:xfrm>
            <a:off x="4967288" y="1952625"/>
            <a:ext cx="1804987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digitoMax(13, max)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000;p19">
            <a:extLst>
              <a:ext uri="{FF2B5EF4-FFF2-40B4-BE49-F238E27FC236}">
                <a16:creationId xmlns:a16="http://schemas.microsoft.com/office/drawing/2014/main" id="{FE33EC7A-EA0C-2C69-26C3-B3D352729FAD}"/>
              </a:ext>
            </a:extLst>
          </p:cNvPr>
          <p:cNvSpPr/>
          <p:nvPr/>
        </p:nvSpPr>
        <p:spPr>
          <a:xfrm>
            <a:off x="6875463" y="2351088"/>
            <a:ext cx="1697037" cy="127793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0060A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n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Max =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s-ES" sz="1400" b="0" i="0" u="none" strike="noStrike" cap="none">
                <a:solidFill>
                  <a:srgbClr val="8A7006"/>
                </a:solidFill>
                <a:latin typeface="Arial"/>
                <a:ea typeface="Arial"/>
                <a:cs typeface="Arial"/>
                <a:sym typeface="Arial"/>
              </a:rPr>
              <a:t>dig 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8A700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001;p19">
            <a:extLst>
              <a:ext uri="{FF2B5EF4-FFF2-40B4-BE49-F238E27FC236}">
                <a16:creationId xmlns:a16="http://schemas.microsoft.com/office/drawing/2014/main" id="{499AD8D2-F98D-B05C-C7BD-9C3C2632EBBA}"/>
              </a:ext>
            </a:extLst>
          </p:cNvPr>
          <p:cNvSpPr txBox="1"/>
          <p:nvPr/>
        </p:nvSpPr>
        <p:spPr>
          <a:xfrm>
            <a:off x="6840538" y="1952625"/>
            <a:ext cx="1700212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digitoMax(1, max)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002;p19">
            <a:extLst>
              <a:ext uri="{FF2B5EF4-FFF2-40B4-BE49-F238E27FC236}">
                <a16:creationId xmlns:a16="http://schemas.microsoft.com/office/drawing/2014/main" id="{987068B3-D7D0-5BB1-C1DA-65783E043336}"/>
              </a:ext>
            </a:extLst>
          </p:cNvPr>
          <p:cNvSpPr/>
          <p:nvPr/>
        </p:nvSpPr>
        <p:spPr>
          <a:xfrm>
            <a:off x="6767513" y="1989138"/>
            <a:ext cx="2017712" cy="2016125"/>
          </a:xfrm>
          <a:prstGeom prst="rect">
            <a:avLst/>
          </a:prstGeom>
          <a:solidFill>
            <a:srgbClr val="FFFFFF">
              <a:alpha val="60000"/>
            </a:srgb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56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6" name="Google Shape;1003;p19">
            <a:extLst>
              <a:ext uri="{FF2B5EF4-FFF2-40B4-BE49-F238E27FC236}">
                <a16:creationId xmlns:a16="http://schemas.microsoft.com/office/drawing/2014/main" id="{F4A80049-3BD0-2E85-42E2-E493EFE83A18}"/>
              </a:ext>
            </a:extLst>
          </p:cNvPr>
          <p:cNvSpPr txBox="1"/>
          <p:nvPr/>
        </p:nvSpPr>
        <p:spPr>
          <a:xfrm>
            <a:off x="3635375" y="2700338"/>
            <a:ext cx="288925" cy="368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04;p19">
            <a:extLst>
              <a:ext uri="{FF2B5EF4-FFF2-40B4-BE49-F238E27FC236}">
                <a16:creationId xmlns:a16="http://schemas.microsoft.com/office/drawing/2014/main" id="{65CCAE40-FEBF-C254-C5A2-40B8E2532399}"/>
              </a:ext>
            </a:extLst>
          </p:cNvPr>
          <p:cNvSpPr txBox="1"/>
          <p:nvPr/>
        </p:nvSpPr>
        <p:spPr>
          <a:xfrm>
            <a:off x="5651500" y="2708275"/>
            <a:ext cx="288925" cy="3698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006;p19">
            <a:extLst>
              <a:ext uri="{FF2B5EF4-FFF2-40B4-BE49-F238E27FC236}">
                <a16:creationId xmlns:a16="http://schemas.microsoft.com/office/drawing/2014/main" id="{8F48074B-3C3D-281E-5268-951289E25604}"/>
              </a:ext>
            </a:extLst>
          </p:cNvPr>
          <p:cNvSpPr txBox="1"/>
          <p:nvPr/>
        </p:nvSpPr>
        <p:spPr>
          <a:xfrm rot="-518469">
            <a:off x="7037388" y="4081463"/>
            <a:ext cx="1525587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007;p19">
            <a:extLst>
              <a:ext uri="{FF2B5EF4-FFF2-40B4-BE49-F238E27FC236}">
                <a16:creationId xmlns:a16="http://schemas.microsoft.com/office/drawing/2014/main" id="{FF748123-2D93-CE52-FB46-5B756B698E93}"/>
              </a:ext>
            </a:extLst>
          </p:cNvPr>
          <p:cNvSpPr txBox="1"/>
          <p:nvPr/>
        </p:nvSpPr>
        <p:spPr>
          <a:xfrm rot="-518469">
            <a:off x="5164138" y="4297363"/>
            <a:ext cx="1527175" cy="339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3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1008;p19">
            <a:extLst>
              <a:ext uri="{FF2B5EF4-FFF2-40B4-BE49-F238E27FC236}">
                <a16:creationId xmlns:a16="http://schemas.microsoft.com/office/drawing/2014/main" id="{FE9CF1BA-B1DF-0244-3B08-3831178AFB40}"/>
              </a:ext>
            </a:extLst>
          </p:cNvPr>
          <p:cNvSpPr txBox="1"/>
          <p:nvPr/>
        </p:nvSpPr>
        <p:spPr>
          <a:xfrm rot="-518469">
            <a:off x="3148013" y="4333875"/>
            <a:ext cx="1525587" cy="338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2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1009;p19">
            <a:extLst>
              <a:ext uri="{FF2B5EF4-FFF2-40B4-BE49-F238E27FC236}">
                <a16:creationId xmlns:a16="http://schemas.microsoft.com/office/drawing/2014/main" id="{3CB08A7C-77CE-FF1E-A1DF-F1BE1F56F8E1}"/>
              </a:ext>
            </a:extLst>
          </p:cNvPr>
          <p:cNvSpPr txBox="1"/>
          <p:nvPr/>
        </p:nvSpPr>
        <p:spPr>
          <a:xfrm rot="-518469">
            <a:off x="596900" y="3649663"/>
            <a:ext cx="1589088" cy="338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s-ES" sz="1600" b="1" i="0" u="none" strike="noStrike" cap="none">
                <a:solidFill>
                  <a:srgbClr val="8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Imprime max: -1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1010;p19">
            <a:extLst>
              <a:ext uri="{FF2B5EF4-FFF2-40B4-BE49-F238E27FC236}">
                <a16:creationId xmlns:a16="http://schemas.microsoft.com/office/drawing/2014/main" id="{923311CA-D104-052E-D0CA-4C344DB2C6B7}"/>
              </a:ext>
            </a:extLst>
          </p:cNvPr>
          <p:cNvSpPr/>
          <p:nvPr/>
        </p:nvSpPr>
        <p:spPr>
          <a:xfrm>
            <a:off x="4967288" y="1916113"/>
            <a:ext cx="2017712" cy="234156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56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3" name="Google Shape;1011;p19">
            <a:extLst>
              <a:ext uri="{FF2B5EF4-FFF2-40B4-BE49-F238E27FC236}">
                <a16:creationId xmlns:a16="http://schemas.microsoft.com/office/drawing/2014/main" id="{86DDE08C-B8F0-4252-2508-FD04602157C5}"/>
              </a:ext>
            </a:extLst>
          </p:cNvPr>
          <p:cNvSpPr/>
          <p:nvPr/>
        </p:nvSpPr>
        <p:spPr>
          <a:xfrm>
            <a:off x="2843213" y="1916113"/>
            <a:ext cx="2124075" cy="2341562"/>
          </a:xfrm>
          <a:prstGeom prst="rect">
            <a:avLst/>
          </a:prstGeom>
          <a:solidFill>
            <a:srgbClr val="FFFFFF">
              <a:alpha val="60000"/>
            </a:srgbClr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56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329323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479856-91F4-A19B-D8AB-7CBD21C84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77F7B0A2-C399-901B-469B-DE4D02470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Trabajar desde el escritorio de casa con relleno sólido">
            <a:extLst>
              <a:ext uri="{FF2B5EF4-FFF2-40B4-BE49-F238E27FC236}">
                <a16:creationId xmlns:a16="http://schemas.microsoft.com/office/drawing/2014/main" id="{6FAAD0BE-38ED-1D71-F1CE-9ED6177DC1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8A62E0BA-C442-3DD4-1ABD-1A90F4E79E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20906AC-AD9E-AE47-6D2E-4430FC73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837" y="-499553"/>
            <a:ext cx="5337270" cy="1835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Actividad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7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0731C57D-8A5C-F3BD-0ED3-2413B3F309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Google Shape;1018;p20">
            <a:extLst>
              <a:ext uri="{FF2B5EF4-FFF2-40B4-BE49-F238E27FC236}">
                <a16:creationId xmlns:a16="http://schemas.microsoft.com/office/drawing/2014/main" id="{BC912ECB-B7EF-CBA3-C799-BD9DA7C64D9A}"/>
              </a:ext>
            </a:extLst>
          </p:cNvPr>
          <p:cNvSpPr txBox="1"/>
          <p:nvPr/>
        </p:nvSpPr>
        <p:spPr>
          <a:xfrm>
            <a:off x="5047581" y="1175418"/>
            <a:ext cx="7144419" cy="4930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ProgramaRecursion</a:t>
            </a:r>
            <a:r>
              <a:rPr lang="es-ES" sz="24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endParaRPr sz="24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Escribir el procedimiento </a:t>
            </a:r>
            <a:r>
              <a:rPr lang="es-ES" sz="2400" b="0" i="0" u="none" strike="noStrike" cap="none" dirty="0" err="1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digitoMaximo</a:t>
            </a:r>
            <a:r>
              <a:rPr lang="es-ES" sz="2400" b="0" i="0" u="none" strike="noStrike" cap="none" dirty="0">
                <a:solidFill>
                  <a:schemeClr val="bg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como una función. 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En el programa, leer un número, invocar a la función y mostrar el resultado.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34112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Compilar y ejecutar.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None/>
            </a:pPr>
            <a:endParaRPr sz="24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8191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7CB7AE-2B6A-B537-638A-199B38942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2C0AB7E6-D314-2F1E-BF72-B13654037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Trabajar desde el escritorio de casa con relleno sólido">
            <a:extLst>
              <a:ext uri="{FF2B5EF4-FFF2-40B4-BE49-F238E27FC236}">
                <a16:creationId xmlns:a16="http://schemas.microsoft.com/office/drawing/2014/main" id="{9D68B8E6-D63D-084D-677C-7B29338347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629F2CC3-D3F5-BAD7-CE93-C6E48B686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4248F8-ACA9-2817-AE8F-0FD90E63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837" y="-499553"/>
            <a:ext cx="5337270" cy="1835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Actividad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8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E3544714-9CDB-409C-3A4F-6A54B81AAF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025;p21">
            <a:extLst>
              <a:ext uri="{FF2B5EF4-FFF2-40B4-BE49-F238E27FC236}">
                <a16:creationId xmlns:a16="http://schemas.microsoft.com/office/drawing/2014/main" id="{06813324-E202-87F6-6A5D-5FA7C0AC0A0E}"/>
              </a:ext>
            </a:extLst>
          </p:cNvPr>
          <p:cNvSpPr txBox="1"/>
          <p:nvPr/>
        </p:nvSpPr>
        <p:spPr>
          <a:xfrm>
            <a:off x="5148179" y="1598028"/>
            <a:ext cx="8389938" cy="431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Char char="•"/>
            </a:pPr>
            <a:r>
              <a:rPr lang="es-ES" sz="24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Descargar de Asignaturas:   </a:t>
            </a:r>
            <a:r>
              <a:rPr lang="es-ES" sz="2400" b="1" i="0" u="none" strike="noStrike" cap="none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programaVectorOrdenado</a:t>
            </a:r>
            <a:endParaRPr sz="2400" b="1" i="0" u="none" strike="noStrike" cap="none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057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400" b="1" i="0" u="none" strike="noStrike" cap="none" dirty="0" err="1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programaVectorOrdenado</a:t>
            </a:r>
            <a:r>
              <a:rPr lang="es-ES" sz="2400" b="1" i="0" u="none" strike="noStrike" cap="none" dirty="0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400" b="1" i="0" u="none" strike="noStrike" cap="none" dirty="0"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Compilar y ejecutar.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el método de búsqueda dicotómica.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Utilizar el método implementado para buscar un valor que se lee de teclado y  mostrar el resultado.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41961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88CB3E-09E5-0EDC-AD3C-0CF9E4E52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CAACD5BB-A96E-5F25-155C-400A183B02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Trabajar desde el escritorio de casa con relleno sólido">
            <a:extLst>
              <a:ext uri="{FF2B5EF4-FFF2-40B4-BE49-F238E27FC236}">
                <a16:creationId xmlns:a16="http://schemas.microsoft.com/office/drawing/2014/main" id="{4B57CBC6-B087-43BC-EAC8-1AB5EF5675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A818F009-7032-299F-60AF-C5E6979C1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9566D09-6014-12D6-731B-C4B67A997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837" y="-499553"/>
            <a:ext cx="5337270" cy="1835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Actividad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9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A21F391E-4A47-DC91-AD54-89F39715E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032;p22">
            <a:extLst>
              <a:ext uri="{FF2B5EF4-FFF2-40B4-BE49-F238E27FC236}">
                <a16:creationId xmlns:a16="http://schemas.microsoft.com/office/drawing/2014/main" id="{4FAB9C45-EA1D-8F22-BAE6-7AD42E542EE0}"/>
              </a:ext>
            </a:extLst>
          </p:cNvPr>
          <p:cNvSpPr txBox="1"/>
          <p:nvPr/>
        </p:nvSpPr>
        <p:spPr>
          <a:xfrm>
            <a:off x="5212264" y="1556837"/>
            <a:ext cx="6963694" cy="5557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r>
              <a:rPr lang="es-ES" sz="20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Descargar de Asignaturas:   </a:t>
            </a:r>
            <a:r>
              <a:rPr lang="es-ES" sz="20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programaVectores</a:t>
            </a:r>
            <a:endParaRPr sz="2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0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programaVectores</a:t>
            </a:r>
            <a:r>
              <a:rPr lang="es-ES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</a:t>
            </a:r>
            <a:endParaRPr sz="2000" b="1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sz="2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Implementar un módulo recursivo </a:t>
            </a:r>
            <a:r>
              <a:rPr lang="es-ES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Máximo</a:t>
            </a:r>
            <a:r>
              <a:rPr lang="es-ES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que devuelva el máximo valor del vector. </a:t>
            </a:r>
            <a:endParaRPr sz="2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Implementar un módulo recursivo </a:t>
            </a:r>
            <a:r>
              <a:rPr lang="es-ES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Suma</a:t>
            </a:r>
            <a:r>
              <a:rPr lang="es-ES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que devuelva la suma de los valores contenidos en el vector</a:t>
            </a:r>
            <a:endParaRPr sz="2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Utilizar los módulos implementados para mostrar el máximo y la suma. </a:t>
            </a:r>
            <a:endParaRPr sz="2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sz="2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3775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C0147A0C-12DE-88BA-F9F7-70F70EB5F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AR" sz="5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Motivación búsqueda dicotómica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3387C2-781F-58EA-DA52-5553D416B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endParaRPr lang="es-AR" sz="2200" dirty="0"/>
          </a:p>
        </p:txBody>
      </p:sp>
      <p:graphicFrame>
        <p:nvGraphicFramePr>
          <p:cNvPr id="5" name="Google Shape;724;p3">
            <a:extLst>
              <a:ext uri="{FF2B5EF4-FFF2-40B4-BE49-F238E27FC236}">
                <a16:creationId xmlns:a16="http://schemas.microsoft.com/office/drawing/2014/main" id="{FFB21645-24F4-AA0F-B954-95BEB5897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2905610"/>
              </p:ext>
            </p:extLst>
          </p:nvPr>
        </p:nvGraphicFramePr>
        <p:xfrm>
          <a:off x="2697836" y="2846205"/>
          <a:ext cx="7861275" cy="9509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5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ES" sz="2800" b="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ES" sz="2800" b="0" u="none" strike="noStrike" cap="none"/>
                        <a:t>34</a:t>
                      </a:r>
                      <a:endParaRPr sz="1400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ES" sz="2800" b="0" u="none" strike="noStrike" cap="none"/>
                        <a:t>56</a:t>
                      </a:r>
                      <a:endParaRPr sz="1400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ES" sz="2800" b="0" u="none" strike="noStrike" cap="none"/>
                        <a:t>123</a:t>
                      </a:r>
                      <a:endParaRPr sz="1400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ES" sz="2800" b="0" u="none" strike="noStrike" cap="none"/>
                        <a:t>234</a:t>
                      </a:r>
                      <a:endParaRPr sz="1400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ES" sz="2800" b="0" u="none" strike="noStrike" cap="none"/>
                        <a:t>265</a:t>
                      </a:r>
                      <a:endParaRPr sz="1400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ES" sz="2800" b="0" u="none" strike="noStrike" cap="none"/>
                        <a:t>397</a:t>
                      </a:r>
                      <a:endParaRPr sz="1400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ES" sz="2800" b="0" u="none" strike="noStrike" cap="none"/>
                        <a:t>400</a:t>
                      </a:r>
                      <a:endParaRPr sz="1400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ES" sz="2800" b="0" u="none" strike="noStrike" cap="none"/>
                        <a:t>405</a:t>
                      </a:r>
                      <a:endParaRPr sz="1800" b="0" u="none" strike="noStrike" cap="none"/>
                    </a:p>
                  </a:txBody>
                  <a:tcPr marL="91450" marR="91450" marT="45750" marB="457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725;p3">
            <a:extLst>
              <a:ext uri="{FF2B5EF4-FFF2-40B4-BE49-F238E27FC236}">
                <a16:creationId xmlns:a16="http://schemas.microsoft.com/office/drawing/2014/main" id="{97C578D5-8B08-43A6-6F6F-3A4777C998B0}"/>
              </a:ext>
            </a:extLst>
          </p:cNvPr>
          <p:cNvSpPr txBox="1"/>
          <p:nvPr/>
        </p:nvSpPr>
        <p:spPr>
          <a:xfrm rot="-379729">
            <a:off x="3827664" y="1612882"/>
            <a:ext cx="2169019" cy="399939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ES" sz="2500" b="1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Busco el 56 </a:t>
            </a:r>
            <a:endParaRPr sz="1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26;p3">
            <a:extLst>
              <a:ext uri="{FF2B5EF4-FFF2-40B4-BE49-F238E27FC236}">
                <a16:creationId xmlns:a16="http://schemas.microsoft.com/office/drawing/2014/main" id="{C33424A8-2C84-023A-092F-BC21857B54BA}"/>
              </a:ext>
            </a:extLst>
          </p:cNvPr>
          <p:cNvSpPr txBox="1"/>
          <p:nvPr/>
        </p:nvSpPr>
        <p:spPr>
          <a:xfrm>
            <a:off x="6190336" y="4179705"/>
            <a:ext cx="8461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727;p3">
            <a:extLst>
              <a:ext uri="{FF2B5EF4-FFF2-40B4-BE49-F238E27FC236}">
                <a16:creationId xmlns:a16="http://schemas.microsoft.com/office/drawing/2014/main" id="{20D1AF2B-A477-644E-86CC-9E241230243F}"/>
              </a:ext>
            </a:extLst>
          </p:cNvPr>
          <p:cNvCxnSpPr>
            <a:stCxn id="7" idx="0"/>
          </p:cNvCxnSpPr>
          <p:nvPr/>
        </p:nvCxnSpPr>
        <p:spPr>
          <a:xfrm rot="10800000" flipH="1">
            <a:off x="6613405" y="3603405"/>
            <a:ext cx="7800" cy="576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10" name="Google Shape;728;p3">
            <a:extLst>
              <a:ext uri="{FF2B5EF4-FFF2-40B4-BE49-F238E27FC236}">
                <a16:creationId xmlns:a16="http://schemas.microsoft.com/office/drawing/2014/main" id="{D32D5F3C-EE38-EDC4-D503-C7CB9E0B5F05}"/>
              </a:ext>
            </a:extLst>
          </p:cNvPr>
          <p:cNvSpPr txBox="1"/>
          <p:nvPr/>
        </p:nvSpPr>
        <p:spPr>
          <a:xfrm rot="-324689">
            <a:off x="5085436" y="4551180"/>
            <a:ext cx="4721225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¿Cómo es medio con respecto a 56?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729;p3">
            <a:extLst>
              <a:ext uri="{FF2B5EF4-FFF2-40B4-BE49-F238E27FC236}">
                <a16:creationId xmlns:a16="http://schemas.microsoft.com/office/drawing/2014/main" id="{49B684FF-16B0-ED74-9DDA-C0A428D1B681}"/>
              </a:ext>
            </a:extLst>
          </p:cNvPr>
          <p:cNvSpPr txBox="1"/>
          <p:nvPr/>
        </p:nvSpPr>
        <p:spPr>
          <a:xfrm>
            <a:off x="5780761" y="5035368"/>
            <a:ext cx="5307012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=  terminé!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&gt; sigo con la mitad inferior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&lt; sigo con la mitad superior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30;p3">
            <a:extLst>
              <a:ext uri="{FF2B5EF4-FFF2-40B4-BE49-F238E27FC236}">
                <a16:creationId xmlns:a16="http://schemas.microsoft.com/office/drawing/2014/main" id="{D0D1F6DC-1219-5543-3D0A-B3A2333B48BC}"/>
              </a:ext>
            </a:extLst>
          </p:cNvPr>
          <p:cNvSpPr txBox="1"/>
          <p:nvPr/>
        </p:nvSpPr>
        <p:spPr>
          <a:xfrm>
            <a:off x="3575723" y="4294005"/>
            <a:ext cx="846138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731;p3">
            <a:extLst>
              <a:ext uri="{FF2B5EF4-FFF2-40B4-BE49-F238E27FC236}">
                <a16:creationId xmlns:a16="http://schemas.microsoft.com/office/drawing/2014/main" id="{D14B14A5-9021-1866-4BA7-5608DD0365E1}"/>
              </a:ext>
            </a:extLst>
          </p:cNvPr>
          <p:cNvCxnSpPr>
            <a:stCxn id="13" idx="0"/>
          </p:cNvCxnSpPr>
          <p:nvPr/>
        </p:nvCxnSpPr>
        <p:spPr>
          <a:xfrm rot="10800000" flipH="1">
            <a:off x="3998792" y="3719205"/>
            <a:ext cx="7800" cy="5748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15" name="Google Shape;732;p3">
            <a:extLst>
              <a:ext uri="{FF2B5EF4-FFF2-40B4-BE49-F238E27FC236}">
                <a16:creationId xmlns:a16="http://schemas.microsoft.com/office/drawing/2014/main" id="{43C7D4B7-0462-6567-8DC3-A4E318E98C5C}"/>
              </a:ext>
            </a:extLst>
          </p:cNvPr>
          <p:cNvSpPr txBox="1"/>
          <p:nvPr/>
        </p:nvSpPr>
        <p:spPr>
          <a:xfrm rot="-324689">
            <a:off x="2470823" y="4667068"/>
            <a:ext cx="4721225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¿Cómo es medio con respecto a 56?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733;p3">
            <a:extLst>
              <a:ext uri="{FF2B5EF4-FFF2-40B4-BE49-F238E27FC236}">
                <a16:creationId xmlns:a16="http://schemas.microsoft.com/office/drawing/2014/main" id="{C1174692-2914-51C1-26A1-BD9DD78EEACD}"/>
              </a:ext>
            </a:extLst>
          </p:cNvPr>
          <p:cNvSpPr txBox="1"/>
          <p:nvPr/>
        </p:nvSpPr>
        <p:spPr>
          <a:xfrm>
            <a:off x="3166148" y="5151255"/>
            <a:ext cx="5307013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=  terminé!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&gt; sigo con la mitad inferior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&lt; sigo con la mitad superior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734;p3">
            <a:extLst>
              <a:ext uri="{FF2B5EF4-FFF2-40B4-BE49-F238E27FC236}">
                <a16:creationId xmlns:a16="http://schemas.microsoft.com/office/drawing/2014/main" id="{BD23622D-3BD0-546A-3898-A115B7A2C602}"/>
              </a:ext>
            </a:extLst>
          </p:cNvPr>
          <p:cNvSpPr/>
          <p:nvPr/>
        </p:nvSpPr>
        <p:spPr>
          <a:xfrm>
            <a:off x="6190336" y="2450918"/>
            <a:ext cx="4752975" cy="1620837"/>
          </a:xfrm>
          <a:prstGeom prst="rect">
            <a:avLst/>
          </a:prstGeom>
          <a:solidFill>
            <a:srgbClr val="6FA8DC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56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8" name="Google Shape;735;p3">
            <a:extLst>
              <a:ext uri="{FF2B5EF4-FFF2-40B4-BE49-F238E27FC236}">
                <a16:creationId xmlns:a16="http://schemas.microsoft.com/office/drawing/2014/main" id="{18240ECE-2232-E027-0E98-282EF0208F11}"/>
              </a:ext>
            </a:extLst>
          </p:cNvPr>
          <p:cNvSpPr/>
          <p:nvPr/>
        </p:nvSpPr>
        <p:spPr>
          <a:xfrm>
            <a:off x="2092998" y="2306455"/>
            <a:ext cx="2341563" cy="1620838"/>
          </a:xfrm>
          <a:prstGeom prst="rect">
            <a:avLst/>
          </a:prstGeom>
          <a:solidFill>
            <a:srgbClr val="6FA8DC"/>
          </a:solidFill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0800" dist="20000" dir="5400000" rotWithShape="0">
              <a:srgbClr val="000000">
                <a:alpha val="4156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19" name="Google Shape;736;p3">
            <a:extLst>
              <a:ext uri="{FF2B5EF4-FFF2-40B4-BE49-F238E27FC236}">
                <a16:creationId xmlns:a16="http://schemas.microsoft.com/office/drawing/2014/main" id="{771A7EBC-4AD3-78BC-DC00-700E409FF048}"/>
              </a:ext>
            </a:extLst>
          </p:cNvPr>
          <p:cNvSpPr txBox="1"/>
          <p:nvPr/>
        </p:nvSpPr>
        <p:spPr>
          <a:xfrm>
            <a:off x="4440911" y="4259080"/>
            <a:ext cx="846137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medio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" name="Google Shape;737;p3">
            <a:extLst>
              <a:ext uri="{FF2B5EF4-FFF2-40B4-BE49-F238E27FC236}">
                <a16:creationId xmlns:a16="http://schemas.microsoft.com/office/drawing/2014/main" id="{739E2E61-C0AE-CC5E-CE0A-A52C1DD1BF68}"/>
              </a:ext>
            </a:extLst>
          </p:cNvPr>
          <p:cNvCxnSpPr>
            <a:stCxn id="19" idx="0"/>
          </p:cNvCxnSpPr>
          <p:nvPr/>
        </p:nvCxnSpPr>
        <p:spPr>
          <a:xfrm rot="10800000" flipH="1">
            <a:off x="4863980" y="3682780"/>
            <a:ext cx="7800" cy="57630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stealth" w="med" len="med"/>
          </a:ln>
          <a:effectLst>
            <a:outerShdw blurRad="50800" dist="25000" dir="5400000" rotWithShape="0">
              <a:srgbClr val="000000">
                <a:alpha val="40000"/>
              </a:srgbClr>
            </a:outerShdw>
          </a:effectLst>
        </p:spPr>
      </p:cxnSp>
      <p:sp>
        <p:nvSpPr>
          <p:cNvPr id="21" name="Google Shape;738;p3">
            <a:extLst>
              <a:ext uri="{FF2B5EF4-FFF2-40B4-BE49-F238E27FC236}">
                <a16:creationId xmlns:a16="http://schemas.microsoft.com/office/drawing/2014/main" id="{A5342E1A-2978-2AA7-DBB9-04AB4E279D5C}"/>
              </a:ext>
            </a:extLst>
          </p:cNvPr>
          <p:cNvSpPr txBox="1"/>
          <p:nvPr/>
        </p:nvSpPr>
        <p:spPr>
          <a:xfrm rot="-324689">
            <a:off x="3336011" y="4632143"/>
            <a:ext cx="472122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¿Cómo es medio con respecto a 56?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739;p3">
            <a:extLst>
              <a:ext uri="{FF2B5EF4-FFF2-40B4-BE49-F238E27FC236}">
                <a16:creationId xmlns:a16="http://schemas.microsoft.com/office/drawing/2014/main" id="{F78702B6-D634-5B23-B062-9A0AFF7131AE}"/>
              </a:ext>
            </a:extLst>
          </p:cNvPr>
          <p:cNvSpPr txBox="1"/>
          <p:nvPr/>
        </p:nvSpPr>
        <p:spPr>
          <a:xfrm>
            <a:off x="4029748" y="5114743"/>
            <a:ext cx="5307013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=  terminé!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&gt; sigo con la mitad inferior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AutoNum type="arabicPeriod"/>
            </a:pPr>
            <a:r>
              <a:rPr lang="es-ES" sz="2000" b="1" i="0" u="none" strike="noStrike" cap="none">
                <a:solidFill>
                  <a:srgbClr val="00009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Si es &lt; sigo con la mitad superior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740;p3">
            <a:extLst>
              <a:ext uri="{FF2B5EF4-FFF2-40B4-BE49-F238E27FC236}">
                <a16:creationId xmlns:a16="http://schemas.microsoft.com/office/drawing/2014/main" id="{4FAD3F45-0C28-4477-D843-CAFEFBFFF099}"/>
              </a:ext>
            </a:extLst>
          </p:cNvPr>
          <p:cNvSpPr txBox="1"/>
          <p:nvPr/>
        </p:nvSpPr>
        <p:spPr>
          <a:xfrm rot="-880960">
            <a:off x="5234661" y="4921068"/>
            <a:ext cx="2262187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ES" sz="2400" b="1" i="0" u="none" strike="noStrike" cap="none">
                <a:solidFill>
                  <a:srgbClr val="FF0000"/>
                </a:solidFill>
                <a:latin typeface="Architects Daughter"/>
                <a:ea typeface="Architects Daughter"/>
                <a:cs typeface="Architects Daughter"/>
                <a:sym typeface="Architects Daughter"/>
              </a:rPr>
              <a:t>Encontré el 56!!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0076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6BC8E8-6E95-8275-F16B-85B6B1ECE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8B4F1298-C738-FFC2-D75A-EA6CA25AC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áfico 5" descr="Trabajar desde el escritorio de casa con relleno sólido">
            <a:extLst>
              <a:ext uri="{FF2B5EF4-FFF2-40B4-BE49-F238E27FC236}">
                <a16:creationId xmlns:a16="http://schemas.microsoft.com/office/drawing/2014/main" id="{5DC182E6-C096-9E8B-09C0-2805E0887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33" name="Freeform: Shape 17">
            <a:extLst>
              <a:ext uri="{FF2B5EF4-FFF2-40B4-BE49-F238E27FC236}">
                <a16:creationId xmlns:a16="http://schemas.microsoft.com/office/drawing/2014/main" id="{7AC54A0C-06B1-71E8-0B2B-DDFC29FA3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BC749DA-E784-7E70-0B24-D6AA787E0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6837" y="-499553"/>
            <a:ext cx="5337270" cy="183591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Actividad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10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8A838F10-5393-C98A-FD5C-F98C82DBD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Google Shape;1039;p23">
            <a:extLst>
              <a:ext uri="{FF2B5EF4-FFF2-40B4-BE49-F238E27FC236}">
                <a16:creationId xmlns:a16="http://schemas.microsoft.com/office/drawing/2014/main" id="{5EAD1BB1-4F36-A396-2A18-C39376625A4C}"/>
              </a:ext>
            </a:extLst>
          </p:cNvPr>
          <p:cNvSpPr txBox="1"/>
          <p:nvPr/>
        </p:nvSpPr>
        <p:spPr>
          <a:xfrm>
            <a:off x="5212265" y="1271354"/>
            <a:ext cx="6819314" cy="5559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r>
              <a:rPr lang="es-ES" sz="2000" b="1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Descargar de Asignaturas:   </a:t>
            </a:r>
            <a:r>
              <a:rPr lang="es-ES" sz="20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programaLista</a:t>
            </a:r>
            <a:endParaRPr sz="2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20574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Arial"/>
              <a:buNone/>
            </a:pPr>
            <a:endParaRPr sz="20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66221"/>
              </a:buClr>
              <a:buSzPts val="2160"/>
              <a:buFont typeface="Noto Sans Symbols"/>
              <a:buNone/>
            </a:pPr>
            <a:r>
              <a:rPr lang="es-ES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Utilizando </a:t>
            </a:r>
            <a:r>
              <a:rPr lang="es-ES" sz="2000" b="1" i="0" u="none" strike="noStrike" cap="none" dirty="0" err="1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programaLista</a:t>
            </a:r>
            <a:r>
              <a:rPr lang="es-ES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s-ES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realice las siguientes actividades:</a:t>
            </a:r>
            <a:endParaRPr sz="2000" b="1" i="0" u="none" strike="noStrike" cap="none" dirty="0">
              <a:solidFill>
                <a:schemeClr val="bg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sz="2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Implementar un módulo recursivo </a:t>
            </a:r>
            <a:r>
              <a:rPr lang="es-ES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Mínimo</a:t>
            </a:r>
            <a:r>
              <a:rPr lang="es-ES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 que devuelva el mínimo valor de la lista. </a:t>
            </a:r>
            <a:endParaRPr sz="2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Implementar un módulo recursivo </a:t>
            </a:r>
            <a:r>
              <a:rPr lang="es-ES" sz="2000" b="1" i="0" u="none" strike="noStrike" cap="none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Imprimir </a:t>
            </a:r>
            <a:r>
              <a:rPr lang="es-ES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que imprima los valores contenidos en la lista.</a:t>
            </a:r>
            <a:endParaRPr sz="2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Utilizar los módulos implementados para mostrar el mínimo y la impresión. </a:t>
            </a:r>
            <a:endParaRPr sz="2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lnSpc>
                <a:spcPct val="135000"/>
              </a:lnSpc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112"/>
              <a:buFont typeface="Calibri"/>
              <a:buAutoNum type="alphaLcParenR"/>
            </a:pPr>
            <a:r>
              <a:rPr lang="es-ES" sz="2000" b="0" i="0" u="none" strike="noStrike" cap="none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Compilar y ejecutar</a:t>
            </a:r>
            <a:endParaRPr sz="20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7706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FF2986-5FF5-1FDC-34B9-74F24273C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2233F6E-970D-A2EC-1854-D2D2CFD2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8294006-87FA-0CB4-CE2D-7CB2FA9FC1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AR" sz="5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Motivación búsqueda dicotómica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3CA2AB8-A60D-1FE8-D27A-38470AAF8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0" name="Google Shape;747;p4">
            <a:extLst>
              <a:ext uri="{FF2B5EF4-FFF2-40B4-BE49-F238E27FC236}">
                <a16:creationId xmlns:a16="http://schemas.microsoft.com/office/drawing/2014/main" id="{6B8D3EA8-0F15-AB87-5327-1072A101B3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24815096"/>
              </p:ext>
            </p:extLst>
          </p:nvPr>
        </p:nvGraphicFramePr>
        <p:xfrm>
          <a:off x="2233145" y="2339975"/>
          <a:ext cx="7861275" cy="950925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87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734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5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ES" sz="2800" b="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ES" sz="2800" b="0" u="none" strike="noStrike" cap="none"/>
                        <a:t>34</a:t>
                      </a:r>
                      <a:endParaRPr sz="1400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ES" sz="2800" b="0" u="none" strike="noStrike" cap="none"/>
                        <a:t>56</a:t>
                      </a:r>
                      <a:endParaRPr sz="1400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ES" sz="2800" b="0" u="none" strike="noStrike" cap="none"/>
                        <a:t>123</a:t>
                      </a:r>
                      <a:endParaRPr sz="1400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ES" sz="2800" b="0" u="none" strike="noStrike" cap="none"/>
                        <a:t>234</a:t>
                      </a:r>
                      <a:endParaRPr sz="1400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ES" sz="2800" b="0" u="none" strike="noStrike" cap="none"/>
                        <a:t>265</a:t>
                      </a:r>
                      <a:endParaRPr sz="1400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ES" sz="2800" b="0" u="none" strike="noStrike" cap="none"/>
                        <a:t>397</a:t>
                      </a:r>
                      <a:endParaRPr sz="1400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ES" sz="2800" b="0" u="none" strike="noStrike" cap="none"/>
                        <a:t>400</a:t>
                      </a:r>
                      <a:endParaRPr sz="1400" u="none" strike="noStrike" cap="none"/>
                    </a:p>
                  </a:txBody>
                  <a:tcPr marL="91450" marR="91450" marT="45750" marB="4575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800"/>
                        <a:buFont typeface="Arial"/>
                        <a:buNone/>
                      </a:pPr>
                      <a:r>
                        <a:rPr lang="es-ES" sz="2800" b="0" u="none" strike="noStrike" cap="none"/>
                        <a:t>405</a:t>
                      </a:r>
                      <a:endParaRPr sz="1800" b="0" u="none" strike="noStrike" cap="none"/>
                    </a:p>
                  </a:txBody>
                  <a:tcPr marL="91450" marR="91450" marT="45750" marB="4575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1" name="Google Shape;748;p4">
            <a:extLst>
              <a:ext uri="{FF2B5EF4-FFF2-40B4-BE49-F238E27FC236}">
                <a16:creationId xmlns:a16="http://schemas.microsoft.com/office/drawing/2014/main" id="{823D915F-3FAE-ADF6-BDDD-1D15E2CC9537}"/>
              </a:ext>
            </a:extLst>
          </p:cNvPr>
          <p:cNvSpPr txBox="1"/>
          <p:nvPr/>
        </p:nvSpPr>
        <p:spPr>
          <a:xfrm>
            <a:off x="1656882" y="3548063"/>
            <a:ext cx="8258175" cy="181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Observemos que 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rgbClr val="00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solidFill>
                  <a:srgbClr val="0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1. La primera vez se trabaja con el vector completo para determinar el punto medio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749;p4">
            <a:extLst>
              <a:ext uri="{FF2B5EF4-FFF2-40B4-BE49-F238E27FC236}">
                <a16:creationId xmlns:a16="http://schemas.microsoft.com/office/drawing/2014/main" id="{DA42F4EA-A292-FD37-4E50-5A229F1C75AD}"/>
              </a:ext>
            </a:extLst>
          </p:cNvPr>
          <p:cNvGrpSpPr/>
          <p:nvPr/>
        </p:nvGrpSpPr>
        <p:grpSpPr>
          <a:xfrm>
            <a:off x="1656882" y="2160588"/>
            <a:ext cx="8821738" cy="3743325"/>
            <a:chOff x="142903" y="1880828"/>
            <a:chExt cx="8821710" cy="3743017"/>
          </a:xfrm>
        </p:grpSpPr>
        <p:sp>
          <p:nvSpPr>
            <p:cNvPr id="43" name="Google Shape;750;p4">
              <a:extLst>
                <a:ext uri="{FF2B5EF4-FFF2-40B4-BE49-F238E27FC236}">
                  <a16:creationId xmlns:a16="http://schemas.microsoft.com/office/drawing/2014/main" id="{9839FD63-EEBA-D476-B0D1-B47A814DBFD9}"/>
                </a:ext>
              </a:extLst>
            </p:cNvPr>
            <p:cNvSpPr/>
            <p:nvPr/>
          </p:nvSpPr>
          <p:spPr>
            <a:xfrm>
              <a:off x="4211653" y="1880828"/>
              <a:ext cx="4752960" cy="1620704"/>
            </a:xfrm>
            <a:prstGeom prst="rect">
              <a:avLst/>
            </a:prstGeom>
            <a:solidFill>
              <a:srgbClr val="6FA8DC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20000" dir="5400000" rotWithShape="0">
                <a:srgbClr val="000000">
                  <a:alpha val="41568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  <p:sp>
          <p:nvSpPr>
            <p:cNvPr id="44" name="Google Shape;751;p4">
              <a:extLst>
                <a:ext uri="{FF2B5EF4-FFF2-40B4-BE49-F238E27FC236}">
                  <a16:creationId xmlns:a16="http://schemas.microsoft.com/office/drawing/2014/main" id="{E4545221-9333-EE40-B7E2-3DE6787431A1}"/>
                </a:ext>
              </a:extLst>
            </p:cNvPr>
            <p:cNvSpPr txBox="1"/>
            <p:nvPr/>
          </p:nvSpPr>
          <p:spPr>
            <a:xfrm>
              <a:off x="142903" y="5100013"/>
              <a:ext cx="8461348" cy="5238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</a:pPr>
              <a:r>
                <a:rPr lang="es-ES" sz="2800" b="0" i="0" u="none" strike="noStrike" cap="non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2. La siguiente vez, el vector se reduce a la mitad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" name="Google Shape;752;p4">
            <a:extLst>
              <a:ext uri="{FF2B5EF4-FFF2-40B4-BE49-F238E27FC236}">
                <a16:creationId xmlns:a16="http://schemas.microsoft.com/office/drawing/2014/main" id="{E70E3FFF-BE72-2338-2EF9-FE6B11FA8F47}"/>
              </a:ext>
            </a:extLst>
          </p:cNvPr>
          <p:cNvGrpSpPr/>
          <p:nvPr/>
        </p:nvGrpSpPr>
        <p:grpSpPr>
          <a:xfrm>
            <a:off x="1658470" y="1944688"/>
            <a:ext cx="8604250" cy="4913312"/>
            <a:chOff x="640" y="1772816"/>
            <a:chExt cx="8603808" cy="4915552"/>
          </a:xfrm>
        </p:grpSpPr>
        <p:sp>
          <p:nvSpPr>
            <p:cNvPr id="46" name="Google Shape;753;p4">
              <a:extLst>
                <a:ext uri="{FF2B5EF4-FFF2-40B4-BE49-F238E27FC236}">
                  <a16:creationId xmlns:a16="http://schemas.microsoft.com/office/drawing/2014/main" id="{267DFB0A-6110-2A8A-AD6F-45574424812C}"/>
                </a:ext>
              </a:extLst>
            </p:cNvPr>
            <p:cNvSpPr txBox="1"/>
            <p:nvPr/>
          </p:nvSpPr>
          <p:spPr>
            <a:xfrm>
              <a:off x="640" y="5733846"/>
              <a:ext cx="8603808" cy="9545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2800"/>
                <a:buFont typeface="Arial"/>
                <a:buNone/>
              </a:pPr>
              <a:r>
                <a:rPr lang="es-ES" sz="2800" b="0" i="0" u="none" strike="noStrike" cap="none">
                  <a:solidFill>
                    <a:srgbClr val="0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3. La siguiente vez, el vector se reduce a la mitad de la mitad 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754;p4">
              <a:extLst>
                <a:ext uri="{FF2B5EF4-FFF2-40B4-BE49-F238E27FC236}">
                  <a16:creationId xmlns:a16="http://schemas.microsoft.com/office/drawing/2014/main" id="{41BBE691-932D-7F29-8547-DB41C94FFBBA}"/>
                </a:ext>
              </a:extLst>
            </p:cNvPr>
            <p:cNvSpPr/>
            <p:nvPr/>
          </p:nvSpPr>
          <p:spPr>
            <a:xfrm>
              <a:off x="143508" y="1772816"/>
              <a:ext cx="2341442" cy="1621576"/>
            </a:xfrm>
            <a:prstGeom prst="rect">
              <a:avLst/>
            </a:prstGeom>
            <a:solidFill>
              <a:srgbClr val="6FA8DC"/>
            </a:solidFill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20000" dir="5400000" rotWithShape="0">
                <a:srgbClr val="000000">
                  <a:alpha val="41568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</p:txBody>
        </p:sp>
      </p:grpSp>
      <p:sp>
        <p:nvSpPr>
          <p:cNvPr id="48" name="Google Shape;755;p4">
            <a:extLst>
              <a:ext uri="{FF2B5EF4-FFF2-40B4-BE49-F238E27FC236}">
                <a16:creationId xmlns:a16="http://schemas.microsoft.com/office/drawing/2014/main" id="{A3B6AD2E-C16A-E8A1-C23F-7B0E1B2D4CDC}"/>
              </a:ext>
            </a:extLst>
          </p:cNvPr>
          <p:cNvSpPr txBox="1"/>
          <p:nvPr/>
        </p:nvSpPr>
        <p:spPr>
          <a:xfrm rot="-880960">
            <a:off x="7770345" y="641350"/>
            <a:ext cx="144462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Medio??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756;p4">
            <a:extLst>
              <a:ext uri="{FF2B5EF4-FFF2-40B4-BE49-F238E27FC236}">
                <a16:creationId xmlns:a16="http://schemas.microsoft.com/office/drawing/2014/main" id="{E8D56062-82AB-2E16-ACBD-99E89A00519B}"/>
              </a:ext>
            </a:extLst>
          </p:cNvPr>
          <p:cNvSpPr txBox="1"/>
          <p:nvPr/>
        </p:nvSpPr>
        <p:spPr>
          <a:xfrm rot="-880960">
            <a:off x="7236945" y="1292225"/>
            <a:ext cx="251142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Primera mitad??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757;p4">
            <a:extLst>
              <a:ext uri="{FF2B5EF4-FFF2-40B4-BE49-F238E27FC236}">
                <a16:creationId xmlns:a16="http://schemas.microsoft.com/office/drawing/2014/main" id="{EA4E6ACF-4305-2991-371C-90EF6E859BFC}"/>
              </a:ext>
            </a:extLst>
          </p:cNvPr>
          <p:cNvSpPr txBox="1"/>
          <p:nvPr/>
        </p:nvSpPr>
        <p:spPr>
          <a:xfrm rot="-880960">
            <a:off x="8119595" y="1579563"/>
            <a:ext cx="25527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rgbClr val="FF0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Segunda mitad??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701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22E29D-2859-2270-9C31-ED897A888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F3A01E-924E-88BB-0D65-2A071C252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0E1529F-9CC3-16E5-C402-BE8E4956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AR" sz="5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Motivación búsqueda dicotómica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B629AEAB-D199-B425-A80B-C21141519D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75E9840-0289-08D1-8955-935470851C76}"/>
              </a:ext>
            </a:extLst>
          </p:cNvPr>
          <p:cNvSpPr txBox="1"/>
          <p:nvPr/>
        </p:nvSpPr>
        <p:spPr>
          <a:xfrm>
            <a:off x="2803161" y="2037525"/>
            <a:ext cx="6862721" cy="426270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74320" lvl="0" indent="-27432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s-ES" sz="1800" b="1" dirty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dirty="0">
                <a:latin typeface="Calibri"/>
                <a:ea typeface="Calibri"/>
                <a:cs typeface="Calibri"/>
                <a:sym typeface="Calibri"/>
              </a:rPr>
              <a:t>(vector, </a:t>
            </a:r>
            <a:r>
              <a:rPr lang="es-ES" sz="1800" b="1" dirty="0" err="1">
                <a:latin typeface="Calibri"/>
                <a:ea typeface="Calibri"/>
                <a:cs typeface="Calibri"/>
                <a:sym typeface="Calibri"/>
              </a:rPr>
              <a:t>datoABuscar</a:t>
            </a:r>
            <a:r>
              <a:rPr lang="es-ES" sz="1800" b="1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s-ES" sz="1800" dirty="0"/>
          </a:p>
          <a:p>
            <a:pPr marL="27432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1800" b="1" dirty="0">
                <a:latin typeface="Calibri"/>
                <a:ea typeface="Calibri"/>
                <a:cs typeface="Calibri"/>
                <a:sym typeface="Calibri"/>
              </a:rPr>
              <a:t>  Si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el vector “no tiene elementos”  </a:t>
            </a:r>
            <a:r>
              <a:rPr lang="es-ES" sz="1800" b="1" dirty="0">
                <a:latin typeface="Calibri"/>
                <a:ea typeface="Calibri"/>
                <a:cs typeface="Calibri"/>
                <a:sym typeface="Calibri"/>
              </a:rPr>
              <a:t>entonces</a:t>
            </a:r>
            <a:endParaRPr lang="es-ES" sz="1800" dirty="0"/>
          </a:p>
          <a:p>
            <a:pPr marL="27432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   no lo encontré y termino la búsqueda</a:t>
            </a:r>
            <a:endParaRPr lang="es-ES" sz="1800" dirty="0"/>
          </a:p>
          <a:p>
            <a:pPr marL="27432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s-ES" sz="1800" b="1" dirty="0">
                <a:latin typeface="Calibri"/>
                <a:ea typeface="Calibri"/>
                <a:cs typeface="Calibri"/>
                <a:sym typeface="Calibri"/>
              </a:rPr>
              <a:t>sino</a:t>
            </a:r>
            <a:endParaRPr lang="es-ES" sz="1800" dirty="0"/>
          </a:p>
          <a:p>
            <a:pPr marL="27432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   Determinar el punto medio del vector</a:t>
            </a:r>
            <a:endParaRPr lang="es-ES" sz="1800" dirty="0"/>
          </a:p>
          <a:p>
            <a:pPr marL="27432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   Comparar </a:t>
            </a:r>
            <a:r>
              <a:rPr lang="es-ES" sz="1800" b="1" dirty="0" err="1">
                <a:latin typeface="Calibri"/>
                <a:ea typeface="Calibri"/>
                <a:cs typeface="Calibri"/>
                <a:sym typeface="Calibri"/>
              </a:rPr>
              <a:t>datoABuscar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con el contenido del punto medio</a:t>
            </a:r>
            <a:endParaRPr lang="es-ES" sz="1800" dirty="0"/>
          </a:p>
          <a:p>
            <a:pPr marL="27432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ES" sz="1800" b="1" dirty="0"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coincide </a:t>
            </a:r>
            <a:r>
              <a:rPr lang="es-ES" sz="1800" b="1" dirty="0">
                <a:latin typeface="Calibri"/>
                <a:ea typeface="Calibri"/>
                <a:cs typeface="Calibri"/>
                <a:sym typeface="Calibri"/>
              </a:rPr>
              <a:t>entonces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“Lo encontré”</a:t>
            </a:r>
            <a:endParaRPr lang="es-ES" sz="1800" dirty="0"/>
          </a:p>
          <a:p>
            <a:pPr marL="27432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   </a:t>
            </a:r>
            <a:r>
              <a:rPr lang="es-ES" sz="1800" b="1" dirty="0">
                <a:latin typeface="Calibri"/>
                <a:ea typeface="Calibri"/>
                <a:cs typeface="Calibri"/>
                <a:sym typeface="Calibri"/>
              </a:rPr>
              <a:t>sino </a:t>
            </a:r>
            <a:endParaRPr lang="es-ES" sz="1800" dirty="0"/>
          </a:p>
          <a:p>
            <a:pPr marL="27432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s-ES" sz="1800" b="1" dirty="0">
                <a:latin typeface="Calibri"/>
                <a:ea typeface="Calibri"/>
                <a:cs typeface="Calibri"/>
                <a:sym typeface="Calibri"/>
              </a:rPr>
              <a:t>Si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dirty="0" err="1">
                <a:latin typeface="Calibri"/>
                <a:ea typeface="Calibri"/>
                <a:cs typeface="Calibri"/>
                <a:sym typeface="Calibri"/>
              </a:rPr>
              <a:t>datoABuscar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&lt; contenido del punto medio </a:t>
            </a:r>
            <a:r>
              <a:rPr lang="es-ES" sz="1800" b="1" dirty="0">
                <a:latin typeface="Calibri"/>
                <a:ea typeface="Calibri"/>
                <a:cs typeface="Calibri"/>
                <a:sym typeface="Calibri"/>
              </a:rPr>
              <a:t>entonces</a:t>
            </a: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     </a:t>
            </a:r>
            <a:endParaRPr lang="es-ES" sz="1800" dirty="0"/>
          </a:p>
          <a:p>
            <a:pPr marL="27432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s-E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s-ES" sz="1800" dirty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dirty="0">
                <a:latin typeface="Calibri"/>
                <a:ea typeface="Calibri"/>
                <a:cs typeface="Calibri"/>
                <a:sym typeface="Calibri"/>
              </a:rPr>
              <a:t>(en la 1era mitad del vector, </a:t>
            </a:r>
            <a:r>
              <a:rPr lang="es-ES" sz="1800" b="1" dirty="0" err="1">
                <a:latin typeface="Calibri"/>
                <a:ea typeface="Calibri"/>
                <a:cs typeface="Calibri"/>
                <a:sym typeface="Calibri"/>
              </a:rPr>
              <a:t>datoABuscar</a:t>
            </a:r>
            <a:r>
              <a:rPr lang="es-ES" sz="1800" b="1" dirty="0">
                <a:latin typeface="Calibri"/>
                <a:ea typeface="Calibri"/>
                <a:cs typeface="Calibri"/>
                <a:sym typeface="Calibri"/>
              </a:rPr>
              <a:t>) </a:t>
            </a:r>
            <a:endParaRPr lang="es-ES" sz="1800" dirty="0"/>
          </a:p>
          <a:p>
            <a:pPr marL="27432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1800" dirty="0">
                <a:latin typeface="Calibri"/>
                <a:ea typeface="Calibri"/>
                <a:cs typeface="Calibri"/>
                <a:sym typeface="Calibri"/>
              </a:rPr>
              <a:t>	  </a:t>
            </a:r>
            <a:r>
              <a:rPr lang="es-ES" sz="1800" b="1" dirty="0">
                <a:latin typeface="Calibri"/>
                <a:ea typeface="Calibri"/>
                <a:cs typeface="Calibri"/>
                <a:sym typeface="Calibri"/>
              </a:rPr>
              <a:t>sino</a:t>
            </a:r>
            <a:endParaRPr lang="es-ES" sz="1800" dirty="0"/>
          </a:p>
          <a:p>
            <a:pPr marL="274320" lvl="0" indent="-2743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rPr lang="es-ES" sz="1800" dirty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        </a:t>
            </a:r>
            <a:r>
              <a:rPr lang="es-ES" sz="1800" b="1" dirty="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Buscar</a:t>
            </a:r>
            <a:r>
              <a:rPr lang="es-ES" sz="1800" dirty="0">
                <a:solidFill>
                  <a:srgbClr val="336699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ES" sz="1800" b="1" dirty="0">
                <a:latin typeface="Calibri"/>
                <a:ea typeface="Calibri"/>
                <a:cs typeface="Calibri"/>
                <a:sym typeface="Calibri"/>
              </a:rPr>
              <a:t>(en la 2da mitad del vector, </a:t>
            </a:r>
            <a:r>
              <a:rPr lang="es-ES" sz="1800" b="1" dirty="0" err="1">
                <a:latin typeface="Calibri"/>
                <a:ea typeface="Calibri"/>
                <a:cs typeface="Calibri"/>
                <a:sym typeface="Calibri"/>
              </a:rPr>
              <a:t>datoABuscar</a:t>
            </a:r>
            <a:r>
              <a:rPr lang="es-ES" sz="1800" b="1" dirty="0">
                <a:latin typeface="Calibri"/>
                <a:ea typeface="Calibri"/>
                <a:cs typeface="Calibri"/>
                <a:sym typeface="Calibri"/>
              </a:rPr>
              <a:t>)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6301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8FE0FA-539A-5D9D-BEDC-A7E5E402B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1162FAC-7FE9-1A75-1C44-6FBC7F179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D49BAC3B-5F25-4F4E-5304-15D7EC2D9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AR" sz="5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Motivación búsqueda dicotómica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461AD4C6-3FAC-AEBE-D104-F54DD0F48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768;p6">
            <a:extLst>
              <a:ext uri="{FF2B5EF4-FFF2-40B4-BE49-F238E27FC236}">
                <a16:creationId xmlns:a16="http://schemas.microsoft.com/office/drawing/2014/main" id="{ECAA39BB-6787-8180-D9D7-2FD0C44A2A5E}"/>
              </a:ext>
            </a:extLst>
          </p:cNvPr>
          <p:cNvSpPr/>
          <p:nvPr/>
        </p:nvSpPr>
        <p:spPr>
          <a:xfrm>
            <a:off x="1253652" y="1959409"/>
            <a:ext cx="9074571" cy="453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ES" sz="2400" b="1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Observaciones importantes de esta solución 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</a:pPr>
            <a:r>
              <a:rPr lang="es-ES" sz="24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1. 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El módulo realiza invocaciones a si mismo. En cada llamada, el tamaño del vector se reduce a la mitad.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Calibri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</a:pPr>
            <a:r>
              <a:rPr lang="es-ES" sz="2400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2. </a:t>
            </a:r>
            <a:r>
              <a:rPr lang="es-ES" sz="24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Existen 2 casos distintos que se resuelven de manera particular y directa: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s-ES" sz="2400" b="0" i="0" u="none" strike="noStrike" cap="none" dirty="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</a:t>
            </a:r>
            <a:r>
              <a:rPr lang="es-ES" sz="2400" b="0" i="1" u="none" strike="noStrike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a) Cuando el vector “no contiene elementos”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/>
              <a:buNone/>
            </a:pPr>
            <a:r>
              <a:rPr lang="es-ES" sz="2400" b="0" i="1" u="none" strike="noStrike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b) Cuando encuentro el </a:t>
            </a:r>
            <a:r>
              <a:rPr lang="es-ES" sz="2400" b="0" i="1" u="none" strike="noStrike" cap="none" dirty="0" err="1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datoABuscar</a:t>
            </a:r>
            <a:r>
              <a:rPr lang="es-ES" sz="2400" b="0" i="1" u="none" strike="noStrike" cap="none" dirty="0">
                <a:solidFill>
                  <a:srgbClr val="C0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05420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9726EE1-982C-1A67-3D0E-5148D2D7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Algoritmo recursivo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Imagen 7" descr="Diagrama&#10;&#10;El contenido generado por IA puede ser incorrecto.">
            <a:extLst>
              <a:ext uri="{FF2B5EF4-FFF2-40B4-BE49-F238E27FC236}">
                <a16:creationId xmlns:a16="http://schemas.microsoft.com/office/drawing/2014/main" id="{D057FF43-F0F2-632D-D602-4CC778D548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5631" y="640080"/>
            <a:ext cx="581194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31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CD5509-D0F3-DC10-6C76-23760D854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8C3E84-84EF-1023-7263-C4EA7C9B4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27E588E1-EEF5-B05B-01B3-4A405B53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AR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Ejemplo 1 – Factorial de un número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250C3E1-A92D-EC00-EF58-E64C8F64D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Google Shape;787;p8">
            <a:extLst>
              <a:ext uri="{FF2B5EF4-FFF2-40B4-BE49-F238E27FC236}">
                <a16:creationId xmlns:a16="http://schemas.microsoft.com/office/drawing/2014/main" id="{80923281-646D-CCF3-88B9-370EF0D3CEB7}"/>
              </a:ext>
            </a:extLst>
          </p:cNvPr>
          <p:cNvSpPr txBox="1"/>
          <p:nvPr/>
        </p:nvSpPr>
        <p:spPr>
          <a:xfrm rot="-226886">
            <a:off x="1140685" y="4529045"/>
            <a:ext cx="8964612" cy="164623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215"/>
              </a:srgbClr>
            </a:outerShdw>
          </a:effectLst>
        </p:spPr>
        <p:txBody>
          <a:bodyPr spcFirstLastPara="1" wrap="square" lIns="144000" tIns="144000" rIns="144000" bIns="144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 sz="2000" b="1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Ejemplo</a:t>
            </a:r>
            <a:r>
              <a:rPr lang="es-E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D00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4!</a:t>
            </a:r>
            <a:r>
              <a:rPr lang="es-ES" sz="2000" b="0" i="0" u="none" strike="noStrike" cap="none">
                <a:solidFill>
                  <a:srgbClr val="993D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es-ES" sz="2800" b="0" i="0" u="none" strike="noStrike" cap="non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=</a:t>
            </a:r>
            <a:endParaRPr sz="2800" b="0" i="0" u="none" strike="noStrike" cap="none">
              <a:solidFill>
                <a:srgbClr val="993D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 sz="1050" b="0" i="0" u="none" strike="noStrike" cap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91C8538F-5F37-3280-92A0-AB263DA84F2F}"/>
              </a:ext>
            </a:extLst>
          </p:cNvPr>
          <p:cNvGrpSpPr/>
          <p:nvPr/>
        </p:nvGrpSpPr>
        <p:grpSpPr>
          <a:xfrm>
            <a:off x="1479462" y="1901708"/>
            <a:ext cx="8533090" cy="2924421"/>
            <a:chOff x="1479462" y="1901708"/>
            <a:chExt cx="8533090" cy="2924421"/>
          </a:xfrm>
        </p:grpSpPr>
        <p:grpSp>
          <p:nvGrpSpPr>
            <p:cNvPr id="3" name="Google Shape;784;p8">
              <a:extLst>
                <a:ext uri="{FF2B5EF4-FFF2-40B4-BE49-F238E27FC236}">
                  <a16:creationId xmlns:a16="http://schemas.microsoft.com/office/drawing/2014/main" id="{4B23B136-D9A2-48BF-5C4B-29D8035678E6}"/>
                </a:ext>
              </a:extLst>
            </p:cNvPr>
            <p:cNvGrpSpPr/>
            <p:nvPr/>
          </p:nvGrpSpPr>
          <p:grpSpPr>
            <a:xfrm>
              <a:off x="1479462" y="2502567"/>
              <a:ext cx="8533090" cy="2323562"/>
              <a:chOff x="-296821" y="2181352"/>
              <a:chExt cx="8532900" cy="1632000"/>
            </a:xfrm>
          </p:grpSpPr>
          <p:sp>
            <p:nvSpPr>
              <p:cNvPr id="5" name="Google Shape;785;p8">
                <a:extLst>
                  <a:ext uri="{FF2B5EF4-FFF2-40B4-BE49-F238E27FC236}">
                    <a16:creationId xmlns:a16="http://schemas.microsoft.com/office/drawing/2014/main" id="{2E609703-CD13-96F3-2922-38A2E46DE893}"/>
                  </a:ext>
                </a:extLst>
              </p:cNvPr>
              <p:cNvSpPr/>
              <p:nvPr/>
            </p:nvSpPr>
            <p:spPr>
              <a:xfrm>
                <a:off x="1937196" y="2456893"/>
                <a:ext cx="331341" cy="1080120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442" extrusionOk="0">
                    <a:moveTo>
                      <a:pt x="192" y="0"/>
                    </a:moveTo>
                    <a:lnTo>
                      <a:pt x="182" y="0"/>
                    </a:lnTo>
                    <a:lnTo>
                      <a:pt x="173" y="2"/>
                    </a:lnTo>
                    <a:lnTo>
                      <a:pt x="163" y="5"/>
                    </a:lnTo>
                    <a:lnTo>
                      <a:pt x="155" y="9"/>
                    </a:lnTo>
                    <a:lnTo>
                      <a:pt x="146" y="14"/>
                    </a:lnTo>
                    <a:lnTo>
                      <a:pt x="138" y="21"/>
                    </a:lnTo>
                    <a:lnTo>
                      <a:pt x="131" y="28"/>
                    </a:lnTo>
                    <a:lnTo>
                      <a:pt x="124" y="35"/>
                    </a:lnTo>
                    <a:lnTo>
                      <a:pt x="118" y="44"/>
                    </a:lnTo>
                    <a:lnTo>
                      <a:pt x="112" y="53"/>
                    </a:lnTo>
                    <a:lnTo>
                      <a:pt x="108" y="62"/>
                    </a:lnTo>
                    <a:lnTo>
                      <a:pt x="103" y="74"/>
                    </a:lnTo>
                    <a:lnTo>
                      <a:pt x="100" y="83"/>
                    </a:lnTo>
                    <a:lnTo>
                      <a:pt x="98" y="95"/>
                    </a:lnTo>
                    <a:lnTo>
                      <a:pt x="97" y="108"/>
                    </a:lnTo>
                    <a:lnTo>
                      <a:pt x="96" y="120"/>
                    </a:lnTo>
                    <a:lnTo>
                      <a:pt x="96" y="599"/>
                    </a:lnTo>
                    <a:lnTo>
                      <a:pt x="95" y="611"/>
                    </a:lnTo>
                    <a:lnTo>
                      <a:pt x="94" y="625"/>
                    </a:lnTo>
                    <a:lnTo>
                      <a:pt x="92" y="636"/>
                    </a:lnTo>
                    <a:lnTo>
                      <a:pt x="89" y="646"/>
                    </a:lnTo>
                    <a:lnTo>
                      <a:pt x="85" y="657"/>
                    </a:lnTo>
                    <a:lnTo>
                      <a:pt x="80" y="666"/>
                    </a:lnTo>
                    <a:lnTo>
                      <a:pt x="74" y="676"/>
                    </a:lnTo>
                    <a:lnTo>
                      <a:pt x="68" y="685"/>
                    </a:lnTo>
                    <a:lnTo>
                      <a:pt x="61" y="692"/>
                    </a:lnTo>
                    <a:lnTo>
                      <a:pt x="54" y="699"/>
                    </a:lnTo>
                    <a:lnTo>
                      <a:pt x="46" y="706"/>
                    </a:lnTo>
                    <a:lnTo>
                      <a:pt x="37" y="710"/>
                    </a:lnTo>
                    <a:lnTo>
                      <a:pt x="29" y="715"/>
                    </a:lnTo>
                    <a:lnTo>
                      <a:pt x="19" y="717"/>
                    </a:lnTo>
                    <a:lnTo>
                      <a:pt x="10" y="719"/>
                    </a:lnTo>
                    <a:lnTo>
                      <a:pt x="0" y="719"/>
                    </a:lnTo>
                    <a:lnTo>
                      <a:pt x="10" y="719"/>
                    </a:lnTo>
                    <a:lnTo>
                      <a:pt x="19" y="722"/>
                    </a:lnTo>
                    <a:lnTo>
                      <a:pt x="29" y="724"/>
                    </a:lnTo>
                    <a:lnTo>
                      <a:pt x="37" y="729"/>
                    </a:lnTo>
                    <a:lnTo>
                      <a:pt x="46" y="733"/>
                    </a:lnTo>
                    <a:lnTo>
                      <a:pt x="54" y="740"/>
                    </a:lnTo>
                    <a:lnTo>
                      <a:pt x="61" y="747"/>
                    </a:lnTo>
                    <a:lnTo>
                      <a:pt x="68" y="756"/>
                    </a:lnTo>
                    <a:lnTo>
                      <a:pt x="74" y="763"/>
                    </a:lnTo>
                    <a:lnTo>
                      <a:pt x="80" y="772"/>
                    </a:lnTo>
                    <a:lnTo>
                      <a:pt x="85" y="784"/>
                    </a:lnTo>
                    <a:lnTo>
                      <a:pt x="89" y="793"/>
                    </a:lnTo>
                    <a:lnTo>
                      <a:pt x="92" y="805"/>
                    </a:lnTo>
                    <a:lnTo>
                      <a:pt x="94" y="816"/>
                    </a:lnTo>
                    <a:lnTo>
                      <a:pt x="95" y="828"/>
                    </a:lnTo>
                    <a:lnTo>
                      <a:pt x="96" y="839"/>
                    </a:lnTo>
                    <a:lnTo>
                      <a:pt x="96" y="1321"/>
                    </a:lnTo>
                    <a:lnTo>
                      <a:pt x="97" y="1333"/>
                    </a:lnTo>
                    <a:lnTo>
                      <a:pt x="98" y="1344"/>
                    </a:lnTo>
                    <a:lnTo>
                      <a:pt x="100" y="1356"/>
                    </a:lnTo>
                    <a:lnTo>
                      <a:pt x="103" y="1367"/>
                    </a:lnTo>
                    <a:lnTo>
                      <a:pt x="108" y="1376"/>
                    </a:lnTo>
                    <a:lnTo>
                      <a:pt x="112" y="1388"/>
                    </a:lnTo>
                    <a:lnTo>
                      <a:pt x="118" y="1397"/>
                    </a:lnTo>
                    <a:lnTo>
                      <a:pt x="124" y="1406"/>
                    </a:lnTo>
                    <a:lnTo>
                      <a:pt x="131" y="1413"/>
                    </a:lnTo>
                    <a:lnTo>
                      <a:pt x="138" y="1420"/>
                    </a:lnTo>
                    <a:lnTo>
                      <a:pt x="146" y="1427"/>
                    </a:lnTo>
                    <a:lnTo>
                      <a:pt x="155" y="1432"/>
                    </a:lnTo>
                    <a:lnTo>
                      <a:pt x="163" y="1436"/>
                    </a:lnTo>
                    <a:lnTo>
                      <a:pt x="173" y="1439"/>
                    </a:lnTo>
                    <a:lnTo>
                      <a:pt x="182" y="1441"/>
                    </a:lnTo>
                    <a:lnTo>
                      <a:pt x="192" y="1441"/>
                    </a:lnTo>
                  </a:path>
                </a:pathLst>
              </a:custGeom>
              <a:noFill/>
              <a:ln w="38100" cap="rnd" cmpd="sng">
                <a:solidFill>
                  <a:srgbClr val="006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sp>
            <p:nvSpPr>
              <p:cNvPr id="6" name="Google Shape;786;p8">
                <a:extLst>
                  <a:ext uri="{FF2B5EF4-FFF2-40B4-BE49-F238E27FC236}">
                    <a16:creationId xmlns:a16="http://schemas.microsoft.com/office/drawing/2014/main" id="{824170EA-B3CD-0EF2-EB66-1EDAC14AE013}"/>
                  </a:ext>
                </a:extLst>
              </p:cNvPr>
              <p:cNvSpPr/>
              <p:nvPr/>
            </p:nvSpPr>
            <p:spPr>
              <a:xfrm>
                <a:off x="-296821" y="2181352"/>
                <a:ext cx="8532900" cy="1632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s-ES" sz="2000" b="0" i="0" u="none" strike="noStrike" cap="none" dirty="0">
                    <a:solidFill>
                      <a:srgbClr val="993D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		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s-ES" sz="2000" b="0" i="0" u="none" strike="noStrike" cap="none" dirty="0">
                    <a:solidFill>
                      <a:srgbClr val="993D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			</a:t>
                </a:r>
              </a:p>
              <a:p>
                <a:pPr>
                  <a:buClr>
                    <a:srgbClr val="000000"/>
                  </a:buClr>
                  <a:buSzPts val="2000"/>
                </a:pPr>
                <a:r>
                  <a:rPr lang="es-ES" sz="2000" b="0" i="0" u="none" strike="noStrike" cap="none" dirty="0">
                    <a:solidFill>
                      <a:srgbClr val="993D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			1   	     si X &gt; 1</a:t>
                </a:r>
                <a:endParaRPr lang="es-E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r>
                  <a:rPr lang="es-ES" sz="2000" b="0" i="0" u="none" strike="noStrike" cap="none" dirty="0">
                    <a:solidFill>
                      <a:srgbClr val="993D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		 X! 	</a:t>
                </a:r>
                <a:endParaRPr lang="es-E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>
                  <a:buClr>
                    <a:srgbClr val="993D00"/>
                  </a:buClr>
                  <a:buSzPts val="2000"/>
                </a:pPr>
                <a:r>
                  <a:rPr lang="es-ES" sz="2000" b="0" i="0" u="none" strike="noStrike" cap="none" dirty="0">
                    <a:solidFill>
                      <a:srgbClr val="993D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		</a:t>
                </a:r>
                <a:r>
                  <a:rPr lang="es-ES" sz="2000" dirty="0">
                    <a:solidFill>
                      <a:srgbClr val="993D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           </a:t>
                </a:r>
                <a:r>
                  <a:rPr lang="es-ES" sz="2000" b="0" i="0" u="none" strike="noStrike" cap="none" dirty="0">
                    <a:solidFill>
                      <a:schemeClr val="dk2"/>
                    </a:solidFill>
                    <a:latin typeface="Tahoma"/>
                    <a:ea typeface="Tahoma"/>
                    <a:cs typeface="Tahoma"/>
                    <a:sym typeface="Tahoma"/>
                  </a:rPr>
                  <a:t> </a:t>
                </a:r>
                <a:r>
                  <a:rPr lang="es-ES" sz="2000" b="0" i="0" u="none" strike="noStrike" cap="none" dirty="0">
                    <a:solidFill>
                      <a:srgbClr val="993D00"/>
                    </a:solidFill>
                    <a:latin typeface="Tahoma"/>
                    <a:ea typeface="Tahoma"/>
                    <a:cs typeface="Tahoma"/>
                    <a:sym typeface="Tahoma"/>
                  </a:rPr>
                  <a:t>X * (X-1)!</a:t>
                </a:r>
                <a:r>
                  <a:rPr lang="es-ES" sz="2000" b="0" i="0" u="none" strike="noStrike" cap="none" baseline="30000" dirty="0">
                    <a:solidFill>
                      <a:srgbClr val="993D00"/>
                    </a:solidFill>
                    <a:latin typeface="Tahoma"/>
                    <a:ea typeface="Tahoma"/>
                    <a:cs typeface="Tahoma"/>
                    <a:sym typeface="Tahoma"/>
                  </a:rPr>
                  <a:t>      </a:t>
                </a:r>
                <a:r>
                  <a:rPr lang="es-ES" sz="2000" b="0" i="0" u="none" strike="noStrike" cap="none" dirty="0">
                    <a:solidFill>
                      <a:srgbClr val="993D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si X &lt;= 1</a:t>
                </a:r>
                <a:endParaRPr lang="es-ES"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3D00"/>
                  </a:buClr>
                  <a:buSzPts val="2000"/>
                  <a:buFont typeface="Noto Sans Symbols"/>
                  <a:buNone/>
                </a:pPr>
                <a:r>
                  <a:rPr lang="es-ES" sz="2000" b="0" i="0" u="none" strike="noStrike" cap="none" dirty="0">
                    <a:solidFill>
                      <a:srgbClr val="993D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				</a:t>
                </a:r>
                <a:endParaRPr sz="2000" b="0" i="0" u="none" strike="noStrike" cap="none" dirty="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</p:grpSp>
        <p:sp>
          <p:nvSpPr>
            <p:cNvPr id="8" name="Google Shape;788;p8">
              <a:extLst>
                <a:ext uri="{FF2B5EF4-FFF2-40B4-BE49-F238E27FC236}">
                  <a16:creationId xmlns:a16="http://schemas.microsoft.com/office/drawing/2014/main" id="{DBF9B7BD-AB8B-EFB9-887E-18EAF3BD1C0C}"/>
                </a:ext>
              </a:extLst>
            </p:cNvPr>
            <p:cNvSpPr txBox="1"/>
            <p:nvPr/>
          </p:nvSpPr>
          <p:spPr>
            <a:xfrm>
              <a:off x="7739935" y="1901708"/>
              <a:ext cx="1224000" cy="40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ES" sz="2000" b="0" i="0" u="none" strike="noStrike" cap="none">
                  <a:solidFill>
                    <a:srgbClr val="C00000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Caso base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789;p8">
              <a:extLst>
                <a:ext uri="{FF2B5EF4-FFF2-40B4-BE49-F238E27FC236}">
                  <a16:creationId xmlns:a16="http://schemas.microsoft.com/office/drawing/2014/main" id="{F2F93D91-62B1-60AB-E0C0-1571D4DC7408}"/>
                </a:ext>
              </a:extLst>
            </p:cNvPr>
            <p:cNvSpPr txBox="1"/>
            <p:nvPr/>
          </p:nvSpPr>
          <p:spPr>
            <a:xfrm>
              <a:off x="8485285" y="3916295"/>
              <a:ext cx="1206600" cy="399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lang="es-ES" sz="2000" b="0" i="0" u="none" strike="noStrike" cap="non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Recursión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790;p8">
              <a:extLst>
                <a:ext uri="{FF2B5EF4-FFF2-40B4-BE49-F238E27FC236}">
                  <a16:creationId xmlns:a16="http://schemas.microsoft.com/office/drawing/2014/main" id="{C91AFB79-FA25-C509-E486-D17498DA055A}"/>
                </a:ext>
              </a:extLst>
            </p:cNvPr>
            <p:cNvSpPr/>
            <p:nvPr/>
          </p:nvSpPr>
          <p:spPr>
            <a:xfrm>
              <a:off x="6265925" y="2374757"/>
              <a:ext cx="1474009" cy="736513"/>
            </a:xfrm>
            <a:custGeom>
              <a:avLst/>
              <a:gdLst/>
              <a:ahLst/>
              <a:cxnLst/>
              <a:rect l="l" t="t" r="r" b="b"/>
              <a:pathLst>
                <a:path w="914400" h="171450" extrusionOk="0">
                  <a:moveTo>
                    <a:pt x="914400" y="0"/>
                  </a:moveTo>
                  <a:lnTo>
                    <a:pt x="0" y="171450"/>
                  </a:lnTo>
                </a:path>
              </a:pathLst>
            </a:custGeom>
            <a:noFill/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3" name="Google Shape;791;p8">
              <a:extLst>
                <a:ext uri="{FF2B5EF4-FFF2-40B4-BE49-F238E27FC236}">
                  <a16:creationId xmlns:a16="http://schemas.microsoft.com/office/drawing/2014/main" id="{1810358D-6EB0-CF19-96B0-2C96BE102D71}"/>
                </a:ext>
              </a:extLst>
            </p:cNvPr>
            <p:cNvSpPr/>
            <p:nvPr/>
          </p:nvSpPr>
          <p:spPr>
            <a:xfrm rot="1244693">
              <a:off x="6642546" y="3873534"/>
              <a:ext cx="1951732" cy="525218"/>
            </a:xfrm>
            <a:custGeom>
              <a:avLst/>
              <a:gdLst/>
              <a:ahLst/>
              <a:cxnLst/>
              <a:rect l="l" t="t" r="r" b="b"/>
              <a:pathLst>
                <a:path w="914400" h="171450" extrusionOk="0">
                  <a:moveTo>
                    <a:pt x="914400" y="0"/>
                  </a:moveTo>
                  <a:lnTo>
                    <a:pt x="0" y="171450"/>
                  </a:lnTo>
                </a:path>
              </a:pathLst>
            </a:custGeom>
            <a:noFill/>
            <a:ln w="25400" cap="flat" cmpd="sng">
              <a:solidFill>
                <a:srgbClr val="C00000"/>
              </a:solidFill>
              <a:prstDash val="solid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14" name="Google Shape;792;p8">
            <a:extLst>
              <a:ext uri="{FF2B5EF4-FFF2-40B4-BE49-F238E27FC236}">
                <a16:creationId xmlns:a16="http://schemas.microsoft.com/office/drawing/2014/main" id="{1FDC7048-9D09-C4D3-EA85-AC848D63698B}"/>
              </a:ext>
            </a:extLst>
          </p:cNvPr>
          <p:cNvSpPr txBox="1"/>
          <p:nvPr/>
        </p:nvSpPr>
        <p:spPr>
          <a:xfrm rot="-226886">
            <a:off x="1969360" y="5243420"/>
            <a:ext cx="1281112" cy="102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215"/>
              </a:srgbClr>
            </a:outerShdw>
          </a:effectLst>
        </p:spPr>
        <p:txBody>
          <a:bodyPr spcFirstLastPara="1" wrap="square" lIns="144000" tIns="144000" rIns="144000" bIns="144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D00"/>
              </a:buClr>
              <a:buSzPts val="2800"/>
              <a:buFont typeface="Arial"/>
              <a:buNone/>
            </a:pPr>
            <a:r>
              <a:rPr lang="es-ES" sz="2800" b="0" i="0" u="none" strike="noStrike" cap="none">
                <a:solidFill>
                  <a:srgbClr val="993D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 * </a:t>
            </a:r>
            <a:r>
              <a:rPr lang="es-ES" sz="2800" b="0" i="0" u="none" strike="noStrike" cap="non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3!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 sz="2000" b="0" i="0" u="none" strike="noStrike" cap="none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endParaRPr sz="1050" b="0" i="0" u="none" strike="noStrike" cap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15" name="Google Shape;793;p8">
            <a:extLst>
              <a:ext uri="{FF2B5EF4-FFF2-40B4-BE49-F238E27FC236}">
                <a16:creationId xmlns:a16="http://schemas.microsoft.com/office/drawing/2014/main" id="{359F11EF-DE61-688E-9837-490D1A440E13}"/>
              </a:ext>
            </a:extLst>
          </p:cNvPr>
          <p:cNvGrpSpPr/>
          <p:nvPr/>
        </p:nvGrpSpPr>
        <p:grpSpPr>
          <a:xfrm>
            <a:off x="3249210" y="5089222"/>
            <a:ext cx="1855137" cy="1146596"/>
            <a:chOff x="1036677" y="2227406"/>
            <a:chExt cx="1888321" cy="1148326"/>
          </a:xfrm>
        </p:grpSpPr>
        <p:sp>
          <p:nvSpPr>
            <p:cNvPr id="16" name="Google Shape;794;p8">
              <a:extLst>
                <a:ext uri="{FF2B5EF4-FFF2-40B4-BE49-F238E27FC236}">
                  <a16:creationId xmlns:a16="http://schemas.microsoft.com/office/drawing/2014/main" id="{F08B70DB-3DD5-2799-A0D7-F8E77134A1CC}"/>
                </a:ext>
              </a:extLst>
            </p:cNvPr>
            <p:cNvSpPr txBox="1"/>
            <p:nvPr/>
          </p:nvSpPr>
          <p:spPr>
            <a:xfrm rot="-226886">
              <a:off x="1068664" y="2286443"/>
              <a:ext cx="1824347" cy="1030252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808080">
                  <a:alpha val="39215"/>
                </a:srgbClr>
              </a:outerShdw>
            </a:effectLst>
          </p:spPr>
          <p:txBody>
            <a:bodyPr spcFirstLastPara="1" wrap="square" lIns="144000" tIns="144000" rIns="144000" bIns="144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2800"/>
                <a:buFont typeface="Arial"/>
                <a:buNone/>
              </a:pPr>
              <a:r>
                <a:rPr lang="es-ES" sz="2800" b="0" i="0" u="none" strike="noStrike" cap="non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= 4* 3* 2!</a:t>
              </a:r>
              <a:r>
                <a:rPr lang="es-ES" sz="2800" b="0" i="0" u="none" strike="noStrike" cap="none" baseline="3000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 </a:t>
              </a:r>
              <a:r>
                <a:rPr lang="es-ES" sz="2000" b="0" i="0" u="none" strike="noStrike" cap="non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	</a:t>
              </a:r>
              <a:endParaRPr sz="105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17" name="Google Shape;795;p8">
              <a:extLst>
                <a:ext uri="{FF2B5EF4-FFF2-40B4-BE49-F238E27FC236}">
                  <a16:creationId xmlns:a16="http://schemas.microsoft.com/office/drawing/2014/main" id="{7ABA92C7-0C7A-5CC9-F29C-74682703030B}"/>
                </a:ext>
              </a:extLst>
            </p:cNvPr>
            <p:cNvSpPr/>
            <p:nvPr/>
          </p:nvSpPr>
          <p:spPr>
            <a:xfrm rot="-5646261">
              <a:off x="2038153" y="2623181"/>
              <a:ext cx="331348" cy="681931"/>
            </a:xfrm>
            <a:custGeom>
              <a:avLst/>
              <a:gdLst/>
              <a:ahLst/>
              <a:cxnLst/>
              <a:rect l="l" t="t" r="r" b="b"/>
              <a:pathLst>
                <a:path w="193" h="1442" extrusionOk="0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8" name="Google Shape;796;p8">
            <a:extLst>
              <a:ext uri="{FF2B5EF4-FFF2-40B4-BE49-F238E27FC236}">
                <a16:creationId xmlns:a16="http://schemas.microsoft.com/office/drawing/2014/main" id="{7FAB1228-D738-867F-F365-7B2E2756DFF9}"/>
              </a:ext>
            </a:extLst>
          </p:cNvPr>
          <p:cNvGrpSpPr/>
          <p:nvPr/>
        </p:nvGrpSpPr>
        <p:grpSpPr>
          <a:xfrm>
            <a:off x="5139725" y="4953957"/>
            <a:ext cx="2184143" cy="1166300"/>
            <a:chOff x="4459288" y="5118355"/>
            <a:chExt cx="2185241" cy="1167179"/>
          </a:xfrm>
        </p:grpSpPr>
        <p:sp>
          <p:nvSpPr>
            <p:cNvPr id="19" name="Google Shape;797;p8">
              <a:extLst>
                <a:ext uri="{FF2B5EF4-FFF2-40B4-BE49-F238E27FC236}">
                  <a16:creationId xmlns:a16="http://schemas.microsoft.com/office/drawing/2014/main" id="{0E8E7BA9-AC03-9CFF-1B29-91C217215EB5}"/>
                </a:ext>
              </a:extLst>
            </p:cNvPr>
            <p:cNvSpPr txBox="1"/>
            <p:nvPr/>
          </p:nvSpPr>
          <p:spPr>
            <a:xfrm rot="-226886">
              <a:off x="4490925" y="5187207"/>
              <a:ext cx="2121966" cy="102947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808080">
                  <a:alpha val="39215"/>
                </a:srgbClr>
              </a:outerShdw>
            </a:effectLst>
          </p:spPr>
          <p:txBody>
            <a:bodyPr spcFirstLastPara="1" wrap="square" lIns="144000" tIns="144000" rIns="144000" bIns="144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2800"/>
                <a:buFont typeface="Arial"/>
                <a:buNone/>
              </a:pPr>
              <a:r>
                <a:rPr lang="es-ES" sz="2800" b="0" i="0" u="none" strike="noStrike" cap="none">
                  <a:solidFill>
                    <a:srgbClr val="993D00"/>
                  </a:solidFill>
                  <a:latin typeface="Calibri"/>
                  <a:ea typeface="Calibri"/>
                  <a:cs typeface="Calibri"/>
                  <a:sym typeface="Calibri"/>
                </a:rPr>
                <a:t>=4* </a:t>
              </a:r>
              <a:r>
                <a:rPr lang="es-ES" sz="2800" b="0" i="0" u="none" strike="noStrike" cap="non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3* 2* 1!</a:t>
              </a:r>
              <a:endParaRPr sz="2800" b="0" i="0" u="none" strike="noStrike" cap="none">
                <a:solidFill>
                  <a:srgbClr val="993D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s-ES" sz="2000" b="0" i="0" u="none" strike="noStrike" cap="non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	</a:t>
              </a:r>
              <a:endParaRPr sz="105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0" name="Google Shape;798;p8">
              <a:extLst>
                <a:ext uri="{FF2B5EF4-FFF2-40B4-BE49-F238E27FC236}">
                  <a16:creationId xmlns:a16="http://schemas.microsoft.com/office/drawing/2014/main" id="{4D11ECEF-2BE6-D0C6-1AB7-F2ECCFE733F3}"/>
                </a:ext>
              </a:extLst>
            </p:cNvPr>
            <p:cNvSpPr/>
            <p:nvPr/>
          </p:nvSpPr>
          <p:spPr>
            <a:xfrm rot="-5646261">
              <a:off x="5890581" y="5490669"/>
              <a:ext cx="331348" cy="681931"/>
            </a:xfrm>
            <a:custGeom>
              <a:avLst/>
              <a:gdLst/>
              <a:ahLst/>
              <a:cxnLst/>
              <a:rect l="l" t="t" r="r" b="b"/>
              <a:pathLst>
                <a:path w="193" h="1442" extrusionOk="0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21" name="Google Shape;799;p8">
            <a:extLst>
              <a:ext uri="{FF2B5EF4-FFF2-40B4-BE49-F238E27FC236}">
                <a16:creationId xmlns:a16="http://schemas.microsoft.com/office/drawing/2014/main" id="{12B981FE-B45A-0DCE-9958-6661A515ADDB}"/>
              </a:ext>
            </a:extLst>
          </p:cNvPr>
          <p:cNvGrpSpPr/>
          <p:nvPr/>
        </p:nvGrpSpPr>
        <p:grpSpPr>
          <a:xfrm>
            <a:off x="7291385" y="4767780"/>
            <a:ext cx="2721113" cy="1203691"/>
            <a:chOff x="2697585" y="622891"/>
            <a:chExt cx="2721157" cy="1201795"/>
          </a:xfrm>
        </p:grpSpPr>
        <p:sp>
          <p:nvSpPr>
            <p:cNvPr id="22" name="Google Shape;800;p8">
              <a:extLst>
                <a:ext uri="{FF2B5EF4-FFF2-40B4-BE49-F238E27FC236}">
                  <a16:creationId xmlns:a16="http://schemas.microsoft.com/office/drawing/2014/main" id="{97D4C14A-6211-7670-AAE7-8C082F0DB86B}"/>
                </a:ext>
              </a:extLst>
            </p:cNvPr>
            <p:cNvSpPr txBox="1"/>
            <p:nvPr/>
          </p:nvSpPr>
          <p:spPr>
            <a:xfrm rot="-226886">
              <a:off x="2728611" y="709456"/>
              <a:ext cx="2659105" cy="1028665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rgbClr val="D9D9D9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808080">
                  <a:alpha val="39215"/>
                </a:srgbClr>
              </a:outerShdw>
            </a:effectLst>
          </p:spPr>
          <p:txBody>
            <a:bodyPr spcFirstLastPara="1" wrap="square" lIns="144000" tIns="144000" rIns="144000" bIns="1440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3D00"/>
                </a:buClr>
                <a:buSzPts val="2800"/>
                <a:buFont typeface="Arial"/>
                <a:buNone/>
              </a:pPr>
              <a:r>
                <a:rPr lang="es-ES" sz="2800" b="0" i="0" u="none" strike="noStrike" cap="none">
                  <a:solidFill>
                    <a:srgbClr val="993D00"/>
                  </a:solidFill>
                  <a:latin typeface="Calibri"/>
                  <a:ea typeface="Calibri"/>
                  <a:cs typeface="Calibri"/>
                  <a:sym typeface="Calibri"/>
                </a:rPr>
                <a:t>= 4*</a:t>
              </a:r>
              <a:r>
                <a:rPr lang="es-ES" sz="2800" b="0" i="0" u="none" strike="noStrike" cap="none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rPr>
                <a:t>3* 2* 1= 24</a:t>
              </a:r>
              <a:endParaRPr sz="2800" b="0" i="0" u="none" strike="noStrike" cap="none">
                <a:solidFill>
                  <a:srgbClr val="993D00"/>
                </a:solidFill>
                <a:latin typeface="Century Schoolbook"/>
                <a:ea typeface="Century Schoolbook"/>
                <a:cs typeface="Century Schoolbook"/>
                <a:sym typeface="Century Schoolbook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None/>
              </a:pPr>
              <a:r>
                <a:rPr lang="es-ES" sz="2000" b="0" i="0" u="none" strike="noStrike" cap="none">
                  <a:solidFill>
                    <a:schemeClr val="dk1"/>
                  </a:solidFill>
                  <a:latin typeface="Century Schoolbook"/>
                  <a:ea typeface="Century Schoolbook"/>
                  <a:cs typeface="Century Schoolbook"/>
                  <a:sym typeface="Century Schoolbook"/>
                </a:rPr>
                <a:t>	</a:t>
              </a:r>
              <a:endParaRPr sz="105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23" name="Google Shape;801;p8">
              <a:extLst>
                <a:ext uri="{FF2B5EF4-FFF2-40B4-BE49-F238E27FC236}">
                  <a16:creationId xmlns:a16="http://schemas.microsoft.com/office/drawing/2014/main" id="{881D5CCE-4AC1-1E03-2F72-45AA774CAC10}"/>
                </a:ext>
              </a:extLst>
            </p:cNvPr>
            <p:cNvSpPr/>
            <p:nvPr/>
          </p:nvSpPr>
          <p:spPr>
            <a:xfrm rot="-5646261">
              <a:off x="4385602" y="1244487"/>
              <a:ext cx="331348" cy="304946"/>
            </a:xfrm>
            <a:custGeom>
              <a:avLst/>
              <a:gdLst/>
              <a:ahLst/>
              <a:cxnLst/>
              <a:rect l="l" t="t" r="r" b="b"/>
              <a:pathLst>
                <a:path w="193" h="1442" extrusionOk="0">
                  <a:moveTo>
                    <a:pt x="192" y="0"/>
                  </a:moveTo>
                  <a:lnTo>
                    <a:pt x="182" y="0"/>
                  </a:lnTo>
                  <a:lnTo>
                    <a:pt x="173" y="2"/>
                  </a:lnTo>
                  <a:lnTo>
                    <a:pt x="163" y="5"/>
                  </a:lnTo>
                  <a:lnTo>
                    <a:pt x="155" y="9"/>
                  </a:lnTo>
                  <a:lnTo>
                    <a:pt x="146" y="14"/>
                  </a:lnTo>
                  <a:lnTo>
                    <a:pt x="138" y="21"/>
                  </a:lnTo>
                  <a:lnTo>
                    <a:pt x="131" y="28"/>
                  </a:lnTo>
                  <a:lnTo>
                    <a:pt x="124" y="35"/>
                  </a:lnTo>
                  <a:lnTo>
                    <a:pt x="118" y="44"/>
                  </a:lnTo>
                  <a:lnTo>
                    <a:pt x="112" y="53"/>
                  </a:lnTo>
                  <a:lnTo>
                    <a:pt x="108" y="62"/>
                  </a:lnTo>
                  <a:lnTo>
                    <a:pt x="103" y="74"/>
                  </a:lnTo>
                  <a:lnTo>
                    <a:pt x="100" y="83"/>
                  </a:lnTo>
                  <a:lnTo>
                    <a:pt x="98" y="95"/>
                  </a:lnTo>
                  <a:lnTo>
                    <a:pt x="97" y="108"/>
                  </a:lnTo>
                  <a:lnTo>
                    <a:pt x="96" y="120"/>
                  </a:lnTo>
                  <a:lnTo>
                    <a:pt x="96" y="599"/>
                  </a:lnTo>
                  <a:lnTo>
                    <a:pt x="95" y="611"/>
                  </a:lnTo>
                  <a:lnTo>
                    <a:pt x="94" y="625"/>
                  </a:lnTo>
                  <a:lnTo>
                    <a:pt x="92" y="636"/>
                  </a:lnTo>
                  <a:lnTo>
                    <a:pt x="89" y="646"/>
                  </a:lnTo>
                  <a:lnTo>
                    <a:pt x="85" y="657"/>
                  </a:lnTo>
                  <a:lnTo>
                    <a:pt x="80" y="666"/>
                  </a:lnTo>
                  <a:lnTo>
                    <a:pt x="74" y="676"/>
                  </a:lnTo>
                  <a:lnTo>
                    <a:pt x="68" y="685"/>
                  </a:lnTo>
                  <a:lnTo>
                    <a:pt x="61" y="692"/>
                  </a:lnTo>
                  <a:lnTo>
                    <a:pt x="54" y="699"/>
                  </a:lnTo>
                  <a:lnTo>
                    <a:pt x="46" y="706"/>
                  </a:lnTo>
                  <a:lnTo>
                    <a:pt x="37" y="710"/>
                  </a:lnTo>
                  <a:lnTo>
                    <a:pt x="29" y="715"/>
                  </a:lnTo>
                  <a:lnTo>
                    <a:pt x="19" y="717"/>
                  </a:lnTo>
                  <a:lnTo>
                    <a:pt x="10" y="719"/>
                  </a:lnTo>
                  <a:lnTo>
                    <a:pt x="0" y="719"/>
                  </a:lnTo>
                  <a:lnTo>
                    <a:pt x="10" y="719"/>
                  </a:lnTo>
                  <a:lnTo>
                    <a:pt x="19" y="722"/>
                  </a:lnTo>
                  <a:lnTo>
                    <a:pt x="29" y="724"/>
                  </a:lnTo>
                  <a:lnTo>
                    <a:pt x="37" y="729"/>
                  </a:lnTo>
                  <a:lnTo>
                    <a:pt x="46" y="733"/>
                  </a:lnTo>
                  <a:lnTo>
                    <a:pt x="54" y="740"/>
                  </a:lnTo>
                  <a:lnTo>
                    <a:pt x="61" y="747"/>
                  </a:lnTo>
                  <a:lnTo>
                    <a:pt x="68" y="756"/>
                  </a:lnTo>
                  <a:lnTo>
                    <a:pt x="74" y="763"/>
                  </a:lnTo>
                  <a:lnTo>
                    <a:pt x="80" y="772"/>
                  </a:lnTo>
                  <a:lnTo>
                    <a:pt x="85" y="784"/>
                  </a:lnTo>
                  <a:lnTo>
                    <a:pt x="89" y="793"/>
                  </a:lnTo>
                  <a:lnTo>
                    <a:pt x="92" y="805"/>
                  </a:lnTo>
                  <a:lnTo>
                    <a:pt x="94" y="816"/>
                  </a:lnTo>
                  <a:lnTo>
                    <a:pt x="95" y="828"/>
                  </a:lnTo>
                  <a:lnTo>
                    <a:pt x="96" y="839"/>
                  </a:lnTo>
                  <a:lnTo>
                    <a:pt x="96" y="1321"/>
                  </a:lnTo>
                  <a:lnTo>
                    <a:pt x="97" y="1333"/>
                  </a:lnTo>
                  <a:lnTo>
                    <a:pt x="98" y="1344"/>
                  </a:lnTo>
                  <a:lnTo>
                    <a:pt x="100" y="1356"/>
                  </a:lnTo>
                  <a:lnTo>
                    <a:pt x="103" y="1367"/>
                  </a:lnTo>
                  <a:lnTo>
                    <a:pt x="108" y="1376"/>
                  </a:lnTo>
                  <a:lnTo>
                    <a:pt x="112" y="1388"/>
                  </a:lnTo>
                  <a:lnTo>
                    <a:pt x="118" y="1397"/>
                  </a:lnTo>
                  <a:lnTo>
                    <a:pt x="124" y="1406"/>
                  </a:lnTo>
                  <a:lnTo>
                    <a:pt x="131" y="1413"/>
                  </a:lnTo>
                  <a:lnTo>
                    <a:pt x="138" y="1420"/>
                  </a:lnTo>
                  <a:lnTo>
                    <a:pt x="146" y="1427"/>
                  </a:lnTo>
                  <a:lnTo>
                    <a:pt x="155" y="1432"/>
                  </a:lnTo>
                  <a:lnTo>
                    <a:pt x="163" y="1436"/>
                  </a:lnTo>
                  <a:lnTo>
                    <a:pt x="173" y="1439"/>
                  </a:lnTo>
                  <a:lnTo>
                    <a:pt x="182" y="1441"/>
                  </a:lnTo>
                  <a:lnTo>
                    <a:pt x="192" y="1441"/>
                  </a:lnTo>
                </a:path>
              </a:pathLst>
            </a:custGeom>
            <a:noFill/>
            <a:ln w="38100" cap="rnd" cmpd="sng">
              <a:solidFill>
                <a:srgbClr val="0066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sp>
        <p:nvSpPr>
          <p:cNvPr id="24" name="Google Shape;802;p8">
            <a:extLst>
              <a:ext uri="{FF2B5EF4-FFF2-40B4-BE49-F238E27FC236}">
                <a16:creationId xmlns:a16="http://schemas.microsoft.com/office/drawing/2014/main" id="{02BB4406-25A8-03E6-6410-AE135E952B37}"/>
              </a:ext>
            </a:extLst>
          </p:cNvPr>
          <p:cNvSpPr txBox="1"/>
          <p:nvPr/>
        </p:nvSpPr>
        <p:spPr>
          <a:xfrm>
            <a:off x="4261710" y="6241957"/>
            <a:ext cx="4603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0" i="0" u="none" strike="noStrike" cap="non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3!</a:t>
            </a:r>
            <a:endParaRPr sz="2000" b="0" i="0" u="none" strike="noStrike" cap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5" name="Google Shape;803;p8">
            <a:extLst>
              <a:ext uri="{FF2B5EF4-FFF2-40B4-BE49-F238E27FC236}">
                <a16:creationId xmlns:a16="http://schemas.microsoft.com/office/drawing/2014/main" id="{4537D942-E262-5AA7-E5F0-65D3E52891C1}"/>
              </a:ext>
            </a:extLst>
          </p:cNvPr>
          <p:cNvSpPr txBox="1"/>
          <p:nvPr/>
        </p:nvSpPr>
        <p:spPr>
          <a:xfrm>
            <a:off x="6612797" y="6073682"/>
            <a:ext cx="4603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0" i="0" u="none" strike="noStrike" cap="non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2!</a:t>
            </a:r>
            <a:endParaRPr sz="2000" b="0" i="0" u="none" strike="noStrike" cap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26" name="Google Shape;804;p8">
            <a:extLst>
              <a:ext uri="{FF2B5EF4-FFF2-40B4-BE49-F238E27FC236}">
                <a16:creationId xmlns:a16="http://schemas.microsoft.com/office/drawing/2014/main" id="{17F8BE0F-F640-A012-822A-FA92D49B26F4}"/>
              </a:ext>
            </a:extLst>
          </p:cNvPr>
          <p:cNvSpPr txBox="1"/>
          <p:nvPr/>
        </p:nvSpPr>
        <p:spPr>
          <a:xfrm>
            <a:off x="8963885" y="5929220"/>
            <a:ext cx="460375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ES" sz="2000" b="0" i="0" u="none" strike="noStrike" cap="none">
                <a:solidFill>
                  <a:srgbClr val="993D00"/>
                </a:solidFill>
                <a:latin typeface="Cambria"/>
                <a:ea typeface="Cambria"/>
                <a:cs typeface="Cambria"/>
                <a:sym typeface="Cambria"/>
              </a:rPr>
              <a:t>1!</a:t>
            </a:r>
            <a:endParaRPr sz="2000" b="0" i="0" u="none" strike="noStrike" cap="none">
              <a:solidFill>
                <a:schemeClr val="dk2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  <p:extLst>
      <p:ext uri="{BB962C8B-B14F-4D97-AF65-F5344CB8AC3E}">
        <p14:creationId xmlns:p14="http://schemas.microsoft.com/office/powerpoint/2010/main" val="481697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4D2B79-D788-1A2D-8D3F-EF508B388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E60B37-36D1-3E65-3C47-0534E1CB3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49373AF9-7420-7D11-9609-B80AB1B7F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AR" sz="5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Ejemplo 1 – Factorial de un número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986D281F-950B-4277-A8B1-7A368AD67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Google Shape;809;p9">
            <a:extLst>
              <a:ext uri="{FF2B5EF4-FFF2-40B4-BE49-F238E27FC236}">
                <a16:creationId xmlns:a16="http://schemas.microsoft.com/office/drawing/2014/main" id="{88A6085D-6E6F-E272-39BB-97E47807B852}"/>
              </a:ext>
            </a:extLst>
          </p:cNvPr>
          <p:cNvSpPr txBox="1"/>
          <p:nvPr/>
        </p:nvSpPr>
        <p:spPr>
          <a:xfrm>
            <a:off x="2432153" y="4658109"/>
            <a:ext cx="7422600" cy="241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808080">
                <a:alpha val="39215"/>
              </a:srgbClr>
            </a:outerShdw>
          </a:effectLst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Function</a:t>
            </a:r>
            <a:r>
              <a:rPr lang="es-ES" sz="1800" b="0" i="0" u="none" strike="noStrike" cap="none">
                <a:solidFill>
                  <a:srgbClr val="336699"/>
                </a:solidFill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es-ES" sz="1800" b="1" i="0" u="none" strike="noStrike" cap="none">
                <a:solidFill>
                  <a:srgbClr val="C00000"/>
                </a:solidFill>
                <a:latin typeface="Courier"/>
                <a:ea typeface="Courier"/>
                <a:cs typeface="Courier"/>
                <a:sym typeface="Courier"/>
              </a:rPr>
              <a:t>factorial</a:t>
            </a:r>
            <a:r>
              <a:rPr lang="es-ES" sz="18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(x: integer): real;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begin</a:t>
            </a:r>
            <a:endParaRPr sz="1800" b="1" i="0" u="none" strike="noStrike" cap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if (x &lt;= 1) then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factorial:= 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else</a:t>
            </a:r>
            <a:endParaRPr sz="1800" b="0" i="0" u="none" strike="noStrike" cap="none">
              <a:solidFill>
                <a:schemeClr val="dk1"/>
              </a:solidFill>
              <a:latin typeface="Courier"/>
              <a:ea typeface="Courier"/>
              <a:cs typeface="Courier"/>
              <a:sym typeface="Couri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    factorial := x * factorial</a:t>
            </a:r>
            <a:r>
              <a:rPr lang="es-ES" sz="18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(x-1)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end</a:t>
            </a:r>
            <a:r>
              <a:rPr lang="es-ES" sz="1800" b="0" i="0" u="none" strike="noStrike" cap="none">
                <a:solidFill>
                  <a:schemeClr val="dk1"/>
                </a:solidFill>
                <a:latin typeface="Courier"/>
                <a:ea typeface="Courier"/>
                <a:cs typeface="Courier"/>
                <a:sym typeface="Courier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16D5AA94-163E-9D2C-506C-1FDC2583CC5F}"/>
              </a:ext>
            </a:extLst>
          </p:cNvPr>
          <p:cNvGrpSpPr/>
          <p:nvPr/>
        </p:nvGrpSpPr>
        <p:grpSpPr>
          <a:xfrm>
            <a:off x="1463094" y="1808775"/>
            <a:ext cx="5564959" cy="4329522"/>
            <a:chOff x="1463094" y="1808775"/>
            <a:chExt cx="5564959" cy="4329522"/>
          </a:xfrm>
        </p:grpSpPr>
        <p:grpSp>
          <p:nvGrpSpPr>
            <p:cNvPr id="27" name="Google Shape;811;p9">
              <a:extLst>
                <a:ext uri="{FF2B5EF4-FFF2-40B4-BE49-F238E27FC236}">
                  <a16:creationId xmlns:a16="http://schemas.microsoft.com/office/drawing/2014/main" id="{9EE359FF-BA67-ADED-FAFB-B8E6DB82CBBF}"/>
                </a:ext>
              </a:extLst>
            </p:cNvPr>
            <p:cNvGrpSpPr/>
            <p:nvPr/>
          </p:nvGrpSpPr>
          <p:grpSpPr>
            <a:xfrm>
              <a:off x="1463094" y="1808775"/>
              <a:ext cx="5564959" cy="2849325"/>
              <a:chOff x="1165292" y="2180759"/>
              <a:chExt cx="5652000" cy="2756700"/>
            </a:xfrm>
          </p:grpSpPr>
          <p:sp>
            <p:nvSpPr>
              <p:cNvPr id="28" name="Google Shape;812;p9">
                <a:extLst>
                  <a:ext uri="{FF2B5EF4-FFF2-40B4-BE49-F238E27FC236}">
                    <a16:creationId xmlns:a16="http://schemas.microsoft.com/office/drawing/2014/main" id="{3165AA8F-2E54-CE0C-4504-C4CBEAE9EF44}"/>
                  </a:ext>
                </a:extLst>
              </p:cNvPr>
              <p:cNvSpPr/>
              <p:nvPr/>
            </p:nvSpPr>
            <p:spPr>
              <a:xfrm>
                <a:off x="1165292" y="2180759"/>
                <a:ext cx="5652000" cy="27567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rgbClr val="D9D9D9"/>
                </a:solidFill>
                <a:prstDash val="solid"/>
                <a:miter lim="800000"/>
                <a:headEnd type="none" w="sm" len="sm"/>
                <a:tailEnd type="none" w="sm" len="sm"/>
              </a:ln>
              <a:effectLst>
                <a:outerShdw blurRad="50800" dist="38100" dir="2700000" algn="tl" rotWithShape="0">
                  <a:srgbClr val="808080">
                    <a:alpha val="39215"/>
                  </a:srgbClr>
                </a:outerShdw>
              </a:effectLst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s-ES" sz="1800" b="0" i="0" u="none" strike="noStrike" cap="none" dirty="0">
                    <a:solidFill>
                      <a:srgbClr val="993D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		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s-ES" sz="1800" b="0" i="0" u="none" strike="noStrike" cap="none" dirty="0">
                    <a:solidFill>
                      <a:srgbClr val="993D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	1	</a:t>
                </a:r>
                <a:r>
                  <a:rPr lang="es-ES" sz="1800" b="0" i="1" u="none" strike="noStrike" cap="none" dirty="0">
                    <a:solidFill>
                      <a:srgbClr val="993D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si X&lt;=1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s-ES" sz="1800" b="0" i="0" u="none" strike="noStrike" cap="none" dirty="0">
                    <a:solidFill>
                      <a:srgbClr val="993D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 X! 	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3D00"/>
                  </a:buClr>
                  <a:buSzPts val="1800"/>
                  <a:buFont typeface="Noto Sans Symbols"/>
                  <a:buNone/>
                </a:pPr>
                <a:r>
                  <a:rPr lang="es-ES" dirty="0">
                    <a:solidFill>
                      <a:srgbClr val="993D00"/>
                    </a:solidFill>
                    <a:latin typeface="Cambria"/>
                    <a:ea typeface="Cambria"/>
                    <a:cs typeface="Tahoma"/>
                    <a:sym typeface="Cambria"/>
                  </a:rPr>
                  <a:t>              </a:t>
                </a:r>
                <a:r>
                  <a:rPr lang="es-ES" sz="1800" b="0" i="0" u="none" strike="noStrike" cap="none" dirty="0">
                    <a:solidFill>
                      <a:srgbClr val="993D00"/>
                    </a:solidFill>
                    <a:latin typeface="Tahoma"/>
                    <a:ea typeface="Tahoma"/>
                    <a:cs typeface="Tahoma"/>
                    <a:sym typeface="Tahoma"/>
                  </a:rPr>
                  <a:t>X * (X-1)!</a:t>
                </a:r>
                <a:r>
                  <a:rPr lang="es-ES" sz="1800" b="0" i="0" u="none" strike="noStrike" cap="none" dirty="0">
                    <a:solidFill>
                      <a:srgbClr val="993D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		</a:t>
                </a:r>
                <a:r>
                  <a:rPr lang="es-ES" sz="1800" b="0" i="1" u="none" strike="noStrike" cap="none" dirty="0">
                    <a:solidFill>
                      <a:srgbClr val="993D00"/>
                    </a:solidFill>
                    <a:latin typeface="Cambria"/>
                    <a:ea typeface="Cambria"/>
                    <a:cs typeface="Cambria"/>
                    <a:sym typeface="Cambria"/>
                  </a:rPr>
                  <a:t>si X&gt;1</a:t>
                </a:r>
                <a:endParaRPr sz="14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Noto Sans Symbols"/>
                  <a:buNone/>
                </a:pPr>
                <a:endParaRPr sz="1800" b="0" i="0" u="none" strike="noStrike" cap="none" dirty="0">
                  <a:solidFill>
                    <a:srgbClr val="993D00"/>
                  </a:solidFill>
                  <a:latin typeface="Cambria"/>
                  <a:ea typeface="Cambria"/>
                  <a:cs typeface="Cambria"/>
                  <a:sym typeface="Cambria"/>
                </a:endParaRPr>
              </a:p>
            </p:txBody>
          </p:sp>
          <p:sp>
            <p:nvSpPr>
              <p:cNvPr id="29" name="Google Shape;813;p9">
                <a:extLst>
                  <a:ext uri="{FF2B5EF4-FFF2-40B4-BE49-F238E27FC236}">
                    <a16:creationId xmlns:a16="http://schemas.microsoft.com/office/drawing/2014/main" id="{47AC2A85-9BD8-9623-B1E6-4E77B32B9696}"/>
                  </a:ext>
                </a:extLst>
              </p:cNvPr>
              <p:cNvSpPr/>
              <p:nvPr/>
            </p:nvSpPr>
            <p:spPr>
              <a:xfrm>
                <a:off x="1633353" y="2469527"/>
                <a:ext cx="144013" cy="900572"/>
              </a:xfrm>
              <a:custGeom>
                <a:avLst/>
                <a:gdLst/>
                <a:ahLst/>
                <a:cxnLst/>
                <a:rect l="l" t="t" r="r" b="b"/>
                <a:pathLst>
                  <a:path w="193" h="1442" extrusionOk="0">
                    <a:moveTo>
                      <a:pt x="192" y="0"/>
                    </a:moveTo>
                    <a:lnTo>
                      <a:pt x="182" y="0"/>
                    </a:lnTo>
                    <a:lnTo>
                      <a:pt x="173" y="2"/>
                    </a:lnTo>
                    <a:lnTo>
                      <a:pt x="163" y="5"/>
                    </a:lnTo>
                    <a:lnTo>
                      <a:pt x="155" y="9"/>
                    </a:lnTo>
                    <a:lnTo>
                      <a:pt x="146" y="14"/>
                    </a:lnTo>
                    <a:lnTo>
                      <a:pt x="138" y="21"/>
                    </a:lnTo>
                    <a:lnTo>
                      <a:pt x="131" y="28"/>
                    </a:lnTo>
                    <a:lnTo>
                      <a:pt x="124" y="35"/>
                    </a:lnTo>
                    <a:lnTo>
                      <a:pt x="118" y="44"/>
                    </a:lnTo>
                    <a:lnTo>
                      <a:pt x="112" y="53"/>
                    </a:lnTo>
                    <a:lnTo>
                      <a:pt x="108" y="62"/>
                    </a:lnTo>
                    <a:lnTo>
                      <a:pt x="103" y="74"/>
                    </a:lnTo>
                    <a:lnTo>
                      <a:pt x="100" y="83"/>
                    </a:lnTo>
                    <a:lnTo>
                      <a:pt x="98" y="95"/>
                    </a:lnTo>
                    <a:lnTo>
                      <a:pt x="97" y="108"/>
                    </a:lnTo>
                    <a:lnTo>
                      <a:pt x="96" y="120"/>
                    </a:lnTo>
                    <a:lnTo>
                      <a:pt x="96" y="599"/>
                    </a:lnTo>
                    <a:lnTo>
                      <a:pt x="95" y="611"/>
                    </a:lnTo>
                    <a:lnTo>
                      <a:pt x="94" y="625"/>
                    </a:lnTo>
                    <a:lnTo>
                      <a:pt x="92" y="636"/>
                    </a:lnTo>
                    <a:lnTo>
                      <a:pt x="89" y="646"/>
                    </a:lnTo>
                    <a:lnTo>
                      <a:pt x="85" y="657"/>
                    </a:lnTo>
                    <a:lnTo>
                      <a:pt x="80" y="666"/>
                    </a:lnTo>
                    <a:lnTo>
                      <a:pt x="74" y="676"/>
                    </a:lnTo>
                    <a:lnTo>
                      <a:pt x="68" y="685"/>
                    </a:lnTo>
                    <a:lnTo>
                      <a:pt x="61" y="692"/>
                    </a:lnTo>
                    <a:lnTo>
                      <a:pt x="54" y="699"/>
                    </a:lnTo>
                    <a:lnTo>
                      <a:pt x="46" y="706"/>
                    </a:lnTo>
                    <a:lnTo>
                      <a:pt x="37" y="710"/>
                    </a:lnTo>
                    <a:lnTo>
                      <a:pt x="29" y="715"/>
                    </a:lnTo>
                    <a:lnTo>
                      <a:pt x="19" y="717"/>
                    </a:lnTo>
                    <a:lnTo>
                      <a:pt x="10" y="719"/>
                    </a:lnTo>
                    <a:lnTo>
                      <a:pt x="0" y="719"/>
                    </a:lnTo>
                    <a:lnTo>
                      <a:pt x="10" y="719"/>
                    </a:lnTo>
                    <a:lnTo>
                      <a:pt x="19" y="722"/>
                    </a:lnTo>
                    <a:lnTo>
                      <a:pt x="29" y="724"/>
                    </a:lnTo>
                    <a:lnTo>
                      <a:pt x="37" y="729"/>
                    </a:lnTo>
                    <a:lnTo>
                      <a:pt x="46" y="733"/>
                    </a:lnTo>
                    <a:lnTo>
                      <a:pt x="54" y="740"/>
                    </a:lnTo>
                    <a:lnTo>
                      <a:pt x="61" y="747"/>
                    </a:lnTo>
                    <a:lnTo>
                      <a:pt x="68" y="756"/>
                    </a:lnTo>
                    <a:lnTo>
                      <a:pt x="74" y="763"/>
                    </a:lnTo>
                    <a:lnTo>
                      <a:pt x="80" y="772"/>
                    </a:lnTo>
                    <a:lnTo>
                      <a:pt x="85" y="784"/>
                    </a:lnTo>
                    <a:lnTo>
                      <a:pt x="89" y="793"/>
                    </a:lnTo>
                    <a:lnTo>
                      <a:pt x="92" y="805"/>
                    </a:lnTo>
                    <a:lnTo>
                      <a:pt x="94" y="816"/>
                    </a:lnTo>
                    <a:lnTo>
                      <a:pt x="95" y="828"/>
                    </a:lnTo>
                    <a:lnTo>
                      <a:pt x="96" y="839"/>
                    </a:lnTo>
                    <a:lnTo>
                      <a:pt x="96" y="1321"/>
                    </a:lnTo>
                    <a:lnTo>
                      <a:pt x="97" y="1333"/>
                    </a:lnTo>
                    <a:lnTo>
                      <a:pt x="98" y="1344"/>
                    </a:lnTo>
                    <a:lnTo>
                      <a:pt x="100" y="1356"/>
                    </a:lnTo>
                    <a:lnTo>
                      <a:pt x="103" y="1367"/>
                    </a:lnTo>
                    <a:lnTo>
                      <a:pt x="108" y="1376"/>
                    </a:lnTo>
                    <a:lnTo>
                      <a:pt x="112" y="1388"/>
                    </a:lnTo>
                    <a:lnTo>
                      <a:pt x="118" y="1397"/>
                    </a:lnTo>
                    <a:lnTo>
                      <a:pt x="124" y="1406"/>
                    </a:lnTo>
                    <a:lnTo>
                      <a:pt x="131" y="1413"/>
                    </a:lnTo>
                    <a:lnTo>
                      <a:pt x="138" y="1420"/>
                    </a:lnTo>
                    <a:lnTo>
                      <a:pt x="146" y="1427"/>
                    </a:lnTo>
                    <a:lnTo>
                      <a:pt x="155" y="1432"/>
                    </a:lnTo>
                    <a:lnTo>
                      <a:pt x="163" y="1436"/>
                    </a:lnTo>
                    <a:lnTo>
                      <a:pt x="173" y="1439"/>
                    </a:lnTo>
                    <a:lnTo>
                      <a:pt x="182" y="1441"/>
                    </a:lnTo>
                    <a:lnTo>
                      <a:pt x="192" y="1441"/>
                    </a:lnTo>
                  </a:path>
                </a:pathLst>
              </a:custGeom>
              <a:noFill/>
              <a:ln w="19050" cap="rnd" cmpd="sng">
                <a:solidFill>
                  <a:srgbClr val="0066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/>
                  <a:buNone/>
                </a:pPr>
                <a:endParaRPr sz="2000" b="0" i="0" u="none" strike="noStrike" cap="none">
                  <a:solidFill>
                    <a:schemeClr val="dk2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sp>
          <p:nvSpPr>
            <p:cNvPr id="30" name="Google Shape;814;p9">
              <a:extLst>
                <a:ext uri="{FF2B5EF4-FFF2-40B4-BE49-F238E27FC236}">
                  <a16:creationId xmlns:a16="http://schemas.microsoft.com/office/drawing/2014/main" id="{34209718-F6C9-593D-0AE5-2455B13E4E32}"/>
                </a:ext>
              </a:extLst>
            </p:cNvPr>
            <p:cNvSpPr/>
            <p:nvPr/>
          </p:nvSpPr>
          <p:spPr>
            <a:xfrm rot="-592133" flipH="1">
              <a:off x="3462363" y="2474919"/>
              <a:ext cx="573685" cy="2792318"/>
            </a:xfrm>
            <a:custGeom>
              <a:avLst/>
              <a:gdLst/>
              <a:ahLst/>
              <a:cxnLst/>
              <a:rect l="l" t="t" r="r" b="b"/>
              <a:pathLst>
                <a:path w="871537" h="200025" extrusionOk="0">
                  <a:moveTo>
                    <a:pt x="0" y="0"/>
                  </a:moveTo>
                  <a:lnTo>
                    <a:pt x="871537" y="200025"/>
                  </a:lnTo>
                </a:path>
              </a:pathLst>
            </a:custGeom>
            <a:noFill/>
            <a:ln w="19050" cap="flat" cmpd="sng">
              <a:solidFill>
                <a:srgbClr val="C00000"/>
              </a:solidFill>
              <a:prstDash val="dash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sp>
          <p:nvSpPr>
            <p:cNvPr id="31" name="Google Shape;815;p9">
              <a:extLst>
                <a:ext uri="{FF2B5EF4-FFF2-40B4-BE49-F238E27FC236}">
                  <a16:creationId xmlns:a16="http://schemas.microsoft.com/office/drawing/2014/main" id="{9A0D520F-C0A5-56F6-EBC8-6647CC6FA86B}"/>
                </a:ext>
              </a:extLst>
            </p:cNvPr>
            <p:cNvSpPr/>
            <p:nvPr/>
          </p:nvSpPr>
          <p:spPr>
            <a:xfrm>
              <a:off x="4895279" y="3043410"/>
              <a:ext cx="1228867" cy="3094887"/>
            </a:xfrm>
            <a:custGeom>
              <a:avLst/>
              <a:gdLst/>
              <a:ahLst/>
              <a:cxnLst/>
              <a:rect l="l" t="t" r="r" b="b"/>
              <a:pathLst>
                <a:path w="871537" h="200025" extrusionOk="0">
                  <a:moveTo>
                    <a:pt x="0" y="0"/>
                  </a:moveTo>
                  <a:lnTo>
                    <a:pt x="871537" y="200025"/>
                  </a:lnTo>
                </a:path>
              </a:pathLst>
            </a:custGeom>
            <a:noFill/>
            <a:ln w="19050" cap="flat" cmpd="sng">
              <a:solidFill>
                <a:srgbClr val="C00000"/>
              </a:solidFill>
              <a:prstDash val="dash"/>
              <a:round/>
              <a:headEnd type="none" w="sm" len="sm"/>
              <a:tailEnd type="stealth" w="med" len="med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endParaRPr sz="2000" b="0" i="0" u="none" strike="noStrike" cap="none">
                <a:solidFill>
                  <a:schemeClr val="lt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14565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7073CE99F6A154B88C90A1E6CCAADFB" ma:contentTypeVersion="5" ma:contentTypeDescription="Crear nuevo documento." ma:contentTypeScope="" ma:versionID="02dd88b0427e230b80cbc3e371ba0cd0">
  <xsd:schema xmlns:xsd="http://www.w3.org/2001/XMLSchema" xmlns:xs="http://www.w3.org/2001/XMLSchema" xmlns:p="http://schemas.microsoft.com/office/2006/metadata/properties" xmlns:ns3="433376ac-bc68-4acd-89e8-4c530e042d20" targetNamespace="http://schemas.microsoft.com/office/2006/metadata/properties" ma:root="true" ma:fieldsID="a27d31f4e14f84f1407c85ad24a610fd" ns3:_="">
    <xsd:import namespace="433376ac-bc68-4acd-89e8-4c530e042d2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3376ac-bc68-4acd-89e8-4c530e042d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9B9C349-AB78-4D15-975C-1E31B0761B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33376ac-bc68-4acd-89e8-4c530e042d2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530972-F746-42EE-97E1-ECD05FDA118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95370B6-272A-4363-B735-A894EB6D9C48}">
  <ds:schemaRefs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433376ac-bc68-4acd-89e8-4c530e042d20"/>
    <ds:schemaRef ds:uri="http://schemas.openxmlformats.org/package/2006/metadata/core-properties"/>
    <ds:schemaRef ds:uri="http://purl.org/dc/elements/1.1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2115</Words>
  <Application>Microsoft Office PowerPoint</Application>
  <PresentationFormat>Panorámica</PresentationFormat>
  <Paragraphs>404</Paragraphs>
  <Slides>30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45" baseType="lpstr">
      <vt:lpstr>Aptos</vt:lpstr>
      <vt:lpstr>Architects Daughter</vt:lpstr>
      <vt:lpstr>Arial</vt:lpstr>
      <vt:lpstr>Calibri</vt:lpstr>
      <vt:lpstr>Cambria</vt:lpstr>
      <vt:lpstr>Century Schoolbook</vt:lpstr>
      <vt:lpstr>Comic Sans MS</vt:lpstr>
      <vt:lpstr>Consolas</vt:lpstr>
      <vt:lpstr>Courier</vt:lpstr>
      <vt:lpstr>Courier New</vt:lpstr>
      <vt:lpstr>Montserrat</vt:lpstr>
      <vt:lpstr>Noto Sans Symbols</vt:lpstr>
      <vt:lpstr>Tahoma</vt:lpstr>
      <vt:lpstr>Times New Roman</vt:lpstr>
      <vt:lpstr>Tema de Office</vt:lpstr>
      <vt:lpstr>Clase 2</vt:lpstr>
      <vt:lpstr>Temas de la clase</vt:lpstr>
      <vt:lpstr>Motivación búsqueda dicotómica</vt:lpstr>
      <vt:lpstr>Motivación búsqueda dicotómica</vt:lpstr>
      <vt:lpstr>Motivación búsqueda dicotómica</vt:lpstr>
      <vt:lpstr>Motivación búsqueda dicotómica</vt:lpstr>
      <vt:lpstr>Algoritmo recursivo</vt:lpstr>
      <vt:lpstr>Ejemplo 1 – Factorial de un número</vt:lpstr>
      <vt:lpstr>Ejemplo 1 – Factorial de un número</vt:lpstr>
      <vt:lpstr>Ejemplo 2 – Suma N números</vt:lpstr>
      <vt:lpstr>Ejemplo 2 – Suma N números</vt:lpstr>
      <vt:lpstr>Ejemplo 2 – Suma N números</vt:lpstr>
      <vt:lpstr>Ejemplo 3 – Potencia ¿Cómo funciona la recursión?</vt:lpstr>
      <vt:lpstr>Ejemplo 4 – Número de Fibonacci</vt:lpstr>
      <vt:lpstr>Ejemplo 4 – Número de Fibonacci</vt:lpstr>
      <vt:lpstr> Según el subprograma al que se llama</vt:lpstr>
      <vt:lpstr>Tipos de recursión</vt:lpstr>
      <vt:lpstr>Actividad 1</vt:lpstr>
      <vt:lpstr>Actividad 2</vt:lpstr>
      <vt:lpstr>Actividad 3</vt:lpstr>
      <vt:lpstr>Actividad 4</vt:lpstr>
      <vt:lpstr>Actividad 4 – ¿Cómo funciona?</vt:lpstr>
      <vt:lpstr>Actividad 5</vt:lpstr>
      <vt:lpstr>Actividad 5 – ¿Cómo funciona?</vt:lpstr>
      <vt:lpstr>Actividad 6</vt:lpstr>
      <vt:lpstr>Actividad 6 – ¿Cómo funciona?</vt:lpstr>
      <vt:lpstr>Actividad 7</vt:lpstr>
      <vt:lpstr>Actividad 8</vt:lpstr>
      <vt:lpstr>Actividad 9</vt:lpstr>
      <vt:lpstr>Actividad 10</vt:lpstr>
    </vt:vector>
  </TitlesOfParts>
  <Company>UNLP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Gonzalez</dc:creator>
  <cp:lastModifiedBy>Alejandro Gonzalez</cp:lastModifiedBy>
  <cp:revision>9</cp:revision>
  <dcterms:created xsi:type="dcterms:W3CDTF">2025-03-10T20:08:23Z</dcterms:created>
  <dcterms:modified xsi:type="dcterms:W3CDTF">2025-03-10T21:29:41Z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0x01010007073CE99F6A154B88C90A1E6CCAADFB</vt:lpwstr>
  </property>
</Properties>
</file>