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87FE58-A6B7-4372-8E5A-CAA698124E6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993AC6-DCD3-4210-8B22-782D82A291DC}">
      <dgm:prSet/>
      <dgm:spPr/>
      <dgm:t>
        <a:bodyPr/>
        <a:lstStyle/>
        <a:p>
          <a:r>
            <a:rPr lang="es-ES" b="1"/>
            <a:t>Acciones Comunes a Todos los Personajes:</a:t>
          </a:r>
          <a:endParaRPr lang="en-US"/>
        </a:p>
      </dgm:t>
    </dgm:pt>
    <dgm:pt modelId="{8BC67F76-7499-4088-8B9B-07FA9C3F5579}" type="parTrans" cxnId="{2D90D4D9-74ED-42AF-A26A-AAF721040A08}">
      <dgm:prSet/>
      <dgm:spPr/>
      <dgm:t>
        <a:bodyPr/>
        <a:lstStyle/>
        <a:p>
          <a:endParaRPr lang="en-US"/>
        </a:p>
      </dgm:t>
    </dgm:pt>
    <dgm:pt modelId="{D7D966A9-DBEF-4F63-9A81-2B136A7DCB23}" type="sibTrans" cxnId="{2D90D4D9-74ED-42AF-A26A-AAF721040A08}">
      <dgm:prSet/>
      <dgm:spPr/>
      <dgm:t>
        <a:bodyPr/>
        <a:lstStyle/>
        <a:p>
          <a:endParaRPr lang="en-US"/>
        </a:p>
      </dgm:t>
    </dgm:pt>
    <dgm:pt modelId="{503D067A-4DA4-4E0F-A3B0-13A19BD79753}">
      <dgm:prSet/>
      <dgm:spPr/>
      <dgm:t>
        <a:bodyPr/>
        <a:lstStyle/>
        <a:p>
          <a:r>
            <a:rPr lang="es-ES" b="1"/>
            <a:t>Subir de Nivel:</a:t>
          </a:r>
          <a:r>
            <a:rPr lang="es-ES"/>
            <a:t> Cuando un personaje "sube de nivel": </a:t>
          </a:r>
          <a:endParaRPr lang="en-US"/>
        </a:p>
      </dgm:t>
    </dgm:pt>
    <dgm:pt modelId="{00091B49-EABF-4041-81BE-52A9C555E4CB}" type="parTrans" cxnId="{C407CDB8-3382-4858-9C44-E3EABBED912E}">
      <dgm:prSet/>
      <dgm:spPr/>
      <dgm:t>
        <a:bodyPr/>
        <a:lstStyle/>
        <a:p>
          <a:endParaRPr lang="en-US"/>
        </a:p>
      </dgm:t>
    </dgm:pt>
    <dgm:pt modelId="{B04E3F07-3840-4CD4-8884-354B122D8424}" type="sibTrans" cxnId="{C407CDB8-3382-4858-9C44-E3EABBED912E}">
      <dgm:prSet/>
      <dgm:spPr/>
      <dgm:t>
        <a:bodyPr/>
        <a:lstStyle/>
        <a:p>
          <a:endParaRPr lang="en-US"/>
        </a:p>
      </dgm:t>
    </dgm:pt>
    <dgm:pt modelId="{974BEB7E-6E67-4763-A804-DA649B9B5456}">
      <dgm:prSet/>
      <dgm:spPr/>
      <dgm:t>
        <a:bodyPr/>
        <a:lstStyle/>
        <a:p>
          <a:r>
            <a:rPr lang="es-ES"/>
            <a:t>Su </a:t>
          </a:r>
          <a:r>
            <a:rPr lang="es-ES" b="1"/>
            <a:t>Nivel</a:t>
          </a:r>
          <a:r>
            <a:rPr lang="es-ES"/>
            <a:t> aumenta en 1.</a:t>
          </a:r>
          <a:endParaRPr lang="en-US"/>
        </a:p>
      </dgm:t>
    </dgm:pt>
    <dgm:pt modelId="{87AAA2C7-5343-420A-9CDB-1805266AC318}" type="parTrans" cxnId="{8CF5002A-B527-4541-8E5C-6226DA45D7AF}">
      <dgm:prSet/>
      <dgm:spPr/>
      <dgm:t>
        <a:bodyPr/>
        <a:lstStyle/>
        <a:p>
          <a:endParaRPr lang="en-US"/>
        </a:p>
      </dgm:t>
    </dgm:pt>
    <dgm:pt modelId="{CF7FDFFC-8918-4319-8439-BC90AAF59F6D}" type="sibTrans" cxnId="{8CF5002A-B527-4541-8E5C-6226DA45D7AF}">
      <dgm:prSet/>
      <dgm:spPr/>
      <dgm:t>
        <a:bodyPr/>
        <a:lstStyle/>
        <a:p>
          <a:endParaRPr lang="en-US"/>
        </a:p>
      </dgm:t>
    </dgm:pt>
    <dgm:pt modelId="{28F36601-1627-4131-B1A3-1DEDDD661821}">
      <dgm:prSet/>
      <dgm:spPr/>
      <dgm:t>
        <a:bodyPr/>
        <a:lstStyle/>
        <a:p>
          <a:r>
            <a:rPr lang="es-ES"/>
            <a:t>Sus </a:t>
          </a:r>
          <a:r>
            <a:rPr lang="es-ES" b="1"/>
            <a:t>Puntos de Vida</a:t>
          </a:r>
          <a:r>
            <a:rPr lang="es-ES"/>
            <a:t> máximos (y actuales) aumentan en una cantidad fija (en este caso, 10 puntos). Esto simula que se vuelven más resistentes.</a:t>
          </a:r>
          <a:endParaRPr lang="en-US"/>
        </a:p>
      </dgm:t>
    </dgm:pt>
    <dgm:pt modelId="{A99109DF-1ACA-4C4A-951D-4607A803F474}" type="parTrans" cxnId="{905D381A-C090-4CC0-8B9F-14E6DE96CB87}">
      <dgm:prSet/>
      <dgm:spPr/>
      <dgm:t>
        <a:bodyPr/>
        <a:lstStyle/>
        <a:p>
          <a:endParaRPr lang="en-US"/>
        </a:p>
      </dgm:t>
    </dgm:pt>
    <dgm:pt modelId="{FCF85DCB-8FF6-4FE5-B782-8251308C55F1}" type="sibTrans" cxnId="{905D381A-C090-4CC0-8B9F-14E6DE96CB87}">
      <dgm:prSet/>
      <dgm:spPr/>
      <dgm:t>
        <a:bodyPr/>
        <a:lstStyle/>
        <a:p>
          <a:endParaRPr lang="en-US"/>
        </a:p>
      </dgm:t>
    </dgm:pt>
    <dgm:pt modelId="{72353FFA-6ABE-451B-BD0F-02E712555BDD}">
      <dgm:prSet/>
      <dgm:spPr/>
      <dgm:t>
        <a:bodyPr/>
        <a:lstStyle/>
        <a:p>
          <a:r>
            <a:rPr lang="es-ES" b="1"/>
            <a:t>Recibir Daño:</a:t>
          </a:r>
          <a:r>
            <a:rPr lang="es-ES"/>
            <a:t> Cuando un personaje "recibe daño", se le especifica una </a:t>
          </a:r>
          <a:r>
            <a:rPr lang="es-ES" b="1"/>
            <a:t>cantidad de daño</a:t>
          </a:r>
          <a:r>
            <a:rPr lang="es-ES"/>
            <a:t> (un número entero). </a:t>
          </a:r>
          <a:endParaRPr lang="en-US"/>
        </a:p>
      </dgm:t>
    </dgm:pt>
    <dgm:pt modelId="{BC6FD57A-5D01-4A04-A08B-626A71CF5340}" type="parTrans" cxnId="{379F1500-8196-4B05-A896-A85720C25648}">
      <dgm:prSet/>
      <dgm:spPr/>
      <dgm:t>
        <a:bodyPr/>
        <a:lstStyle/>
        <a:p>
          <a:endParaRPr lang="en-US"/>
        </a:p>
      </dgm:t>
    </dgm:pt>
    <dgm:pt modelId="{DEEF2845-A280-455D-8327-63FD817AC0A1}" type="sibTrans" cxnId="{379F1500-8196-4B05-A896-A85720C25648}">
      <dgm:prSet/>
      <dgm:spPr/>
      <dgm:t>
        <a:bodyPr/>
        <a:lstStyle/>
        <a:p>
          <a:endParaRPr lang="en-US"/>
        </a:p>
      </dgm:t>
    </dgm:pt>
    <dgm:pt modelId="{5CB2283B-412F-4730-A1CE-9FE2002789A3}">
      <dgm:prSet/>
      <dgm:spPr/>
      <dgm:t>
        <a:bodyPr/>
        <a:lstStyle/>
        <a:p>
          <a:r>
            <a:rPr lang="es-ES"/>
            <a:t>Esta cantidad de daño se resta de sus </a:t>
          </a:r>
          <a:r>
            <a:rPr lang="es-ES" b="1"/>
            <a:t>Puntos de Vida</a:t>
          </a:r>
          <a:r>
            <a:rPr lang="es-ES"/>
            <a:t> actuales.</a:t>
          </a:r>
          <a:endParaRPr lang="en-US"/>
        </a:p>
      </dgm:t>
    </dgm:pt>
    <dgm:pt modelId="{EC223946-9E15-4445-A8D2-32FB9DD6DB01}" type="parTrans" cxnId="{E0766CD1-FB80-4C66-B2D1-FB1CE0F21FF6}">
      <dgm:prSet/>
      <dgm:spPr/>
      <dgm:t>
        <a:bodyPr/>
        <a:lstStyle/>
        <a:p>
          <a:endParaRPr lang="en-US"/>
        </a:p>
      </dgm:t>
    </dgm:pt>
    <dgm:pt modelId="{99C5EC57-42D1-436F-B410-EF572B97552E}" type="sibTrans" cxnId="{E0766CD1-FB80-4C66-B2D1-FB1CE0F21FF6}">
      <dgm:prSet/>
      <dgm:spPr/>
      <dgm:t>
        <a:bodyPr/>
        <a:lstStyle/>
        <a:p>
          <a:endParaRPr lang="en-US"/>
        </a:p>
      </dgm:t>
    </dgm:pt>
    <dgm:pt modelId="{7D70F665-719F-4D22-9EAD-2234326D3751}">
      <dgm:prSet/>
      <dgm:spPr/>
      <dgm:t>
        <a:bodyPr/>
        <a:lstStyle/>
        <a:p>
          <a:r>
            <a:rPr lang="es-ES" b="1"/>
            <a:t>Efecto del Estado:</a:t>
          </a:r>
          <a:r>
            <a:rPr lang="es-ES"/>
            <a:t> Si el personaje se encuentra en estado "Envenenado", recibe una cantidad de daño </a:t>
          </a:r>
          <a:r>
            <a:rPr lang="es-ES" i="1"/>
            <a:t>extra</a:t>
          </a:r>
          <a:r>
            <a:rPr lang="es-ES"/>
            <a:t> adicional (en este caso, 5 puntos de daño) además del daño normal.</a:t>
          </a:r>
          <a:endParaRPr lang="en-US"/>
        </a:p>
      </dgm:t>
    </dgm:pt>
    <dgm:pt modelId="{5E6E4F48-518E-40E8-AB7D-DCDF98565860}" type="parTrans" cxnId="{EA5480FE-D3F2-46FE-AC39-AD7531C4DEEA}">
      <dgm:prSet/>
      <dgm:spPr/>
      <dgm:t>
        <a:bodyPr/>
        <a:lstStyle/>
        <a:p>
          <a:endParaRPr lang="en-US"/>
        </a:p>
      </dgm:t>
    </dgm:pt>
    <dgm:pt modelId="{38402D88-C18F-47A2-9744-84B47C128C56}" type="sibTrans" cxnId="{EA5480FE-D3F2-46FE-AC39-AD7531C4DEEA}">
      <dgm:prSet/>
      <dgm:spPr/>
      <dgm:t>
        <a:bodyPr/>
        <a:lstStyle/>
        <a:p>
          <a:endParaRPr lang="en-US"/>
        </a:p>
      </dgm:t>
    </dgm:pt>
    <dgm:pt modelId="{949CD2BE-B9A3-4349-9EEA-3C1597FF4F61}">
      <dgm:prSet/>
      <dgm:spPr/>
      <dgm:t>
        <a:bodyPr/>
        <a:lstStyle/>
        <a:p>
          <a:r>
            <a:rPr lang="es-ES"/>
            <a:t>Los </a:t>
          </a:r>
          <a:r>
            <a:rPr lang="es-ES" b="1"/>
            <a:t>Puntos de Vida</a:t>
          </a:r>
          <a:r>
            <a:rPr lang="es-ES"/>
            <a:t> nunca pueden ser menores que 0. Si el daño reduce los Puntos de Vida a 0 o menos, se establecen en 0.</a:t>
          </a:r>
          <a:endParaRPr lang="en-US"/>
        </a:p>
      </dgm:t>
    </dgm:pt>
    <dgm:pt modelId="{5BAF84C4-33C0-4330-8FE6-5D8D35DD3581}" type="parTrans" cxnId="{31CA722B-A1F4-429B-B88B-2E68C90A63CA}">
      <dgm:prSet/>
      <dgm:spPr/>
      <dgm:t>
        <a:bodyPr/>
        <a:lstStyle/>
        <a:p>
          <a:endParaRPr lang="en-US"/>
        </a:p>
      </dgm:t>
    </dgm:pt>
    <dgm:pt modelId="{7F7603FC-2E53-4433-9A81-F57EC46E9F9B}" type="sibTrans" cxnId="{31CA722B-A1F4-429B-B88B-2E68C90A63CA}">
      <dgm:prSet/>
      <dgm:spPr/>
      <dgm:t>
        <a:bodyPr/>
        <a:lstStyle/>
        <a:p>
          <a:endParaRPr lang="en-US"/>
        </a:p>
      </dgm:t>
    </dgm:pt>
    <dgm:pt modelId="{6EE66050-BBBF-48F9-BC88-72B618CFD9B3}">
      <dgm:prSet/>
      <dgm:spPr/>
      <dgm:t>
        <a:bodyPr/>
        <a:lstStyle/>
        <a:p>
          <a:r>
            <a:rPr lang="es-ES"/>
            <a:t>Si los </a:t>
          </a:r>
          <a:r>
            <a:rPr lang="es-ES" b="1"/>
            <a:t>Puntos de Vida</a:t>
          </a:r>
          <a:r>
            <a:rPr lang="es-ES"/>
            <a:t> llegan a 0, el personaje es marcado como "derrotado".</a:t>
          </a:r>
          <a:endParaRPr lang="en-US"/>
        </a:p>
      </dgm:t>
    </dgm:pt>
    <dgm:pt modelId="{5020F5DB-8CAA-4C9E-AF06-C880D40C01D8}" type="parTrans" cxnId="{29546C23-87D6-40E7-AB11-D58D74DC2C09}">
      <dgm:prSet/>
      <dgm:spPr/>
      <dgm:t>
        <a:bodyPr/>
        <a:lstStyle/>
        <a:p>
          <a:endParaRPr lang="en-US"/>
        </a:p>
      </dgm:t>
    </dgm:pt>
    <dgm:pt modelId="{C4104239-BADC-4AA6-A8C4-D1AE1C8FEF28}" type="sibTrans" cxnId="{29546C23-87D6-40E7-AB11-D58D74DC2C09}">
      <dgm:prSet/>
      <dgm:spPr/>
      <dgm:t>
        <a:bodyPr/>
        <a:lstStyle/>
        <a:p>
          <a:endParaRPr lang="en-US"/>
        </a:p>
      </dgm:t>
    </dgm:pt>
    <dgm:pt modelId="{3B851E43-F992-4AC3-9B66-5A347A239901}" type="pres">
      <dgm:prSet presAssocID="{AA87FE58-A6B7-4372-8E5A-CAA698124E68}" presName="linear" presStyleCnt="0">
        <dgm:presLayoutVars>
          <dgm:animLvl val="lvl"/>
          <dgm:resizeHandles val="exact"/>
        </dgm:presLayoutVars>
      </dgm:prSet>
      <dgm:spPr/>
    </dgm:pt>
    <dgm:pt modelId="{936E5D30-C1FB-4C72-96D3-B19A3419264E}" type="pres">
      <dgm:prSet presAssocID="{30993AC6-DCD3-4210-8B22-782D82A291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361EA1A-5E81-4A3E-9A37-20BBD0326863}" type="pres">
      <dgm:prSet presAssocID="{D7D966A9-DBEF-4F63-9A81-2B136A7DCB23}" presName="spacer" presStyleCnt="0"/>
      <dgm:spPr/>
    </dgm:pt>
    <dgm:pt modelId="{53B59288-B336-4A2F-A53C-D745D9CA6D29}" type="pres">
      <dgm:prSet presAssocID="{503D067A-4DA4-4E0F-A3B0-13A19BD7975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D90E3AC-C52D-4DA9-9DA1-01A4CD055CAE}" type="pres">
      <dgm:prSet presAssocID="{503D067A-4DA4-4E0F-A3B0-13A19BD79753}" presName="childText" presStyleLbl="revTx" presStyleIdx="0" presStyleCnt="2">
        <dgm:presLayoutVars>
          <dgm:bulletEnabled val="1"/>
        </dgm:presLayoutVars>
      </dgm:prSet>
      <dgm:spPr/>
    </dgm:pt>
    <dgm:pt modelId="{1F06CE3C-64FA-437B-B77F-5E3234B85EA4}" type="pres">
      <dgm:prSet presAssocID="{72353FFA-6ABE-451B-BD0F-02E712555BD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8B997A-3F0A-47D5-BFA8-3853E9CF6265}" type="pres">
      <dgm:prSet presAssocID="{72353FFA-6ABE-451B-BD0F-02E712555B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79F1500-8196-4B05-A896-A85720C25648}" srcId="{AA87FE58-A6B7-4372-8E5A-CAA698124E68}" destId="{72353FFA-6ABE-451B-BD0F-02E712555BDD}" srcOrd="2" destOrd="0" parTransId="{BC6FD57A-5D01-4A04-A08B-626A71CF5340}" sibTransId="{DEEF2845-A280-455D-8327-63FD817AC0A1}"/>
    <dgm:cxn modelId="{BE629109-1DB0-407E-8104-83621B0260F2}" type="presOf" srcId="{6EE66050-BBBF-48F9-BC88-72B618CFD9B3}" destId="{A78B997A-3F0A-47D5-BFA8-3853E9CF6265}" srcOrd="0" destOrd="3" presId="urn:microsoft.com/office/officeart/2005/8/layout/vList2"/>
    <dgm:cxn modelId="{905D381A-C090-4CC0-8B9F-14E6DE96CB87}" srcId="{503D067A-4DA4-4E0F-A3B0-13A19BD79753}" destId="{28F36601-1627-4131-B1A3-1DEDDD661821}" srcOrd="1" destOrd="0" parTransId="{A99109DF-1ACA-4C4A-951D-4607A803F474}" sibTransId="{FCF85DCB-8FF6-4FE5-B782-8251308C55F1}"/>
    <dgm:cxn modelId="{29546C23-87D6-40E7-AB11-D58D74DC2C09}" srcId="{72353FFA-6ABE-451B-BD0F-02E712555BDD}" destId="{6EE66050-BBBF-48F9-BC88-72B618CFD9B3}" srcOrd="3" destOrd="0" parTransId="{5020F5DB-8CAA-4C9E-AF06-C880D40C01D8}" sibTransId="{C4104239-BADC-4AA6-A8C4-D1AE1C8FEF28}"/>
    <dgm:cxn modelId="{8CF5002A-B527-4541-8E5C-6226DA45D7AF}" srcId="{503D067A-4DA4-4E0F-A3B0-13A19BD79753}" destId="{974BEB7E-6E67-4763-A804-DA649B9B5456}" srcOrd="0" destOrd="0" parTransId="{87AAA2C7-5343-420A-9CDB-1805266AC318}" sibTransId="{CF7FDFFC-8918-4319-8439-BC90AAF59F6D}"/>
    <dgm:cxn modelId="{31CA722B-A1F4-429B-B88B-2E68C90A63CA}" srcId="{72353FFA-6ABE-451B-BD0F-02E712555BDD}" destId="{949CD2BE-B9A3-4349-9EEA-3C1597FF4F61}" srcOrd="2" destOrd="0" parTransId="{5BAF84C4-33C0-4330-8FE6-5D8D35DD3581}" sibTransId="{7F7603FC-2E53-4433-9A81-F57EC46E9F9B}"/>
    <dgm:cxn modelId="{FFEFBF65-F256-42D3-B402-E6BE5E06A455}" type="presOf" srcId="{5CB2283B-412F-4730-A1CE-9FE2002789A3}" destId="{A78B997A-3F0A-47D5-BFA8-3853E9CF6265}" srcOrd="0" destOrd="0" presId="urn:microsoft.com/office/officeart/2005/8/layout/vList2"/>
    <dgm:cxn modelId="{B6238547-8659-407F-8019-EAD0EF5EB099}" type="presOf" srcId="{72353FFA-6ABE-451B-BD0F-02E712555BDD}" destId="{1F06CE3C-64FA-437B-B77F-5E3234B85EA4}" srcOrd="0" destOrd="0" presId="urn:microsoft.com/office/officeart/2005/8/layout/vList2"/>
    <dgm:cxn modelId="{1DA92773-6E29-4A01-805A-155882007543}" type="presOf" srcId="{28F36601-1627-4131-B1A3-1DEDDD661821}" destId="{ED90E3AC-C52D-4DA9-9DA1-01A4CD055CAE}" srcOrd="0" destOrd="1" presId="urn:microsoft.com/office/officeart/2005/8/layout/vList2"/>
    <dgm:cxn modelId="{D91EBD7C-AB67-4012-A49D-62D4A122ECD0}" type="presOf" srcId="{AA87FE58-A6B7-4372-8E5A-CAA698124E68}" destId="{3B851E43-F992-4AC3-9B66-5A347A239901}" srcOrd="0" destOrd="0" presId="urn:microsoft.com/office/officeart/2005/8/layout/vList2"/>
    <dgm:cxn modelId="{371ABFA1-C621-418E-8605-CF7C05FA0014}" type="presOf" srcId="{503D067A-4DA4-4E0F-A3B0-13A19BD79753}" destId="{53B59288-B336-4A2F-A53C-D745D9CA6D29}" srcOrd="0" destOrd="0" presId="urn:microsoft.com/office/officeart/2005/8/layout/vList2"/>
    <dgm:cxn modelId="{00F177A3-C321-4BBE-BA77-1FD6D486EB26}" type="presOf" srcId="{30993AC6-DCD3-4210-8B22-782D82A291DC}" destId="{936E5D30-C1FB-4C72-96D3-B19A3419264E}" srcOrd="0" destOrd="0" presId="urn:microsoft.com/office/officeart/2005/8/layout/vList2"/>
    <dgm:cxn modelId="{C407CDB8-3382-4858-9C44-E3EABBED912E}" srcId="{AA87FE58-A6B7-4372-8E5A-CAA698124E68}" destId="{503D067A-4DA4-4E0F-A3B0-13A19BD79753}" srcOrd="1" destOrd="0" parTransId="{00091B49-EABF-4041-81BE-52A9C555E4CB}" sibTransId="{B04E3F07-3840-4CD4-8884-354B122D8424}"/>
    <dgm:cxn modelId="{8F9C90C1-1E7B-42ED-B481-4C7CA2CC1B12}" type="presOf" srcId="{949CD2BE-B9A3-4349-9EEA-3C1597FF4F61}" destId="{A78B997A-3F0A-47D5-BFA8-3853E9CF6265}" srcOrd="0" destOrd="2" presId="urn:microsoft.com/office/officeart/2005/8/layout/vList2"/>
    <dgm:cxn modelId="{E0766CD1-FB80-4C66-B2D1-FB1CE0F21FF6}" srcId="{72353FFA-6ABE-451B-BD0F-02E712555BDD}" destId="{5CB2283B-412F-4730-A1CE-9FE2002789A3}" srcOrd="0" destOrd="0" parTransId="{EC223946-9E15-4445-A8D2-32FB9DD6DB01}" sibTransId="{99C5EC57-42D1-436F-B410-EF572B97552E}"/>
    <dgm:cxn modelId="{2D90D4D9-74ED-42AF-A26A-AAF721040A08}" srcId="{AA87FE58-A6B7-4372-8E5A-CAA698124E68}" destId="{30993AC6-DCD3-4210-8B22-782D82A291DC}" srcOrd="0" destOrd="0" parTransId="{8BC67F76-7499-4088-8B9B-07FA9C3F5579}" sibTransId="{D7D966A9-DBEF-4F63-9A81-2B136A7DCB23}"/>
    <dgm:cxn modelId="{4AC8FAF1-AABB-4024-BAE0-DFEEA09F2C3E}" type="presOf" srcId="{7D70F665-719F-4D22-9EAD-2234326D3751}" destId="{A78B997A-3F0A-47D5-BFA8-3853E9CF6265}" srcOrd="0" destOrd="1" presId="urn:microsoft.com/office/officeart/2005/8/layout/vList2"/>
    <dgm:cxn modelId="{EA5480FE-D3F2-46FE-AC39-AD7531C4DEEA}" srcId="{72353FFA-6ABE-451B-BD0F-02E712555BDD}" destId="{7D70F665-719F-4D22-9EAD-2234326D3751}" srcOrd="1" destOrd="0" parTransId="{5E6E4F48-518E-40E8-AB7D-DCDF98565860}" sibTransId="{38402D88-C18F-47A2-9744-84B47C128C56}"/>
    <dgm:cxn modelId="{C54781FF-815E-4AEB-BB0D-176E04143676}" type="presOf" srcId="{974BEB7E-6E67-4763-A804-DA649B9B5456}" destId="{ED90E3AC-C52D-4DA9-9DA1-01A4CD055CAE}" srcOrd="0" destOrd="0" presId="urn:microsoft.com/office/officeart/2005/8/layout/vList2"/>
    <dgm:cxn modelId="{0ABB9AF2-A9ED-4D31-8BCF-2F4245588EAB}" type="presParOf" srcId="{3B851E43-F992-4AC3-9B66-5A347A239901}" destId="{936E5D30-C1FB-4C72-96D3-B19A3419264E}" srcOrd="0" destOrd="0" presId="urn:microsoft.com/office/officeart/2005/8/layout/vList2"/>
    <dgm:cxn modelId="{46882D99-0EB2-46D8-95EA-D745CE885FE7}" type="presParOf" srcId="{3B851E43-F992-4AC3-9B66-5A347A239901}" destId="{4361EA1A-5E81-4A3E-9A37-20BBD0326863}" srcOrd="1" destOrd="0" presId="urn:microsoft.com/office/officeart/2005/8/layout/vList2"/>
    <dgm:cxn modelId="{5CF6801A-152C-41AB-A9DF-DCD32BC0667E}" type="presParOf" srcId="{3B851E43-F992-4AC3-9B66-5A347A239901}" destId="{53B59288-B336-4A2F-A53C-D745D9CA6D29}" srcOrd="2" destOrd="0" presId="urn:microsoft.com/office/officeart/2005/8/layout/vList2"/>
    <dgm:cxn modelId="{543F3751-D393-4540-9B6E-2F368643B9B9}" type="presParOf" srcId="{3B851E43-F992-4AC3-9B66-5A347A239901}" destId="{ED90E3AC-C52D-4DA9-9DA1-01A4CD055CAE}" srcOrd="3" destOrd="0" presId="urn:microsoft.com/office/officeart/2005/8/layout/vList2"/>
    <dgm:cxn modelId="{DE975B55-DAC1-40FB-B3DC-729F797FA96A}" type="presParOf" srcId="{3B851E43-F992-4AC3-9B66-5A347A239901}" destId="{1F06CE3C-64FA-437B-B77F-5E3234B85EA4}" srcOrd="4" destOrd="0" presId="urn:microsoft.com/office/officeart/2005/8/layout/vList2"/>
    <dgm:cxn modelId="{A40692E5-5524-4490-BCA2-F1ED3F8F0138}" type="presParOf" srcId="{3B851E43-F992-4AC3-9B66-5A347A239901}" destId="{A78B997A-3F0A-47D5-BFA8-3853E9CF626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87295-1DE5-402C-8537-E40C6F0C17D9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92D5745-7D2A-46DC-938A-092BADB5FEC1}">
      <dgm:prSet/>
      <dgm:spPr/>
      <dgm:t>
        <a:bodyPr/>
        <a:lstStyle/>
        <a:p>
          <a:r>
            <a:rPr lang="es-ES" b="1" u="sng" dirty="0"/>
            <a:t>Ataque Especial del Guerrero: </a:t>
          </a:r>
          <a:r>
            <a:rPr lang="es-ES" dirty="0"/>
            <a:t>El Guerrero realiza un "Golpe con Hacha". El poder de este golpe depende directamente de su atributo Fuerza (por ejemplo, el daño potencial es su Fuerza * 2). </a:t>
          </a:r>
          <a:endParaRPr lang="en-US" dirty="0"/>
        </a:p>
      </dgm:t>
    </dgm:pt>
    <dgm:pt modelId="{97282B81-4061-4487-9ABA-F9FEEB93EEB0}" type="parTrans" cxnId="{084BFBA2-C205-4E0A-991B-A5FCC6297645}">
      <dgm:prSet/>
      <dgm:spPr/>
      <dgm:t>
        <a:bodyPr/>
        <a:lstStyle/>
        <a:p>
          <a:endParaRPr lang="en-US"/>
        </a:p>
      </dgm:t>
    </dgm:pt>
    <dgm:pt modelId="{57334743-4D00-4546-AD69-1E68B3E18400}" type="sibTrans" cxnId="{084BFBA2-C205-4E0A-991B-A5FCC6297645}">
      <dgm:prSet/>
      <dgm:spPr/>
      <dgm:t>
        <a:bodyPr/>
        <a:lstStyle/>
        <a:p>
          <a:endParaRPr lang="en-US"/>
        </a:p>
      </dgm:t>
    </dgm:pt>
    <dgm:pt modelId="{2E3E23A4-ADAB-4BB7-BAC6-DF49EB82AD24}">
      <dgm:prSet/>
      <dgm:spPr/>
      <dgm:t>
        <a:bodyPr/>
        <a:lstStyle/>
        <a:p>
          <a:r>
            <a:rPr lang="es-ES" b="1" u="sng" dirty="0"/>
            <a:t>Ataque Especial del Mago: </a:t>
          </a:r>
          <a:r>
            <a:rPr lang="es-ES" dirty="0"/>
            <a:t>El Mago lanza un "Rayo de Fuego". El poder de este hechizo depende directamente de su atributo Poder Mágico (por ejemplo, el daño potencial es su Poder Mágico * 1.5). </a:t>
          </a:r>
          <a:endParaRPr lang="en-US" dirty="0"/>
        </a:p>
      </dgm:t>
    </dgm:pt>
    <dgm:pt modelId="{44EA8122-63EC-4D9B-85BE-FD5F7EB80C83}" type="parTrans" cxnId="{F36C6FC8-66D2-43A5-B575-BDC53905CAFF}">
      <dgm:prSet/>
      <dgm:spPr/>
      <dgm:t>
        <a:bodyPr/>
        <a:lstStyle/>
        <a:p>
          <a:endParaRPr lang="en-US"/>
        </a:p>
      </dgm:t>
    </dgm:pt>
    <dgm:pt modelId="{59CF7451-3AD4-4D73-A997-78953D16280E}" type="sibTrans" cxnId="{F36C6FC8-66D2-43A5-B575-BDC53905CAFF}">
      <dgm:prSet/>
      <dgm:spPr/>
      <dgm:t>
        <a:bodyPr/>
        <a:lstStyle/>
        <a:p>
          <a:endParaRPr lang="en-US"/>
        </a:p>
      </dgm:t>
    </dgm:pt>
    <dgm:pt modelId="{B06C3DEB-866C-4BAD-9E88-D6FD9301B0A4}" type="pres">
      <dgm:prSet presAssocID="{EFA87295-1DE5-402C-8537-E40C6F0C17D9}" presName="linear" presStyleCnt="0">
        <dgm:presLayoutVars>
          <dgm:animLvl val="lvl"/>
          <dgm:resizeHandles val="exact"/>
        </dgm:presLayoutVars>
      </dgm:prSet>
      <dgm:spPr/>
    </dgm:pt>
    <dgm:pt modelId="{FE0D9966-1B3E-42E5-A5FA-3635C3793695}" type="pres">
      <dgm:prSet presAssocID="{092D5745-7D2A-46DC-938A-092BADB5FEC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9D56F90-C6D5-4527-BC8B-A47C5EDE8D36}" type="pres">
      <dgm:prSet presAssocID="{57334743-4D00-4546-AD69-1E68B3E18400}" presName="spacer" presStyleCnt="0"/>
      <dgm:spPr/>
    </dgm:pt>
    <dgm:pt modelId="{9AC232E1-A249-4AB8-8AD7-63F841CCA80E}" type="pres">
      <dgm:prSet presAssocID="{2E3E23A4-ADAB-4BB7-BAC6-DF49EB82AD24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9D39317-85E1-45D1-87F9-0C9E87126AFA}" type="presOf" srcId="{092D5745-7D2A-46DC-938A-092BADB5FEC1}" destId="{FE0D9966-1B3E-42E5-A5FA-3635C3793695}" srcOrd="0" destOrd="0" presId="urn:microsoft.com/office/officeart/2005/8/layout/vList2"/>
    <dgm:cxn modelId="{B13C5C47-2830-4CA8-B751-149EA6EC7174}" type="presOf" srcId="{EFA87295-1DE5-402C-8537-E40C6F0C17D9}" destId="{B06C3DEB-866C-4BAD-9E88-D6FD9301B0A4}" srcOrd="0" destOrd="0" presId="urn:microsoft.com/office/officeart/2005/8/layout/vList2"/>
    <dgm:cxn modelId="{A0014B56-E64A-4264-97BA-86FBA8BBF0EB}" type="presOf" srcId="{2E3E23A4-ADAB-4BB7-BAC6-DF49EB82AD24}" destId="{9AC232E1-A249-4AB8-8AD7-63F841CCA80E}" srcOrd="0" destOrd="0" presId="urn:microsoft.com/office/officeart/2005/8/layout/vList2"/>
    <dgm:cxn modelId="{084BFBA2-C205-4E0A-991B-A5FCC6297645}" srcId="{EFA87295-1DE5-402C-8537-E40C6F0C17D9}" destId="{092D5745-7D2A-46DC-938A-092BADB5FEC1}" srcOrd="0" destOrd="0" parTransId="{97282B81-4061-4487-9ABA-F9FEEB93EEB0}" sibTransId="{57334743-4D00-4546-AD69-1E68B3E18400}"/>
    <dgm:cxn modelId="{F36C6FC8-66D2-43A5-B575-BDC53905CAFF}" srcId="{EFA87295-1DE5-402C-8537-E40C6F0C17D9}" destId="{2E3E23A4-ADAB-4BB7-BAC6-DF49EB82AD24}" srcOrd="1" destOrd="0" parTransId="{44EA8122-63EC-4D9B-85BE-FD5F7EB80C83}" sibTransId="{59CF7451-3AD4-4D73-A997-78953D16280E}"/>
    <dgm:cxn modelId="{82B1CF91-D685-40F8-A017-F4AC04B5FD9C}" type="presParOf" srcId="{B06C3DEB-866C-4BAD-9E88-D6FD9301B0A4}" destId="{FE0D9966-1B3E-42E5-A5FA-3635C3793695}" srcOrd="0" destOrd="0" presId="urn:microsoft.com/office/officeart/2005/8/layout/vList2"/>
    <dgm:cxn modelId="{90A29988-A653-4E47-ABC3-8D78AB36B456}" type="presParOf" srcId="{B06C3DEB-866C-4BAD-9E88-D6FD9301B0A4}" destId="{99D56F90-C6D5-4527-BC8B-A47C5EDE8D36}" srcOrd="1" destOrd="0" presId="urn:microsoft.com/office/officeart/2005/8/layout/vList2"/>
    <dgm:cxn modelId="{4ABA84FD-69E0-4C98-9513-7477E391F9C0}" type="presParOf" srcId="{B06C3DEB-866C-4BAD-9E88-D6FD9301B0A4}" destId="{9AC232E1-A249-4AB8-8AD7-63F841CCA80E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E5D30-C1FB-4C72-96D3-B19A3419264E}">
      <dsp:nvSpPr>
        <dsp:cNvPr id="0" name=""/>
        <dsp:cNvSpPr/>
      </dsp:nvSpPr>
      <dsp:spPr>
        <a:xfrm>
          <a:off x="0" y="36936"/>
          <a:ext cx="6479357" cy="74053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Acciones Comunes a Todos los Personajes:</a:t>
          </a:r>
          <a:endParaRPr lang="en-US" sz="1900" kern="1200"/>
        </a:p>
      </dsp:txBody>
      <dsp:txXfrm>
        <a:off x="36150" y="73086"/>
        <a:ext cx="6407057" cy="668236"/>
      </dsp:txXfrm>
    </dsp:sp>
    <dsp:sp modelId="{53B59288-B336-4A2F-A53C-D745D9CA6D29}">
      <dsp:nvSpPr>
        <dsp:cNvPr id="0" name=""/>
        <dsp:cNvSpPr/>
      </dsp:nvSpPr>
      <dsp:spPr>
        <a:xfrm>
          <a:off x="0" y="832193"/>
          <a:ext cx="6479357" cy="740536"/>
        </a:xfrm>
        <a:prstGeom prst="roundRect">
          <a:avLst/>
        </a:prstGeom>
        <a:solidFill>
          <a:schemeClr val="accent5">
            <a:hueOff val="4505397"/>
            <a:satOff val="-11270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Subir de Nivel:</a:t>
          </a:r>
          <a:r>
            <a:rPr lang="es-ES" sz="1900" kern="1200"/>
            <a:t> Cuando un personaje "sube de nivel": </a:t>
          </a:r>
          <a:endParaRPr lang="en-US" sz="1900" kern="1200"/>
        </a:p>
      </dsp:txBody>
      <dsp:txXfrm>
        <a:off x="36150" y="868343"/>
        <a:ext cx="6407057" cy="668236"/>
      </dsp:txXfrm>
    </dsp:sp>
    <dsp:sp modelId="{ED90E3AC-C52D-4DA9-9DA1-01A4CD055CAE}">
      <dsp:nvSpPr>
        <dsp:cNvPr id="0" name=""/>
        <dsp:cNvSpPr/>
      </dsp:nvSpPr>
      <dsp:spPr>
        <a:xfrm>
          <a:off x="0" y="1572729"/>
          <a:ext cx="6479357" cy="727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2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Su </a:t>
          </a:r>
          <a:r>
            <a:rPr lang="es-ES" sz="1500" b="1" kern="1200"/>
            <a:t>Nivel</a:t>
          </a:r>
          <a:r>
            <a:rPr lang="es-ES" sz="1500" kern="1200"/>
            <a:t> aumenta en 1.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Sus </a:t>
          </a:r>
          <a:r>
            <a:rPr lang="es-ES" sz="1500" b="1" kern="1200"/>
            <a:t>Puntos de Vida</a:t>
          </a:r>
          <a:r>
            <a:rPr lang="es-ES" sz="1500" kern="1200"/>
            <a:t> máximos (y actuales) aumentan en una cantidad fija (en este caso, 10 puntos). Esto simula que se vuelven más resistentes.</a:t>
          </a:r>
          <a:endParaRPr lang="en-US" sz="1500" kern="1200"/>
        </a:p>
      </dsp:txBody>
      <dsp:txXfrm>
        <a:off x="0" y="1572729"/>
        <a:ext cx="6479357" cy="727605"/>
      </dsp:txXfrm>
    </dsp:sp>
    <dsp:sp modelId="{1F06CE3C-64FA-437B-B77F-5E3234B85EA4}">
      <dsp:nvSpPr>
        <dsp:cNvPr id="0" name=""/>
        <dsp:cNvSpPr/>
      </dsp:nvSpPr>
      <dsp:spPr>
        <a:xfrm>
          <a:off x="0" y="2300334"/>
          <a:ext cx="6479357" cy="740536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Recibir Daño:</a:t>
          </a:r>
          <a:r>
            <a:rPr lang="es-ES" sz="1900" kern="1200"/>
            <a:t> Cuando un personaje "recibe daño", se le especifica una </a:t>
          </a:r>
          <a:r>
            <a:rPr lang="es-ES" sz="1900" b="1" kern="1200"/>
            <a:t>cantidad de daño</a:t>
          </a:r>
          <a:r>
            <a:rPr lang="es-ES" sz="1900" kern="1200"/>
            <a:t> (un número entero). </a:t>
          </a:r>
          <a:endParaRPr lang="en-US" sz="1900" kern="1200"/>
        </a:p>
      </dsp:txBody>
      <dsp:txXfrm>
        <a:off x="36150" y="2336484"/>
        <a:ext cx="6407057" cy="668236"/>
      </dsp:txXfrm>
    </dsp:sp>
    <dsp:sp modelId="{A78B997A-3F0A-47D5-BFA8-3853E9CF6265}">
      <dsp:nvSpPr>
        <dsp:cNvPr id="0" name=""/>
        <dsp:cNvSpPr/>
      </dsp:nvSpPr>
      <dsp:spPr>
        <a:xfrm>
          <a:off x="0" y="3040871"/>
          <a:ext cx="6479357" cy="18485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720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Esta cantidad de daño se resta de sus </a:t>
          </a:r>
          <a:r>
            <a:rPr lang="es-ES" sz="1500" b="1" kern="1200"/>
            <a:t>Puntos de Vida</a:t>
          </a:r>
          <a:r>
            <a:rPr lang="es-ES" sz="1500" kern="1200"/>
            <a:t> actuales.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b="1" kern="1200"/>
            <a:t>Efecto del Estado:</a:t>
          </a:r>
          <a:r>
            <a:rPr lang="es-ES" sz="1500" kern="1200"/>
            <a:t> Si el personaje se encuentra en estado "Envenenado", recibe una cantidad de daño </a:t>
          </a:r>
          <a:r>
            <a:rPr lang="es-ES" sz="1500" i="1" kern="1200"/>
            <a:t>extra</a:t>
          </a:r>
          <a:r>
            <a:rPr lang="es-ES" sz="1500" kern="1200"/>
            <a:t> adicional (en este caso, 5 puntos de daño) además del daño normal.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Los </a:t>
          </a:r>
          <a:r>
            <a:rPr lang="es-ES" sz="1500" b="1" kern="1200"/>
            <a:t>Puntos de Vida</a:t>
          </a:r>
          <a:r>
            <a:rPr lang="es-ES" sz="1500" kern="1200"/>
            <a:t> nunca pueden ser menores que 0. Si el daño reduce los Puntos de Vida a 0 o menos, se establecen en 0.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500" kern="1200"/>
            <a:t>Si los </a:t>
          </a:r>
          <a:r>
            <a:rPr lang="es-ES" sz="1500" b="1" kern="1200"/>
            <a:t>Puntos de Vida</a:t>
          </a:r>
          <a:r>
            <a:rPr lang="es-ES" sz="1500" kern="1200"/>
            <a:t> llegan a 0, el personaje es marcado como "derrotado".</a:t>
          </a:r>
          <a:endParaRPr lang="en-US" sz="1500" kern="1200"/>
        </a:p>
      </dsp:txBody>
      <dsp:txXfrm>
        <a:off x="0" y="3040871"/>
        <a:ext cx="6479357" cy="1848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D9966-1B3E-42E5-A5FA-3635C3793695}">
      <dsp:nvSpPr>
        <dsp:cNvPr id="0" name=""/>
        <dsp:cNvSpPr/>
      </dsp:nvSpPr>
      <dsp:spPr>
        <a:xfrm>
          <a:off x="0" y="103260"/>
          <a:ext cx="5375383" cy="2414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u="sng" kern="1200" dirty="0"/>
            <a:t>Ataque Especial del Guerrero: </a:t>
          </a:r>
          <a:r>
            <a:rPr lang="es-ES" sz="2400" kern="1200" dirty="0"/>
            <a:t>El Guerrero realiza un "Golpe con Hacha". El poder de este golpe depende directamente de su atributo Fuerza (por ejemplo, el daño potencial es su Fuerza * 2). </a:t>
          </a:r>
          <a:endParaRPr lang="en-US" sz="2400" kern="1200" dirty="0"/>
        </a:p>
      </dsp:txBody>
      <dsp:txXfrm>
        <a:off x="117885" y="221145"/>
        <a:ext cx="5139613" cy="2179109"/>
      </dsp:txXfrm>
    </dsp:sp>
    <dsp:sp modelId="{9AC232E1-A249-4AB8-8AD7-63F841CCA80E}">
      <dsp:nvSpPr>
        <dsp:cNvPr id="0" name=""/>
        <dsp:cNvSpPr/>
      </dsp:nvSpPr>
      <dsp:spPr>
        <a:xfrm>
          <a:off x="0" y="2587259"/>
          <a:ext cx="5375383" cy="2414879"/>
        </a:xfrm>
        <a:prstGeom prst="roundRect">
          <a:avLst/>
        </a:prstGeom>
        <a:solidFill>
          <a:schemeClr val="accent5">
            <a:hueOff val="9010794"/>
            <a:satOff val="-22539"/>
            <a:lumOff val="-24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u="sng" kern="1200" dirty="0"/>
            <a:t>Ataque Especial del Mago: </a:t>
          </a:r>
          <a:r>
            <a:rPr lang="es-ES" sz="2400" kern="1200" dirty="0"/>
            <a:t>El Mago lanza un "Rayo de Fuego". El poder de este hechizo depende directamente de su atributo Poder Mágico (por ejemplo, el daño potencial es su Poder Mágico * 1.5). </a:t>
          </a:r>
          <a:endParaRPr lang="en-US" sz="2400" kern="1200" dirty="0"/>
        </a:p>
      </dsp:txBody>
      <dsp:txXfrm>
        <a:off x="117885" y="2705144"/>
        <a:ext cx="5139613" cy="21791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9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371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58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255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8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5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51337E6-B94E-BC18-EB4C-5376FDAB5F7B}"/>
              </a:ext>
            </a:extLst>
          </p:cNvPr>
          <p:cNvSpPr txBox="1"/>
          <p:nvPr userDrawn="1"/>
        </p:nvSpPr>
        <p:spPr>
          <a:xfrm>
            <a:off x="4234556" y="6352143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/>
              <a:t>Programación II - 2025</a:t>
            </a:r>
          </a:p>
        </p:txBody>
      </p:sp>
    </p:spTree>
    <p:extLst>
      <p:ext uri="{BB962C8B-B14F-4D97-AF65-F5344CB8AC3E}">
        <p14:creationId xmlns:p14="http://schemas.microsoft.com/office/powerpoint/2010/main" val="33038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as con trajes de alta tecnología">
            <a:extLst>
              <a:ext uri="{FF2B5EF4-FFF2-40B4-BE49-F238E27FC236}">
                <a16:creationId xmlns:a16="http://schemas.microsoft.com/office/drawing/2014/main" id="{D6F8C160-0000-527C-E63F-FCBCD3C3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01" b="146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8650D49-CF4D-2705-14F1-BF86DFD3C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Diseño de un Sistema de Personajes de Videojuego con Habilidades Especiales</a:t>
            </a:r>
            <a:endParaRPr lang="es-AR" sz="3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F001430-8CC6-174B-E971-A56ACD0B9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s-AR" dirty="0"/>
              <a:t>Programación II 2025</a:t>
            </a:r>
          </a:p>
          <a:p>
            <a:endParaRPr lang="es-A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840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3F5062-2240-543E-2E61-7BA2C31A5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018" y="277318"/>
            <a:ext cx="6034187" cy="1097280"/>
          </a:xfrm>
        </p:spPr>
        <p:txBody>
          <a:bodyPr>
            <a:normAutofit/>
          </a:bodyPr>
          <a:lstStyle/>
          <a:p>
            <a:r>
              <a:rPr lang="es-AR" dirty="0"/>
              <a:t>Enunciado</a:t>
            </a:r>
          </a:p>
        </p:txBody>
      </p:sp>
      <p:pic>
        <p:nvPicPr>
          <p:cNvPr id="5" name="Picture 4" descr="Fondos abstracto">
            <a:extLst>
              <a:ext uri="{FF2B5EF4-FFF2-40B4-BE49-F238E27FC236}">
                <a16:creationId xmlns:a16="http://schemas.microsoft.com/office/drawing/2014/main" id="{A9427C0F-1FE9-C54B-2EBD-99439A8F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26" r="8973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3B48BB-8926-CBA4-C660-8F8D7254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755" y="1374598"/>
            <a:ext cx="7030386" cy="4823108"/>
          </a:xfrm>
        </p:spPr>
        <p:txBody>
          <a:bodyPr>
            <a:noAutofit/>
          </a:bodyPr>
          <a:lstStyle/>
          <a:p>
            <a:pPr marL="0" lvl="0" indent="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ES" dirty="0"/>
              <a:t>En el desarrollo de un videojuego, es fundamental poder representar diferentes tipos de personajes guerreros y magos; que comparten ciertas características básicas (nombre, nivel, puntos de vida, estado (normal, envenenado, derrotado,) pero tienen habilidades únicas. </a:t>
            </a:r>
          </a:p>
          <a:p>
            <a:pPr marL="0" lvl="0" indent="0" rtl="0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s-ES" dirty="0"/>
              <a:t>El sistema debe cumplir los siguientes requisitos:</a:t>
            </a:r>
          </a:p>
          <a:p>
            <a:pPr marL="457200" lvl="0" indent="-27749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dirty="0"/>
              <a:t>Se debe definir un método para que el personaje suba de nivel y otro para que reciba daño.</a:t>
            </a:r>
          </a:p>
          <a:p>
            <a:pPr marL="457200" lvl="0" indent="-27749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dirty="0"/>
              <a:t>Se debe declarar un método que represente la habilidad especial única de cada tipo de personaje. </a:t>
            </a:r>
          </a:p>
          <a:p>
            <a:pPr marL="457200" lvl="0" indent="-27749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dirty="0"/>
              <a:t>Un Guerrero golpea porque tiene el atributo de fuerza, un Mago lanza un hechizo porque tiene el atributo de poder mágico</a:t>
            </a:r>
          </a:p>
          <a:p>
            <a:pPr marL="457200" lvl="0" indent="-277495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s-ES" dirty="0"/>
              <a:t>Se debe incluir un programa principal (</a:t>
            </a:r>
            <a:r>
              <a:rPr lang="es-ES" dirty="0" err="1"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s-ES" dirty="0"/>
              <a:t>) para crear y manipular estos personajes.</a:t>
            </a:r>
          </a:p>
          <a:p>
            <a:pPr>
              <a:lnSpc>
                <a:spcPct val="110000"/>
              </a:lnSpc>
            </a:pP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D61A9D-3C83-5035-6F31-FB176E602C05}"/>
              </a:ext>
            </a:extLst>
          </p:cNvPr>
          <p:cNvSpPr txBox="1"/>
          <p:nvPr/>
        </p:nvSpPr>
        <p:spPr>
          <a:xfrm>
            <a:off x="10488854" y="6611779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/>
              <a:t>Programación II - 2025</a:t>
            </a:r>
          </a:p>
        </p:txBody>
      </p:sp>
    </p:spTree>
    <p:extLst>
      <p:ext uri="{BB962C8B-B14F-4D97-AF65-F5344CB8AC3E}">
        <p14:creationId xmlns:p14="http://schemas.microsoft.com/office/powerpoint/2010/main" val="90297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AF993C-A194-D9A7-8997-91951636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s-AR" dirty="0"/>
              <a:t>Enunciado – Estrategia del juego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BBF191-9CC8-4313-B1CA-8DF1A53A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C5F0060E-03EB-29D2-4E8A-CA01ACDDAF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7439379"/>
              </p:ext>
            </p:extLst>
          </p:nvPr>
        </p:nvGraphicFramePr>
        <p:xfrm>
          <a:off x="5051651" y="13716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8FBCAB92-A1B4-3A9A-DC6D-D969FDF114FD}"/>
              </a:ext>
            </a:extLst>
          </p:cNvPr>
          <p:cNvSpPr txBox="1"/>
          <p:nvPr/>
        </p:nvSpPr>
        <p:spPr>
          <a:xfrm>
            <a:off x="10470464" y="6454848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/>
              <a:t>Programación II - 2025</a:t>
            </a:r>
          </a:p>
        </p:txBody>
      </p:sp>
    </p:spTree>
    <p:extLst>
      <p:ext uri="{BB962C8B-B14F-4D97-AF65-F5344CB8AC3E}">
        <p14:creationId xmlns:p14="http://schemas.microsoft.com/office/powerpoint/2010/main" val="169532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3F27BC-7079-4FF7-8F7C-ABC82FA3C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0819FC-9A3C-AC8C-A83A-91B8217F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914400"/>
            <a:ext cx="3675888" cy="4157931"/>
          </a:xfrm>
        </p:spPr>
        <p:txBody>
          <a:bodyPr anchor="t">
            <a:normAutofit/>
          </a:bodyPr>
          <a:lstStyle/>
          <a:p>
            <a:r>
              <a:rPr lang="es-AR" dirty="0"/>
              <a:t>Enunciado – Estrategia del juego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5F4E67-4DB9-8422-13E5-B36FD48EC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F45B4CE0-EE00-D349-377B-A9F9C6949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8366003"/>
              </p:ext>
            </p:extLst>
          </p:nvPr>
        </p:nvGraphicFramePr>
        <p:xfrm>
          <a:off x="5432612" y="914400"/>
          <a:ext cx="5375383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7517BE59-1F1A-C61F-2B5C-DF31B0542016}"/>
              </a:ext>
            </a:extLst>
          </p:cNvPr>
          <p:cNvSpPr txBox="1"/>
          <p:nvPr/>
        </p:nvSpPr>
        <p:spPr>
          <a:xfrm>
            <a:off x="10470464" y="6454848"/>
            <a:ext cx="14847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00" dirty="0"/>
              <a:t>Programación II - 2025</a:t>
            </a:r>
          </a:p>
        </p:txBody>
      </p:sp>
    </p:spTree>
    <p:extLst>
      <p:ext uri="{BB962C8B-B14F-4D97-AF65-F5344CB8AC3E}">
        <p14:creationId xmlns:p14="http://schemas.microsoft.com/office/powerpoint/2010/main" val="6570160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415</Words>
  <Application>Microsoft Office PowerPoint</Application>
  <PresentationFormat>Panorámica</PresentationFormat>
  <Paragraphs>25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Grandview Display</vt:lpstr>
      <vt:lpstr>Roboto Mono</vt:lpstr>
      <vt:lpstr>DashVTI</vt:lpstr>
      <vt:lpstr>Diseño de un Sistema de Personajes de Videojuego con Habilidades Especiales</vt:lpstr>
      <vt:lpstr>Enunciado</vt:lpstr>
      <vt:lpstr>Enunciado – Estrategia del juego</vt:lpstr>
      <vt:lpstr>Enunciado – Estrategia del juego</vt:lpstr>
    </vt:vector>
  </TitlesOfParts>
  <Company>UNLP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Gonzalez</dc:creator>
  <cp:lastModifiedBy>Alejandro Gonzalez</cp:lastModifiedBy>
  <cp:revision>1</cp:revision>
  <dcterms:created xsi:type="dcterms:W3CDTF">2025-05-07T20:07:45Z</dcterms:created>
  <dcterms:modified xsi:type="dcterms:W3CDTF">2025-05-07T20:13:46Z</dcterms:modified>
</cp:coreProperties>
</file>