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63c1cf07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63c1cf07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963c1cf07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963c1cf07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63c1cf07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63c1cf07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687c80d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687c80d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63c1cf07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63c1cf07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63c1cf07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63c1cf07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63c1cf073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63c1cf07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63c1cf07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63c1cf07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963c1cf07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963c1cf07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63c1cf07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63c1cf07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63c1cf07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63c1cf07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63c1cf07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63c1cf07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linux-ip.net/html/" TargetMode="External"/><Relationship Id="rId4" Type="http://schemas.openxmlformats.org/officeDocument/2006/relationships/hyperlink" Target="http://lartc.org/howto/" TargetMode="External"/><Relationship Id="rId5" Type="http://schemas.openxmlformats.org/officeDocument/2006/relationships/hyperlink" Target="http://www.tldp.org/LDP/nag2/index.html" TargetMode="External"/><Relationship Id="rId6" Type="http://schemas.openxmlformats.org/officeDocument/2006/relationships/hyperlink" Target="https://www.geeksforgeeks.org/tcp-ip-model/" TargetMode="External"/><Relationship Id="rId7" Type="http://schemas.openxmlformats.org/officeDocument/2006/relationships/hyperlink" Target="https://www.youtube.com/watch?v=bj-Yfakjllc&amp;list=PLIFyRwBY_4bRLmKfP1KnZA6rZbRHtxmXi&amp;ab_channel=PracticalNetwork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geeksforgeeks.org/tcp-ip-mode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84075" y="1093150"/>
            <a:ext cx="50175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ro"/>
              <a:t>Lab 4 - Homework evaluation and useful commands on networking level</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2. ping command</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1400">
                <a:latin typeface="Arial"/>
                <a:ea typeface="Arial"/>
                <a:cs typeface="Arial"/>
                <a:sym typeface="Arial"/>
              </a:rPr>
              <a:t>It is probably the most commonly used command for testing connectivity. A run of the command in its simplest form is done by ping [address or domain to check] (e.g., ping 204.228.150.3). The result of the run will be the transmission of ICMP echo request packets to the respective host, which will respond with an echo reply if it is active.</a:t>
            </a:r>
            <a:endParaRPr sz="1400">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a:p>
            <a:pPr indent="0" lvl="0" marL="0" rtl="0" algn="l">
              <a:spcBef>
                <a:spcPts val="1200"/>
              </a:spcBef>
              <a:spcAft>
                <a:spcPts val="1200"/>
              </a:spcAft>
              <a:buNone/>
            </a:pPr>
            <a:r>
              <a:rPr lang="ro" sz="1400">
                <a:latin typeface="Arial"/>
                <a:ea typeface="Arial"/>
                <a:cs typeface="Arial"/>
                <a:sym typeface="Arial"/>
              </a:rPr>
              <a:t>Analyze the file from the course page that presents the contents of some ICMP frames: icmp-frames.txt.</a:t>
            </a:r>
            <a:endParaRPr sz="1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3. traceroute</a:t>
            </a:r>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o" sz="1400">
                <a:latin typeface="Arial"/>
                <a:ea typeface="Arial"/>
                <a:cs typeface="Arial"/>
                <a:sym typeface="Arial"/>
              </a:rPr>
              <a:t>This command, in addition to basic connectivity testing, allows us to determine the route taken by packets to reach the destination. The basic syntax is similar to that of ping: traceroute [address or domain to check].</a:t>
            </a:r>
            <a:endParaRPr sz="1400">
              <a:latin typeface="Arial"/>
              <a:ea typeface="Arial"/>
              <a:cs typeface="Arial"/>
              <a:sym typeface="Arial"/>
            </a:endParaRPr>
          </a:p>
          <a:p>
            <a:pPr indent="0" lvl="0" marL="0" rtl="0" algn="l">
              <a:spcBef>
                <a:spcPts val="1200"/>
              </a:spcBef>
              <a:spcAft>
                <a:spcPts val="1200"/>
              </a:spcAft>
              <a:buNone/>
            </a:pPr>
            <a:r>
              <a:rPr lang="ro" sz="1400">
                <a:latin typeface="Arial"/>
                <a:ea typeface="Arial"/>
                <a:cs typeface="Arial"/>
                <a:sym typeface="Arial"/>
              </a:rPr>
              <a:t>The operation of the command is also based on sending ICMP echo request packets, but this time the TTL field is incrementally increased, starting from 1. The TTL field is decremented by each router that the packets pass through. When it reaches 0, that router sends back an ICMP time-exceeded message. Based on this message, we can identify the first router after the first series of echo request packets with TTL 1. The TTL value is then increased to 2, which will reach 0 at the second router, which can also be identified based on the time-exceeded packets sent, and so on, until the destination is reached.</a:t>
            </a:r>
            <a:endParaRPr sz="1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4. netstat</a:t>
            </a:r>
            <a:endParaRPr/>
          </a:p>
        </p:txBody>
      </p:sp>
      <p:sp>
        <p:nvSpPr>
          <p:cNvPr id="201" name="Google Shape;201;p24"/>
          <p:cNvSpPr txBox="1"/>
          <p:nvPr>
            <p:ph idx="1" type="body"/>
          </p:nvPr>
        </p:nvSpPr>
        <p:spPr>
          <a:xfrm>
            <a:off x="1258625" y="1061500"/>
            <a:ext cx="7191600" cy="339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100">
                <a:latin typeface="Arial"/>
                <a:ea typeface="Arial"/>
                <a:cs typeface="Arial"/>
                <a:sym typeface="Arial"/>
              </a:rPr>
              <a:t>Like the ip command, the netstat command provides a wide range of functionalities at the observational (diagnostic) level. One of the most commonly used is the following:</a:t>
            </a:r>
            <a:endParaRPr sz="1100">
              <a:latin typeface="Arial"/>
              <a:ea typeface="Arial"/>
              <a:cs typeface="Arial"/>
              <a:sym typeface="Arial"/>
            </a:endParaRPr>
          </a:p>
          <a:p>
            <a:pPr indent="0" lvl="0" marL="0" rtl="0" algn="l">
              <a:spcBef>
                <a:spcPts val="1200"/>
              </a:spcBef>
              <a:spcAft>
                <a:spcPts val="0"/>
              </a:spcAft>
              <a:buNone/>
            </a:pPr>
            <a:r>
              <a:rPr b="1" lang="ro" sz="1100">
                <a:latin typeface="Arial"/>
                <a:ea typeface="Arial"/>
                <a:cs typeface="Arial"/>
                <a:sym typeface="Arial"/>
              </a:rPr>
              <a:t>netstat -[t|u|W|x]a</a:t>
            </a:r>
            <a:endParaRPr b="1" sz="1100">
              <a:latin typeface="Arial"/>
              <a:ea typeface="Arial"/>
              <a:cs typeface="Arial"/>
              <a:sym typeface="Arial"/>
            </a:endParaRPr>
          </a:p>
          <a:p>
            <a:pPr indent="0" lvl="0" marL="0" rtl="0" algn="l">
              <a:spcBef>
                <a:spcPts val="1200"/>
              </a:spcBef>
              <a:spcAft>
                <a:spcPts val="0"/>
              </a:spcAft>
              <a:buNone/>
            </a:pPr>
            <a:r>
              <a:rPr lang="ro" sz="1100">
                <a:latin typeface="Arial"/>
                <a:ea typeface="Arial"/>
                <a:cs typeface="Arial"/>
                <a:sym typeface="Arial"/>
              </a:rPr>
              <a:t>Depending on the letter chosen as a parameter, the current connections (links) present in the system at the socket level for TCP, UDP, RAW IP, or Unix local sockets will be displayed. Among the new information that we can gather from the displayed output are the Local Address and Foreign Address columns, which essentially provide the open ports used for communication. Through the last column, in the case of TCP, we can observe the current state of the connection, similar to a state of a finite state machine that describes the operation of the protocol.</a:t>
            </a:r>
            <a:endParaRPr sz="1100">
              <a:latin typeface="Arial"/>
              <a:ea typeface="Arial"/>
              <a:cs typeface="Arial"/>
              <a:sym typeface="Arial"/>
            </a:endParaRPr>
          </a:p>
          <a:p>
            <a:pPr indent="0" lvl="0" marL="0" rtl="0" algn="l">
              <a:spcBef>
                <a:spcPts val="1200"/>
              </a:spcBef>
              <a:spcAft>
                <a:spcPts val="1200"/>
              </a:spcAft>
              <a:buNone/>
            </a:pPr>
            <a:r>
              <a:rPr lang="ro" sz="1100">
                <a:latin typeface="Arial"/>
                <a:ea typeface="Arial"/>
                <a:cs typeface="Arial"/>
                <a:sym typeface="Arial"/>
              </a:rPr>
              <a:t>Analyze the file from the course page that presents the contents of some TCP frames: tcp-frames.txt.</a:t>
            </a:r>
            <a:endParaRPr sz="11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More info</a:t>
            </a:r>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85750" lvl="0" marL="457200" rtl="0" algn="l">
              <a:lnSpc>
                <a:spcPct val="183333"/>
              </a:lnSpc>
              <a:spcBef>
                <a:spcPts val="0"/>
              </a:spcBef>
              <a:spcAft>
                <a:spcPts val="0"/>
              </a:spcAft>
              <a:buClr>
                <a:schemeClr val="lt2"/>
              </a:buClr>
              <a:buSzPts val="900"/>
              <a:buFont typeface="Verdana"/>
              <a:buChar char="●"/>
            </a:pPr>
            <a:r>
              <a:rPr lang="ro" sz="900" u="sng">
                <a:solidFill>
                  <a:schemeClr val="lt2"/>
                </a:solidFill>
                <a:latin typeface="Verdana"/>
                <a:ea typeface="Verdana"/>
                <a:cs typeface="Verdana"/>
                <a:sym typeface="Verdana"/>
                <a:hlinkClick r:id="rId3">
                  <a:extLst>
                    <a:ext uri="{A12FA001-AC4F-418D-AE19-62706E023703}">
                      <ahyp:hlinkClr val="tx"/>
                    </a:ext>
                  </a:extLst>
                </a:hlinkClick>
              </a:rPr>
              <a:t>Guide to IP Layer Network Administration with Linux</a:t>
            </a:r>
            <a:endParaRPr u="sng">
              <a:solidFill>
                <a:schemeClr val="lt2"/>
              </a:solidFill>
            </a:endParaRPr>
          </a:p>
          <a:p>
            <a:pPr indent="-285750" lvl="0" marL="457200" rtl="0" algn="l">
              <a:lnSpc>
                <a:spcPct val="183333"/>
              </a:lnSpc>
              <a:spcBef>
                <a:spcPts val="0"/>
              </a:spcBef>
              <a:spcAft>
                <a:spcPts val="0"/>
              </a:spcAft>
              <a:buClr>
                <a:schemeClr val="lt2"/>
              </a:buClr>
              <a:buSzPts val="900"/>
              <a:buFont typeface="Verdana"/>
              <a:buChar char="●"/>
            </a:pPr>
            <a:r>
              <a:rPr lang="ro" sz="900" u="sng">
                <a:solidFill>
                  <a:schemeClr val="lt2"/>
                </a:solidFill>
                <a:latin typeface="Verdana"/>
                <a:ea typeface="Verdana"/>
                <a:cs typeface="Verdana"/>
                <a:sym typeface="Verdana"/>
                <a:hlinkClick r:id="rId4">
                  <a:extLst>
                    <a:ext uri="{A12FA001-AC4F-418D-AE19-62706E023703}">
                      <ahyp:hlinkClr val="tx"/>
                    </a:ext>
                  </a:extLst>
                </a:hlinkClick>
              </a:rPr>
              <a:t>Linux Advanced Routing &amp; Traffic Control HOWTO</a:t>
            </a:r>
            <a:endParaRPr u="sng">
              <a:solidFill>
                <a:schemeClr val="lt2"/>
              </a:solidFill>
            </a:endParaRPr>
          </a:p>
          <a:p>
            <a:pPr indent="-285750" lvl="0" marL="457200" rtl="0" algn="l">
              <a:lnSpc>
                <a:spcPct val="183333"/>
              </a:lnSpc>
              <a:spcBef>
                <a:spcPts val="0"/>
              </a:spcBef>
              <a:spcAft>
                <a:spcPts val="0"/>
              </a:spcAft>
              <a:buClr>
                <a:schemeClr val="lt2"/>
              </a:buClr>
              <a:buSzPts val="900"/>
              <a:buFont typeface="Verdana"/>
              <a:buChar char="●"/>
            </a:pPr>
            <a:r>
              <a:rPr lang="ro" sz="900" u="sng">
                <a:solidFill>
                  <a:schemeClr val="lt2"/>
                </a:solidFill>
                <a:latin typeface="Verdana"/>
                <a:ea typeface="Verdana"/>
                <a:cs typeface="Verdana"/>
                <a:sym typeface="Verdana"/>
                <a:hlinkClick r:id="rId5">
                  <a:extLst>
                    <a:ext uri="{A12FA001-AC4F-418D-AE19-62706E023703}">
                      <ahyp:hlinkClr val="tx"/>
                    </a:ext>
                  </a:extLst>
                </a:hlinkClick>
              </a:rPr>
              <a:t>Linux Network Administrators Guide</a:t>
            </a:r>
            <a:endParaRPr sz="900" u="sng">
              <a:solidFill>
                <a:schemeClr val="lt2"/>
              </a:solidFill>
              <a:latin typeface="Verdana"/>
              <a:ea typeface="Verdana"/>
              <a:cs typeface="Verdana"/>
              <a:sym typeface="Verdana"/>
            </a:endParaRPr>
          </a:p>
          <a:p>
            <a:pPr indent="-285750" lvl="0" marL="457200" rtl="0" algn="l">
              <a:spcBef>
                <a:spcPts val="0"/>
              </a:spcBef>
              <a:spcAft>
                <a:spcPts val="0"/>
              </a:spcAft>
              <a:buClr>
                <a:schemeClr val="lt2"/>
              </a:buClr>
              <a:buSzPts val="900"/>
              <a:buFont typeface="Verdana"/>
              <a:buChar char="●"/>
            </a:pPr>
            <a:r>
              <a:rPr lang="ro" sz="1000" u="sng">
                <a:solidFill>
                  <a:schemeClr val="lt2"/>
                </a:solidFill>
                <a:latin typeface="Arial"/>
                <a:ea typeface="Arial"/>
                <a:cs typeface="Arial"/>
                <a:sym typeface="Arial"/>
                <a:hlinkClick r:id="rId6">
                  <a:extLst>
                    <a:ext uri="{A12FA001-AC4F-418D-AE19-62706E023703}">
                      <ahyp:hlinkClr val="tx"/>
                    </a:ext>
                  </a:extLst>
                </a:hlinkClick>
              </a:rPr>
              <a:t>https://www.geeksforgeeks.org/tcp-ip-model/</a:t>
            </a:r>
            <a:endParaRPr sz="900" u="sng">
              <a:solidFill>
                <a:schemeClr val="lt2"/>
              </a:solidFill>
              <a:latin typeface="Verdana"/>
              <a:ea typeface="Verdana"/>
              <a:cs typeface="Verdana"/>
              <a:sym typeface="Verdana"/>
            </a:endParaRPr>
          </a:p>
          <a:p>
            <a:pPr indent="-285750" lvl="0" marL="457200" rtl="0" algn="l">
              <a:spcBef>
                <a:spcPts val="0"/>
              </a:spcBef>
              <a:spcAft>
                <a:spcPts val="0"/>
              </a:spcAft>
              <a:buClr>
                <a:schemeClr val="lt2"/>
              </a:buClr>
              <a:buSzPts val="900"/>
              <a:buFont typeface="Verdana"/>
              <a:buChar char="●"/>
            </a:pPr>
            <a:r>
              <a:rPr lang="ro" sz="900" u="sng">
                <a:solidFill>
                  <a:schemeClr val="lt2"/>
                </a:solidFill>
                <a:latin typeface="Verdana"/>
                <a:ea typeface="Verdana"/>
                <a:cs typeface="Verdana"/>
                <a:sym typeface="Verdana"/>
                <a:hlinkClick r:id="rId7">
                  <a:extLst>
                    <a:ext uri="{A12FA001-AC4F-418D-AE19-62706E023703}">
                      <ahyp:hlinkClr val="tx"/>
                    </a:ext>
                  </a:extLst>
                </a:hlinkClick>
              </a:rPr>
              <a:t>https://www.youtube.com/watch?v=bj-Yfakjllc&amp;list=PLIFyRwBY_4bRLmKfP1KnZA6rZbRHtxmXi&amp;ab_channel=PracticalNetworking</a:t>
            </a:r>
            <a:endParaRPr sz="900" u="sng">
              <a:solidFill>
                <a:schemeClr val="lt2"/>
              </a:solidFill>
              <a:latin typeface="Verdana"/>
              <a:ea typeface="Verdana"/>
              <a:cs typeface="Verdana"/>
              <a:sym typeface="Verdana"/>
            </a:endParaRPr>
          </a:p>
          <a:p>
            <a:pPr indent="0" lvl="0" marL="457200" rtl="0" algn="l">
              <a:spcBef>
                <a:spcPts val="1200"/>
              </a:spcBef>
              <a:spcAft>
                <a:spcPts val="0"/>
              </a:spcAft>
              <a:buNone/>
            </a:pPr>
            <a:r>
              <a:t/>
            </a:r>
            <a:endParaRPr sz="900" u="sng">
              <a:solidFill>
                <a:srgbClr val="88AA00"/>
              </a:solidFill>
              <a:latin typeface="Verdana"/>
              <a:ea typeface="Verdana"/>
              <a:cs typeface="Verdana"/>
              <a:sym typeface="Verdana"/>
            </a:endParaRPr>
          </a:p>
          <a:p>
            <a:pPr indent="0" lvl="0" marL="457200" rtl="0" algn="l">
              <a:lnSpc>
                <a:spcPct val="183333"/>
              </a:lnSpc>
              <a:spcBef>
                <a:spcPts val="1200"/>
              </a:spcBef>
              <a:spcAft>
                <a:spcPts val="0"/>
              </a:spcAft>
              <a:buNone/>
            </a:pPr>
            <a:r>
              <a:t/>
            </a:r>
            <a:endParaRPr sz="900" u="sng">
              <a:solidFill>
                <a:srgbClr val="88AA00"/>
              </a:solidFill>
              <a:latin typeface="Verdana"/>
              <a:ea typeface="Verdana"/>
              <a:cs typeface="Verdana"/>
              <a:sym typeface="Verdana"/>
            </a:endParaRPr>
          </a:p>
          <a:p>
            <a:pPr indent="0" lvl="0" marL="0" rtl="0" algn="l">
              <a:spcBef>
                <a:spcPts val="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92625" y="1084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Needed terminology</a:t>
            </a:r>
            <a:endParaRPr/>
          </a:p>
        </p:txBody>
      </p:sp>
      <p:sp>
        <p:nvSpPr>
          <p:cNvPr id="141" name="Google Shape;141;p14"/>
          <p:cNvSpPr txBox="1"/>
          <p:nvPr>
            <p:ph idx="1" type="body"/>
          </p:nvPr>
        </p:nvSpPr>
        <p:spPr>
          <a:xfrm>
            <a:off x="1036500" y="614575"/>
            <a:ext cx="7787100" cy="40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o" sz="1000">
                <a:latin typeface="Arial"/>
                <a:ea typeface="Arial"/>
                <a:cs typeface="Arial"/>
                <a:sym typeface="Arial"/>
              </a:rPr>
              <a:t>Try to understand the following labs and courses, you need to know the OSI model, TCP/IP, and the layer organization (courses).</a:t>
            </a:r>
            <a:endParaRPr sz="1000">
              <a:latin typeface="Arial"/>
              <a:ea typeface="Arial"/>
              <a:cs typeface="Arial"/>
              <a:sym typeface="Arial"/>
            </a:endParaRPr>
          </a:p>
          <a:p>
            <a:pPr indent="0" lvl="0" marL="0" rtl="0" algn="l">
              <a:spcBef>
                <a:spcPts val="1200"/>
              </a:spcBef>
              <a:spcAft>
                <a:spcPts val="0"/>
              </a:spcAft>
              <a:buNone/>
            </a:pPr>
            <a:r>
              <a:rPr lang="ro" sz="1000">
                <a:latin typeface="Arial"/>
                <a:ea typeface="Arial"/>
                <a:cs typeface="Arial"/>
                <a:sym typeface="Arial"/>
              </a:rPr>
              <a:t>Summary here: </a:t>
            </a:r>
            <a:r>
              <a:rPr lang="ro" sz="1000" u="sng">
                <a:solidFill>
                  <a:schemeClr val="hlink"/>
                </a:solidFill>
                <a:latin typeface="Arial"/>
                <a:ea typeface="Arial"/>
                <a:cs typeface="Arial"/>
                <a:sym typeface="Arial"/>
                <a:hlinkClick r:id="rId3"/>
              </a:rPr>
              <a:t>https://www.geeksforgeeks.org/tcp-ip-model/</a:t>
            </a:r>
            <a:endParaRPr sz="1000">
              <a:latin typeface="Arial"/>
              <a:ea typeface="Arial"/>
              <a:cs typeface="Arial"/>
              <a:sym typeface="Arial"/>
            </a:endParaRPr>
          </a:p>
          <a:p>
            <a:pPr indent="0" lvl="0" marL="0" rtl="0" algn="l">
              <a:spcBef>
                <a:spcPts val="1200"/>
              </a:spcBef>
              <a:spcAft>
                <a:spcPts val="0"/>
              </a:spcAft>
              <a:buNone/>
            </a:pPr>
            <a:r>
              <a:rPr b="1" lang="ro" sz="1000">
                <a:latin typeface="Arial"/>
                <a:ea typeface="Arial"/>
                <a:cs typeface="Arial"/>
                <a:sym typeface="Arial"/>
              </a:rPr>
              <a:t>Gateway </a:t>
            </a:r>
            <a:r>
              <a:rPr lang="ro" sz="1000">
                <a:latin typeface="Arial"/>
                <a:ea typeface="Arial"/>
                <a:cs typeface="Arial"/>
                <a:sym typeface="Arial"/>
              </a:rPr>
              <a:t>= A network gateway is a device or node that connects networks by translating communications from one protocol to another.</a:t>
            </a:r>
            <a:endParaRPr sz="1000">
              <a:latin typeface="Arial"/>
              <a:ea typeface="Arial"/>
              <a:cs typeface="Arial"/>
              <a:sym typeface="Arial"/>
            </a:endParaRPr>
          </a:p>
          <a:p>
            <a:pPr indent="0" lvl="0" marL="0" rtl="0" algn="l">
              <a:spcBef>
                <a:spcPts val="1200"/>
              </a:spcBef>
              <a:spcAft>
                <a:spcPts val="0"/>
              </a:spcAft>
              <a:buNone/>
            </a:pPr>
            <a:r>
              <a:rPr b="1" lang="ro" sz="1000">
                <a:latin typeface="Arial"/>
                <a:ea typeface="Arial"/>
                <a:cs typeface="Arial"/>
                <a:sym typeface="Arial"/>
              </a:rPr>
              <a:t>Internet Protocol (IP) </a:t>
            </a:r>
            <a:r>
              <a:rPr lang="ro" sz="1000">
                <a:latin typeface="Arial"/>
                <a:ea typeface="Arial"/>
                <a:cs typeface="Arial"/>
                <a:sym typeface="Arial"/>
              </a:rPr>
              <a:t>= A unique address used to identify each device connected to the internet. An IP address is a numeric address assigned to devices for communication.</a:t>
            </a:r>
            <a:endParaRPr sz="1000">
              <a:latin typeface="Arial"/>
              <a:ea typeface="Arial"/>
              <a:cs typeface="Arial"/>
              <a:sym typeface="Arial"/>
            </a:endParaRPr>
          </a:p>
          <a:p>
            <a:pPr indent="0" lvl="0" marL="0" rtl="0" algn="l">
              <a:spcBef>
                <a:spcPts val="1200"/>
              </a:spcBef>
              <a:spcAft>
                <a:spcPts val="0"/>
              </a:spcAft>
              <a:buNone/>
            </a:pPr>
            <a:r>
              <a:rPr b="1" lang="ro" sz="1000">
                <a:latin typeface="Arial"/>
                <a:ea typeface="Arial"/>
                <a:cs typeface="Arial"/>
                <a:sym typeface="Arial"/>
              </a:rPr>
              <a:t>Broadcast address</a:t>
            </a:r>
            <a:r>
              <a:rPr lang="ro" sz="1000">
                <a:latin typeface="Arial"/>
                <a:ea typeface="Arial"/>
                <a:cs typeface="Arial"/>
                <a:sym typeface="Arial"/>
              </a:rPr>
              <a:t> = A special IP address used to send a message or packet to all devices in that network. They are typically used for network management, to send updates, or various requests.</a:t>
            </a:r>
            <a:endParaRPr sz="1000">
              <a:latin typeface="Arial"/>
              <a:ea typeface="Arial"/>
              <a:cs typeface="Arial"/>
              <a:sym typeface="Arial"/>
            </a:endParaRPr>
          </a:p>
          <a:p>
            <a:pPr indent="0" lvl="0" marL="0" rtl="0" algn="l">
              <a:spcBef>
                <a:spcPts val="1200"/>
              </a:spcBef>
              <a:spcAft>
                <a:spcPts val="0"/>
              </a:spcAft>
              <a:buNone/>
            </a:pPr>
            <a:r>
              <a:rPr b="1" lang="ro" sz="1000">
                <a:latin typeface="Arial"/>
                <a:ea typeface="Arial"/>
                <a:cs typeface="Arial"/>
                <a:sym typeface="Arial"/>
              </a:rPr>
              <a:t>MAC address (Media Access Control)</a:t>
            </a:r>
            <a:r>
              <a:rPr lang="ro" sz="1000">
                <a:latin typeface="Arial"/>
                <a:ea typeface="Arial"/>
                <a:cs typeface="Arial"/>
                <a:sym typeface="Arial"/>
              </a:rPr>
              <a:t> = A unique 12-character alphanumeric attribute used to identify different electronic devices in a network. An example is: 00-B0-D0-63-C2-26.</a:t>
            </a:r>
            <a:endParaRPr sz="1000">
              <a:latin typeface="Arial"/>
              <a:ea typeface="Arial"/>
              <a:cs typeface="Arial"/>
              <a:sym typeface="Arial"/>
            </a:endParaRPr>
          </a:p>
          <a:p>
            <a:pPr indent="0" lvl="0" marL="0" rtl="0" algn="l">
              <a:spcBef>
                <a:spcPts val="1200"/>
              </a:spcBef>
              <a:spcAft>
                <a:spcPts val="0"/>
              </a:spcAft>
              <a:buNone/>
            </a:pPr>
            <a:r>
              <a:rPr b="1" lang="ro" sz="1000">
                <a:latin typeface="Arial"/>
                <a:ea typeface="Arial"/>
                <a:cs typeface="Arial"/>
                <a:sym typeface="Arial"/>
              </a:rPr>
              <a:t>Route</a:t>
            </a:r>
            <a:r>
              <a:rPr lang="ro" sz="1000">
                <a:latin typeface="Arial"/>
                <a:ea typeface="Arial"/>
                <a:cs typeface="Arial"/>
                <a:sym typeface="Arial"/>
              </a:rPr>
              <a:t> = The selection and definition of paths for an IP packet in traffic or between networks, as part of managing network traffic.</a:t>
            </a:r>
            <a:endParaRPr sz="1000">
              <a:latin typeface="Arial"/>
              <a:ea typeface="Arial"/>
              <a:cs typeface="Arial"/>
              <a:sym typeface="Arial"/>
            </a:endParaRPr>
          </a:p>
          <a:p>
            <a:pPr indent="0" lvl="0" marL="0" rtl="0" algn="l">
              <a:spcBef>
                <a:spcPts val="1200"/>
              </a:spcBef>
              <a:spcAft>
                <a:spcPts val="0"/>
              </a:spcAft>
              <a:buNone/>
            </a:pPr>
            <a:r>
              <a:rPr b="1" lang="ro" sz="1000">
                <a:latin typeface="Arial"/>
                <a:ea typeface="Arial"/>
                <a:cs typeface="Arial"/>
                <a:sym typeface="Arial"/>
              </a:rPr>
              <a:t>Interface</a:t>
            </a:r>
            <a:r>
              <a:rPr lang="ro" sz="1000">
                <a:latin typeface="Arial"/>
                <a:ea typeface="Arial"/>
                <a:cs typeface="Arial"/>
                <a:sym typeface="Arial"/>
              </a:rPr>
              <a:t> = A network interface is the point of interconnection between a computer and a private or public network.</a:t>
            </a:r>
            <a:endParaRPr sz="1000">
              <a:latin typeface="Arial"/>
              <a:ea typeface="Arial"/>
              <a:cs typeface="Arial"/>
              <a:sym typeface="Arial"/>
            </a:endParaRPr>
          </a:p>
          <a:p>
            <a:pPr indent="0" lvl="0" marL="0" rtl="0" algn="l">
              <a:spcBef>
                <a:spcPts val="1200"/>
              </a:spcBef>
              <a:spcAft>
                <a:spcPts val="0"/>
              </a:spcAft>
              <a:buNone/>
            </a:pPr>
            <a:r>
              <a:rPr b="1" lang="ro" sz="1000">
                <a:latin typeface="Arial"/>
                <a:ea typeface="Arial"/>
                <a:cs typeface="Arial"/>
                <a:sym typeface="Arial"/>
              </a:rPr>
              <a:t>Tunnel</a:t>
            </a:r>
            <a:r>
              <a:rPr lang="ro" sz="1000">
                <a:latin typeface="Arial"/>
                <a:ea typeface="Arial"/>
                <a:cs typeface="Arial"/>
                <a:sym typeface="Arial"/>
              </a:rPr>
              <a:t> = Operates by encapsulating packets, wrapping them in other packets (packets are small portions of data that, when reconstructed at the destination, form a larger file).</a:t>
            </a:r>
            <a:endParaRPr sz="1000">
              <a:latin typeface="Arial"/>
              <a:ea typeface="Arial"/>
              <a:cs typeface="Arial"/>
              <a:sym typeface="Arial"/>
            </a:endParaRPr>
          </a:p>
          <a:p>
            <a:pPr indent="0" lvl="0" marL="0" rtl="0" algn="l">
              <a:spcBef>
                <a:spcPts val="1200"/>
              </a:spcBef>
              <a:spcAft>
                <a:spcPts val="1200"/>
              </a:spcAft>
              <a:buNone/>
            </a:pPr>
            <a:r>
              <a:rPr b="1" lang="ro" sz="1000">
                <a:latin typeface="Arial"/>
                <a:ea typeface="Arial"/>
                <a:cs typeface="Arial"/>
                <a:sym typeface="Arial"/>
              </a:rPr>
              <a:t>DNS (Domain Name System)</a:t>
            </a:r>
            <a:r>
              <a:rPr lang="ro" sz="1000">
                <a:latin typeface="Arial"/>
                <a:ea typeface="Arial"/>
                <a:cs typeface="Arial"/>
                <a:sym typeface="Arial"/>
              </a:rPr>
              <a:t> = Translates domain names into IP addresses, and the browser uses this to locate pages. Each device connected to the internet has an IP address, which is also used for other devices to connect to it.</a:t>
            </a:r>
            <a:endParaRPr sz="1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335400" y="310875"/>
            <a:ext cx="7038900" cy="85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1.</a:t>
            </a:r>
            <a:r>
              <a:rPr lang="ro"/>
              <a:t> ip Command</a:t>
            </a:r>
            <a:endParaRPr/>
          </a:p>
        </p:txBody>
      </p:sp>
      <p:sp>
        <p:nvSpPr>
          <p:cNvPr id="147" name="Google Shape;147;p15"/>
          <p:cNvSpPr txBox="1"/>
          <p:nvPr>
            <p:ph idx="1" type="body"/>
          </p:nvPr>
        </p:nvSpPr>
        <p:spPr>
          <a:xfrm>
            <a:off x="1014225" y="889500"/>
            <a:ext cx="7712700" cy="4334400"/>
          </a:xfrm>
          <a:prstGeom prst="rect">
            <a:avLst/>
          </a:prstGeom>
        </p:spPr>
        <p:txBody>
          <a:bodyPr anchorCtr="0" anchor="t" bIns="91425" lIns="91425" spcFirstLastPara="1" rIns="91425" wrap="square" tIns="91425">
            <a:normAutofit/>
          </a:bodyPr>
          <a:lstStyle/>
          <a:p>
            <a:pPr indent="0" lvl="0" marL="0" rtl="0" algn="l">
              <a:lnSpc>
                <a:spcPct val="180000"/>
              </a:lnSpc>
              <a:spcBef>
                <a:spcPts val="0"/>
              </a:spcBef>
              <a:spcAft>
                <a:spcPts val="0"/>
              </a:spcAft>
              <a:buNone/>
            </a:pPr>
            <a:r>
              <a:rPr lang="ro" sz="900">
                <a:latin typeface="Verdana"/>
                <a:ea typeface="Verdana"/>
                <a:cs typeface="Verdana"/>
                <a:sym typeface="Verdana"/>
              </a:rPr>
              <a:t>The ip command is a very complex configuration tool that combines a wide range of functionalities.</a:t>
            </a:r>
            <a:endParaRPr sz="900">
              <a:latin typeface="Verdana"/>
              <a:ea typeface="Verdana"/>
              <a:cs typeface="Verdana"/>
              <a:sym typeface="Verdana"/>
            </a:endParaRPr>
          </a:p>
          <a:p>
            <a:pPr indent="0" lvl="0" marL="0" rtl="0" algn="l">
              <a:lnSpc>
                <a:spcPct val="180000"/>
              </a:lnSpc>
              <a:spcBef>
                <a:spcPts val="900"/>
              </a:spcBef>
              <a:spcAft>
                <a:spcPts val="0"/>
              </a:spcAft>
              <a:buNone/>
            </a:pPr>
            <a:r>
              <a:rPr lang="ro" sz="900">
                <a:latin typeface="Verdana"/>
                <a:ea typeface="Verdana"/>
                <a:cs typeface="Verdana"/>
                <a:sym typeface="Verdana"/>
              </a:rPr>
              <a:t>The generic syntax of the command is:</a:t>
            </a:r>
            <a:endParaRPr sz="900">
              <a:latin typeface="Verdana"/>
              <a:ea typeface="Verdana"/>
              <a:cs typeface="Verdana"/>
              <a:sym typeface="Verdana"/>
            </a:endParaRPr>
          </a:p>
          <a:p>
            <a:pPr indent="0" lvl="0" marL="0" rtl="0" algn="l">
              <a:lnSpc>
                <a:spcPct val="180000"/>
              </a:lnSpc>
              <a:spcBef>
                <a:spcPts val="900"/>
              </a:spcBef>
              <a:spcAft>
                <a:spcPts val="0"/>
              </a:spcAft>
              <a:buNone/>
            </a:pPr>
            <a:r>
              <a:rPr b="1" lang="ro" sz="900">
                <a:latin typeface="Verdana"/>
                <a:ea typeface="Verdana"/>
                <a:cs typeface="Verdana"/>
                <a:sym typeface="Verdana"/>
              </a:rPr>
              <a:t>ip [ OPTIONS ] OBJECT [ COMMAND [ ARGUMENTS ]]</a:t>
            </a:r>
            <a:endParaRPr b="1" sz="900">
              <a:latin typeface="Verdana"/>
              <a:ea typeface="Verdana"/>
              <a:cs typeface="Verdana"/>
              <a:sym typeface="Verdana"/>
            </a:endParaRPr>
          </a:p>
          <a:p>
            <a:pPr indent="0" lvl="0" marL="0" rtl="0" algn="l">
              <a:lnSpc>
                <a:spcPct val="180000"/>
              </a:lnSpc>
              <a:spcBef>
                <a:spcPts val="900"/>
              </a:spcBef>
              <a:spcAft>
                <a:spcPts val="0"/>
              </a:spcAft>
              <a:buNone/>
            </a:pPr>
            <a:r>
              <a:rPr b="1" lang="ro" sz="900">
                <a:latin typeface="Verdana"/>
                <a:ea typeface="Verdana"/>
                <a:cs typeface="Verdana"/>
                <a:sym typeface="Verdana"/>
              </a:rPr>
              <a:t>OPTIONS </a:t>
            </a:r>
            <a:r>
              <a:rPr lang="ro" sz="900">
                <a:latin typeface="Verdana"/>
                <a:ea typeface="Verdana"/>
                <a:cs typeface="Verdana"/>
                <a:sym typeface="Verdana"/>
              </a:rPr>
              <a:t>defines a set of options that can have an effect at a general level of the command. For example, -s can be used to display more detailed information.</a:t>
            </a:r>
            <a:endParaRPr sz="900">
              <a:latin typeface="Verdana"/>
              <a:ea typeface="Verdana"/>
              <a:cs typeface="Verdana"/>
              <a:sym typeface="Verdana"/>
            </a:endParaRPr>
          </a:p>
          <a:p>
            <a:pPr indent="0" lvl="0" marL="0" rtl="0" algn="l">
              <a:lnSpc>
                <a:spcPct val="180000"/>
              </a:lnSpc>
              <a:spcBef>
                <a:spcPts val="900"/>
              </a:spcBef>
              <a:spcAft>
                <a:spcPts val="0"/>
              </a:spcAft>
              <a:buNone/>
            </a:pPr>
            <a:r>
              <a:rPr b="1" lang="ro" sz="900">
                <a:latin typeface="Verdana"/>
                <a:ea typeface="Verdana"/>
                <a:cs typeface="Verdana"/>
                <a:sym typeface="Verdana"/>
              </a:rPr>
              <a:t>OBJECT </a:t>
            </a:r>
            <a:r>
              <a:rPr lang="ro" sz="900">
                <a:latin typeface="Verdana"/>
                <a:ea typeface="Verdana"/>
                <a:cs typeface="Verdana"/>
                <a:sym typeface="Verdana"/>
              </a:rPr>
              <a:t>defines one of the general configuration sections. Some of these include:</a:t>
            </a:r>
            <a:endParaRPr sz="900">
              <a:latin typeface="Verdana"/>
              <a:ea typeface="Verdana"/>
              <a:cs typeface="Verdana"/>
              <a:sym typeface="Verdana"/>
            </a:endParaRPr>
          </a:p>
          <a:p>
            <a:pPr indent="-285750" lvl="0" marL="457200" rtl="0" algn="l">
              <a:lnSpc>
                <a:spcPct val="180000"/>
              </a:lnSpc>
              <a:spcBef>
                <a:spcPts val="900"/>
              </a:spcBef>
              <a:spcAft>
                <a:spcPts val="0"/>
              </a:spcAft>
              <a:buSzPts val="900"/>
              <a:buFont typeface="Verdana"/>
              <a:buChar char="●"/>
            </a:pPr>
            <a:r>
              <a:rPr b="1" lang="ro" sz="900">
                <a:latin typeface="Verdana"/>
                <a:ea typeface="Verdana"/>
                <a:cs typeface="Verdana"/>
                <a:sym typeface="Verdana"/>
              </a:rPr>
              <a:t>link </a:t>
            </a:r>
            <a:r>
              <a:rPr lang="ro" sz="900">
                <a:latin typeface="Verdana"/>
                <a:ea typeface="Verdana"/>
                <a:cs typeface="Verdana"/>
                <a:sym typeface="Verdana"/>
              </a:rPr>
              <a:t>- configuring network devices at the data link level</a:t>
            </a:r>
            <a:endParaRPr sz="900">
              <a:latin typeface="Verdana"/>
              <a:ea typeface="Verdana"/>
              <a:cs typeface="Verdana"/>
              <a:sym typeface="Verdana"/>
            </a:endParaRPr>
          </a:p>
          <a:p>
            <a:pPr indent="-285750" lvl="0" marL="457200" rtl="0" algn="l">
              <a:lnSpc>
                <a:spcPct val="180000"/>
              </a:lnSpc>
              <a:spcBef>
                <a:spcPts val="0"/>
              </a:spcBef>
              <a:spcAft>
                <a:spcPts val="0"/>
              </a:spcAft>
              <a:buSzPts val="900"/>
              <a:buFont typeface="Verdana"/>
              <a:buChar char="●"/>
            </a:pPr>
            <a:r>
              <a:rPr b="1" lang="ro" sz="900">
                <a:latin typeface="Verdana"/>
                <a:ea typeface="Verdana"/>
                <a:cs typeface="Verdana"/>
                <a:sym typeface="Verdana"/>
              </a:rPr>
              <a:t>address </a:t>
            </a:r>
            <a:r>
              <a:rPr lang="ro" sz="900">
                <a:latin typeface="Verdana"/>
                <a:ea typeface="Verdana"/>
                <a:cs typeface="Verdana"/>
                <a:sym typeface="Verdana"/>
              </a:rPr>
              <a:t>- configuring IP addresses</a:t>
            </a:r>
            <a:endParaRPr sz="900">
              <a:latin typeface="Verdana"/>
              <a:ea typeface="Verdana"/>
              <a:cs typeface="Verdana"/>
              <a:sym typeface="Verdana"/>
            </a:endParaRPr>
          </a:p>
          <a:p>
            <a:pPr indent="-285750" lvl="0" marL="457200" rtl="0" algn="l">
              <a:lnSpc>
                <a:spcPct val="180000"/>
              </a:lnSpc>
              <a:spcBef>
                <a:spcPts val="0"/>
              </a:spcBef>
              <a:spcAft>
                <a:spcPts val="0"/>
              </a:spcAft>
              <a:buSzPts val="900"/>
              <a:buFont typeface="Verdana"/>
              <a:buChar char="●"/>
            </a:pPr>
            <a:r>
              <a:rPr b="1" lang="ro" sz="900">
                <a:latin typeface="Verdana"/>
                <a:ea typeface="Verdana"/>
                <a:cs typeface="Verdana"/>
                <a:sym typeface="Verdana"/>
              </a:rPr>
              <a:t>neighbour </a:t>
            </a:r>
            <a:r>
              <a:rPr lang="ro" sz="900">
                <a:latin typeface="Verdana"/>
                <a:ea typeface="Verdana"/>
                <a:cs typeface="Verdana"/>
                <a:sym typeface="Verdana"/>
              </a:rPr>
              <a:t>- configuring ARP tables</a:t>
            </a:r>
            <a:endParaRPr sz="900">
              <a:latin typeface="Verdana"/>
              <a:ea typeface="Verdana"/>
              <a:cs typeface="Verdana"/>
              <a:sym typeface="Verdana"/>
            </a:endParaRPr>
          </a:p>
          <a:p>
            <a:pPr indent="-285750" lvl="0" marL="457200" rtl="0" algn="l">
              <a:lnSpc>
                <a:spcPct val="180000"/>
              </a:lnSpc>
              <a:spcBef>
                <a:spcPts val="0"/>
              </a:spcBef>
              <a:spcAft>
                <a:spcPts val="0"/>
              </a:spcAft>
              <a:buSzPts val="900"/>
              <a:buFont typeface="Verdana"/>
              <a:buChar char="●"/>
            </a:pPr>
            <a:r>
              <a:rPr b="1" lang="ro" sz="900">
                <a:latin typeface="Verdana"/>
                <a:ea typeface="Verdana"/>
                <a:cs typeface="Verdana"/>
                <a:sym typeface="Verdana"/>
              </a:rPr>
              <a:t>route </a:t>
            </a:r>
            <a:r>
              <a:rPr lang="ro" sz="900">
                <a:latin typeface="Verdana"/>
                <a:ea typeface="Verdana"/>
                <a:cs typeface="Verdana"/>
                <a:sym typeface="Verdana"/>
              </a:rPr>
              <a:t>- configuring routing tables</a:t>
            </a:r>
            <a:endParaRPr sz="900">
              <a:latin typeface="Verdana"/>
              <a:ea typeface="Verdana"/>
              <a:cs typeface="Verdana"/>
              <a:sym typeface="Verdana"/>
            </a:endParaRPr>
          </a:p>
          <a:p>
            <a:pPr indent="0" lvl="0" marL="0" rtl="0" algn="l">
              <a:lnSpc>
                <a:spcPct val="180000"/>
              </a:lnSpc>
              <a:spcBef>
                <a:spcPts val="900"/>
              </a:spcBef>
              <a:spcAft>
                <a:spcPts val="0"/>
              </a:spcAft>
              <a:buNone/>
            </a:pPr>
            <a:r>
              <a:rPr b="1" lang="ro" sz="900">
                <a:latin typeface="Verdana"/>
                <a:ea typeface="Verdana"/>
                <a:cs typeface="Verdana"/>
                <a:sym typeface="Verdana"/>
              </a:rPr>
              <a:t>COMMAND </a:t>
            </a:r>
            <a:r>
              <a:rPr lang="ro" sz="900">
                <a:latin typeface="Verdana"/>
                <a:ea typeface="Verdana"/>
                <a:cs typeface="Verdana"/>
                <a:sym typeface="Verdana"/>
              </a:rPr>
              <a:t>specifies a particular command that applies to one of the listed sections. The possible commands depend on these sections, and a list of them can be obtained by using help for this parameter.</a:t>
            </a:r>
            <a:endParaRPr sz="900">
              <a:latin typeface="Verdana"/>
              <a:ea typeface="Verdana"/>
              <a:cs typeface="Verdana"/>
              <a:sym typeface="Verdana"/>
            </a:endParaRPr>
          </a:p>
          <a:p>
            <a:pPr indent="0" lvl="0" marL="0" rtl="0" algn="l">
              <a:lnSpc>
                <a:spcPct val="180000"/>
              </a:lnSpc>
              <a:spcBef>
                <a:spcPts val="900"/>
              </a:spcBef>
              <a:spcAft>
                <a:spcPts val="900"/>
              </a:spcAft>
              <a:buNone/>
            </a:pPr>
            <a:r>
              <a:rPr b="1" lang="ro" sz="900">
                <a:latin typeface="Verdana"/>
                <a:ea typeface="Verdana"/>
                <a:cs typeface="Verdana"/>
                <a:sym typeface="Verdana"/>
              </a:rPr>
              <a:t>ARGUMENTS </a:t>
            </a:r>
            <a:r>
              <a:rPr lang="ro" sz="900">
                <a:latin typeface="Verdana"/>
                <a:ea typeface="Verdana"/>
                <a:cs typeface="Verdana"/>
                <a:sym typeface="Verdana"/>
              </a:rPr>
              <a:t>defines a list of arguments specific to each command.</a:t>
            </a:r>
            <a:endParaRPr sz="90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ip link</a:t>
            </a:r>
            <a:endParaRPr/>
          </a:p>
        </p:txBody>
      </p:sp>
      <p:sp>
        <p:nvSpPr>
          <p:cNvPr id="153" name="Google Shape;153;p16"/>
          <p:cNvSpPr txBox="1"/>
          <p:nvPr>
            <p:ph idx="1" type="body"/>
          </p:nvPr>
        </p:nvSpPr>
        <p:spPr>
          <a:xfrm>
            <a:off x="1145875" y="947750"/>
            <a:ext cx="7490100" cy="3806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o" sz="1600">
                <a:latin typeface="Arial"/>
                <a:ea typeface="Arial"/>
                <a:cs typeface="Arial"/>
                <a:sym typeface="Arial"/>
              </a:rPr>
              <a:t>Using ip link, you can display information about network interfaces, activate and deactivate them, as well as perform other operations at the data link level. There are two available commands: show for displaying information and set for modifications.</a:t>
            </a:r>
            <a:endParaRPr sz="1600">
              <a:latin typeface="Arial"/>
              <a:ea typeface="Arial"/>
              <a:cs typeface="Arial"/>
              <a:sym typeface="Arial"/>
            </a:endParaRPr>
          </a:p>
          <a:p>
            <a:pPr indent="0" lvl="0" marL="0" rtl="0" algn="l">
              <a:spcBef>
                <a:spcPts val="1200"/>
              </a:spcBef>
              <a:spcAft>
                <a:spcPts val="0"/>
              </a:spcAft>
              <a:buNone/>
            </a:pPr>
            <a:r>
              <a:rPr lang="ro" sz="1600">
                <a:latin typeface="Arial"/>
                <a:ea typeface="Arial"/>
                <a:cs typeface="Arial"/>
                <a:sym typeface="Arial"/>
              </a:rPr>
              <a:t>An example of running ip link show looks as follows:</a:t>
            </a:r>
            <a:endParaRPr sz="1600">
              <a:latin typeface="Arial"/>
              <a:ea typeface="Arial"/>
              <a:cs typeface="Arial"/>
              <a:sym typeface="Arial"/>
            </a:endParaRPr>
          </a:p>
          <a:p>
            <a:pPr indent="0" lvl="0" marL="0" rtl="0" algn="l">
              <a:spcBef>
                <a:spcPts val="1200"/>
              </a:spcBef>
              <a:spcAft>
                <a:spcPts val="0"/>
              </a:spcAft>
              <a:buNone/>
            </a:pPr>
            <a:r>
              <a:rPr lang="ro" sz="1600">
                <a:latin typeface="Arial"/>
                <a:ea typeface="Arial"/>
                <a:cs typeface="Arial"/>
                <a:sym typeface="Arial"/>
              </a:rPr>
              <a:t>1: lo: mtu 16436 qdisc noqueue</a:t>
            </a:r>
            <a:endParaRPr sz="1600">
              <a:latin typeface="Arial"/>
              <a:ea typeface="Arial"/>
              <a:cs typeface="Arial"/>
              <a:sym typeface="Arial"/>
            </a:endParaRPr>
          </a:p>
          <a:p>
            <a:pPr indent="0" lvl="0" marL="0" rtl="0" algn="l">
              <a:spcBef>
                <a:spcPts val="1200"/>
              </a:spcBef>
              <a:spcAft>
                <a:spcPts val="0"/>
              </a:spcAft>
              <a:buNone/>
            </a:pPr>
            <a:r>
              <a:rPr lang="ro" sz="1600">
                <a:latin typeface="Arial"/>
                <a:ea typeface="Arial"/>
                <a:cs typeface="Arial"/>
                <a:sym typeface="Arial"/>
              </a:rPr>
              <a:t>    link/loopback 00:00:00:00:00:00 brd 00:00:00:00:00:00</a:t>
            </a:r>
            <a:endParaRPr sz="1600">
              <a:latin typeface="Arial"/>
              <a:ea typeface="Arial"/>
              <a:cs typeface="Arial"/>
              <a:sym typeface="Arial"/>
            </a:endParaRPr>
          </a:p>
          <a:p>
            <a:pPr indent="0" lvl="0" marL="0" rtl="0" algn="l">
              <a:spcBef>
                <a:spcPts val="1200"/>
              </a:spcBef>
              <a:spcAft>
                <a:spcPts val="0"/>
              </a:spcAft>
              <a:buNone/>
            </a:pPr>
            <a:r>
              <a:rPr lang="ro" sz="1600">
                <a:latin typeface="Arial"/>
                <a:ea typeface="Arial"/>
                <a:cs typeface="Arial"/>
                <a:sym typeface="Arial"/>
              </a:rPr>
              <a:t>2: eth0: mtu 1500 qdisc pfifo_fast qlen 1000</a:t>
            </a:r>
            <a:endParaRPr sz="1600">
              <a:latin typeface="Arial"/>
              <a:ea typeface="Arial"/>
              <a:cs typeface="Arial"/>
              <a:sym typeface="Arial"/>
            </a:endParaRPr>
          </a:p>
          <a:p>
            <a:pPr indent="0" lvl="0" marL="0" rtl="0" algn="l">
              <a:spcBef>
                <a:spcPts val="1200"/>
              </a:spcBef>
              <a:spcAft>
                <a:spcPts val="0"/>
              </a:spcAft>
              <a:buNone/>
            </a:pPr>
            <a:r>
              <a:rPr lang="ro" sz="1600">
                <a:latin typeface="Arial"/>
                <a:ea typeface="Arial"/>
                <a:cs typeface="Arial"/>
                <a:sym typeface="Arial"/>
              </a:rPr>
              <a:t>    link/ether 00:30:05:a5:ff:be brd ff:ff:ff:ff:ff:ff</a:t>
            </a:r>
            <a:endParaRPr sz="1600">
              <a:latin typeface="Arial"/>
              <a:ea typeface="Arial"/>
              <a:cs typeface="Arial"/>
              <a:sym typeface="Arial"/>
            </a:endParaRPr>
          </a:p>
          <a:p>
            <a:pPr indent="0" lvl="0" marL="0" rtl="0" algn="l">
              <a:spcBef>
                <a:spcPts val="1200"/>
              </a:spcBef>
              <a:spcAft>
                <a:spcPts val="0"/>
              </a:spcAft>
              <a:buNone/>
            </a:pPr>
            <a:r>
              <a:rPr lang="ro" sz="1600">
                <a:latin typeface="Arial"/>
                <a:ea typeface="Arial"/>
                <a:cs typeface="Arial"/>
                <a:sym typeface="Arial"/>
              </a:rPr>
              <a:t>3: sit0: mtu 1480 qdisc noop</a:t>
            </a:r>
            <a:endParaRPr sz="1600">
              <a:latin typeface="Arial"/>
              <a:ea typeface="Arial"/>
              <a:cs typeface="Arial"/>
              <a:sym typeface="Arial"/>
            </a:endParaRPr>
          </a:p>
          <a:p>
            <a:pPr indent="0" lvl="0" marL="0" rtl="0" algn="l">
              <a:spcBef>
                <a:spcPts val="1200"/>
              </a:spcBef>
              <a:spcAft>
                <a:spcPts val="0"/>
              </a:spcAft>
              <a:buNone/>
            </a:pPr>
            <a:r>
              <a:rPr lang="ro" sz="1600">
                <a:latin typeface="Arial"/>
                <a:ea typeface="Arial"/>
                <a:cs typeface="Arial"/>
                <a:sym typeface="Arial"/>
              </a:rPr>
              <a:t>    link/sit 0.0.0.0 brd 0.0.0.0</a:t>
            </a:r>
            <a:endParaRPr sz="1600">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ip link</a:t>
            </a:r>
            <a:endParaRPr/>
          </a:p>
        </p:txBody>
      </p:sp>
      <p:sp>
        <p:nvSpPr>
          <p:cNvPr id="159" name="Google Shape;159;p17"/>
          <p:cNvSpPr txBox="1"/>
          <p:nvPr>
            <p:ph idx="1" type="body"/>
          </p:nvPr>
        </p:nvSpPr>
        <p:spPr>
          <a:xfrm>
            <a:off x="1220725" y="1144900"/>
            <a:ext cx="7726200" cy="3684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o" sz="900">
                <a:latin typeface="Arial"/>
                <a:ea typeface="Arial"/>
                <a:cs typeface="Arial"/>
                <a:sym typeface="Arial"/>
              </a:rPr>
              <a:t>Each network interface is described by an entry spanning two lines. In the first line, we have:</a:t>
            </a:r>
            <a:endParaRPr sz="900">
              <a:latin typeface="Arial"/>
              <a:ea typeface="Arial"/>
              <a:cs typeface="Arial"/>
              <a:sym typeface="Arial"/>
            </a:endParaRPr>
          </a:p>
          <a:p>
            <a:pPr indent="0" lvl="0" marL="0" rtl="0" algn="l">
              <a:spcBef>
                <a:spcPts val="1200"/>
              </a:spcBef>
              <a:spcAft>
                <a:spcPts val="0"/>
              </a:spcAft>
              <a:buNone/>
            </a:pPr>
            <a:r>
              <a:rPr lang="ro" sz="900">
                <a:latin typeface="Arial"/>
                <a:ea typeface="Arial"/>
                <a:cs typeface="Arial"/>
                <a:sym typeface="Arial"/>
              </a:rPr>
              <a:t>The name of the interface (e.g., lo - loopback, eth0 - an Ethernet interface, sit0 - a tunnel)</a:t>
            </a:r>
            <a:endParaRPr sz="900">
              <a:latin typeface="Arial"/>
              <a:ea typeface="Arial"/>
              <a:cs typeface="Arial"/>
              <a:sym typeface="Arial"/>
            </a:endParaRPr>
          </a:p>
          <a:p>
            <a:pPr indent="0" lvl="0" marL="0" rtl="0" algn="l">
              <a:spcBef>
                <a:spcPts val="1200"/>
              </a:spcBef>
              <a:spcAft>
                <a:spcPts val="0"/>
              </a:spcAft>
              <a:buNone/>
            </a:pPr>
            <a:r>
              <a:rPr lang="ro" sz="900">
                <a:latin typeface="Arial"/>
                <a:ea typeface="Arial"/>
                <a:cs typeface="Arial"/>
                <a:sym typeface="Arial"/>
              </a:rPr>
              <a:t>A set of flags in angle brackets set for that specific interface (e.g., LOOPBACK - loopback interface, UP - currently functional, BROADCAST - allows broadcasting, MULTICAST - advisory flag indicating that the interface can be used for sending to subsets of neighbors, NOARP - the interface does not have address resolution set for communication, etc.)</a:t>
            </a:r>
            <a:endParaRPr sz="900">
              <a:latin typeface="Arial"/>
              <a:ea typeface="Arial"/>
              <a:cs typeface="Arial"/>
              <a:sym typeface="Arial"/>
            </a:endParaRPr>
          </a:p>
          <a:p>
            <a:pPr indent="0" lvl="0" marL="0" rtl="0" algn="l">
              <a:spcBef>
                <a:spcPts val="1200"/>
              </a:spcBef>
              <a:spcAft>
                <a:spcPts val="0"/>
              </a:spcAft>
              <a:buNone/>
            </a:pPr>
            <a:r>
              <a:rPr lang="ro" sz="900">
                <a:latin typeface="Arial"/>
                <a:ea typeface="Arial"/>
                <a:cs typeface="Arial"/>
                <a:sym typeface="Arial"/>
              </a:rPr>
              <a:t>The MTU value for that interface</a:t>
            </a:r>
            <a:endParaRPr sz="900">
              <a:latin typeface="Arial"/>
              <a:ea typeface="Arial"/>
              <a:cs typeface="Arial"/>
              <a:sym typeface="Arial"/>
            </a:endParaRPr>
          </a:p>
          <a:p>
            <a:pPr indent="0" lvl="0" marL="0" rtl="0" algn="l">
              <a:spcBef>
                <a:spcPts val="1200"/>
              </a:spcBef>
              <a:spcAft>
                <a:spcPts val="0"/>
              </a:spcAft>
              <a:buNone/>
            </a:pPr>
            <a:r>
              <a:rPr lang="ro" sz="900">
                <a:latin typeface="Arial"/>
                <a:ea typeface="Arial"/>
                <a:cs typeface="Arial"/>
                <a:sym typeface="Arial"/>
              </a:rPr>
              <a:t>qdisc specifies the queuing algorithm for packets; if it shows a value, otherwise noqueue means that no packets are retained (sent directly) or noop indicates that any received packet is discarded - blackhole mode. qlen, in case there is a queuing algorithm, indicates the default size of the packet queue.</a:t>
            </a:r>
            <a:endParaRPr sz="900">
              <a:latin typeface="Arial"/>
              <a:ea typeface="Arial"/>
              <a:cs typeface="Arial"/>
              <a:sym typeface="Arial"/>
            </a:endParaRPr>
          </a:p>
          <a:p>
            <a:pPr indent="0" lvl="0" marL="0" rtl="0" algn="l">
              <a:spcBef>
                <a:spcPts val="1200"/>
              </a:spcBef>
              <a:spcAft>
                <a:spcPts val="0"/>
              </a:spcAft>
              <a:buNone/>
            </a:pPr>
            <a:r>
              <a:rPr lang="ro" sz="900">
                <a:latin typeface="Arial"/>
                <a:ea typeface="Arial"/>
                <a:cs typeface="Arial"/>
                <a:sym typeface="Arial"/>
              </a:rPr>
              <a:t>In the second line, information about the address available at this level for the respective interface is displayed. The first field indicates the type of interface, with the address closely related to it (e.g., for a tunnel, there is no MAC address). This is followed by the interface address (e.g., for Ethernet, a 48-bit MAC) and the broadcast address at this level.</a:t>
            </a:r>
            <a:endParaRPr sz="900">
              <a:latin typeface="Arial"/>
              <a:ea typeface="Arial"/>
              <a:cs typeface="Arial"/>
              <a:sym typeface="Arial"/>
            </a:endParaRPr>
          </a:p>
          <a:p>
            <a:pPr indent="0" lvl="0" marL="0" rtl="0" algn="l">
              <a:spcBef>
                <a:spcPts val="1200"/>
              </a:spcBef>
              <a:spcAft>
                <a:spcPts val="0"/>
              </a:spcAft>
              <a:buNone/>
            </a:pPr>
            <a:r>
              <a:rPr lang="ro" sz="900">
                <a:latin typeface="Arial"/>
                <a:ea typeface="Arial"/>
                <a:cs typeface="Arial"/>
                <a:sym typeface="Arial"/>
              </a:rPr>
              <a:t>Probably the main operations at this level, and the most commonly encountered in frequent use, are activating and deactivating an interface. Activating an interface is done with the command:</a:t>
            </a:r>
            <a:endParaRPr sz="900">
              <a:latin typeface="Arial"/>
              <a:ea typeface="Arial"/>
              <a:cs typeface="Arial"/>
              <a:sym typeface="Arial"/>
            </a:endParaRPr>
          </a:p>
          <a:p>
            <a:pPr indent="0" lvl="0" marL="0" rtl="0" algn="l">
              <a:spcBef>
                <a:spcPts val="1200"/>
              </a:spcBef>
              <a:spcAft>
                <a:spcPts val="0"/>
              </a:spcAft>
              <a:buNone/>
            </a:pPr>
            <a:r>
              <a:rPr b="1" lang="ro" sz="900">
                <a:latin typeface="Arial"/>
                <a:ea typeface="Arial"/>
                <a:cs typeface="Arial"/>
                <a:sym typeface="Arial"/>
              </a:rPr>
              <a:t>ip link set dev [interface name, e.g., eth0] up.</a:t>
            </a:r>
            <a:endParaRPr b="1" sz="900">
              <a:latin typeface="Arial"/>
              <a:ea typeface="Arial"/>
              <a:cs typeface="Arial"/>
              <a:sym typeface="Arial"/>
            </a:endParaRPr>
          </a:p>
          <a:p>
            <a:pPr indent="0" lvl="0" marL="0" rtl="0" algn="l">
              <a:spcBef>
                <a:spcPts val="1200"/>
              </a:spcBef>
              <a:spcAft>
                <a:spcPts val="0"/>
              </a:spcAft>
              <a:buNone/>
            </a:pPr>
            <a:r>
              <a:rPr lang="ro" sz="900">
                <a:latin typeface="Arial"/>
                <a:ea typeface="Arial"/>
                <a:cs typeface="Arial"/>
                <a:sym typeface="Arial"/>
              </a:rPr>
              <a:t>Deactivating an interface is done with the command:</a:t>
            </a:r>
            <a:endParaRPr sz="900">
              <a:latin typeface="Arial"/>
              <a:ea typeface="Arial"/>
              <a:cs typeface="Arial"/>
              <a:sym typeface="Arial"/>
            </a:endParaRPr>
          </a:p>
          <a:p>
            <a:pPr indent="0" lvl="0" marL="0" rtl="0" algn="l">
              <a:spcBef>
                <a:spcPts val="1200"/>
              </a:spcBef>
              <a:spcAft>
                <a:spcPts val="1200"/>
              </a:spcAft>
              <a:buNone/>
            </a:pPr>
            <a:r>
              <a:rPr b="1" lang="ro" sz="900">
                <a:latin typeface="Arial"/>
                <a:ea typeface="Arial"/>
                <a:cs typeface="Arial"/>
                <a:sym typeface="Arial"/>
              </a:rPr>
              <a:t>ip link set dev [interface name, e.g., eth0] down.</a:t>
            </a:r>
            <a:endParaRPr b="1" sz="9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ip address</a:t>
            </a:r>
            <a:endParaRPr/>
          </a:p>
        </p:txBody>
      </p:sp>
      <p:sp>
        <p:nvSpPr>
          <p:cNvPr id="165" name="Google Shape;165;p18"/>
          <p:cNvSpPr txBox="1"/>
          <p:nvPr>
            <p:ph idx="1" type="body"/>
          </p:nvPr>
        </p:nvSpPr>
        <p:spPr>
          <a:xfrm>
            <a:off x="1197975" y="940175"/>
            <a:ext cx="7665600" cy="4124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ro" sz="1171">
                <a:latin typeface="Arial"/>
                <a:ea typeface="Arial"/>
                <a:cs typeface="Arial"/>
                <a:sym typeface="Arial"/>
              </a:rPr>
              <a:t>Using ip address, you can display information related to the IP addresses associated with network interfaces, and also add or delete these addresses. The available commands are: show, add, delete, and flush for completely clearing the information, for example, if there are multiple addresses associated with an interface.</a:t>
            </a:r>
            <a:endParaRPr sz="1171">
              <a:latin typeface="Arial"/>
              <a:ea typeface="Arial"/>
              <a:cs typeface="Arial"/>
              <a:sym typeface="Arial"/>
            </a:endParaRPr>
          </a:p>
          <a:p>
            <a:pPr indent="0" lvl="0" marL="0" rtl="0" algn="l">
              <a:spcBef>
                <a:spcPts val="1200"/>
              </a:spcBef>
              <a:spcAft>
                <a:spcPts val="0"/>
              </a:spcAft>
              <a:buNone/>
            </a:pPr>
            <a:r>
              <a:rPr lang="ro" sz="1171">
                <a:latin typeface="Arial"/>
                <a:ea typeface="Arial"/>
                <a:cs typeface="Arial"/>
                <a:sym typeface="Arial"/>
              </a:rPr>
              <a:t>An example of running ip address show looks as follows:</a:t>
            </a:r>
            <a:endParaRPr sz="1171">
              <a:latin typeface="Arial"/>
              <a:ea typeface="Arial"/>
              <a:cs typeface="Arial"/>
              <a:sym typeface="Arial"/>
            </a:endParaRPr>
          </a:p>
          <a:p>
            <a:pPr indent="0" lvl="0" marL="0" rtl="0" algn="l">
              <a:spcBef>
                <a:spcPts val="1200"/>
              </a:spcBef>
              <a:spcAft>
                <a:spcPts val="0"/>
              </a:spcAft>
              <a:buNone/>
            </a:pPr>
            <a:r>
              <a:rPr lang="ro" sz="1171">
                <a:latin typeface="Arial"/>
                <a:ea typeface="Arial"/>
                <a:cs typeface="Arial"/>
                <a:sym typeface="Arial"/>
              </a:rPr>
              <a:t>1: lo: mtu 16436 qdisc noqueue</a:t>
            </a:r>
            <a:endParaRPr sz="1171">
              <a:latin typeface="Arial"/>
              <a:ea typeface="Arial"/>
              <a:cs typeface="Arial"/>
              <a:sym typeface="Arial"/>
            </a:endParaRPr>
          </a:p>
          <a:p>
            <a:pPr indent="0" lvl="0" marL="0" rtl="0" algn="l">
              <a:spcBef>
                <a:spcPts val="1200"/>
              </a:spcBef>
              <a:spcAft>
                <a:spcPts val="0"/>
              </a:spcAft>
              <a:buNone/>
            </a:pPr>
            <a:r>
              <a:rPr lang="ro" sz="1171">
                <a:latin typeface="Arial"/>
                <a:ea typeface="Arial"/>
                <a:cs typeface="Arial"/>
                <a:sym typeface="Arial"/>
              </a:rPr>
              <a:t>    link/loopback 00:00:00:00:00:00 brd 00:00:00:00:00:00</a:t>
            </a:r>
            <a:endParaRPr sz="1171">
              <a:latin typeface="Arial"/>
              <a:ea typeface="Arial"/>
              <a:cs typeface="Arial"/>
              <a:sym typeface="Arial"/>
            </a:endParaRPr>
          </a:p>
          <a:p>
            <a:pPr indent="0" lvl="0" marL="0" rtl="0" algn="l">
              <a:spcBef>
                <a:spcPts val="1200"/>
              </a:spcBef>
              <a:spcAft>
                <a:spcPts val="0"/>
              </a:spcAft>
              <a:buNone/>
            </a:pPr>
            <a:r>
              <a:rPr lang="ro" sz="1171">
                <a:latin typeface="Arial"/>
                <a:ea typeface="Arial"/>
                <a:cs typeface="Arial"/>
                <a:sym typeface="Arial"/>
              </a:rPr>
              <a:t>    inet 127.0.0.1/8 scope host lo</a:t>
            </a:r>
            <a:endParaRPr sz="1171">
              <a:latin typeface="Arial"/>
              <a:ea typeface="Arial"/>
              <a:cs typeface="Arial"/>
              <a:sym typeface="Arial"/>
            </a:endParaRPr>
          </a:p>
          <a:p>
            <a:pPr indent="0" lvl="0" marL="0" rtl="0" algn="l">
              <a:spcBef>
                <a:spcPts val="1200"/>
              </a:spcBef>
              <a:spcAft>
                <a:spcPts val="0"/>
              </a:spcAft>
              <a:buNone/>
            </a:pPr>
            <a:r>
              <a:rPr lang="ro" sz="1171">
                <a:latin typeface="Arial"/>
                <a:ea typeface="Arial"/>
                <a:cs typeface="Arial"/>
                <a:sym typeface="Arial"/>
              </a:rPr>
              <a:t>    inet6 ::1/128 scope host</a:t>
            </a:r>
            <a:endParaRPr sz="1171">
              <a:latin typeface="Arial"/>
              <a:ea typeface="Arial"/>
              <a:cs typeface="Arial"/>
              <a:sym typeface="Arial"/>
            </a:endParaRPr>
          </a:p>
          <a:p>
            <a:pPr indent="0" lvl="0" marL="0" rtl="0" algn="l">
              <a:spcBef>
                <a:spcPts val="1200"/>
              </a:spcBef>
              <a:spcAft>
                <a:spcPts val="0"/>
              </a:spcAft>
              <a:buNone/>
            </a:pPr>
            <a:r>
              <a:rPr lang="ro" sz="1171">
                <a:latin typeface="Arial"/>
                <a:ea typeface="Arial"/>
                <a:cs typeface="Arial"/>
                <a:sym typeface="Arial"/>
              </a:rPr>
              <a:t>       valid_lft forever preferred_lft forever</a:t>
            </a:r>
            <a:endParaRPr sz="1171">
              <a:latin typeface="Arial"/>
              <a:ea typeface="Arial"/>
              <a:cs typeface="Arial"/>
              <a:sym typeface="Arial"/>
            </a:endParaRPr>
          </a:p>
          <a:p>
            <a:pPr indent="0" lvl="0" marL="0" rtl="0" algn="l">
              <a:spcBef>
                <a:spcPts val="1200"/>
              </a:spcBef>
              <a:spcAft>
                <a:spcPts val="0"/>
              </a:spcAft>
              <a:buNone/>
            </a:pPr>
            <a:r>
              <a:rPr lang="ro" sz="1171">
                <a:latin typeface="Arial"/>
                <a:ea typeface="Arial"/>
                <a:cs typeface="Arial"/>
                <a:sym typeface="Arial"/>
              </a:rPr>
              <a:t>2: eth0: mtu 1500 qdisc pfifo_fast qlen 1000</a:t>
            </a:r>
            <a:endParaRPr sz="1171">
              <a:latin typeface="Arial"/>
              <a:ea typeface="Arial"/>
              <a:cs typeface="Arial"/>
              <a:sym typeface="Arial"/>
            </a:endParaRPr>
          </a:p>
          <a:p>
            <a:pPr indent="0" lvl="0" marL="0" rtl="0" algn="l">
              <a:spcBef>
                <a:spcPts val="1200"/>
              </a:spcBef>
              <a:spcAft>
                <a:spcPts val="0"/>
              </a:spcAft>
              <a:buNone/>
            </a:pPr>
            <a:r>
              <a:rPr lang="ro" sz="1171">
                <a:latin typeface="Arial"/>
                <a:ea typeface="Arial"/>
                <a:cs typeface="Arial"/>
                <a:sym typeface="Arial"/>
              </a:rPr>
              <a:t>    link/ether 00:30:05:a5:ff:be brd ff:ff:ff:ff:ff:ff</a:t>
            </a:r>
            <a:endParaRPr sz="1171">
              <a:latin typeface="Arial"/>
              <a:ea typeface="Arial"/>
              <a:cs typeface="Arial"/>
              <a:sym typeface="Arial"/>
            </a:endParaRPr>
          </a:p>
          <a:p>
            <a:pPr indent="0" lvl="0" marL="0" rtl="0" algn="l">
              <a:spcBef>
                <a:spcPts val="1200"/>
              </a:spcBef>
              <a:spcAft>
                <a:spcPts val="0"/>
              </a:spcAft>
              <a:buNone/>
            </a:pPr>
            <a:r>
              <a:rPr lang="ro" sz="1171">
                <a:latin typeface="Arial"/>
                <a:ea typeface="Arial"/>
                <a:cs typeface="Arial"/>
                <a:sym typeface="Arial"/>
              </a:rPr>
              <a:t>    inet 85.122.23.145/28 brd 85.122.23.159 scope global eth0</a:t>
            </a:r>
            <a:endParaRPr sz="1171">
              <a:latin typeface="Arial"/>
              <a:ea typeface="Arial"/>
              <a:cs typeface="Arial"/>
              <a:sym typeface="Arial"/>
            </a:endParaRPr>
          </a:p>
          <a:p>
            <a:pPr indent="0" lvl="0" marL="0" rtl="0" algn="l">
              <a:spcBef>
                <a:spcPts val="1200"/>
              </a:spcBef>
              <a:spcAft>
                <a:spcPts val="0"/>
              </a:spcAft>
              <a:buNone/>
            </a:pPr>
            <a:r>
              <a:rPr lang="ro" sz="1171">
                <a:latin typeface="Arial"/>
                <a:ea typeface="Arial"/>
                <a:cs typeface="Arial"/>
                <a:sym typeface="Arial"/>
              </a:rPr>
              <a:t>    inet6 fe80::230:5ff:fea5:ffbe/64 scope link</a:t>
            </a:r>
            <a:endParaRPr sz="1171">
              <a:latin typeface="Arial"/>
              <a:ea typeface="Arial"/>
              <a:cs typeface="Arial"/>
              <a:sym typeface="Arial"/>
            </a:endParaRPr>
          </a:p>
          <a:p>
            <a:pPr indent="0" lvl="0" marL="0" rtl="0" algn="l">
              <a:spcBef>
                <a:spcPts val="1200"/>
              </a:spcBef>
              <a:spcAft>
                <a:spcPts val="0"/>
              </a:spcAft>
              <a:buNone/>
            </a:pPr>
            <a:r>
              <a:rPr lang="ro" sz="1171">
                <a:latin typeface="Arial"/>
                <a:ea typeface="Arial"/>
                <a:cs typeface="Arial"/>
                <a:sym typeface="Arial"/>
              </a:rPr>
              <a:t>       valid_lft forever preferred_lft forever</a:t>
            </a:r>
            <a:endParaRPr sz="1171">
              <a:latin typeface="Arial"/>
              <a:ea typeface="Arial"/>
              <a:cs typeface="Arial"/>
              <a:sym typeface="Arial"/>
            </a:endParaRPr>
          </a:p>
          <a:p>
            <a:pPr indent="0" lvl="0" marL="0" rtl="0" algn="l">
              <a:spcBef>
                <a:spcPts val="1200"/>
              </a:spcBef>
              <a:spcAft>
                <a:spcPts val="0"/>
              </a:spcAft>
              <a:buNone/>
            </a:pPr>
            <a:r>
              <a:rPr lang="ro" sz="1171">
                <a:latin typeface="Arial"/>
                <a:ea typeface="Arial"/>
                <a:cs typeface="Arial"/>
                <a:sym typeface="Arial"/>
              </a:rPr>
              <a:t>3: sit0: mtu 1480 qdisc noop</a:t>
            </a:r>
            <a:endParaRPr sz="1171">
              <a:latin typeface="Arial"/>
              <a:ea typeface="Arial"/>
              <a:cs typeface="Arial"/>
              <a:sym typeface="Arial"/>
            </a:endParaRPr>
          </a:p>
          <a:p>
            <a:pPr indent="0" lvl="0" marL="0" rtl="0" algn="l">
              <a:spcBef>
                <a:spcPts val="1200"/>
              </a:spcBef>
              <a:spcAft>
                <a:spcPts val="1200"/>
              </a:spcAft>
              <a:buNone/>
            </a:pPr>
            <a:r>
              <a:rPr lang="ro" sz="1171">
                <a:latin typeface="Arial"/>
                <a:ea typeface="Arial"/>
                <a:cs typeface="Arial"/>
                <a:sym typeface="Arial"/>
              </a:rPr>
              <a:t>    link/sit 0.0.0.0 brd 0.0.0.0</a:t>
            </a:r>
            <a:endParaRPr sz="1171">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ip address</a:t>
            </a:r>
            <a:endParaRPr/>
          </a:p>
        </p:txBody>
      </p:sp>
      <p:sp>
        <p:nvSpPr>
          <p:cNvPr id="171" name="Google Shape;171;p19"/>
          <p:cNvSpPr txBox="1"/>
          <p:nvPr>
            <p:ph idx="1" type="body"/>
          </p:nvPr>
        </p:nvSpPr>
        <p:spPr>
          <a:xfrm>
            <a:off x="1190400" y="925025"/>
            <a:ext cx="7369800" cy="385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o" sz="1250">
                <a:latin typeface="Arial"/>
                <a:ea typeface="Arial"/>
                <a:cs typeface="Arial"/>
                <a:sym typeface="Arial"/>
              </a:rPr>
              <a:t>It can be observed that the first two lines (from the previous slide) of each entry provide the same information as ip link show. The following information is provided regarding the IP addresses associated with the respective interface. inet and inet6 specify the types of addresses, IPv4 and IPv6, respectively. This is followed by the actual address along with the subnet mask given in the format /number (number of bits it consists of). After this, the broadcast address may appear if applicable. Finally, through the scope, a domain is specified in which the address is valid, generally related to the routing associated with that address (e.g., global - address valid for global routing, link - address valid only at the data link level, device level, host - address valid only at the localhost level, with routing occurring only within the current station).</a:t>
            </a:r>
            <a:endParaRPr sz="1250">
              <a:latin typeface="Arial"/>
              <a:ea typeface="Arial"/>
              <a:cs typeface="Arial"/>
              <a:sym typeface="Arial"/>
            </a:endParaRPr>
          </a:p>
          <a:p>
            <a:pPr indent="0" lvl="0" marL="0" rtl="0" algn="l">
              <a:spcBef>
                <a:spcPts val="1200"/>
              </a:spcBef>
              <a:spcAft>
                <a:spcPts val="0"/>
              </a:spcAft>
              <a:buNone/>
            </a:pPr>
            <a:r>
              <a:rPr lang="ro" sz="1250">
                <a:latin typeface="Arial"/>
                <a:ea typeface="Arial"/>
                <a:cs typeface="Arial"/>
                <a:sym typeface="Arial"/>
              </a:rPr>
              <a:t>An example of adding an IP address to an interface would be as follows:</a:t>
            </a:r>
            <a:endParaRPr sz="1250">
              <a:latin typeface="Arial"/>
              <a:ea typeface="Arial"/>
              <a:cs typeface="Arial"/>
              <a:sym typeface="Arial"/>
            </a:endParaRPr>
          </a:p>
          <a:p>
            <a:pPr indent="0" lvl="0" marL="0" rtl="0" algn="l">
              <a:spcBef>
                <a:spcPts val="1200"/>
              </a:spcBef>
              <a:spcAft>
                <a:spcPts val="0"/>
              </a:spcAft>
              <a:buNone/>
            </a:pPr>
            <a:r>
              <a:rPr b="1" lang="ro" sz="1250">
                <a:latin typeface="Arial"/>
                <a:ea typeface="Arial"/>
                <a:cs typeface="Arial"/>
                <a:sym typeface="Arial"/>
              </a:rPr>
              <a:t>ip address add 192.168.101.1/24 brd + dev eth0</a:t>
            </a:r>
            <a:endParaRPr b="1" sz="1250">
              <a:latin typeface="Arial"/>
              <a:ea typeface="Arial"/>
              <a:cs typeface="Arial"/>
              <a:sym typeface="Arial"/>
            </a:endParaRPr>
          </a:p>
          <a:p>
            <a:pPr indent="0" lvl="0" marL="0" rtl="0" algn="l">
              <a:spcBef>
                <a:spcPts val="1200"/>
              </a:spcBef>
              <a:spcAft>
                <a:spcPts val="0"/>
              </a:spcAft>
              <a:buNone/>
            </a:pPr>
            <a:r>
              <a:rPr lang="ro" sz="1250">
                <a:latin typeface="Arial"/>
                <a:ea typeface="Arial"/>
                <a:cs typeface="Arial"/>
                <a:sym typeface="Arial"/>
              </a:rPr>
              <a:t>(brd + sets the broadcast address by automatically completing the bits for the host part)</a:t>
            </a:r>
            <a:endParaRPr sz="1250">
              <a:latin typeface="Arial"/>
              <a:ea typeface="Arial"/>
              <a:cs typeface="Arial"/>
              <a:sym typeface="Arial"/>
            </a:endParaRPr>
          </a:p>
          <a:p>
            <a:pPr indent="0" lvl="0" marL="0" rtl="0" algn="l">
              <a:spcBef>
                <a:spcPts val="1200"/>
              </a:spcBef>
              <a:spcAft>
                <a:spcPts val="0"/>
              </a:spcAft>
              <a:buNone/>
            </a:pPr>
            <a:r>
              <a:rPr lang="ro" sz="1250">
                <a:latin typeface="Arial"/>
                <a:ea typeface="Arial"/>
                <a:cs typeface="Arial"/>
                <a:sym typeface="Arial"/>
              </a:rPr>
              <a:t>To remove the same IP address, the example would look like this:</a:t>
            </a:r>
            <a:endParaRPr sz="1250">
              <a:latin typeface="Arial"/>
              <a:ea typeface="Arial"/>
              <a:cs typeface="Arial"/>
              <a:sym typeface="Arial"/>
            </a:endParaRPr>
          </a:p>
          <a:p>
            <a:pPr indent="0" lvl="0" marL="0" rtl="0" algn="l">
              <a:spcBef>
                <a:spcPts val="1200"/>
              </a:spcBef>
              <a:spcAft>
                <a:spcPts val="1200"/>
              </a:spcAft>
              <a:buNone/>
            </a:pPr>
            <a:r>
              <a:rPr b="1" lang="ro" sz="1250">
                <a:latin typeface="Arial"/>
                <a:ea typeface="Arial"/>
                <a:cs typeface="Arial"/>
                <a:sym typeface="Arial"/>
              </a:rPr>
              <a:t>ip address del 192.168.101.1/24 brd - dev eth0</a:t>
            </a:r>
            <a:endParaRPr b="1" sz="125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ip neighbour</a:t>
            </a:r>
            <a:endParaRPr/>
          </a:p>
        </p:txBody>
      </p:sp>
      <p:sp>
        <p:nvSpPr>
          <p:cNvPr id="177" name="Google Shape;177;p20"/>
          <p:cNvSpPr txBox="1"/>
          <p:nvPr>
            <p:ph idx="1" type="body"/>
          </p:nvPr>
        </p:nvSpPr>
        <p:spPr>
          <a:xfrm>
            <a:off x="1243475" y="962925"/>
            <a:ext cx="7476000" cy="397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sz="1200">
                <a:latin typeface="Arial"/>
                <a:ea typeface="Arial"/>
                <a:cs typeface="Arial"/>
                <a:sym typeface="Arial"/>
              </a:rPr>
              <a:t>Using `</a:t>
            </a:r>
            <a:r>
              <a:rPr b="1" lang="ro" sz="1200">
                <a:latin typeface="Arial"/>
                <a:ea typeface="Arial"/>
                <a:cs typeface="Arial"/>
                <a:sym typeface="Arial"/>
              </a:rPr>
              <a:t>ip neighbour</a:t>
            </a:r>
            <a:r>
              <a:rPr lang="ro" sz="1200">
                <a:latin typeface="Arial"/>
                <a:ea typeface="Arial"/>
                <a:cs typeface="Arial"/>
                <a:sym typeface="Arial"/>
              </a:rPr>
              <a:t>`, you can perform operations related to the ARP table, which maintains the association of physical addresses to IP addresses, such as adding, deleting, and modifying entries. For the `show` command, an example output would be as follows:</a:t>
            </a:r>
            <a:endParaRPr sz="1200">
              <a:latin typeface="Arial"/>
              <a:ea typeface="Arial"/>
              <a:cs typeface="Arial"/>
              <a:sym typeface="Arial"/>
            </a:endParaRPr>
          </a:p>
          <a:p>
            <a:pPr indent="0" lvl="0" marL="0" rtl="0" algn="l">
              <a:spcBef>
                <a:spcPts val="1200"/>
              </a:spcBef>
              <a:spcAft>
                <a:spcPts val="0"/>
              </a:spcAft>
              <a:buNone/>
            </a:pPr>
            <a:r>
              <a:rPr b="1" lang="ro" sz="1200">
                <a:latin typeface="Arial"/>
                <a:ea typeface="Arial"/>
                <a:cs typeface="Arial"/>
                <a:sym typeface="Arial"/>
              </a:rPr>
              <a:t>85.122.23.152 dev eth0 lladdr 00:02:55:aa:7f:fc STALE  </a:t>
            </a:r>
            <a:endParaRPr b="1" sz="1200">
              <a:latin typeface="Arial"/>
              <a:ea typeface="Arial"/>
              <a:cs typeface="Arial"/>
              <a:sym typeface="Arial"/>
            </a:endParaRPr>
          </a:p>
          <a:p>
            <a:pPr indent="0" lvl="0" marL="0" rtl="0" algn="l">
              <a:spcBef>
                <a:spcPts val="1200"/>
              </a:spcBef>
              <a:spcAft>
                <a:spcPts val="0"/>
              </a:spcAft>
              <a:buNone/>
            </a:pPr>
            <a:r>
              <a:rPr b="1" lang="ro" sz="1200">
                <a:latin typeface="Arial"/>
                <a:ea typeface="Arial"/>
                <a:cs typeface="Arial"/>
                <a:sym typeface="Arial"/>
              </a:rPr>
              <a:t>85.122.23.147 dev eth0 lladdr 00:03:47:9b:73:f8 STALE  </a:t>
            </a:r>
            <a:endParaRPr b="1" sz="1200">
              <a:latin typeface="Arial"/>
              <a:ea typeface="Arial"/>
              <a:cs typeface="Arial"/>
              <a:sym typeface="Arial"/>
            </a:endParaRPr>
          </a:p>
          <a:p>
            <a:pPr indent="0" lvl="0" marL="0" rtl="0" algn="l">
              <a:spcBef>
                <a:spcPts val="1200"/>
              </a:spcBef>
              <a:spcAft>
                <a:spcPts val="0"/>
              </a:spcAft>
              <a:buNone/>
            </a:pPr>
            <a:r>
              <a:rPr b="1" lang="ro" sz="1200">
                <a:latin typeface="Arial"/>
                <a:ea typeface="Arial"/>
                <a:cs typeface="Arial"/>
                <a:sym typeface="Arial"/>
              </a:rPr>
              <a:t>85.122.23.148 dev eth0 lladdr 00:30:05:a5:e1:3a STALE  </a:t>
            </a:r>
            <a:endParaRPr b="1" sz="1200">
              <a:latin typeface="Arial"/>
              <a:ea typeface="Arial"/>
              <a:cs typeface="Arial"/>
              <a:sym typeface="Arial"/>
            </a:endParaRPr>
          </a:p>
          <a:p>
            <a:pPr indent="0" lvl="0" marL="0" rtl="0" algn="l">
              <a:spcBef>
                <a:spcPts val="1200"/>
              </a:spcBef>
              <a:spcAft>
                <a:spcPts val="0"/>
              </a:spcAft>
              <a:buNone/>
            </a:pPr>
            <a:r>
              <a:rPr b="1" lang="ro" sz="1200">
                <a:latin typeface="Arial"/>
                <a:ea typeface="Arial"/>
                <a:cs typeface="Arial"/>
                <a:sym typeface="Arial"/>
              </a:rPr>
              <a:t>85.122.23.146 dev eth0 lladdr 00:30:05:a5:e1:3a STALE  </a:t>
            </a:r>
            <a:endParaRPr b="1" sz="1200">
              <a:latin typeface="Arial"/>
              <a:ea typeface="Arial"/>
              <a:cs typeface="Arial"/>
              <a:sym typeface="Arial"/>
            </a:endParaRPr>
          </a:p>
          <a:p>
            <a:pPr indent="0" lvl="0" marL="0" rtl="0" algn="l">
              <a:spcBef>
                <a:spcPts val="1200"/>
              </a:spcBef>
              <a:spcAft>
                <a:spcPts val="0"/>
              </a:spcAft>
              <a:buNone/>
            </a:pPr>
            <a:r>
              <a:rPr b="1" lang="ro" sz="1200">
                <a:latin typeface="Arial"/>
                <a:ea typeface="Arial"/>
                <a:cs typeface="Arial"/>
                <a:sym typeface="Arial"/>
              </a:rPr>
              <a:t>85.122.23.158 dev eth0 lladdr 00:1c:b0:c8:fb:00 REACHABLE  </a:t>
            </a:r>
            <a:endParaRPr sz="1200">
              <a:latin typeface="Arial"/>
              <a:ea typeface="Arial"/>
              <a:cs typeface="Arial"/>
              <a:sym typeface="Arial"/>
            </a:endParaRPr>
          </a:p>
          <a:p>
            <a:pPr indent="0" lvl="0" marL="0" rtl="0" algn="l">
              <a:spcBef>
                <a:spcPts val="1200"/>
              </a:spcBef>
              <a:spcAft>
                <a:spcPts val="0"/>
              </a:spcAft>
              <a:buNone/>
            </a:pPr>
            <a:r>
              <a:rPr lang="ro" sz="1200">
                <a:latin typeface="Arial"/>
                <a:ea typeface="Arial"/>
                <a:cs typeface="Arial"/>
                <a:sym typeface="Arial"/>
              </a:rPr>
              <a:t>Each line contains a mapping of an IP address to a MAC address and the state of that mapping regarding connectivity. In this example, the `STALE` state indicates that the entry is valid but no longer ensures connectivity and will be rechecked at the next transmission, while `REACHABLE` identifies an entry that is definitely accessible.</a:t>
            </a:r>
            <a:endParaRPr sz="1200">
              <a:latin typeface="Arial"/>
              <a:ea typeface="Arial"/>
              <a:cs typeface="Arial"/>
              <a:sym typeface="Arial"/>
            </a:endParaRPr>
          </a:p>
          <a:p>
            <a:pPr indent="0" lvl="0" marL="0" rtl="0" algn="l">
              <a:spcBef>
                <a:spcPts val="1200"/>
              </a:spcBef>
              <a:spcAft>
                <a:spcPts val="1200"/>
              </a:spcAft>
              <a:buNone/>
            </a:pPr>
            <a:r>
              <a:rPr lang="ro" sz="1200">
                <a:latin typeface="Arial"/>
                <a:ea typeface="Arial"/>
                <a:cs typeface="Arial"/>
                <a:sym typeface="Arial"/>
              </a:rPr>
              <a:t>Analyze the file from the course page that presents the contents of ARP frames:</a:t>
            </a:r>
            <a:r>
              <a:rPr b="1" lang="ro" sz="1200">
                <a:latin typeface="Arial"/>
                <a:ea typeface="Arial"/>
                <a:cs typeface="Arial"/>
                <a:sym typeface="Arial"/>
              </a:rPr>
              <a:t> `arp-frames.txt`.</a:t>
            </a:r>
            <a:endParaRPr b="1" sz="12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o"/>
              <a:t>ip route</a:t>
            </a:r>
            <a:endParaRPr/>
          </a:p>
        </p:txBody>
      </p:sp>
      <p:sp>
        <p:nvSpPr>
          <p:cNvPr id="183" name="Google Shape;183;p21"/>
          <p:cNvSpPr txBox="1"/>
          <p:nvPr>
            <p:ph idx="1" type="body"/>
          </p:nvPr>
        </p:nvSpPr>
        <p:spPr>
          <a:xfrm>
            <a:off x="1197975" y="993250"/>
            <a:ext cx="7513800" cy="3722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ro" sz="1250">
                <a:latin typeface="Arial"/>
                <a:ea typeface="Arial"/>
                <a:cs typeface="Arial"/>
                <a:sym typeface="Arial"/>
              </a:rPr>
              <a:t>Using </a:t>
            </a:r>
            <a:r>
              <a:rPr b="1" lang="ro" sz="1250">
                <a:latin typeface="Arial"/>
                <a:ea typeface="Arial"/>
                <a:cs typeface="Arial"/>
                <a:sym typeface="Arial"/>
              </a:rPr>
              <a:t>ip route</a:t>
            </a:r>
            <a:r>
              <a:rPr lang="ro" sz="1250">
                <a:latin typeface="Arial"/>
                <a:ea typeface="Arial"/>
                <a:cs typeface="Arial"/>
                <a:sym typeface="Arial"/>
              </a:rPr>
              <a:t>, operations can be performed on routing tables, such as displaying routes (show), adding routes (add), deleting routes (del), and others. An example of displaying the main routing table using ip route show looks as follows:</a:t>
            </a:r>
            <a:endParaRPr sz="1250">
              <a:latin typeface="Arial"/>
              <a:ea typeface="Arial"/>
              <a:cs typeface="Arial"/>
              <a:sym typeface="Arial"/>
            </a:endParaRPr>
          </a:p>
          <a:p>
            <a:pPr indent="0" lvl="0" marL="0" rtl="0" algn="l">
              <a:spcBef>
                <a:spcPts val="1200"/>
              </a:spcBef>
              <a:spcAft>
                <a:spcPts val="0"/>
              </a:spcAft>
              <a:buNone/>
            </a:pPr>
            <a:r>
              <a:rPr b="1" lang="ro" sz="1250">
                <a:latin typeface="Arial"/>
                <a:ea typeface="Arial"/>
                <a:cs typeface="Arial"/>
                <a:sym typeface="Arial"/>
              </a:rPr>
              <a:t>85.122.23.144/28 dev eth0 proto kernel scope link src 85.122.23.145</a:t>
            </a:r>
            <a:endParaRPr b="1" sz="1250">
              <a:latin typeface="Arial"/>
              <a:ea typeface="Arial"/>
              <a:cs typeface="Arial"/>
              <a:sym typeface="Arial"/>
            </a:endParaRPr>
          </a:p>
          <a:p>
            <a:pPr indent="0" lvl="0" marL="0" rtl="0" algn="l">
              <a:spcBef>
                <a:spcPts val="1200"/>
              </a:spcBef>
              <a:spcAft>
                <a:spcPts val="0"/>
              </a:spcAft>
              <a:buNone/>
            </a:pPr>
            <a:r>
              <a:rPr lang="ro" sz="1250">
                <a:latin typeface="Arial"/>
                <a:ea typeface="Arial"/>
                <a:cs typeface="Arial"/>
                <a:sym typeface="Arial"/>
              </a:rPr>
              <a:t>default via 85.122.23.158 dev eth0</a:t>
            </a:r>
            <a:endParaRPr sz="1250">
              <a:latin typeface="Arial"/>
              <a:ea typeface="Arial"/>
              <a:cs typeface="Arial"/>
              <a:sym typeface="Arial"/>
            </a:endParaRPr>
          </a:p>
          <a:p>
            <a:pPr indent="0" lvl="0" marL="0" rtl="0" algn="l">
              <a:spcBef>
                <a:spcPts val="1200"/>
              </a:spcBef>
              <a:spcAft>
                <a:spcPts val="0"/>
              </a:spcAft>
              <a:buNone/>
            </a:pPr>
            <a:r>
              <a:rPr lang="ro" sz="1250">
                <a:latin typeface="Arial"/>
                <a:ea typeface="Arial"/>
                <a:cs typeface="Arial"/>
                <a:sym typeface="Arial"/>
              </a:rPr>
              <a:t>Each line corresponds to an entry related to a route. The first line identifies the network (more specifically, the subnet) accessible through the eth0 interface at the link level, meaning that packets will reach any destination in the network directly—without going through a router that would redirect them to another network. The second entry is the default route taken by all packets transmitted through the eth0 interface that do not match any of the other routes (in this case, they are not destined for a station in the 85.122.23.144/28 network). These packets are directed to be sent to the destination via the router/gateway that has the address specified in the via parameter.</a:t>
            </a:r>
            <a:endParaRPr sz="1250">
              <a:latin typeface="Arial"/>
              <a:ea typeface="Arial"/>
              <a:cs typeface="Arial"/>
              <a:sym typeface="Arial"/>
            </a:endParaRPr>
          </a:p>
          <a:p>
            <a:pPr indent="0" lvl="0" marL="0" rtl="0" algn="l">
              <a:spcBef>
                <a:spcPts val="1200"/>
              </a:spcBef>
              <a:spcAft>
                <a:spcPts val="0"/>
              </a:spcAft>
              <a:buNone/>
            </a:pPr>
            <a:r>
              <a:rPr lang="ro" sz="1250">
                <a:latin typeface="Arial"/>
                <a:ea typeface="Arial"/>
                <a:cs typeface="Arial"/>
                <a:sym typeface="Arial"/>
              </a:rPr>
              <a:t>To add a new route (in the simplest form), the command will be:</a:t>
            </a:r>
            <a:endParaRPr sz="1250">
              <a:latin typeface="Arial"/>
              <a:ea typeface="Arial"/>
              <a:cs typeface="Arial"/>
              <a:sym typeface="Arial"/>
            </a:endParaRPr>
          </a:p>
          <a:p>
            <a:pPr indent="0" lvl="0" marL="0" rtl="0" algn="l">
              <a:spcBef>
                <a:spcPts val="1200"/>
              </a:spcBef>
              <a:spcAft>
                <a:spcPts val="0"/>
              </a:spcAft>
              <a:buNone/>
            </a:pPr>
            <a:r>
              <a:rPr b="1" lang="ro" sz="1250">
                <a:latin typeface="Arial"/>
                <a:ea typeface="Arial"/>
                <a:cs typeface="Arial"/>
                <a:sym typeface="Arial"/>
              </a:rPr>
              <a:t>ip route add [destination network address/mask] via [gateway address]</a:t>
            </a:r>
            <a:endParaRPr b="1" sz="1250">
              <a:latin typeface="Arial"/>
              <a:ea typeface="Arial"/>
              <a:cs typeface="Arial"/>
              <a:sym typeface="Arial"/>
            </a:endParaRPr>
          </a:p>
          <a:p>
            <a:pPr indent="0" lvl="0" marL="0" rtl="0" algn="l">
              <a:spcBef>
                <a:spcPts val="1200"/>
              </a:spcBef>
              <a:spcAft>
                <a:spcPts val="0"/>
              </a:spcAft>
              <a:buNone/>
            </a:pPr>
            <a:r>
              <a:rPr lang="ro" sz="1250">
                <a:latin typeface="Arial"/>
                <a:ea typeface="Arial"/>
                <a:cs typeface="Arial"/>
                <a:sym typeface="Arial"/>
              </a:rPr>
              <a:t>Deleting a route is done using the command:</a:t>
            </a:r>
            <a:endParaRPr sz="1250">
              <a:latin typeface="Arial"/>
              <a:ea typeface="Arial"/>
              <a:cs typeface="Arial"/>
              <a:sym typeface="Arial"/>
            </a:endParaRPr>
          </a:p>
          <a:p>
            <a:pPr indent="0" lvl="0" marL="0" rtl="0" algn="l">
              <a:spcBef>
                <a:spcPts val="1200"/>
              </a:spcBef>
              <a:spcAft>
                <a:spcPts val="1200"/>
              </a:spcAft>
              <a:buNone/>
            </a:pPr>
            <a:r>
              <a:rPr b="1" lang="ro" sz="1250">
                <a:latin typeface="Arial"/>
                <a:ea typeface="Arial"/>
                <a:cs typeface="Arial"/>
                <a:sym typeface="Arial"/>
              </a:rPr>
              <a:t>ip route del [destination network address/mask] via [gateway address] dev [network interface name]</a:t>
            </a:r>
            <a:endParaRPr sz="125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