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71" r:id="rId10"/>
    <p:sldId id="272" r:id="rId11"/>
    <p:sldId id="266" r:id="rId12"/>
    <p:sldId id="274" r:id="rId13"/>
    <p:sldId id="268" r:id="rId14"/>
    <p:sldId id="269" r:id="rId15"/>
    <p:sldId id="276" r:id="rId16"/>
    <p:sldId id="27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34DB7-1E47-3ACC-D5E9-2DA701EEA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129488"/>
            <a:ext cx="10993549" cy="1748092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Project work in machine learning:</a:t>
            </a:r>
            <a:br>
              <a:rPr lang="it-IT" sz="4000" dirty="0"/>
            </a:br>
            <a:r>
              <a:rPr lang="it-IT" sz="4000" b="1" dirty="0"/>
              <a:t>OSMI </a:t>
            </a:r>
            <a:r>
              <a:rPr lang="it-IT" sz="4000" b="1" dirty="0" err="1"/>
              <a:t>Mental</a:t>
            </a:r>
            <a:r>
              <a:rPr lang="it-IT" sz="4000" b="1" dirty="0"/>
              <a:t> Health in Tech DATASET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78C2DE-AA03-0895-DA4B-83F676692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458" y="3861400"/>
            <a:ext cx="10993546" cy="2463200"/>
          </a:xfrm>
        </p:spPr>
        <p:txBody>
          <a:bodyPr>
            <a:no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Master’s</a:t>
            </a:r>
            <a:r>
              <a:rPr lang="it-IT" sz="2400" dirty="0">
                <a:solidFill>
                  <a:schemeClr val="bg1"/>
                </a:solidFill>
              </a:rPr>
              <a:t> Degree in </a:t>
            </a:r>
            <a:r>
              <a:rPr lang="it-IT" sz="2400" dirty="0" err="1">
                <a:solidFill>
                  <a:schemeClr val="bg1"/>
                </a:solidFill>
              </a:rPr>
              <a:t>artificial</a:t>
            </a:r>
            <a:r>
              <a:rPr lang="it-IT" sz="2400" dirty="0">
                <a:solidFill>
                  <a:schemeClr val="bg1"/>
                </a:solidFill>
              </a:rPr>
              <a:t> intelligence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university</a:t>
            </a:r>
            <a:r>
              <a:rPr lang="it-IT" sz="2400" dirty="0">
                <a:solidFill>
                  <a:schemeClr val="bg1"/>
                </a:solidFill>
              </a:rPr>
              <a:t> of bologna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Stefano poggi cavalletti</a:t>
            </a:r>
          </a:p>
          <a:p>
            <a:r>
              <a:rPr lang="it-IT" sz="2000" dirty="0">
                <a:solidFill>
                  <a:schemeClr val="bg1"/>
                </a:solidFill>
              </a:rPr>
              <a:t>0000982439</a:t>
            </a:r>
          </a:p>
        </p:txBody>
      </p:sp>
    </p:spTree>
    <p:extLst>
      <p:ext uri="{BB962C8B-B14F-4D97-AF65-F5344CB8AC3E}">
        <p14:creationId xmlns:p14="http://schemas.microsoft.com/office/powerpoint/2010/main" val="322046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E8C8A2E-0422-1857-6070-4338C0CE0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432" y="2175407"/>
            <a:ext cx="5829768" cy="4396997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C48035-298F-BD1A-9904-57D08EF33B90}"/>
              </a:ext>
            </a:extLst>
          </p:cNvPr>
          <p:cNvSpPr txBox="1"/>
          <p:nvPr/>
        </p:nvSpPr>
        <p:spPr>
          <a:xfrm>
            <a:off x="7264400" y="2937217"/>
            <a:ext cx="43044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heatmap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</a:p>
          <a:p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</a:p>
          <a:p>
            <a:r>
              <a:rPr lang="it-IT" dirty="0" err="1"/>
              <a:t>DataFrame.corr</a:t>
            </a:r>
            <a:r>
              <a:rPr lang="it-IT" dirty="0"/>
              <a:t> from </a:t>
            </a:r>
            <a:r>
              <a:rPr lang="it-IT" dirty="0" err="1"/>
              <a:t>Pandas</a:t>
            </a:r>
            <a:r>
              <a:rPr lang="it-IT" dirty="0"/>
              <a:t> library and </a:t>
            </a:r>
          </a:p>
          <a:p>
            <a:r>
              <a:rPr lang="it-IT" dirty="0" err="1"/>
              <a:t>sns.heatmap</a:t>
            </a:r>
            <a:r>
              <a:rPr lang="it-IT" dirty="0"/>
              <a:t> from </a:t>
            </a:r>
            <a:r>
              <a:rPr lang="it-IT" dirty="0" err="1"/>
              <a:t>seaborn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255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82072-66D5-CEE7-1E94-1F86B5CE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DATA encoding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743A71-8CBD-C22F-429F-8C20CD5F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Features are </a:t>
            </a:r>
            <a:r>
              <a:rPr lang="it-IT" sz="2000" dirty="0" err="1"/>
              <a:t>encoded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 </a:t>
            </a:r>
            <a:r>
              <a:rPr lang="it-IT" sz="2000" dirty="0" err="1"/>
              <a:t>LabelEncoder</a:t>
            </a:r>
            <a:r>
              <a:rPr lang="it-IT" sz="2000" dirty="0"/>
              <a:t> from </a:t>
            </a:r>
            <a:r>
              <a:rPr lang="it-IT" sz="2000" dirty="0" err="1"/>
              <a:t>sklearn.preprocessing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encodes</a:t>
            </a:r>
            <a:r>
              <a:rPr lang="it-IT" sz="2000" dirty="0"/>
              <a:t> target labels with </a:t>
            </a:r>
            <a:r>
              <a:rPr lang="it-IT" sz="2000" dirty="0" err="1"/>
              <a:t>value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0 and n_classes-1</a:t>
            </a:r>
          </a:p>
          <a:p>
            <a:r>
              <a:rPr lang="it-IT" sz="2000" b="1" dirty="0"/>
              <a:t>Scaling</a:t>
            </a:r>
            <a:r>
              <a:rPr lang="it-IT" sz="2000" dirty="0"/>
              <a:t>: the Age </a:t>
            </a:r>
            <a:r>
              <a:rPr lang="it-IT" sz="2000" dirty="0" err="1"/>
              <a:t>attribute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scaled</a:t>
            </a:r>
            <a:r>
              <a:rPr lang="it-IT" sz="2000" dirty="0"/>
              <a:t> to </a:t>
            </a:r>
            <a:r>
              <a:rPr lang="it-IT" sz="2000" dirty="0" err="1"/>
              <a:t>normalize</a:t>
            </a:r>
            <a:r>
              <a:rPr lang="it-IT" sz="2000" dirty="0"/>
              <a:t> </a:t>
            </a:r>
            <a:r>
              <a:rPr lang="it-IT" sz="2000" dirty="0" err="1"/>
              <a:t>values</a:t>
            </a:r>
            <a:r>
              <a:rPr lang="it-IT" sz="2000" dirty="0"/>
              <a:t> in the range [0,1] with the </a:t>
            </a:r>
            <a:r>
              <a:rPr lang="it-IT" sz="2000" dirty="0" err="1"/>
              <a:t>MinMax</a:t>
            </a:r>
            <a:r>
              <a:rPr lang="it-IT" sz="2000" dirty="0"/>
              <a:t> </a:t>
            </a:r>
            <a:r>
              <a:rPr lang="it-IT" sz="2000" dirty="0" err="1"/>
              <a:t>scaler</a:t>
            </a:r>
            <a:endParaRPr lang="it-IT" sz="2000" dirty="0"/>
          </a:p>
          <a:p>
            <a:r>
              <a:rPr lang="it-IT" sz="2000" dirty="0"/>
              <a:t>Splitting dataset </a:t>
            </a:r>
            <a:r>
              <a:rPr lang="it-IT" sz="2000" dirty="0" err="1"/>
              <a:t>into</a:t>
            </a:r>
            <a:r>
              <a:rPr lang="it-IT" sz="2000" dirty="0"/>
              <a:t> </a:t>
            </a:r>
            <a:r>
              <a:rPr lang="it-IT" sz="2000" dirty="0" err="1"/>
              <a:t>train</a:t>
            </a:r>
            <a:r>
              <a:rPr lang="it-IT" sz="2000" dirty="0"/>
              <a:t> and </a:t>
            </a:r>
            <a:r>
              <a:rPr lang="it-IT" sz="2000" dirty="0" err="1"/>
              <a:t>validation</a:t>
            </a:r>
            <a:r>
              <a:rPr lang="it-IT" sz="2000" dirty="0"/>
              <a:t> set with </a:t>
            </a:r>
            <a:r>
              <a:rPr lang="it-IT" sz="2000" dirty="0" err="1"/>
              <a:t>train_test_split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638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97709-69DA-4809-F0F4-9AF1A11C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PREDICTION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7E39DA-A9BF-5429-3F7D-E073742A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err="1"/>
              <a:t>Five</a:t>
            </a:r>
            <a:r>
              <a:rPr lang="it-IT" sz="2000" dirty="0"/>
              <a:t> models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and </a:t>
            </a:r>
            <a:r>
              <a:rPr lang="it-IT" sz="2000" dirty="0" err="1"/>
              <a:t>tuned</a:t>
            </a:r>
            <a:r>
              <a:rPr lang="it-IT" sz="2000" dirty="0"/>
              <a:t> with </a:t>
            </a:r>
            <a:r>
              <a:rPr lang="it-IT" sz="2000" dirty="0" err="1"/>
              <a:t>their</a:t>
            </a:r>
            <a:r>
              <a:rPr lang="it-IT" sz="2000" dirty="0"/>
              <a:t> </a:t>
            </a:r>
            <a:r>
              <a:rPr lang="it-IT" sz="2000" dirty="0" err="1"/>
              <a:t>hyperparameters</a:t>
            </a:r>
            <a:r>
              <a:rPr lang="it-IT" sz="2000" dirty="0"/>
              <a:t>: </a:t>
            </a:r>
          </a:p>
          <a:p>
            <a:r>
              <a:rPr lang="it-IT" sz="2000" dirty="0"/>
              <a:t>Support </a:t>
            </a:r>
            <a:r>
              <a:rPr lang="it-IT" sz="2000" dirty="0" err="1"/>
              <a:t>Vector</a:t>
            </a:r>
            <a:r>
              <a:rPr lang="it-IT" sz="2000" dirty="0"/>
              <a:t> Machine</a:t>
            </a:r>
          </a:p>
          <a:p>
            <a:r>
              <a:rPr lang="it-IT" sz="2000" dirty="0" err="1"/>
              <a:t>Logistic</a:t>
            </a:r>
            <a:r>
              <a:rPr lang="it-IT" sz="2000" dirty="0"/>
              <a:t> </a:t>
            </a:r>
            <a:r>
              <a:rPr lang="it-IT" sz="2000" dirty="0" err="1"/>
              <a:t>Regressor</a:t>
            </a:r>
            <a:endParaRPr lang="it-IT" sz="2000" dirty="0"/>
          </a:p>
          <a:p>
            <a:r>
              <a:rPr lang="it-IT" sz="2000" dirty="0"/>
              <a:t>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</a:t>
            </a:r>
            <a:endParaRPr lang="it-IT" sz="2000" dirty="0"/>
          </a:p>
          <a:p>
            <a:r>
              <a:rPr lang="it-IT" sz="2000" dirty="0"/>
              <a:t>Random </a:t>
            </a:r>
            <a:r>
              <a:rPr lang="it-IT" sz="2000" dirty="0" err="1"/>
              <a:t>Forest</a:t>
            </a:r>
            <a:endParaRPr lang="it-IT" sz="2000" dirty="0"/>
          </a:p>
          <a:p>
            <a:r>
              <a:rPr lang="it-IT" sz="2000" dirty="0"/>
              <a:t>XGB </a:t>
            </a:r>
            <a:r>
              <a:rPr lang="it-IT" sz="2000" dirty="0" err="1"/>
              <a:t>Classifier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1082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E28E8-DF90-8649-142F-65733F0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PREDICTION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471057-CB3F-0985-6E3E-16C4D792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Cross </a:t>
            </a:r>
            <a:r>
              <a:rPr lang="it-IT" sz="2000" dirty="0" err="1"/>
              <a:t>validation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applied</a:t>
            </a:r>
            <a:r>
              <a:rPr lang="it-IT" sz="2000" dirty="0"/>
              <a:t> on the </a:t>
            </a:r>
            <a:r>
              <a:rPr lang="it-IT" sz="2000" dirty="0" err="1"/>
              <a:t>defined</a:t>
            </a:r>
            <a:r>
              <a:rPr lang="it-IT" sz="2000" dirty="0"/>
              <a:t> models, tuning </a:t>
            </a:r>
            <a:r>
              <a:rPr lang="it-IT" sz="2000" dirty="0" err="1"/>
              <a:t>them</a:t>
            </a:r>
            <a:r>
              <a:rPr lang="it-IT" sz="2000" dirty="0"/>
              <a:t> for 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accuracy</a:t>
            </a:r>
            <a:r>
              <a:rPr lang="it-IT" sz="2000" dirty="0"/>
              <a:t> and F1-macro score, </a:t>
            </a:r>
            <a:r>
              <a:rPr lang="it-IT" sz="2000" dirty="0" err="1"/>
              <a:t>while</a:t>
            </a:r>
            <a:r>
              <a:rPr lang="it-IT" sz="2000" dirty="0"/>
              <a:t> the best models are </a:t>
            </a:r>
            <a:r>
              <a:rPr lang="it-IT" sz="2000" dirty="0" err="1"/>
              <a:t>saved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For </a:t>
            </a:r>
            <a:r>
              <a:rPr lang="it-IT" sz="2000" dirty="0" err="1"/>
              <a:t>each</a:t>
            </a:r>
            <a:r>
              <a:rPr lang="it-IT" sz="2000" dirty="0"/>
              <a:t> model, the best </a:t>
            </a:r>
            <a:r>
              <a:rPr lang="it-IT" sz="2000" dirty="0" err="1"/>
              <a:t>parameters</a:t>
            </a:r>
            <a:r>
              <a:rPr lang="it-IT" sz="2000" dirty="0"/>
              <a:t> </a:t>
            </a:r>
            <a:r>
              <a:rPr lang="it-IT" sz="2000" dirty="0" err="1"/>
              <a:t>found</a:t>
            </a:r>
            <a:r>
              <a:rPr lang="it-IT" sz="2000" dirty="0"/>
              <a:t> are printed in output,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well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:</a:t>
            </a:r>
          </a:p>
          <a:p>
            <a:pPr lvl="1"/>
            <a:r>
              <a:rPr lang="it-IT" sz="2000" dirty="0" err="1"/>
              <a:t>Accuracy</a:t>
            </a:r>
            <a:endParaRPr lang="it-IT" sz="2000" dirty="0"/>
          </a:p>
          <a:p>
            <a:pPr lvl="1"/>
            <a:r>
              <a:rPr lang="it-IT" sz="2000" dirty="0"/>
              <a:t>F1-Macro</a:t>
            </a:r>
          </a:p>
          <a:p>
            <a:pPr lvl="1"/>
            <a:r>
              <a:rPr lang="it-IT" sz="2000" dirty="0"/>
              <a:t>ROC-Curve plot with AUC score</a:t>
            </a:r>
          </a:p>
        </p:txBody>
      </p:sp>
    </p:spTree>
    <p:extLst>
      <p:ext uri="{BB962C8B-B14F-4D97-AF65-F5344CB8AC3E}">
        <p14:creationId xmlns:p14="http://schemas.microsoft.com/office/powerpoint/2010/main" val="240868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E4D9-A355-1AFA-64EC-0E3FDB1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0386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r>
              <a:rPr lang="it-IT" sz="4000" dirty="0"/>
              <a:t> of </a:t>
            </a:r>
            <a:r>
              <a:rPr lang="it-IT" sz="4000" dirty="0" err="1"/>
              <a:t>classifiers</a:t>
            </a:r>
            <a:r>
              <a:rPr lang="it-IT" sz="4000" dirty="0"/>
              <a:t>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FDFE5-D2C9-1A3C-9870-A9BE83B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1" y="2096770"/>
            <a:ext cx="11112967" cy="476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1) Support </a:t>
            </a:r>
            <a:r>
              <a:rPr lang="it-IT" b="1" dirty="0" err="1"/>
              <a:t>Vector</a:t>
            </a:r>
            <a:r>
              <a:rPr lang="it-IT" b="1" dirty="0"/>
              <a:t> Machine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{'C': 10, '</a:t>
            </a:r>
            <a:r>
              <a:rPr lang="it-IT" sz="1800" dirty="0" err="1"/>
              <a:t>cache_size</a:t>
            </a:r>
            <a:r>
              <a:rPr lang="it-IT" sz="1800" dirty="0"/>
              <a:t>': 8000, 'gamma': 'scale', 'kernel': '</a:t>
            </a:r>
            <a:r>
              <a:rPr lang="it-IT" sz="1800" dirty="0" err="1"/>
              <a:t>rbf</a:t>
            </a:r>
            <a:r>
              <a:rPr lang="it-IT" sz="1800" dirty="0"/>
              <a:t>', '</a:t>
            </a:r>
            <a:r>
              <a:rPr lang="it-IT" sz="1800" dirty="0" err="1"/>
              <a:t>probability</a:t>
            </a:r>
            <a:r>
              <a:rPr lang="it-IT" sz="1800" dirty="0"/>
              <a:t>': True}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0.71</a:t>
            </a:r>
          </a:p>
          <a:p>
            <a:pPr lvl="1"/>
            <a:r>
              <a:rPr lang="it-IT" sz="1800" dirty="0"/>
              <a:t>F1-macro: 0.71</a:t>
            </a:r>
          </a:p>
          <a:p>
            <a:pPr lvl="1"/>
            <a:r>
              <a:rPr lang="it-IT" sz="1800" dirty="0"/>
              <a:t>ROC-AUC score: 0.78</a:t>
            </a:r>
          </a:p>
          <a:p>
            <a:pPr lvl="1"/>
            <a:endParaRPr lang="it-IT" sz="1800" dirty="0"/>
          </a:p>
          <a:p>
            <a:pPr marL="0" indent="0">
              <a:buNone/>
            </a:pPr>
            <a:r>
              <a:rPr lang="it-IT" b="1" dirty="0"/>
              <a:t>2) </a:t>
            </a:r>
            <a:r>
              <a:rPr lang="it-IT" b="1" dirty="0" err="1"/>
              <a:t>Logistic</a:t>
            </a:r>
            <a:r>
              <a:rPr lang="it-IT" b="1" dirty="0"/>
              <a:t> </a:t>
            </a:r>
            <a:r>
              <a:rPr lang="it-IT" b="1" dirty="0" err="1"/>
              <a:t>Regressor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{'C': 3, '</a:t>
            </a:r>
            <a:r>
              <a:rPr lang="it-IT" sz="1800" dirty="0" err="1"/>
              <a:t>max_iter</a:t>
            </a:r>
            <a:r>
              <a:rPr lang="it-IT" sz="1800" dirty="0"/>
              <a:t>': 100, 'solver': '</a:t>
            </a:r>
            <a:r>
              <a:rPr lang="it-IT" sz="1800" dirty="0" err="1"/>
              <a:t>lbfgs</a:t>
            </a:r>
            <a:r>
              <a:rPr lang="it-IT" sz="1800" dirty="0"/>
              <a:t>'}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0.72</a:t>
            </a:r>
          </a:p>
          <a:p>
            <a:pPr lvl="1"/>
            <a:r>
              <a:rPr lang="it-IT" sz="1800" dirty="0"/>
              <a:t>F1-macro: 0.72</a:t>
            </a:r>
          </a:p>
          <a:p>
            <a:pPr lvl="1"/>
            <a:r>
              <a:rPr lang="it-IT" sz="1800" dirty="0"/>
              <a:t>ROC-AUC score: 0.73</a:t>
            </a:r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D37D8F-DA70-A694-6435-296F5DF378D2}"/>
              </a:ext>
            </a:extLst>
          </p:cNvPr>
          <p:cNvSpPr txBox="1"/>
          <p:nvPr/>
        </p:nvSpPr>
        <p:spPr>
          <a:xfrm>
            <a:off x="1648178" y="2856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111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E4D9-A355-1AFA-64EC-0E3FDB1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0386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r>
              <a:rPr lang="it-IT" sz="4000" dirty="0"/>
              <a:t> of </a:t>
            </a:r>
            <a:r>
              <a:rPr lang="it-IT" sz="4000" dirty="0" err="1"/>
              <a:t>classifiers</a:t>
            </a:r>
            <a:r>
              <a:rPr lang="it-IT" sz="4000" dirty="0"/>
              <a:t>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FDFE5-D2C9-1A3C-9870-A9BE83B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143125"/>
            <a:ext cx="11112967" cy="471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3) K-</a:t>
            </a:r>
            <a:r>
              <a:rPr lang="it-IT" b="1" dirty="0" err="1"/>
              <a:t>Nearest</a:t>
            </a:r>
            <a:r>
              <a:rPr lang="it-IT" b="1" dirty="0"/>
              <a:t> </a:t>
            </a:r>
            <a:r>
              <a:rPr lang="it-IT" b="1" dirty="0" err="1"/>
              <a:t>Neighbor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</a:t>
            </a:r>
            <a:r>
              <a:rPr lang="it-IT" sz="1800" dirty="0" err="1"/>
              <a:t>metric</a:t>
            </a:r>
            <a:r>
              <a:rPr lang="it-IT" sz="1800" dirty="0"/>
              <a:t>': '</a:t>
            </a:r>
            <a:r>
              <a:rPr lang="it-IT" sz="1800" dirty="0" err="1"/>
              <a:t>manhattan</a:t>
            </a:r>
            <a:r>
              <a:rPr lang="it-IT" sz="1800" dirty="0"/>
              <a:t>', '</a:t>
            </a:r>
            <a:r>
              <a:rPr lang="it-IT" sz="1800" dirty="0" err="1"/>
              <a:t>n_neighbors</a:t>
            </a:r>
            <a:r>
              <a:rPr lang="it-IT" sz="1800" dirty="0"/>
              <a:t>': 9}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0.68</a:t>
            </a:r>
          </a:p>
          <a:p>
            <a:pPr lvl="1"/>
            <a:r>
              <a:rPr lang="it-IT" sz="1800" dirty="0"/>
              <a:t>F1-macro: 0.68</a:t>
            </a:r>
          </a:p>
          <a:p>
            <a:pPr lvl="1"/>
            <a:r>
              <a:rPr lang="it-IT" sz="1800" dirty="0"/>
              <a:t>ROC-AUC score: 0.83</a:t>
            </a:r>
          </a:p>
          <a:p>
            <a:pPr lvl="1"/>
            <a:endParaRPr lang="it-IT" sz="1800" dirty="0"/>
          </a:p>
          <a:p>
            <a:pPr marL="0" indent="0">
              <a:buNone/>
            </a:pPr>
            <a:r>
              <a:rPr lang="it-IT" b="1" dirty="0"/>
              <a:t>4) Random </a:t>
            </a:r>
            <a:r>
              <a:rPr lang="it-IT" b="1" dirty="0" err="1"/>
              <a:t>Forest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</a:t>
            </a:r>
            <a:r>
              <a:rPr lang="it-IT" sz="1800" dirty="0" err="1"/>
              <a:t>max_depth</a:t>
            </a:r>
            <a:r>
              <a:rPr lang="it-IT" sz="1800" dirty="0"/>
              <a:t>': 25}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0.76</a:t>
            </a:r>
          </a:p>
          <a:p>
            <a:pPr lvl="1"/>
            <a:r>
              <a:rPr lang="it-IT" sz="1800" dirty="0"/>
              <a:t>F1-macro: 0.76</a:t>
            </a:r>
          </a:p>
          <a:p>
            <a:pPr lvl="1"/>
            <a:r>
              <a:rPr lang="it-IT" sz="1800" dirty="0"/>
              <a:t>ROC-AUC score: 0.78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D37D8F-DA70-A694-6435-296F5DF378D2}"/>
              </a:ext>
            </a:extLst>
          </p:cNvPr>
          <p:cNvSpPr txBox="1"/>
          <p:nvPr/>
        </p:nvSpPr>
        <p:spPr>
          <a:xfrm>
            <a:off x="1648178" y="2856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75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E4D9-A355-1AFA-64EC-0E3FDB1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0386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r>
              <a:rPr lang="it-IT" sz="4000" dirty="0"/>
              <a:t> of </a:t>
            </a:r>
            <a:r>
              <a:rPr lang="it-IT" sz="4000" dirty="0" err="1"/>
              <a:t>classifiers</a:t>
            </a:r>
            <a:r>
              <a:rPr lang="it-IT" sz="4000" dirty="0"/>
              <a:t>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FDFE5-D2C9-1A3C-9870-A9BE83B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143125"/>
            <a:ext cx="11112967" cy="4389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5) XGB </a:t>
            </a:r>
            <a:r>
              <a:rPr lang="it-IT" b="1" dirty="0" err="1"/>
              <a:t>Classifier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</a:t>
            </a:r>
            <a:r>
              <a:rPr lang="it-IT" sz="1800" dirty="0" err="1"/>
              <a:t>learning_rate</a:t>
            </a:r>
            <a:r>
              <a:rPr lang="it-IT" sz="1800" dirty="0"/>
              <a:t>': 0.05, '</a:t>
            </a:r>
            <a:r>
              <a:rPr lang="it-IT" sz="1800" dirty="0" err="1"/>
              <a:t>max_depth</a:t>
            </a:r>
            <a:r>
              <a:rPr lang="it-IT" sz="1800" dirty="0"/>
              <a:t>': 3, '</a:t>
            </a:r>
            <a:r>
              <a:rPr lang="it-IT" sz="1800" dirty="0" err="1"/>
              <a:t>n_estimators</a:t>
            </a:r>
            <a:r>
              <a:rPr lang="it-IT" sz="1800" dirty="0"/>
              <a:t>': 50}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0.77</a:t>
            </a:r>
          </a:p>
          <a:p>
            <a:pPr lvl="1"/>
            <a:r>
              <a:rPr lang="it-IT" sz="1800" dirty="0"/>
              <a:t>F1-macro: 0.77</a:t>
            </a:r>
          </a:p>
          <a:p>
            <a:pPr lvl="1"/>
            <a:r>
              <a:rPr lang="it-IT" sz="1800" dirty="0"/>
              <a:t>ROC-AUC score: 0.84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D37D8F-DA70-A694-6435-296F5DF378D2}"/>
              </a:ext>
            </a:extLst>
          </p:cNvPr>
          <p:cNvSpPr txBox="1"/>
          <p:nvPr/>
        </p:nvSpPr>
        <p:spPr>
          <a:xfrm>
            <a:off x="1648178" y="2856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059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46499B-1105-09B1-F2FD-BA4A9B2E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4F881-1A3D-AB27-0190-F400AA2A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9984"/>
          </a:xfrm>
        </p:spPr>
        <p:txBody>
          <a:bodyPr>
            <a:normAutofit/>
          </a:bodyPr>
          <a:lstStyle/>
          <a:p>
            <a:r>
              <a:rPr lang="it-IT" b="1" dirty="0"/>
              <a:t>The </a:t>
            </a:r>
            <a:r>
              <a:rPr lang="it-IT" b="1" dirty="0" err="1"/>
              <a:t>results</a:t>
            </a:r>
            <a:r>
              <a:rPr lang="it-IT" b="1" dirty="0"/>
              <a:t> show </a:t>
            </a:r>
            <a:r>
              <a:rPr lang="it-IT" b="1" dirty="0" err="1"/>
              <a:t>that</a:t>
            </a:r>
            <a:r>
              <a:rPr lang="it-IT" b="1" dirty="0"/>
              <a:t> the best </a:t>
            </a:r>
            <a:r>
              <a:rPr lang="it-IT" b="1" dirty="0" err="1"/>
              <a:t>performing</a:t>
            </a:r>
            <a:r>
              <a:rPr lang="it-IT" b="1" dirty="0"/>
              <a:t> models in </a:t>
            </a:r>
            <a:r>
              <a:rPr lang="it-IT" b="1" dirty="0" err="1"/>
              <a:t>terms</a:t>
            </a:r>
            <a:r>
              <a:rPr lang="it-IT" b="1" dirty="0"/>
              <a:t> of </a:t>
            </a:r>
            <a:r>
              <a:rPr lang="it-IT" b="1" dirty="0" err="1"/>
              <a:t>accuracy</a:t>
            </a:r>
            <a:r>
              <a:rPr lang="it-IT" b="1" dirty="0"/>
              <a:t>, F1 Macro and AUC score </a:t>
            </a:r>
            <a:r>
              <a:rPr lang="it-IT" b="1" dirty="0" err="1"/>
              <a:t>were</a:t>
            </a:r>
            <a:r>
              <a:rPr lang="it-IT" b="1" dirty="0"/>
              <a:t>:</a:t>
            </a:r>
          </a:p>
          <a:p>
            <a:pPr lvl="1"/>
            <a:r>
              <a:rPr lang="it-IT" sz="1800" b="1" dirty="0"/>
              <a:t>Random </a:t>
            </a:r>
            <a:r>
              <a:rPr lang="it-IT" sz="1800" b="1" dirty="0" err="1"/>
              <a:t>Forest</a:t>
            </a:r>
            <a:endParaRPr lang="it-IT" sz="1800" b="1" dirty="0"/>
          </a:p>
          <a:p>
            <a:pPr lvl="1"/>
            <a:r>
              <a:rPr lang="it-IT" sz="1800" b="1" dirty="0"/>
              <a:t>XGB </a:t>
            </a:r>
            <a:r>
              <a:rPr lang="it-IT" sz="1800" b="1" dirty="0" err="1"/>
              <a:t>Classifier</a:t>
            </a:r>
            <a:endParaRPr lang="it-IT" sz="1800" b="1" dirty="0"/>
          </a:p>
          <a:p>
            <a:pPr marL="324000" lvl="1" indent="0">
              <a:buNone/>
            </a:pPr>
            <a:endParaRPr lang="it-IT" sz="1800" b="1" dirty="0"/>
          </a:p>
          <a:p>
            <a:pPr marL="324000" lvl="1" indent="0">
              <a:buNone/>
            </a:pPr>
            <a:r>
              <a:rPr lang="it-IT" sz="1800" b="1" dirty="0" err="1"/>
              <a:t>while</a:t>
            </a:r>
            <a:r>
              <a:rPr lang="it-IT" sz="1800" b="1" dirty="0"/>
              <a:t> the model </a:t>
            </a:r>
            <a:r>
              <a:rPr lang="it-IT" sz="1800" b="1" dirty="0" err="1"/>
              <a:t>which</a:t>
            </a:r>
            <a:r>
              <a:rPr lang="it-IT" sz="1800" b="1" dirty="0"/>
              <a:t> </a:t>
            </a:r>
            <a:r>
              <a:rPr lang="it-IT" sz="1800" b="1" dirty="0" err="1"/>
              <a:t>showed</a:t>
            </a:r>
            <a:r>
              <a:rPr lang="it-IT" sz="1800" b="1" dirty="0"/>
              <a:t> the </a:t>
            </a:r>
            <a:r>
              <a:rPr lang="it-IT" sz="1800" b="1" dirty="0" err="1"/>
              <a:t>worst</a:t>
            </a:r>
            <a:r>
              <a:rPr lang="it-IT" sz="1800" b="1" dirty="0"/>
              <a:t> </a:t>
            </a:r>
            <a:r>
              <a:rPr lang="it-IT" sz="1800" b="1" dirty="0" err="1"/>
              <a:t>results</a:t>
            </a:r>
            <a:r>
              <a:rPr lang="it-IT" sz="1800" b="1" dirty="0"/>
              <a:t> </a:t>
            </a:r>
            <a:r>
              <a:rPr lang="it-IT" sz="1800" b="1" dirty="0" err="1"/>
              <a:t>was</a:t>
            </a:r>
            <a:r>
              <a:rPr lang="it-IT" sz="1800" b="1" dirty="0"/>
              <a:t> K-</a:t>
            </a:r>
            <a:r>
              <a:rPr lang="it-IT" sz="1800" b="1" dirty="0" err="1"/>
              <a:t>Nearest</a:t>
            </a:r>
            <a:r>
              <a:rPr lang="it-IT" sz="1800" b="1" dirty="0"/>
              <a:t> </a:t>
            </a:r>
            <a:r>
              <a:rPr lang="it-IT" sz="1800" b="1" dirty="0" err="1"/>
              <a:t>Neighbors</a:t>
            </a:r>
            <a:endParaRPr lang="it-IT" sz="1800" b="1" dirty="0"/>
          </a:p>
          <a:p>
            <a:pPr marL="324000" lvl="1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731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CC8C1-821D-7EF2-DFB4-527E64F9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095B9A-780D-2AFD-0F18-C903CCC7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OSMI </a:t>
            </a:r>
            <a:r>
              <a:rPr lang="it-IT" sz="2800" dirty="0" err="1"/>
              <a:t>Mental</a:t>
            </a:r>
            <a:r>
              <a:rPr lang="it-IT" sz="2800" dirty="0"/>
              <a:t> Health in Tech</a:t>
            </a:r>
          </a:p>
          <a:p>
            <a:pPr lvl="1"/>
            <a:r>
              <a:rPr lang="it-IT" sz="2000" dirty="0" err="1"/>
              <a:t>measures</a:t>
            </a:r>
            <a:r>
              <a:rPr lang="it-IT" sz="2000" dirty="0"/>
              <a:t> the </a:t>
            </a:r>
            <a:r>
              <a:rPr lang="it-IT" sz="2000" dirty="0" err="1"/>
              <a:t>attitude</a:t>
            </a:r>
            <a:r>
              <a:rPr lang="it-IT" sz="2000" dirty="0"/>
              <a:t> and frequency </a:t>
            </a:r>
            <a:r>
              <a:rPr lang="it-IT" sz="2000" dirty="0" err="1"/>
              <a:t>towards</a:t>
            </a:r>
            <a:r>
              <a:rPr lang="it-IT" sz="2000" dirty="0"/>
              <a:t> </a:t>
            </a:r>
            <a:r>
              <a:rPr lang="it-IT" sz="2000" dirty="0" err="1"/>
              <a:t>mental</a:t>
            </a:r>
            <a:r>
              <a:rPr lang="it-IT" sz="2000" dirty="0"/>
              <a:t> health disorders in the </a:t>
            </a:r>
            <a:r>
              <a:rPr lang="it-IT" sz="2000" dirty="0" err="1"/>
              <a:t>context</a:t>
            </a:r>
            <a:r>
              <a:rPr lang="it-IT" sz="2000" dirty="0"/>
              <a:t> of tech </a:t>
            </a:r>
            <a:r>
              <a:rPr lang="it-IT" sz="2000" dirty="0" err="1"/>
              <a:t>workplace</a:t>
            </a:r>
            <a:endParaRPr lang="it-IT" sz="2000" dirty="0"/>
          </a:p>
          <a:p>
            <a:pPr lvl="1"/>
            <a:r>
              <a:rPr lang="it-IT" sz="2000" dirty="0" err="1"/>
              <a:t>aimed</a:t>
            </a:r>
            <a:r>
              <a:rPr lang="it-IT" sz="2000" dirty="0"/>
              <a:t> to </a:t>
            </a:r>
            <a:r>
              <a:rPr lang="it-IT" sz="2000" dirty="0" err="1"/>
              <a:t>understand</a:t>
            </a:r>
            <a:r>
              <a:rPr lang="it-IT" sz="2000" dirty="0"/>
              <a:t> </a:t>
            </a:r>
            <a:r>
              <a:rPr lang="it-IT" sz="2000" dirty="0" err="1"/>
              <a:t>whether</a:t>
            </a:r>
            <a:r>
              <a:rPr lang="it-IT" sz="2000" dirty="0"/>
              <a:t> </a:t>
            </a:r>
            <a:r>
              <a:rPr lang="it-IT" sz="2000" dirty="0" err="1"/>
              <a:t>any</a:t>
            </a:r>
            <a:r>
              <a:rPr lang="it-IT" sz="2000" dirty="0"/>
              <a:t> </a:t>
            </a:r>
            <a:r>
              <a:rPr lang="it-IT" sz="2000" dirty="0" err="1"/>
              <a:t>factor</a:t>
            </a:r>
            <a:r>
              <a:rPr lang="it-IT" sz="2000" dirty="0"/>
              <a:t> can </a:t>
            </a:r>
            <a:r>
              <a:rPr lang="it-IT" sz="2000" dirty="0" err="1"/>
              <a:t>affect</a:t>
            </a:r>
            <a:r>
              <a:rPr lang="it-IT" sz="2000" dirty="0"/>
              <a:t> the </a:t>
            </a:r>
            <a:r>
              <a:rPr lang="it-IT" sz="2000" dirty="0" err="1"/>
              <a:t>employee</a:t>
            </a:r>
            <a:r>
              <a:rPr lang="it-IT" sz="2000" dirty="0"/>
              <a:t> to </a:t>
            </a:r>
            <a:r>
              <a:rPr lang="it-IT" sz="2000" dirty="0" err="1"/>
              <a:t>get</a:t>
            </a:r>
            <a:r>
              <a:rPr lang="it-IT" sz="2000" dirty="0"/>
              <a:t> treatment or </a:t>
            </a:r>
            <a:r>
              <a:rPr lang="it-IT" sz="2000" dirty="0" err="1"/>
              <a:t>not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9947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23199-2966-D71C-7093-24D31EB1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/>
              <a:t>TASK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D1BA75-8561-2EC1-CE7C-B9764A88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565779" cy="3678303"/>
          </a:xfrm>
        </p:spPr>
        <p:txBody>
          <a:bodyPr>
            <a:normAutofit/>
          </a:bodyPr>
          <a:lstStyle/>
          <a:p>
            <a:r>
              <a:rPr lang="it-IT" sz="2400" dirty="0" err="1"/>
              <a:t>Analyze</a:t>
            </a:r>
            <a:r>
              <a:rPr lang="it-IT" sz="2400" dirty="0"/>
              <a:t> the data and </a:t>
            </a:r>
            <a:r>
              <a:rPr lang="it-IT" sz="2400" dirty="0" err="1"/>
              <a:t>predict</a:t>
            </a:r>
            <a:r>
              <a:rPr lang="it-IT" sz="2400" dirty="0"/>
              <a:t> </a:t>
            </a:r>
            <a:r>
              <a:rPr lang="it-IT" sz="2400" dirty="0" err="1"/>
              <a:t>individual’s</a:t>
            </a:r>
            <a:r>
              <a:rPr lang="it-IT" sz="2400" dirty="0"/>
              <a:t> </a:t>
            </a:r>
            <a:r>
              <a:rPr lang="it-IT" sz="2400" dirty="0" err="1"/>
              <a:t>mental</a:t>
            </a:r>
            <a:r>
              <a:rPr lang="it-IT" sz="2400" dirty="0"/>
              <a:t> health treatment </a:t>
            </a:r>
            <a:r>
              <a:rPr lang="it-IT" sz="2400" dirty="0" err="1"/>
              <a:t>based</a:t>
            </a:r>
            <a:r>
              <a:rPr lang="it-IT" sz="2400" dirty="0"/>
              <a:t> on </a:t>
            </a:r>
            <a:r>
              <a:rPr lang="it-IT" sz="2400" dirty="0" err="1"/>
              <a:t>different</a:t>
            </a:r>
            <a:r>
              <a:rPr lang="it-IT" sz="2400" dirty="0"/>
              <a:t> features (e.g. age, gender, country and a </a:t>
            </a:r>
            <a:r>
              <a:rPr lang="it-IT" sz="2400" dirty="0" err="1"/>
              <a:t>variety</a:t>
            </a:r>
            <a:r>
              <a:rPr lang="it-IT" sz="2400" dirty="0"/>
              <a:t> of </a:t>
            </a:r>
            <a:r>
              <a:rPr lang="it-IT" sz="2400" dirty="0" err="1"/>
              <a:t>answers</a:t>
            </a:r>
            <a:r>
              <a:rPr lang="it-IT" sz="2400" dirty="0"/>
              <a:t> </a:t>
            </a:r>
            <a:r>
              <a:rPr lang="it-IT" sz="2400" dirty="0" err="1"/>
              <a:t>about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mental</a:t>
            </a:r>
            <a:r>
              <a:rPr lang="it-IT" sz="2400" dirty="0"/>
              <a:t> health and work) </a:t>
            </a:r>
            <a:r>
              <a:rPr lang="it-IT" sz="2400" dirty="0" err="1"/>
              <a:t>through</a:t>
            </a:r>
            <a:r>
              <a:rPr lang="it-IT" sz="2400" dirty="0"/>
              <a:t> the deployment of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35825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378DB-59CA-7DE0-CF4E-6EB00554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2883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/>
              <a:t>CONTENT: 24 features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ED4C38-0B49-C556-E0D7-05A9890B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6" y="1981200"/>
            <a:ext cx="11707090" cy="4637314"/>
          </a:xfrm>
        </p:spPr>
        <p:txBody>
          <a:bodyPr>
            <a:normAutofit fontScale="92500" lnSpcReduction="20000"/>
          </a:bodyPr>
          <a:lstStyle/>
          <a:p>
            <a:r>
              <a:rPr lang="it-IT" sz="2000" b="1" dirty="0" err="1"/>
              <a:t>Timestamp</a:t>
            </a:r>
            <a:endParaRPr lang="it-IT" sz="2000" dirty="0"/>
          </a:p>
          <a:p>
            <a:r>
              <a:rPr lang="it-IT" sz="2000" b="1" dirty="0"/>
              <a:t>Age</a:t>
            </a:r>
            <a:endParaRPr lang="it-IT" sz="2000" dirty="0"/>
          </a:p>
          <a:p>
            <a:r>
              <a:rPr lang="it-IT" sz="2000" b="1" dirty="0"/>
              <a:t>Gender</a:t>
            </a:r>
            <a:endParaRPr lang="it-IT" sz="2000" dirty="0"/>
          </a:p>
          <a:p>
            <a:r>
              <a:rPr lang="it-IT" sz="2000" b="1" dirty="0"/>
              <a:t>Country state</a:t>
            </a:r>
            <a:r>
              <a:rPr lang="it-IT" sz="2000" dirty="0"/>
              <a:t>: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live in the United States, </a:t>
            </a:r>
            <a:r>
              <a:rPr lang="it-IT" sz="2000" dirty="0" err="1"/>
              <a:t>which</a:t>
            </a:r>
            <a:r>
              <a:rPr lang="it-IT" sz="2000" dirty="0"/>
              <a:t> state or </a:t>
            </a:r>
            <a:r>
              <a:rPr lang="it-IT" sz="2000" dirty="0" err="1"/>
              <a:t>territory</a:t>
            </a:r>
            <a:r>
              <a:rPr lang="it-IT" sz="2000" dirty="0"/>
              <a:t> do </a:t>
            </a:r>
            <a:r>
              <a:rPr lang="it-IT" sz="2000" dirty="0" err="1"/>
              <a:t>you</a:t>
            </a:r>
            <a:r>
              <a:rPr lang="it-IT" sz="2000" dirty="0"/>
              <a:t> live in?</a:t>
            </a:r>
          </a:p>
          <a:p>
            <a:r>
              <a:rPr lang="it-IT" sz="2000" b="1" dirty="0" err="1"/>
              <a:t>self_employed</a:t>
            </a:r>
            <a:r>
              <a:rPr lang="it-IT" sz="2000" dirty="0"/>
              <a:t>:  Are </a:t>
            </a:r>
            <a:r>
              <a:rPr lang="it-IT" sz="2000" dirty="0" err="1"/>
              <a:t>you</a:t>
            </a:r>
            <a:r>
              <a:rPr lang="it-IT" sz="2000" dirty="0"/>
              <a:t> self-</a:t>
            </a:r>
            <a:r>
              <a:rPr lang="it-IT" sz="2000" dirty="0" err="1"/>
              <a:t>employed</a:t>
            </a:r>
            <a:r>
              <a:rPr lang="it-IT" sz="2000" dirty="0"/>
              <a:t>?</a:t>
            </a:r>
          </a:p>
          <a:p>
            <a:r>
              <a:rPr lang="it-IT" sz="2000" b="1" dirty="0" err="1"/>
              <a:t>family_history</a:t>
            </a:r>
            <a:r>
              <a:rPr lang="it-IT" sz="2000" dirty="0"/>
              <a:t>: Do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a family history of </a:t>
            </a:r>
            <a:r>
              <a:rPr lang="it-IT" sz="2000" dirty="0" err="1"/>
              <a:t>mental</a:t>
            </a:r>
            <a:r>
              <a:rPr lang="it-IT" sz="2000" dirty="0"/>
              <a:t> </a:t>
            </a:r>
            <a:r>
              <a:rPr lang="it-IT" sz="2000" dirty="0" err="1"/>
              <a:t>illness</a:t>
            </a:r>
            <a:r>
              <a:rPr lang="it-IT" sz="2000" dirty="0"/>
              <a:t>?</a:t>
            </a:r>
          </a:p>
          <a:p>
            <a:r>
              <a:rPr lang="it-IT" sz="2000" b="1" dirty="0"/>
              <a:t>treatment</a:t>
            </a:r>
            <a:r>
              <a:rPr lang="it-IT" sz="2000" dirty="0"/>
              <a:t>: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sought</a:t>
            </a:r>
            <a:r>
              <a:rPr lang="it-IT" sz="2000" dirty="0"/>
              <a:t> treatment for a </a:t>
            </a:r>
            <a:r>
              <a:rPr lang="it-IT" sz="2000" dirty="0" err="1"/>
              <a:t>mental</a:t>
            </a:r>
            <a:r>
              <a:rPr lang="it-IT" sz="2000" dirty="0"/>
              <a:t> health </a:t>
            </a:r>
            <a:r>
              <a:rPr lang="it-IT" sz="2000" dirty="0" err="1"/>
              <a:t>condition</a:t>
            </a:r>
            <a:r>
              <a:rPr lang="it-IT" sz="2000" dirty="0"/>
              <a:t>?</a:t>
            </a:r>
          </a:p>
          <a:p>
            <a:r>
              <a:rPr lang="it-IT" sz="2000" b="1" dirty="0" err="1"/>
              <a:t>work_interfere</a:t>
            </a:r>
            <a:r>
              <a:rPr lang="it-IT" sz="2000" dirty="0"/>
              <a:t>: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a </a:t>
            </a:r>
            <a:r>
              <a:rPr lang="it-IT" sz="2000" dirty="0" err="1"/>
              <a:t>mental</a:t>
            </a:r>
            <a:r>
              <a:rPr lang="it-IT" sz="2000" dirty="0"/>
              <a:t> health </a:t>
            </a:r>
            <a:r>
              <a:rPr lang="it-IT" sz="2000" dirty="0" err="1"/>
              <a:t>condition</a:t>
            </a:r>
            <a:r>
              <a:rPr lang="it-IT" sz="2000" dirty="0"/>
              <a:t>, do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feel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interferes</a:t>
            </a:r>
            <a:r>
              <a:rPr lang="it-IT" sz="2000" dirty="0"/>
              <a:t> with </a:t>
            </a:r>
            <a:r>
              <a:rPr lang="it-IT" sz="2000" dirty="0" err="1"/>
              <a:t>your</a:t>
            </a:r>
            <a:r>
              <a:rPr lang="it-IT" sz="2000" dirty="0"/>
              <a:t> work?</a:t>
            </a:r>
          </a:p>
          <a:p>
            <a:r>
              <a:rPr lang="it-IT" sz="2000" b="1" dirty="0" err="1"/>
              <a:t>no_employees</a:t>
            </a:r>
            <a:r>
              <a:rPr lang="it-IT" sz="2000" dirty="0"/>
              <a:t>: How </a:t>
            </a:r>
            <a:r>
              <a:rPr lang="it-IT" sz="2000" dirty="0" err="1"/>
              <a:t>many</a:t>
            </a:r>
            <a:r>
              <a:rPr lang="it-IT" sz="2000" dirty="0"/>
              <a:t> </a:t>
            </a:r>
            <a:r>
              <a:rPr lang="it-IT" sz="2000" dirty="0" err="1"/>
              <a:t>employees</a:t>
            </a:r>
            <a:r>
              <a:rPr lang="it-IT" sz="2000" dirty="0"/>
              <a:t> </a:t>
            </a:r>
            <a:r>
              <a:rPr lang="it-IT" sz="2000" dirty="0" err="1"/>
              <a:t>does</a:t>
            </a:r>
            <a:r>
              <a:rPr lang="it-IT" sz="2000" dirty="0"/>
              <a:t> </a:t>
            </a:r>
            <a:r>
              <a:rPr lang="it-IT" sz="2000" dirty="0" err="1"/>
              <a:t>your</a:t>
            </a:r>
            <a:r>
              <a:rPr lang="it-IT" sz="2000" dirty="0"/>
              <a:t> company or </a:t>
            </a:r>
            <a:r>
              <a:rPr lang="it-IT" sz="2000" dirty="0" err="1"/>
              <a:t>organization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?</a:t>
            </a:r>
          </a:p>
          <a:p>
            <a:r>
              <a:rPr lang="it-IT" sz="2000" b="1" dirty="0" err="1"/>
              <a:t>remote_work</a:t>
            </a:r>
            <a:r>
              <a:rPr lang="it-IT" sz="2000" dirty="0"/>
              <a:t>: Do </a:t>
            </a:r>
            <a:r>
              <a:rPr lang="it-IT" sz="2000" dirty="0" err="1"/>
              <a:t>you</a:t>
            </a:r>
            <a:r>
              <a:rPr lang="it-IT" sz="2000" dirty="0"/>
              <a:t> work </a:t>
            </a:r>
            <a:r>
              <a:rPr lang="it-IT" sz="2000" dirty="0" err="1"/>
              <a:t>remotely</a:t>
            </a:r>
            <a:r>
              <a:rPr lang="it-IT" sz="2000" dirty="0"/>
              <a:t> (</a:t>
            </a:r>
            <a:r>
              <a:rPr lang="it-IT" sz="2000" dirty="0" err="1"/>
              <a:t>outside</a:t>
            </a:r>
            <a:r>
              <a:rPr lang="it-IT" sz="2000" dirty="0"/>
              <a:t> of an office)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least</a:t>
            </a:r>
            <a:r>
              <a:rPr lang="it-IT" sz="2000" dirty="0"/>
              <a:t> 50% of the time?</a:t>
            </a:r>
          </a:p>
          <a:p>
            <a:r>
              <a:rPr lang="it-IT" sz="2000" b="1" dirty="0" err="1"/>
              <a:t>tech_company</a:t>
            </a:r>
            <a:r>
              <a:rPr lang="it-IT" sz="2000" dirty="0"/>
              <a:t>: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employer</a:t>
            </a:r>
            <a:r>
              <a:rPr lang="it-IT" sz="2000" dirty="0"/>
              <a:t> </a:t>
            </a:r>
            <a:r>
              <a:rPr lang="it-IT" sz="2000" dirty="0" err="1"/>
              <a:t>primarily</a:t>
            </a:r>
            <a:r>
              <a:rPr lang="it-IT" sz="2000" dirty="0"/>
              <a:t> a tech company/</a:t>
            </a:r>
            <a:r>
              <a:rPr lang="it-IT" sz="2000" dirty="0" err="1"/>
              <a:t>organization</a:t>
            </a:r>
            <a:r>
              <a:rPr lang="it-IT" sz="2000" dirty="0"/>
              <a:t>?</a:t>
            </a:r>
          </a:p>
          <a:p>
            <a:r>
              <a:rPr lang="it-IT" sz="2000" b="1" dirty="0"/>
              <a:t>benefits</a:t>
            </a:r>
            <a:r>
              <a:rPr lang="it-IT" sz="2000" dirty="0"/>
              <a:t>: Does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employer</a:t>
            </a:r>
            <a:r>
              <a:rPr lang="it-IT" sz="2000" dirty="0"/>
              <a:t> </a:t>
            </a:r>
            <a:r>
              <a:rPr lang="it-IT" sz="2000" dirty="0" err="1"/>
              <a:t>provide</a:t>
            </a:r>
            <a:r>
              <a:rPr lang="it-IT" sz="2000" dirty="0"/>
              <a:t> </a:t>
            </a:r>
            <a:r>
              <a:rPr lang="it-IT" sz="2000" dirty="0" err="1"/>
              <a:t>mental</a:t>
            </a:r>
            <a:r>
              <a:rPr lang="it-IT" sz="2000" dirty="0"/>
              <a:t> health benefits?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4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25D75-ADD2-A14E-265C-2C7FAEB4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CONTENT: 24 features (1i)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ECFFF3-AB02-CE31-1E5E-CB001143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8" y="2048934"/>
            <a:ext cx="11385030" cy="4809066"/>
          </a:xfrm>
        </p:spPr>
        <p:txBody>
          <a:bodyPr>
            <a:normAutofit fontScale="62500" lnSpcReduction="20000"/>
          </a:bodyPr>
          <a:lstStyle/>
          <a:p>
            <a:r>
              <a:rPr lang="it-IT" sz="2600" b="1" dirty="0" err="1"/>
              <a:t>care_options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know the options for </a:t>
            </a:r>
            <a:r>
              <a:rPr lang="it-IT" sz="2600" dirty="0" err="1"/>
              <a:t>mental</a:t>
            </a:r>
            <a:r>
              <a:rPr lang="it-IT" sz="2600" dirty="0"/>
              <a:t> health care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provides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wellness_program</a:t>
            </a:r>
            <a:r>
              <a:rPr lang="it-IT" sz="2600" dirty="0"/>
              <a:t>: Has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ever</a:t>
            </a:r>
            <a:r>
              <a:rPr lang="it-IT" sz="2600" dirty="0"/>
              <a:t> </a:t>
            </a:r>
            <a:r>
              <a:rPr lang="it-IT" sz="2600" dirty="0" err="1"/>
              <a:t>discussed</a:t>
            </a:r>
            <a:r>
              <a:rPr lang="it-IT" sz="2600" dirty="0"/>
              <a:t>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as</a:t>
            </a:r>
            <a:r>
              <a:rPr lang="it-IT" sz="2600" dirty="0"/>
              <a:t> part of an </a:t>
            </a:r>
            <a:r>
              <a:rPr lang="it-IT" sz="2600" dirty="0" err="1"/>
              <a:t>employee</a:t>
            </a:r>
            <a:r>
              <a:rPr lang="it-IT" sz="2600" dirty="0"/>
              <a:t> wellness </a:t>
            </a:r>
            <a:r>
              <a:rPr lang="it-IT" sz="2600" dirty="0" err="1"/>
              <a:t>program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seek_help</a:t>
            </a:r>
            <a:r>
              <a:rPr lang="it-IT" sz="2600" dirty="0"/>
              <a:t>: Does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provide</a:t>
            </a:r>
            <a:r>
              <a:rPr lang="it-IT" sz="2600" dirty="0"/>
              <a:t> </a:t>
            </a:r>
            <a:r>
              <a:rPr lang="it-IT" sz="2600" dirty="0" err="1"/>
              <a:t>resources</a:t>
            </a:r>
            <a:r>
              <a:rPr lang="it-IT" sz="2600" dirty="0"/>
              <a:t> to </a:t>
            </a:r>
            <a:r>
              <a:rPr lang="it-IT" sz="2600" dirty="0" err="1"/>
              <a:t>learn</a:t>
            </a:r>
            <a:r>
              <a:rPr lang="it-IT" sz="2600" dirty="0"/>
              <a:t> more </a:t>
            </a:r>
            <a:r>
              <a:rPr lang="it-IT" sz="2600" dirty="0" err="1"/>
              <a:t>about</a:t>
            </a:r>
            <a:r>
              <a:rPr lang="it-IT" sz="2600" dirty="0"/>
              <a:t>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issues</a:t>
            </a:r>
            <a:r>
              <a:rPr lang="it-IT" sz="2600" dirty="0"/>
              <a:t> and </a:t>
            </a:r>
            <a:r>
              <a:rPr lang="it-IT" sz="2600" dirty="0" err="1"/>
              <a:t>how</a:t>
            </a:r>
            <a:r>
              <a:rPr lang="it-IT" sz="2600" dirty="0"/>
              <a:t> to </a:t>
            </a:r>
            <a:r>
              <a:rPr lang="it-IT" sz="2600" dirty="0" err="1"/>
              <a:t>seek</a:t>
            </a:r>
            <a:r>
              <a:rPr lang="it-IT" sz="2600" dirty="0"/>
              <a:t> help?</a:t>
            </a:r>
          </a:p>
          <a:p>
            <a:r>
              <a:rPr lang="it-IT" sz="2600" b="1" dirty="0" err="1"/>
              <a:t>anonymity</a:t>
            </a:r>
            <a:r>
              <a:rPr lang="it-IT" sz="2600" dirty="0"/>
              <a:t>: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anonymity</a:t>
            </a:r>
            <a:r>
              <a:rPr lang="it-IT" sz="2600" dirty="0"/>
              <a:t> </a:t>
            </a:r>
            <a:r>
              <a:rPr lang="it-IT" sz="2600" dirty="0" err="1"/>
              <a:t>protected</a:t>
            </a:r>
            <a:r>
              <a:rPr lang="it-IT" sz="2600" dirty="0"/>
              <a:t> </a:t>
            </a:r>
            <a:r>
              <a:rPr lang="it-IT" sz="2600" dirty="0" err="1"/>
              <a:t>if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choose</a:t>
            </a:r>
            <a:r>
              <a:rPr lang="it-IT" sz="2600" dirty="0"/>
              <a:t> to take </a:t>
            </a:r>
            <a:r>
              <a:rPr lang="it-IT" sz="2600" dirty="0" err="1"/>
              <a:t>advantage</a:t>
            </a:r>
            <a:r>
              <a:rPr lang="it-IT" sz="2600" dirty="0"/>
              <a:t> of </a:t>
            </a:r>
            <a:r>
              <a:rPr lang="it-IT" sz="2600" dirty="0" err="1"/>
              <a:t>mental</a:t>
            </a:r>
            <a:r>
              <a:rPr lang="it-IT" sz="2600" dirty="0"/>
              <a:t> health or </a:t>
            </a:r>
            <a:r>
              <a:rPr lang="it-IT" sz="2600" dirty="0" err="1"/>
              <a:t>substance</a:t>
            </a:r>
            <a:r>
              <a:rPr lang="it-IT" sz="2600" dirty="0"/>
              <a:t> </a:t>
            </a:r>
            <a:r>
              <a:rPr lang="it-IT" sz="2600" dirty="0" err="1"/>
              <a:t>abuse</a:t>
            </a:r>
            <a:r>
              <a:rPr lang="it-IT" sz="2600" dirty="0"/>
              <a:t> treatment </a:t>
            </a:r>
            <a:r>
              <a:rPr lang="it-IT" sz="2600" dirty="0" err="1"/>
              <a:t>resources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leave</a:t>
            </a:r>
            <a:r>
              <a:rPr lang="it-IT" sz="2600" dirty="0"/>
              <a:t>: How easy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it</a:t>
            </a:r>
            <a:r>
              <a:rPr lang="it-IT" sz="2600" dirty="0"/>
              <a:t> for </a:t>
            </a:r>
            <a:r>
              <a:rPr lang="it-IT" sz="2600" dirty="0" err="1"/>
              <a:t>you</a:t>
            </a:r>
            <a:r>
              <a:rPr lang="it-IT" sz="2600" dirty="0"/>
              <a:t> to take </a:t>
            </a:r>
            <a:r>
              <a:rPr lang="it-IT" sz="2600" dirty="0" err="1"/>
              <a:t>medical</a:t>
            </a:r>
            <a:r>
              <a:rPr lang="it-IT" sz="2600" dirty="0"/>
              <a:t> </a:t>
            </a:r>
            <a:r>
              <a:rPr lang="it-IT" sz="2600" dirty="0" err="1"/>
              <a:t>leave</a:t>
            </a:r>
            <a:r>
              <a:rPr lang="it-IT" sz="2600" dirty="0"/>
              <a:t> for a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condition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mental_health_consequence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think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discussing</a:t>
            </a:r>
            <a:r>
              <a:rPr lang="it-IT" sz="2600" dirty="0"/>
              <a:t> a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have</a:t>
            </a:r>
            <a:r>
              <a:rPr lang="it-IT" sz="2600" dirty="0"/>
              <a:t> negative </a:t>
            </a:r>
            <a:r>
              <a:rPr lang="it-IT" sz="2600" dirty="0" err="1"/>
              <a:t>consequences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phys_health_consequence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think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discussing</a:t>
            </a:r>
            <a:r>
              <a:rPr lang="it-IT" sz="2600" dirty="0"/>
              <a:t> a </a:t>
            </a:r>
            <a:r>
              <a:rPr lang="it-IT" sz="2600" dirty="0" err="1"/>
              <a:t>physical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have</a:t>
            </a:r>
            <a:r>
              <a:rPr lang="it-IT" sz="2600" dirty="0"/>
              <a:t> negative </a:t>
            </a:r>
            <a:r>
              <a:rPr lang="it-IT" sz="2600" dirty="0" err="1"/>
              <a:t>consequences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coworkers</a:t>
            </a:r>
            <a:r>
              <a:rPr lang="it-IT" sz="2600" dirty="0"/>
              <a:t>: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be </a:t>
            </a:r>
            <a:r>
              <a:rPr lang="it-IT" sz="2600" dirty="0" err="1"/>
              <a:t>willing</a:t>
            </a:r>
            <a:r>
              <a:rPr lang="it-IT" sz="2600" dirty="0"/>
              <a:t> to </a:t>
            </a:r>
            <a:r>
              <a:rPr lang="it-IT" sz="2600" dirty="0" err="1"/>
              <a:t>discuss</a:t>
            </a:r>
            <a:r>
              <a:rPr lang="it-IT" sz="2600" dirty="0"/>
              <a:t> a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coworkers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phys_health_interview</a:t>
            </a:r>
            <a:r>
              <a:rPr lang="it-IT" sz="2600" dirty="0"/>
              <a:t>: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bring</a:t>
            </a:r>
            <a:r>
              <a:rPr lang="it-IT" sz="2600" dirty="0"/>
              <a:t> up a </a:t>
            </a:r>
            <a:r>
              <a:rPr lang="it-IT" sz="2600" dirty="0" err="1"/>
              <a:t>physical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a </a:t>
            </a:r>
            <a:r>
              <a:rPr lang="it-IT" sz="2600" dirty="0" err="1"/>
              <a:t>potential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in an interview?</a:t>
            </a:r>
          </a:p>
          <a:p>
            <a:r>
              <a:rPr lang="it-IT" sz="2600" b="1" dirty="0" err="1"/>
              <a:t>mental_vs_physical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feel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takes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as</a:t>
            </a:r>
            <a:r>
              <a:rPr lang="it-IT" sz="2600" dirty="0"/>
              <a:t> </a:t>
            </a:r>
            <a:r>
              <a:rPr lang="it-IT" sz="2600" dirty="0" err="1"/>
              <a:t>seriously</a:t>
            </a:r>
            <a:r>
              <a:rPr lang="it-IT" sz="2600" dirty="0"/>
              <a:t> </a:t>
            </a:r>
            <a:r>
              <a:rPr lang="it-IT" sz="2600" dirty="0" err="1"/>
              <a:t>as</a:t>
            </a:r>
            <a:r>
              <a:rPr lang="it-IT" sz="2600" dirty="0"/>
              <a:t> </a:t>
            </a:r>
            <a:r>
              <a:rPr lang="it-IT" sz="2600" dirty="0" err="1"/>
              <a:t>physical</a:t>
            </a:r>
            <a:r>
              <a:rPr lang="it-IT" sz="2600" dirty="0"/>
              <a:t> health?</a:t>
            </a:r>
          </a:p>
          <a:p>
            <a:r>
              <a:rPr lang="it-IT" sz="2600" b="1" dirty="0" err="1"/>
              <a:t>obs_consequence</a:t>
            </a:r>
            <a:r>
              <a:rPr lang="it-IT" sz="2600" dirty="0"/>
              <a:t>: </a:t>
            </a:r>
            <a:r>
              <a:rPr lang="it-IT" sz="2600" dirty="0" err="1"/>
              <a:t>Have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heard</a:t>
            </a:r>
            <a:r>
              <a:rPr lang="it-IT" sz="2600" dirty="0"/>
              <a:t> of or </a:t>
            </a:r>
            <a:r>
              <a:rPr lang="it-IT" sz="2600" dirty="0" err="1"/>
              <a:t>observed</a:t>
            </a:r>
            <a:r>
              <a:rPr lang="it-IT" sz="2600" dirty="0"/>
              <a:t> negative </a:t>
            </a:r>
            <a:r>
              <a:rPr lang="it-IT" sz="2600" dirty="0" err="1"/>
              <a:t>consequences</a:t>
            </a:r>
            <a:r>
              <a:rPr lang="it-IT" sz="2600" dirty="0"/>
              <a:t> for </a:t>
            </a:r>
            <a:r>
              <a:rPr lang="it-IT" sz="2600" dirty="0" err="1"/>
              <a:t>coworkers</a:t>
            </a:r>
            <a:r>
              <a:rPr lang="it-IT" sz="2600" dirty="0"/>
              <a:t> with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conditions</a:t>
            </a:r>
            <a:r>
              <a:rPr lang="it-IT" sz="2600" dirty="0"/>
              <a:t> in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workplace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comments</a:t>
            </a:r>
            <a:r>
              <a:rPr lang="it-IT" sz="2600" dirty="0"/>
              <a:t>:  </a:t>
            </a:r>
            <a:r>
              <a:rPr lang="it-IT" sz="2600" dirty="0" err="1"/>
              <a:t>Any</a:t>
            </a:r>
            <a:r>
              <a:rPr lang="it-IT" sz="2600" dirty="0"/>
              <a:t> </a:t>
            </a:r>
            <a:r>
              <a:rPr lang="it-IT" sz="2600" dirty="0" err="1"/>
              <a:t>additional</a:t>
            </a:r>
            <a:r>
              <a:rPr lang="it-IT" sz="2600" dirty="0"/>
              <a:t> notes or </a:t>
            </a:r>
            <a:r>
              <a:rPr lang="it-IT" sz="2600" dirty="0" err="1"/>
              <a:t>comments</a:t>
            </a:r>
            <a:endParaRPr lang="it-IT" sz="26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743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E2D866-2426-1BAB-8BA4-611F9B61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DATA PRE-PROCESSING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A942E8-6E4E-F7CF-2BE2-D9CD3BBA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Removal</a:t>
            </a:r>
            <a:r>
              <a:rPr lang="it-IT" sz="2400" dirty="0"/>
              <a:t> of </a:t>
            </a:r>
            <a:r>
              <a:rPr lang="it-IT" sz="2400" dirty="0" err="1"/>
              <a:t>NaN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r>
              <a:rPr lang="it-IT" sz="2400" dirty="0"/>
              <a:t> and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useful</a:t>
            </a:r>
            <a:r>
              <a:rPr lang="it-IT" sz="2400" dirty="0"/>
              <a:t> features (</a:t>
            </a:r>
            <a:r>
              <a:rPr lang="it-IT" sz="2400" dirty="0" err="1"/>
              <a:t>comments</a:t>
            </a:r>
            <a:r>
              <a:rPr lang="it-IT" sz="2400" dirty="0"/>
              <a:t>, State, </a:t>
            </a:r>
            <a:r>
              <a:rPr lang="it-IT" sz="2400" dirty="0" err="1"/>
              <a:t>Timestamp</a:t>
            </a:r>
            <a:r>
              <a:rPr lang="it-IT" sz="2400" dirty="0"/>
              <a:t>)</a:t>
            </a:r>
          </a:p>
          <a:p>
            <a:r>
              <a:rPr lang="it-IT" sz="2400" dirty="0" err="1"/>
              <a:t>Replacement</a:t>
            </a:r>
            <a:r>
              <a:rPr lang="it-IT" sz="2400" dirty="0"/>
              <a:t> of </a:t>
            </a:r>
            <a:r>
              <a:rPr lang="it-IT" sz="2400" dirty="0" err="1"/>
              <a:t>empty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endParaRPr lang="it-IT" sz="2400" dirty="0"/>
          </a:p>
          <a:p>
            <a:r>
              <a:rPr lang="it-IT" sz="2400" dirty="0"/>
              <a:t>Data </a:t>
            </a:r>
            <a:r>
              <a:rPr lang="it-IT" sz="2400" dirty="0" err="1"/>
              <a:t>cleaning</a:t>
            </a:r>
            <a:r>
              <a:rPr lang="it-IT" sz="2400" dirty="0"/>
              <a:t>:</a:t>
            </a:r>
          </a:p>
          <a:p>
            <a:pPr lvl="1"/>
            <a:r>
              <a:rPr lang="it-IT" sz="2200" dirty="0"/>
              <a:t>Encoding of gender </a:t>
            </a:r>
            <a:r>
              <a:rPr lang="it-IT" sz="2200" dirty="0" err="1"/>
              <a:t>values</a:t>
            </a:r>
            <a:endParaRPr lang="it-IT" sz="2200" dirty="0"/>
          </a:p>
          <a:p>
            <a:pPr lvl="1"/>
            <a:r>
              <a:rPr lang="it-IT" sz="2200" dirty="0" err="1"/>
              <a:t>Removal</a:t>
            </a:r>
            <a:r>
              <a:rPr lang="it-IT" sz="2200" dirty="0"/>
              <a:t> of </a:t>
            </a:r>
            <a:r>
              <a:rPr lang="it-IT" sz="2200" dirty="0" err="1"/>
              <a:t>meaningless</a:t>
            </a:r>
            <a:r>
              <a:rPr lang="it-IT" sz="2200" dirty="0"/>
              <a:t> age </a:t>
            </a:r>
            <a:r>
              <a:rPr lang="it-IT" sz="2200" dirty="0" err="1"/>
              <a:t>values</a:t>
            </a:r>
            <a:r>
              <a:rPr lang="it-IT" sz="2200" dirty="0"/>
              <a:t> (negative or </a:t>
            </a:r>
            <a:r>
              <a:rPr lang="it-IT" sz="2200" dirty="0" err="1"/>
              <a:t>too</a:t>
            </a:r>
            <a:r>
              <a:rPr lang="it-IT" sz="2200" dirty="0"/>
              <a:t> high)</a:t>
            </a:r>
          </a:p>
        </p:txBody>
      </p:sp>
    </p:spTree>
    <p:extLst>
      <p:ext uri="{BB962C8B-B14F-4D97-AF65-F5344CB8AC3E}">
        <p14:creationId xmlns:p14="http://schemas.microsoft.com/office/powerpoint/2010/main" val="28078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150BE37-ECCD-B1CB-5763-9C673F8CA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825" y="1936472"/>
            <a:ext cx="4956352" cy="36782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99E96C-8C6D-32C9-7D0F-AD100680D6E1}"/>
              </a:ext>
            </a:extLst>
          </p:cNvPr>
          <p:cNvSpPr txBox="1"/>
          <p:nvPr/>
        </p:nvSpPr>
        <p:spPr>
          <a:xfrm>
            <a:off x="891820" y="5630131"/>
            <a:ext cx="9798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gender and treatment: in the dataset, the </a:t>
            </a:r>
            <a:r>
              <a:rPr lang="it-IT" dirty="0" err="1"/>
              <a:t>number</a:t>
            </a:r>
            <a:r>
              <a:rPr lang="it-IT" dirty="0"/>
              <a:t> of male </a:t>
            </a:r>
            <a:r>
              <a:rPr lang="it-IT" dirty="0" err="1"/>
              <a:t>individuals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the </a:t>
            </a:r>
            <a:r>
              <a:rPr lang="it-IT" dirty="0" err="1"/>
              <a:t>other</a:t>
            </a:r>
            <a:r>
              <a:rPr lang="it-IT" dirty="0"/>
              <a:t> genders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619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7ED9E60-8037-41E0-2966-32C485404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086706"/>
            <a:ext cx="11029950" cy="186727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F9A573-8AD2-AAB0-7704-8CE69E08EEB5}"/>
              </a:ext>
            </a:extLst>
          </p:cNvPr>
          <p:cNvSpPr txBox="1"/>
          <p:nvPr/>
        </p:nvSpPr>
        <p:spPr>
          <a:xfrm>
            <a:off x="801511" y="5498224"/>
            <a:ext cx="997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Distribution of </a:t>
            </a:r>
            <a:r>
              <a:rPr lang="it-IT" dirty="0" err="1"/>
              <a:t>individuals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the countries: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participants</a:t>
            </a:r>
            <a:r>
              <a:rPr lang="it-IT" dirty="0"/>
              <a:t> from the USA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</a:p>
          <a:p>
            <a:r>
              <a:rPr lang="it-IT" dirty="0" err="1"/>
              <a:t>compared</a:t>
            </a:r>
            <a:r>
              <a:rPr lang="it-IT" dirty="0"/>
              <a:t> to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country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34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92B1AC-52C0-1B7D-69DA-C66B089EE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344" y="2181225"/>
            <a:ext cx="7483311" cy="36782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4ACD07-C95A-92C9-F589-495107CE302B}"/>
              </a:ext>
            </a:extLst>
          </p:cNvPr>
          <p:cNvSpPr txBox="1"/>
          <p:nvPr/>
        </p:nvSpPr>
        <p:spPr>
          <a:xfrm>
            <a:off x="1930400" y="5908018"/>
            <a:ext cx="6805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age and treatment status </a:t>
            </a:r>
            <a:r>
              <a:rPr lang="it-IT" dirty="0" err="1"/>
              <a:t>among</a:t>
            </a:r>
            <a:r>
              <a:rPr lang="it-IT" dirty="0"/>
              <a:t> the </a:t>
            </a:r>
            <a:r>
              <a:rPr lang="it-IT" dirty="0" err="1"/>
              <a:t>respondants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1534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Dividendi</Template>
  <TotalTime>2048</TotalTime>
  <Words>969</Words>
  <Application>Microsoft Macintosh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Gill Sans MT</vt:lpstr>
      <vt:lpstr>Wingdings 2</vt:lpstr>
      <vt:lpstr>Dividendi</vt:lpstr>
      <vt:lpstr>Project work in machine learning: OSMI Mental Health in Tech DATASET </vt:lpstr>
      <vt:lpstr>DATASET</vt:lpstr>
      <vt:lpstr>TASK</vt:lpstr>
      <vt:lpstr>CONTENT: 24 features (1)</vt:lpstr>
      <vt:lpstr>CONTENT: 24 features (1i)</vt:lpstr>
      <vt:lpstr>DATA PRE-PROCESSING</vt:lpstr>
      <vt:lpstr>EXPLORATORY DATA ANALYSIS</vt:lpstr>
      <vt:lpstr>EXPLORATORY DATA ANALYSIS</vt:lpstr>
      <vt:lpstr>EXPLORATORY DATA ANALYSIS</vt:lpstr>
      <vt:lpstr>EXPLORATORY DATA ANALYSIS</vt:lpstr>
      <vt:lpstr>DATA encoding</vt:lpstr>
      <vt:lpstr>PREDICTION MODELS</vt:lpstr>
      <vt:lpstr>PREDICTION MODELS</vt:lpstr>
      <vt:lpstr>Results of classifiers (i)</vt:lpstr>
      <vt:lpstr>Results of classifiers (II)</vt:lpstr>
      <vt:lpstr>Results of classifiers (III)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in machine learning: OSMI Mental Health in Tech DATASET </dc:title>
  <dc:creator>Stefano Poggi Cavalletti - stefano.poggi2@studio.unibo.it</dc:creator>
  <cp:lastModifiedBy>Stefano Poggi Cavalletti - stefano.poggi2@studio.unibo.it</cp:lastModifiedBy>
  <cp:revision>7</cp:revision>
  <dcterms:created xsi:type="dcterms:W3CDTF">2022-05-22T08:44:31Z</dcterms:created>
  <dcterms:modified xsi:type="dcterms:W3CDTF">2022-06-05T15:58:18Z</dcterms:modified>
</cp:coreProperties>
</file>