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78" r:id="rId12"/>
    <p:sldId id="266" r:id="rId13"/>
    <p:sldId id="274" r:id="rId14"/>
    <p:sldId id="268" r:id="rId15"/>
    <p:sldId id="269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4"/>
    <p:restoredTop sz="95872"/>
  </p:normalViewPr>
  <p:slideViewPr>
    <p:cSldViewPr snapToGrid="0" snapToObjects="1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4DB7-1E47-3ACC-D5E9-2DA701EE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129488"/>
            <a:ext cx="10993549" cy="1748092"/>
          </a:xfrm>
        </p:spPr>
        <p:txBody>
          <a:bodyPr>
            <a:normAutofit/>
          </a:bodyPr>
          <a:lstStyle/>
          <a:p>
            <a:r>
              <a:rPr lang="it-IT" sz="3200" dirty="0"/>
              <a:t>Project work in machine learning:</a:t>
            </a:r>
            <a:br>
              <a:rPr lang="it-IT" sz="3200" dirty="0"/>
            </a:br>
            <a:r>
              <a:rPr lang="it-IT" sz="3200" b="1" dirty="0"/>
              <a:t>OSMI </a:t>
            </a:r>
            <a:r>
              <a:rPr lang="it-IT" sz="3200" b="1" dirty="0" err="1"/>
              <a:t>Mental</a:t>
            </a:r>
            <a:r>
              <a:rPr lang="it-IT" sz="3200" b="1" dirty="0"/>
              <a:t> Health in Tech </a:t>
            </a:r>
            <a:r>
              <a:rPr lang="it-IT" sz="3200" b="1" dirty="0" err="1"/>
              <a:t>Prediction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8C2DE-AA03-0895-DA4B-83F67669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58" y="3861400"/>
            <a:ext cx="10993546" cy="2463200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Master’s</a:t>
            </a:r>
            <a:r>
              <a:rPr lang="it-IT" sz="2400" dirty="0">
                <a:solidFill>
                  <a:schemeClr val="bg1"/>
                </a:solidFill>
              </a:rPr>
              <a:t> Degree in </a:t>
            </a:r>
            <a:r>
              <a:rPr lang="it-IT" sz="2400" dirty="0" err="1">
                <a:solidFill>
                  <a:schemeClr val="bg1"/>
                </a:solidFill>
              </a:rPr>
              <a:t>artificial</a:t>
            </a:r>
            <a:r>
              <a:rPr lang="it-IT" sz="2400" dirty="0">
                <a:solidFill>
                  <a:schemeClr val="bg1"/>
                </a:solidFill>
              </a:rPr>
              <a:t> intelligence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university</a:t>
            </a:r>
            <a:r>
              <a:rPr lang="it-IT" sz="2400" dirty="0">
                <a:solidFill>
                  <a:schemeClr val="bg1"/>
                </a:solidFill>
              </a:rPr>
              <a:t> of bologna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Stefano poggi cavalletti</a:t>
            </a:r>
          </a:p>
          <a:p>
            <a:r>
              <a:rPr lang="it-IT" sz="2000" dirty="0">
                <a:solidFill>
                  <a:schemeClr val="bg1"/>
                </a:solidFill>
              </a:rPr>
              <a:t>0000982439</a:t>
            </a:r>
          </a:p>
        </p:txBody>
      </p:sp>
    </p:spTree>
    <p:extLst>
      <p:ext uri="{BB962C8B-B14F-4D97-AF65-F5344CB8AC3E}">
        <p14:creationId xmlns:p14="http://schemas.microsoft.com/office/powerpoint/2010/main" val="3220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C48035-298F-BD1A-9904-57D08EF33B90}"/>
              </a:ext>
            </a:extLst>
          </p:cNvPr>
          <p:cNvSpPr txBox="1"/>
          <p:nvPr/>
        </p:nvSpPr>
        <p:spPr>
          <a:xfrm>
            <a:off x="6891868" y="2564684"/>
            <a:ext cx="482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heatmap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</a:p>
          <a:p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cause-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,</a:t>
            </a:r>
          </a:p>
          <a:p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DataFrame.corr</a:t>
            </a:r>
            <a:r>
              <a:rPr lang="it-IT" dirty="0"/>
              <a:t> from </a:t>
            </a:r>
            <a:r>
              <a:rPr lang="it-IT" dirty="0" err="1"/>
              <a:t>Pandas</a:t>
            </a:r>
            <a:r>
              <a:rPr lang="it-IT" dirty="0"/>
              <a:t> library and </a:t>
            </a:r>
            <a:r>
              <a:rPr lang="it-IT" dirty="0" err="1"/>
              <a:t>sns.heatmap</a:t>
            </a:r>
            <a:r>
              <a:rPr lang="it-IT" dirty="0"/>
              <a:t> from </a:t>
            </a:r>
            <a:r>
              <a:rPr lang="it-IT" dirty="0" err="1"/>
              <a:t>seaborn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family_history</a:t>
            </a:r>
            <a:r>
              <a:rPr lang="it-IT" dirty="0"/>
              <a:t> and </a:t>
            </a:r>
            <a:r>
              <a:rPr lang="it-IT" dirty="0" err="1"/>
              <a:t>seek</a:t>
            </a:r>
            <a:r>
              <a:rPr lang="it-IT" dirty="0"/>
              <a:t> of treatment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DDFB02F-B84D-74A0-4AFA-D9AAA0B5C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66" y="2018375"/>
            <a:ext cx="5564399" cy="4839625"/>
          </a:xfrm>
        </p:spPr>
      </p:pic>
    </p:spTree>
    <p:extLst>
      <p:ext uri="{BB962C8B-B14F-4D97-AF65-F5344CB8AC3E}">
        <p14:creationId xmlns:p14="http://schemas.microsoft.com/office/powerpoint/2010/main" val="14325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8A2B670-935D-BC6A-45B6-CBA1107E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13" y="1949759"/>
            <a:ext cx="6806603" cy="3192286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4245DC0-0D88-0996-9C3C-74E75EEC121A}"/>
              </a:ext>
            </a:extLst>
          </p:cNvPr>
          <p:cNvSpPr txBox="1"/>
          <p:nvPr/>
        </p:nvSpPr>
        <p:spPr>
          <a:xfrm>
            <a:off x="581192" y="5155671"/>
            <a:ext cx="11373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percentages</a:t>
            </a:r>
            <a:r>
              <a:rPr lang="it-IT" dirty="0"/>
              <a:t> of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and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treatment are </a:t>
            </a:r>
            <a:r>
              <a:rPr lang="it-IT" dirty="0" err="1"/>
              <a:t>balanced</a:t>
            </a:r>
            <a:r>
              <a:rPr lang="it-IT" dirty="0"/>
              <a:t> and </a:t>
            </a: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respondents</a:t>
            </a:r>
            <a:r>
              <a:rPr lang="it-IT" dirty="0"/>
              <a:t> claim to </a:t>
            </a:r>
            <a:r>
              <a:rPr lang="it-IT" dirty="0" err="1"/>
              <a:t>have</a:t>
            </a:r>
            <a:r>
              <a:rPr lang="it-IT" dirty="0"/>
              <a:t> a family history of </a:t>
            </a:r>
            <a:r>
              <a:rPr lang="it-IT" dirty="0" err="1"/>
              <a:t>mental</a:t>
            </a:r>
            <a:r>
              <a:rPr lang="it-IT" dirty="0"/>
              <a:t> </a:t>
            </a:r>
            <a:r>
              <a:rPr lang="it-IT" dirty="0" err="1"/>
              <a:t>illness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treatment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family history,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more </a:t>
            </a:r>
            <a:r>
              <a:rPr lang="it-IT" dirty="0" err="1"/>
              <a:t>correlated</a:t>
            </a:r>
            <a:br>
              <a:rPr lang="it-IT" dirty="0"/>
            </a:br>
            <a:endParaRPr lang="it-IT" dirty="0"/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82072-66D5-CEE7-1E94-1F86B5CE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encoding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43A71-8CBD-C22F-429F-8C20CD5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Features are </a:t>
            </a:r>
            <a:r>
              <a:rPr lang="it-IT" sz="2000" dirty="0" err="1"/>
              <a:t>encoded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 </a:t>
            </a:r>
            <a:r>
              <a:rPr lang="it-IT" sz="2000" dirty="0" err="1"/>
              <a:t>LabelEncoder</a:t>
            </a:r>
            <a:r>
              <a:rPr lang="it-IT" sz="2000" dirty="0"/>
              <a:t> from </a:t>
            </a:r>
            <a:r>
              <a:rPr lang="it-IT" sz="2000" dirty="0" err="1"/>
              <a:t>sklearn.preprocessing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encodes</a:t>
            </a:r>
            <a:r>
              <a:rPr lang="it-IT" sz="2000" dirty="0"/>
              <a:t> target labels with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0 and n_classes-1</a:t>
            </a:r>
          </a:p>
          <a:p>
            <a:r>
              <a:rPr lang="it-IT" sz="2000" b="1" dirty="0"/>
              <a:t>Scaling</a:t>
            </a:r>
            <a:r>
              <a:rPr lang="it-IT" sz="2000" dirty="0"/>
              <a:t>: the Age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scaled</a:t>
            </a:r>
            <a:r>
              <a:rPr lang="it-IT" sz="2000" dirty="0"/>
              <a:t> to </a:t>
            </a:r>
            <a:r>
              <a:rPr lang="it-IT" sz="2000" dirty="0" err="1"/>
              <a:t>normalize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in the range [0,1] with the </a:t>
            </a:r>
            <a:r>
              <a:rPr lang="it-IT" sz="2000" dirty="0" err="1"/>
              <a:t>MinMax</a:t>
            </a:r>
            <a:r>
              <a:rPr lang="it-IT" sz="2000" dirty="0"/>
              <a:t> </a:t>
            </a:r>
            <a:r>
              <a:rPr lang="it-IT" sz="2000" dirty="0" err="1"/>
              <a:t>scaler</a:t>
            </a:r>
            <a:endParaRPr lang="it-IT" sz="2000" dirty="0"/>
          </a:p>
          <a:p>
            <a:r>
              <a:rPr lang="it-IT" sz="2000" dirty="0"/>
              <a:t>Splitting dataset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train</a:t>
            </a:r>
            <a:r>
              <a:rPr lang="it-IT" sz="2000" dirty="0"/>
              <a:t> and </a:t>
            </a:r>
            <a:r>
              <a:rPr lang="it-IT" sz="2000" dirty="0" err="1"/>
              <a:t>validation</a:t>
            </a:r>
            <a:r>
              <a:rPr lang="it-IT" sz="2000" dirty="0"/>
              <a:t> set with </a:t>
            </a:r>
            <a:r>
              <a:rPr lang="it-IT" sz="2000" dirty="0" err="1"/>
              <a:t>train_test_split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6380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7709-69DA-4809-F0F4-9AF1A11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E39DA-A9BF-5429-3F7D-E073742A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Five</a:t>
            </a:r>
            <a:r>
              <a:rPr lang="it-IT" sz="2000" dirty="0"/>
              <a:t> models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and </a:t>
            </a:r>
            <a:r>
              <a:rPr lang="it-IT" sz="2000" dirty="0" err="1"/>
              <a:t>tuned</a:t>
            </a:r>
            <a:r>
              <a:rPr lang="it-IT" sz="2000" dirty="0"/>
              <a:t> with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hyperparameters</a:t>
            </a:r>
            <a:r>
              <a:rPr lang="it-IT" sz="2000" dirty="0"/>
              <a:t>: </a:t>
            </a:r>
          </a:p>
          <a:p>
            <a:r>
              <a:rPr lang="it-IT" sz="2000" dirty="0"/>
              <a:t>Support </a:t>
            </a:r>
            <a:r>
              <a:rPr lang="it-IT" sz="2000" dirty="0" err="1"/>
              <a:t>Vector</a:t>
            </a:r>
            <a:r>
              <a:rPr lang="it-IT" sz="2000" dirty="0"/>
              <a:t> Machine</a:t>
            </a:r>
          </a:p>
          <a:p>
            <a:r>
              <a:rPr lang="it-IT" sz="2000" dirty="0" err="1"/>
              <a:t>Logistic</a:t>
            </a:r>
            <a:r>
              <a:rPr lang="it-IT" sz="2000" dirty="0"/>
              <a:t> </a:t>
            </a:r>
            <a:r>
              <a:rPr lang="it-IT" sz="2000" dirty="0" err="1"/>
              <a:t>Regressor</a:t>
            </a:r>
            <a:endParaRPr lang="it-IT" sz="2000" dirty="0"/>
          </a:p>
          <a:p>
            <a:r>
              <a:rPr lang="it-IT" sz="2000" dirty="0"/>
              <a:t>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endParaRPr lang="it-IT" sz="2000" dirty="0"/>
          </a:p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it-IT" sz="2000" dirty="0"/>
          </a:p>
          <a:p>
            <a:r>
              <a:rPr lang="it-IT" sz="2000" dirty="0"/>
              <a:t>XGB </a:t>
            </a:r>
            <a:r>
              <a:rPr lang="it-IT" sz="2000" dirty="0" err="1"/>
              <a:t>Classifier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1082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E28E8-DF90-8649-142F-65733F0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71057-CB3F-0985-6E3E-16C4D792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2926"/>
          </a:xfrm>
        </p:spPr>
        <p:txBody>
          <a:bodyPr>
            <a:normAutofit/>
          </a:bodyPr>
          <a:lstStyle/>
          <a:p>
            <a:r>
              <a:rPr lang="it-IT" sz="2000" dirty="0"/>
              <a:t>Cross </a:t>
            </a:r>
            <a:r>
              <a:rPr lang="it-IT" sz="2000" dirty="0" err="1"/>
              <a:t>validation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applied</a:t>
            </a:r>
            <a:r>
              <a:rPr lang="it-IT" sz="2000" dirty="0"/>
              <a:t> on the </a:t>
            </a:r>
            <a:r>
              <a:rPr lang="it-IT" sz="2000" dirty="0" err="1"/>
              <a:t>defined</a:t>
            </a:r>
            <a:r>
              <a:rPr lang="it-IT" sz="2000" dirty="0"/>
              <a:t> models, tuning </a:t>
            </a:r>
            <a:r>
              <a:rPr lang="it-IT" sz="2000" dirty="0" err="1"/>
              <a:t>them</a:t>
            </a:r>
            <a:r>
              <a:rPr lang="it-IT" sz="2000" dirty="0"/>
              <a:t> for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accuracy</a:t>
            </a:r>
            <a:r>
              <a:rPr lang="it-IT" sz="2000" dirty="0"/>
              <a:t> and F1-score, </a:t>
            </a:r>
            <a:r>
              <a:rPr lang="it-IT" sz="2000" dirty="0" err="1"/>
              <a:t>while</a:t>
            </a:r>
            <a:r>
              <a:rPr lang="it-IT" sz="2000" dirty="0"/>
              <a:t> the best models are </a:t>
            </a:r>
            <a:r>
              <a:rPr lang="it-IT" sz="2000" dirty="0" err="1"/>
              <a:t>saved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model, the best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are printed in output,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:</a:t>
            </a:r>
          </a:p>
          <a:p>
            <a:pPr lvl="1"/>
            <a:r>
              <a:rPr lang="it-IT" sz="2000" dirty="0" err="1"/>
              <a:t>Accuracy</a:t>
            </a:r>
            <a:endParaRPr lang="it-IT" sz="2000" dirty="0"/>
          </a:p>
          <a:p>
            <a:pPr lvl="1"/>
            <a:r>
              <a:rPr lang="it-IT" sz="2000" dirty="0"/>
              <a:t>F1-score </a:t>
            </a:r>
            <a:r>
              <a:rPr lang="it-IT" sz="1800" dirty="0"/>
              <a:t>(</a:t>
            </a:r>
            <a:r>
              <a:rPr lang="it-IT" sz="1800" dirty="0" err="1"/>
              <a:t>harmonic</a:t>
            </a:r>
            <a:r>
              <a:rPr lang="it-IT" sz="1800" dirty="0"/>
              <a:t> </a:t>
            </a:r>
            <a:r>
              <a:rPr lang="it-IT" sz="1800" dirty="0" err="1"/>
              <a:t>mean</a:t>
            </a:r>
            <a:r>
              <a:rPr lang="it-IT" sz="1800" dirty="0"/>
              <a:t> of </a:t>
            </a:r>
            <a:r>
              <a:rPr lang="it-IT" sz="1800" dirty="0" err="1"/>
              <a:t>precision</a:t>
            </a:r>
            <a:r>
              <a:rPr lang="it-IT" sz="1800" dirty="0"/>
              <a:t> and recall)</a:t>
            </a:r>
          </a:p>
          <a:p>
            <a:pPr lvl="1"/>
            <a:r>
              <a:rPr lang="it-IT" sz="2000" dirty="0"/>
              <a:t>ROC-Curve plot with AUC score </a:t>
            </a:r>
            <a:r>
              <a:rPr lang="it-IT" sz="1800" dirty="0"/>
              <a:t>(performance </a:t>
            </a:r>
            <a:r>
              <a:rPr lang="it-IT" sz="1800" dirty="0" err="1"/>
              <a:t>metric</a:t>
            </a:r>
            <a:r>
              <a:rPr lang="it-IT" sz="1800" dirty="0"/>
              <a:t> for </a:t>
            </a:r>
            <a:r>
              <a:rPr lang="it-IT" sz="1800" dirty="0" err="1"/>
              <a:t>classification</a:t>
            </a:r>
            <a:r>
              <a:rPr lang="it-IT" sz="1800" dirty="0"/>
              <a:t> </a:t>
            </a:r>
            <a:r>
              <a:rPr lang="it-IT" sz="1800" dirty="0" err="1"/>
              <a:t>problems</a:t>
            </a:r>
            <a:r>
              <a:rPr lang="it-IT" sz="1800" dirty="0"/>
              <a:t>: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gives</a:t>
            </a:r>
            <a:r>
              <a:rPr lang="it-IT" sz="1800" dirty="0"/>
              <a:t> an </a:t>
            </a:r>
            <a:r>
              <a:rPr lang="it-IT" sz="1800" dirty="0" err="1"/>
              <a:t>indication</a:t>
            </a:r>
            <a:r>
              <a:rPr lang="it-IT" sz="1800" dirty="0"/>
              <a:t> of </a:t>
            </a:r>
            <a:r>
              <a:rPr lang="it-IT" sz="1800" dirty="0" err="1"/>
              <a:t>how</a:t>
            </a:r>
            <a:r>
              <a:rPr lang="it-IT" sz="1800" dirty="0"/>
              <a:t> </a:t>
            </a:r>
            <a:r>
              <a:rPr lang="it-IT" sz="1800" dirty="0" err="1"/>
              <a:t>much</a:t>
            </a:r>
            <a:r>
              <a:rPr lang="it-IT" sz="1800" dirty="0"/>
              <a:t> the model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capable</a:t>
            </a:r>
            <a:r>
              <a:rPr lang="it-IT" sz="1800" dirty="0"/>
              <a:t> of </a:t>
            </a:r>
            <a:r>
              <a:rPr lang="it-IT" sz="1800" dirty="0" err="1"/>
              <a:t>distinguishing</a:t>
            </a:r>
            <a:r>
              <a:rPr lang="it-IT" sz="1800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classes: the </a:t>
            </a:r>
            <a:r>
              <a:rPr lang="it-IT" sz="1800" dirty="0" err="1"/>
              <a:t>higher</a:t>
            </a:r>
            <a:r>
              <a:rPr lang="it-IT" sz="1800" dirty="0"/>
              <a:t> the </a:t>
            </a:r>
            <a:r>
              <a:rPr lang="it-IT" sz="1800" dirty="0" err="1"/>
              <a:t>better</a:t>
            </a:r>
            <a:r>
              <a:rPr lang="it-IT" sz="1800" dirty="0"/>
              <a:t> the model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predicting</a:t>
            </a:r>
            <a:r>
              <a:rPr lang="it-IT" sz="1800" dirty="0"/>
              <a:t> the </a:t>
            </a:r>
            <a:r>
              <a:rPr lang="it-IT" sz="1800" dirty="0" err="1"/>
              <a:t>right</a:t>
            </a:r>
            <a:r>
              <a:rPr lang="it-IT" sz="1800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240868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1" y="2096770"/>
            <a:ext cx="11112967" cy="476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1)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10, '</a:t>
            </a:r>
            <a:r>
              <a:rPr lang="it-IT" sz="1800" dirty="0" err="1"/>
              <a:t>cache_size</a:t>
            </a:r>
            <a:r>
              <a:rPr lang="it-IT" sz="1800" dirty="0"/>
              <a:t>': 8000, 'gamma': 'scale', 'kernel': '</a:t>
            </a:r>
            <a:r>
              <a:rPr lang="it-IT" sz="1800" dirty="0" err="1"/>
              <a:t>rbf</a:t>
            </a:r>
            <a:r>
              <a:rPr lang="it-IT" sz="1800" dirty="0"/>
              <a:t>', '</a:t>
            </a:r>
            <a:r>
              <a:rPr lang="it-IT" sz="1800" dirty="0" err="1"/>
              <a:t>probability</a:t>
            </a:r>
            <a:r>
              <a:rPr lang="it-IT" sz="1800" dirty="0"/>
              <a:t>': True}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0.71</a:t>
            </a:r>
          </a:p>
          <a:p>
            <a:pPr lvl="1"/>
            <a:r>
              <a:rPr lang="it-IT" sz="1800" dirty="0"/>
              <a:t>F1-score: 0.70</a:t>
            </a:r>
          </a:p>
          <a:p>
            <a:pPr lvl="1"/>
            <a:r>
              <a:rPr lang="it-IT" sz="1800" dirty="0"/>
              <a:t>ROC-AUC score: 0.78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2) </a:t>
            </a:r>
            <a:r>
              <a:rPr lang="it-IT" b="1" dirty="0" err="1"/>
              <a:t>Logistic</a:t>
            </a:r>
            <a:r>
              <a:rPr lang="it-IT" b="1" dirty="0"/>
              <a:t> </a:t>
            </a:r>
            <a:r>
              <a:rPr lang="it-IT" b="1" dirty="0" err="1"/>
              <a:t>Regressor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3, '</a:t>
            </a:r>
            <a:r>
              <a:rPr lang="it-IT" sz="1800" dirty="0" err="1"/>
              <a:t>max_iter</a:t>
            </a:r>
            <a:r>
              <a:rPr lang="it-IT" sz="1800" dirty="0"/>
              <a:t>': 100, 'solver': '</a:t>
            </a:r>
            <a:r>
              <a:rPr lang="it-IT" sz="1800" dirty="0" err="1"/>
              <a:t>lbfgs</a:t>
            </a:r>
            <a:r>
              <a:rPr lang="it-IT" sz="1800" dirty="0"/>
              <a:t>'}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0.72</a:t>
            </a:r>
          </a:p>
          <a:p>
            <a:pPr lvl="1"/>
            <a:r>
              <a:rPr lang="it-IT" sz="1800" dirty="0"/>
              <a:t>F1-score: 0.71</a:t>
            </a:r>
          </a:p>
          <a:p>
            <a:pPr lvl="1"/>
            <a:r>
              <a:rPr lang="it-IT" sz="1800" dirty="0"/>
              <a:t>ROC-AUC score: 0.78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11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3) K-</a:t>
            </a:r>
            <a:r>
              <a:rPr lang="it-IT" b="1" dirty="0" err="1"/>
              <a:t>Nearest</a:t>
            </a:r>
            <a:r>
              <a:rPr lang="it-IT" b="1" dirty="0"/>
              <a:t> </a:t>
            </a:r>
            <a:r>
              <a:rPr lang="it-IT" b="1" dirty="0" err="1"/>
              <a:t>Neighbor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metric</a:t>
            </a:r>
            <a:r>
              <a:rPr lang="it-IT" sz="1800" dirty="0"/>
              <a:t>': '</a:t>
            </a:r>
            <a:r>
              <a:rPr lang="it-IT" sz="1800" dirty="0" err="1"/>
              <a:t>manhattan</a:t>
            </a:r>
            <a:r>
              <a:rPr lang="it-IT" sz="1800" dirty="0"/>
              <a:t>', '</a:t>
            </a:r>
            <a:r>
              <a:rPr lang="it-IT" sz="1800" dirty="0" err="1"/>
              <a:t>n_neighbors</a:t>
            </a:r>
            <a:r>
              <a:rPr lang="it-IT" sz="1800" dirty="0"/>
              <a:t>': 9}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0.68</a:t>
            </a:r>
          </a:p>
          <a:p>
            <a:pPr lvl="1"/>
            <a:r>
              <a:rPr lang="it-IT" sz="1800" dirty="0"/>
              <a:t>F1-score: 0.64</a:t>
            </a:r>
          </a:p>
          <a:p>
            <a:pPr lvl="1"/>
            <a:r>
              <a:rPr lang="it-IT" sz="1800" dirty="0"/>
              <a:t>ROC-AUC score: 0.73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4) Random </a:t>
            </a:r>
            <a:r>
              <a:rPr lang="it-IT" b="1" dirty="0" err="1"/>
              <a:t>Forest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max_depth</a:t>
            </a:r>
            <a:r>
              <a:rPr lang="it-IT" sz="1800" dirty="0"/>
              <a:t>': 25}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F1-score: 0.77</a:t>
            </a:r>
          </a:p>
          <a:p>
            <a:pPr lvl="1"/>
            <a:r>
              <a:rPr lang="it-IT" sz="1800" dirty="0"/>
              <a:t>ROC-AUC score: 0.83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3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5) XGB </a:t>
            </a:r>
            <a:r>
              <a:rPr lang="it-IT" b="1" dirty="0" err="1"/>
              <a:t>Classifier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learning_rate</a:t>
            </a:r>
            <a:r>
              <a:rPr lang="it-IT" sz="1800" dirty="0"/>
              <a:t>': 0.05, '</a:t>
            </a:r>
            <a:r>
              <a:rPr lang="it-IT" sz="1800" dirty="0" err="1"/>
              <a:t>max_depth</a:t>
            </a:r>
            <a:r>
              <a:rPr lang="it-IT" sz="1800" dirty="0"/>
              <a:t>': 3, '</a:t>
            </a:r>
            <a:r>
              <a:rPr lang="it-IT" sz="1800" dirty="0" err="1"/>
              <a:t>n_estimators</a:t>
            </a:r>
            <a:r>
              <a:rPr lang="it-IT" sz="1800" dirty="0"/>
              <a:t>': 50}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F1-score: 0.78</a:t>
            </a:r>
          </a:p>
          <a:p>
            <a:pPr lvl="1"/>
            <a:r>
              <a:rPr lang="it-IT" sz="1800" dirty="0"/>
              <a:t>ROC-AUC score: 0.84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059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6499B-1105-09B1-F2FD-BA4A9B2E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F881-1A3D-AB27-0190-F400AA2A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07732"/>
            <a:ext cx="11029615" cy="3772747"/>
          </a:xfrm>
        </p:spPr>
        <p:txBody>
          <a:bodyPr>
            <a:norm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results</a:t>
            </a:r>
            <a:r>
              <a:rPr lang="it-IT" sz="2000" dirty="0"/>
              <a:t> of the </a:t>
            </a:r>
            <a:r>
              <a:rPr lang="it-IT" sz="2000" dirty="0" err="1"/>
              <a:t>predictions</a:t>
            </a:r>
            <a:r>
              <a:rPr lang="it-IT" sz="2000" dirty="0"/>
              <a:t> show </a:t>
            </a:r>
            <a:r>
              <a:rPr lang="it-IT" sz="2000" dirty="0" err="1"/>
              <a:t>that</a:t>
            </a:r>
            <a:r>
              <a:rPr lang="it-IT" sz="2000" dirty="0"/>
              <a:t> the best </a:t>
            </a:r>
            <a:r>
              <a:rPr lang="it-IT" sz="2000" dirty="0" err="1"/>
              <a:t>performing</a:t>
            </a:r>
            <a:r>
              <a:rPr lang="it-IT" sz="2000" dirty="0"/>
              <a:t> models in </a:t>
            </a:r>
            <a:r>
              <a:rPr lang="it-IT" sz="2000" dirty="0" err="1"/>
              <a:t>terms</a:t>
            </a:r>
            <a:r>
              <a:rPr lang="it-IT" sz="2000" dirty="0"/>
              <a:t> of </a:t>
            </a:r>
            <a:r>
              <a:rPr lang="it-IT" sz="2000" dirty="0" err="1"/>
              <a:t>accuracy</a:t>
            </a:r>
            <a:r>
              <a:rPr lang="it-IT" sz="2000" dirty="0"/>
              <a:t>, F1-score and AUC score </a:t>
            </a:r>
            <a:r>
              <a:rPr lang="it-IT" sz="2000" dirty="0" err="1"/>
              <a:t>were</a:t>
            </a:r>
            <a:r>
              <a:rPr lang="it-IT" sz="2000" dirty="0"/>
              <a:t>:</a:t>
            </a:r>
          </a:p>
          <a:p>
            <a:pPr lvl="1"/>
            <a:r>
              <a:rPr lang="it-IT" sz="1800" b="1" dirty="0"/>
              <a:t>Random </a:t>
            </a:r>
            <a:r>
              <a:rPr lang="it-IT" sz="1800" b="1" dirty="0" err="1"/>
              <a:t>Forest</a:t>
            </a:r>
            <a:endParaRPr lang="it-IT" sz="1800" b="1" dirty="0"/>
          </a:p>
          <a:p>
            <a:pPr lvl="1"/>
            <a:r>
              <a:rPr lang="it-IT" sz="1800" b="1" dirty="0"/>
              <a:t>XGB </a:t>
            </a:r>
            <a:r>
              <a:rPr lang="it-IT" sz="1800" b="1" dirty="0" err="1"/>
              <a:t>Classifier</a:t>
            </a:r>
            <a:endParaRPr lang="it-IT" sz="1800" b="1" dirty="0"/>
          </a:p>
          <a:p>
            <a:pPr lvl="1"/>
            <a:endParaRPr lang="it-IT" sz="1800" b="1" dirty="0"/>
          </a:p>
          <a:p>
            <a:r>
              <a:rPr lang="it-IT" sz="2000" dirty="0"/>
              <a:t>On the </a:t>
            </a:r>
            <a:r>
              <a:rPr lang="it-IT" sz="2000" dirty="0" err="1"/>
              <a:t>other</a:t>
            </a:r>
            <a:r>
              <a:rPr lang="it-IT" sz="2000" dirty="0"/>
              <a:t> hand,  the model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showed</a:t>
            </a:r>
            <a:r>
              <a:rPr lang="it-IT" sz="2000" dirty="0"/>
              <a:t> the </a:t>
            </a:r>
            <a:r>
              <a:rPr lang="it-IT" sz="2000" dirty="0" err="1"/>
              <a:t>worst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endParaRPr lang="it-IT" sz="2000" dirty="0"/>
          </a:p>
          <a:p>
            <a:pPr marL="3240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3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C8C1-821D-7EF2-DFB4-527E64F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095B9A-780D-2AFD-0F18-C903CCC7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OSMI </a:t>
            </a:r>
            <a:r>
              <a:rPr lang="it-IT" sz="2800" dirty="0" err="1"/>
              <a:t>Mental</a:t>
            </a:r>
            <a:r>
              <a:rPr lang="it-IT" sz="2800" dirty="0"/>
              <a:t> Health in Tech</a:t>
            </a:r>
          </a:p>
          <a:p>
            <a:pPr lvl="1"/>
            <a:r>
              <a:rPr lang="it-IT" sz="2000" dirty="0" err="1"/>
              <a:t>collected</a:t>
            </a:r>
            <a:r>
              <a:rPr lang="it-IT" sz="2000" dirty="0"/>
              <a:t> by the Open Sourcing </a:t>
            </a:r>
            <a:r>
              <a:rPr lang="it-IT" sz="2000" dirty="0" err="1"/>
              <a:t>Mental</a:t>
            </a:r>
            <a:r>
              <a:rPr lang="it-IT" sz="2000" dirty="0"/>
              <a:t> Health corporation and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Kaggle</a:t>
            </a:r>
            <a:endParaRPr lang="it-IT" sz="2000" dirty="0"/>
          </a:p>
          <a:p>
            <a:pPr lvl="1"/>
            <a:r>
              <a:rPr lang="it-IT" sz="2000" dirty="0" err="1"/>
              <a:t>measures</a:t>
            </a:r>
            <a:r>
              <a:rPr lang="it-IT" sz="2000" dirty="0"/>
              <a:t> the </a:t>
            </a:r>
            <a:r>
              <a:rPr lang="it-IT" sz="2000" dirty="0" err="1"/>
              <a:t>attitude</a:t>
            </a:r>
            <a:r>
              <a:rPr lang="it-IT" sz="2000" dirty="0"/>
              <a:t> and frequency </a:t>
            </a:r>
            <a:r>
              <a:rPr lang="it-IT" sz="2000" dirty="0" err="1"/>
              <a:t>towards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disorders in the </a:t>
            </a:r>
            <a:r>
              <a:rPr lang="it-IT" sz="2000" dirty="0" err="1"/>
              <a:t>context</a:t>
            </a:r>
            <a:r>
              <a:rPr lang="it-IT" sz="2000" dirty="0"/>
              <a:t> of tech </a:t>
            </a:r>
            <a:r>
              <a:rPr lang="it-IT" sz="2000" dirty="0" err="1"/>
              <a:t>workplace</a:t>
            </a:r>
            <a:endParaRPr lang="it-IT" sz="2000" dirty="0"/>
          </a:p>
          <a:p>
            <a:pPr lvl="1"/>
            <a:r>
              <a:rPr lang="it-IT" sz="2000" dirty="0" err="1"/>
              <a:t>aimed</a:t>
            </a:r>
            <a:r>
              <a:rPr lang="it-IT" sz="2000" dirty="0"/>
              <a:t> to </a:t>
            </a:r>
            <a:r>
              <a:rPr lang="it-IT" sz="2000" dirty="0" err="1"/>
              <a:t>understand</a:t>
            </a:r>
            <a:r>
              <a:rPr lang="it-IT" sz="2000" dirty="0"/>
              <a:t> </a:t>
            </a:r>
            <a:r>
              <a:rPr lang="it-IT" sz="2000" dirty="0" err="1"/>
              <a:t>whether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factor</a:t>
            </a:r>
            <a:r>
              <a:rPr lang="it-IT" sz="2000" dirty="0"/>
              <a:t> can </a:t>
            </a:r>
            <a:r>
              <a:rPr lang="it-IT" sz="2000" dirty="0" err="1"/>
              <a:t>affect</a:t>
            </a:r>
            <a:r>
              <a:rPr lang="it-IT" sz="2000" dirty="0"/>
              <a:t> the </a:t>
            </a:r>
            <a:r>
              <a:rPr lang="it-IT" sz="2000" dirty="0" err="1"/>
              <a:t>employee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treatment or </a:t>
            </a:r>
            <a:r>
              <a:rPr lang="it-IT" sz="2000" dirty="0" err="1"/>
              <a:t>not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994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23199-2966-D71C-7093-24D31E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TASK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1BA75-8561-2EC1-CE7C-B9764A88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120675" cy="3678303"/>
          </a:xfrm>
        </p:spPr>
        <p:txBody>
          <a:bodyPr>
            <a:normAutofit/>
          </a:bodyPr>
          <a:lstStyle/>
          <a:p>
            <a:r>
              <a:rPr lang="it-IT" sz="2400" dirty="0" err="1"/>
              <a:t>Analyze</a:t>
            </a:r>
            <a:r>
              <a:rPr lang="it-IT" sz="2400" dirty="0"/>
              <a:t> the data and </a:t>
            </a:r>
            <a:r>
              <a:rPr lang="it-IT" sz="2400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individual’s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</a:t>
            </a:r>
            <a:r>
              <a:rPr lang="it-IT" sz="2400" dirty="0" err="1"/>
              <a:t>seek</a:t>
            </a:r>
            <a:r>
              <a:rPr lang="it-IT" sz="2400" dirty="0"/>
              <a:t> of treatment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different</a:t>
            </a:r>
            <a:r>
              <a:rPr lang="it-IT" sz="2400" dirty="0"/>
              <a:t> features (e.g. age, gender, country and a </a:t>
            </a:r>
            <a:r>
              <a:rPr lang="it-IT" sz="2400" dirty="0" err="1"/>
              <a:t>variety</a:t>
            </a:r>
            <a:r>
              <a:rPr lang="it-IT" sz="2400" dirty="0"/>
              <a:t> of </a:t>
            </a:r>
            <a:r>
              <a:rPr lang="it-IT" sz="2400" dirty="0" err="1"/>
              <a:t>answers</a:t>
            </a:r>
            <a:r>
              <a:rPr lang="it-IT" sz="2400" dirty="0"/>
              <a:t>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</a:t>
            </a:r>
            <a:r>
              <a:rPr lang="it-IT" sz="2400" dirty="0" err="1"/>
              <a:t>related</a:t>
            </a:r>
            <a:r>
              <a:rPr lang="it-IT" sz="2400" dirty="0"/>
              <a:t> with work) </a:t>
            </a:r>
            <a:r>
              <a:rPr lang="it-IT" sz="2400" dirty="0" err="1"/>
              <a:t>through</a:t>
            </a:r>
            <a:r>
              <a:rPr lang="it-IT" sz="2400" dirty="0"/>
              <a:t> the deployment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35825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378DB-59CA-7DE0-CF4E-6EB00554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2883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/>
              <a:t>CONTENT: 24 features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4C38-0B49-C556-E0D7-05A9890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981200"/>
            <a:ext cx="11707090" cy="4637314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err="1"/>
              <a:t>Timestamp</a:t>
            </a:r>
            <a:endParaRPr lang="it-IT" sz="2000" dirty="0"/>
          </a:p>
          <a:p>
            <a:r>
              <a:rPr lang="it-IT" sz="2000" b="1" dirty="0"/>
              <a:t>Age</a:t>
            </a:r>
            <a:endParaRPr lang="it-IT" sz="2000" dirty="0"/>
          </a:p>
          <a:p>
            <a:r>
              <a:rPr lang="it-IT" sz="2000" b="1" dirty="0"/>
              <a:t>Gender</a:t>
            </a:r>
            <a:endParaRPr lang="it-IT" sz="2000" dirty="0"/>
          </a:p>
          <a:p>
            <a:r>
              <a:rPr lang="it-IT" sz="2000" b="1" dirty="0"/>
              <a:t>Country state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live in the United States, </a:t>
            </a:r>
            <a:r>
              <a:rPr lang="it-IT" sz="2000" dirty="0" err="1"/>
              <a:t>which</a:t>
            </a:r>
            <a:r>
              <a:rPr lang="it-IT" sz="2000" dirty="0"/>
              <a:t> state or </a:t>
            </a:r>
            <a:r>
              <a:rPr lang="it-IT" sz="2000" dirty="0" err="1"/>
              <a:t>territory</a:t>
            </a:r>
            <a:r>
              <a:rPr lang="it-IT" sz="2000" dirty="0"/>
              <a:t> do </a:t>
            </a:r>
            <a:r>
              <a:rPr lang="it-IT" sz="2000" dirty="0" err="1"/>
              <a:t>you</a:t>
            </a:r>
            <a:r>
              <a:rPr lang="it-IT" sz="2000" dirty="0"/>
              <a:t> live in?</a:t>
            </a:r>
          </a:p>
          <a:p>
            <a:r>
              <a:rPr lang="it-IT" sz="2000" b="1" dirty="0" err="1"/>
              <a:t>self_employed</a:t>
            </a:r>
            <a:r>
              <a:rPr lang="it-IT" sz="2000" dirty="0"/>
              <a:t>:  Are </a:t>
            </a:r>
            <a:r>
              <a:rPr lang="it-IT" sz="2000" dirty="0" err="1"/>
              <a:t>you</a:t>
            </a:r>
            <a:r>
              <a:rPr lang="it-IT" sz="2000" dirty="0"/>
              <a:t> self-</a:t>
            </a:r>
            <a:r>
              <a:rPr lang="it-IT" sz="2000" dirty="0" err="1"/>
              <a:t>employed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family_history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family history of </a:t>
            </a:r>
            <a:r>
              <a:rPr lang="it-IT" sz="2000" dirty="0" err="1"/>
              <a:t>mental</a:t>
            </a:r>
            <a:r>
              <a:rPr lang="it-IT" sz="2000" dirty="0"/>
              <a:t> </a:t>
            </a:r>
            <a:r>
              <a:rPr lang="it-IT" sz="2000" dirty="0" err="1"/>
              <a:t>illness</a:t>
            </a:r>
            <a:r>
              <a:rPr lang="it-IT" sz="2000" dirty="0"/>
              <a:t>?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treatment</a:t>
            </a:r>
            <a:r>
              <a:rPr lang="it-IT" sz="2000" dirty="0">
                <a:solidFill>
                  <a:srgbClr val="FF0000"/>
                </a:solidFill>
              </a:rPr>
              <a:t>: </a:t>
            </a:r>
            <a:r>
              <a:rPr lang="it-IT" sz="2000" dirty="0" err="1">
                <a:solidFill>
                  <a:srgbClr val="FF0000"/>
                </a:solidFill>
              </a:rPr>
              <a:t>Have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you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sought</a:t>
            </a:r>
            <a:r>
              <a:rPr lang="it-IT" sz="2000" dirty="0">
                <a:solidFill>
                  <a:srgbClr val="FF0000"/>
                </a:solidFill>
              </a:rPr>
              <a:t> treatment for a </a:t>
            </a:r>
            <a:r>
              <a:rPr lang="it-IT" sz="2000" dirty="0" err="1">
                <a:solidFill>
                  <a:srgbClr val="FF0000"/>
                </a:solidFill>
              </a:rPr>
              <a:t>mental</a:t>
            </a:r>
            <a:r>
              <a:rPr lang="it-IT" sz="2000" dirty="0">
                <a:solidFill>
                  <a:srgbClr val="FF0000"/>
                </a:solidFill>
              </a:rPr>
              <a:t> health </a:t>
            </a:r>
            <a:r>
              <a:rPr lang="it-IT" sz="2000" dirty="0" err="1">
                <a:solidFill>
                  <a:srgbClr val="FF0000"/>
                </a:solidFill>
              </a:rPr>
              <a:t>condition</a:t>
            </a:r>
            <a:r>
              <a:rPr lang="it-IT" sz="2000" dirty="0">
                <a:solidFill>
                  <a:srgbClr val="FF0000"/>
                </a:solidFill>
              </a:rPr>
              <a:t>? (Yes/No)</a:t>
            </a:r>
          </a:p>
          <a:p>
            <a:r>
              <a:rPr lang="it-IT" sz="2000" b="1" dirty="0" err="1"/>
              <a:t>work_interfere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,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feel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interferes</a:t>
            </a:r>
            <a:r>
              <a:rPr lang="it-IT" sz="2000" dirty="0"/>
              <a:t> with </a:t>
            </a:r>
            <a:r>
              <a:rPr lang="it-IT" sz="2000" dirty="0" err="1"/>
              <a:t>your</a:t>
            </a:r>
            <a:r>
              <a:rPr lang="it-IT" sz="2000" dirty="0"/>
              <a:t> work?</a:t>
            </a:r>
          </a:p>
          <a:p>
            <a:r>
              <a:rPr lang="it-IT" sz="2000" b="1" dirty="0" err="1"/>
              <a:t>no_employees</a:t>
            </a:r>
            <a:r>
              <a:rPr lang="it-IT" sz="2000" dirty="0"/>
              <a:t>: How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employees</a:t>
            </a:r>
            <a:r>
              <a:rPr lang="it-IT" sz="2000" dirty="0"/>
              <a:t>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company or </a:t>
            </a:r>
            <a:r>
              <a:rPr lang="it-IT" sz="2000" dirty="0" err="1"/>
              <a:t>organization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remote_work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work </a:t>
            </a:r>
            <a:r>
              <a:rPr lang="it-IT" sz="2000" dirty="0" err="1"/>
              <a:t>remotely</a:t>
            </a:r>
            <a:r>
              <a:rPr lang="it-IT" sz="2000" dirty="0"/>
              <a:t> (</a:t>
            </a:r>
            <a:r>
              <a:rPr lang="it-IT" sz="2000" dirty="0" err="1"/>
              <a:t>outside</a:t>
            </a:r>
            <a:r>
              <a:rPr lang="it-IT" sz="2000" dirty="0"/>
              <a:t> of an office)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50% of the time?</a:t>
            </a:r>
          </a:p>
          <a:p>
            <a:r>
              <a:rPr lang="it-IT" sz="2000" b="1" dirty="0" err="1"/>
              <a:t>tech_company</a:t>
            </a:r>
            <a:r>
              <a:rPr lang="it-IT" sz="2000" dirty="0"/>
              <a:t>: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primarily</a:t>
            </a:r>
            <a:r>
              <a:rPr lang="it-IT" sz="2000" dirty="0"/>
              <a:t> a tech company/</a:t>
            </a:r>
            <a:r>
              <a:rPr lang="it-IT" sz="2000" dirty="0" err="1"/>
              <a:t>organization</a:t>
            </a:r>
            <a:r>
              <a:rPr lang="it-IT" sz="2000" dirty="0"/>
              <a:t>?</a:t>
            </a:r>
          </a:p>
          <a:p>
            <a:r>
              <a:rPr lang="it-IT" sz="2000" b="1" dirty="0"/>
              <a:t>benefits</a:t>
            </a:r>
            <a:r>
              <a:rPr lang="it-IT" sz="2000" dirty="0"/>
              <a:t>: Does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provide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benefits?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25D75-ADD2-A14E-265C-2C7FAEB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CONTENT: 24 features (1i)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CFFF3-AB02-CE31-1E5E-CB001143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048934"/>
            <a:ext cx="11385030" cy="4809066"/>
          </a:xfrm>
        </p:spPr>
        <p:txBody>
          <a:bodyPr>
            <a:normAutofit fontScale="62500" lnSpcReduction="20000"/>
          </a:bodyPr>
          <a:lstStyle/>
          <a:p>
            <a:r>
              <a:rPr lang="it-IT" sz="2600" b="1" dirty="0" err="1"/>
              <a:t>care_options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know the options for </a:t>
            </a:r>
            <a:r>
              <a:rPr lang="it-IT" sz="2600" dirty="0" err="1"/>
              <a:t>mental</a:t>
            </a:r>
            <a:r>
              <a:rPr lang="it-IT" sz="2600" dirty="0"/>
              <a:t> health care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wellness_program</a:t>
            </a:r>
            <a:r>
              <a:rPr lang="it-IT" sz="2600" dirty="0"/>
              <a:t>: Has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ever</a:t>
            </a:r>
            <a:r>
              <a:rPr lang="it-IT" sz="2600" dirty="0"/>
              <a:t> </a:t>
            </a:r>
            <a:r>
              <a:rPr lang="it-IT" sz="2600" dirty="0" err="1"/>
              <a:t>discussed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part of an </a:t>
            </a:r>
            <a:r>
              <a:rPr lang="it-IT" sz="2600" dirty="0" err="1"/>
              <a:t>employee</a:t>
            </a:r>
            <a:r>
              <a:rPr lang="it-IT" sz="2600" dirty="0"/>
              <a:t> wellness </a:t>
            </a:r>
            <a:r>
              <a:rPr lang="it-IT" sz="2600" dirty="0" err="1"/>
              <a:t>program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seek_help</a:t>
            </a:r>
            <a:r>
              <a:rPr lang="it-IT" sz="2600" dirty="0"/>
              <a:t>: Does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</a:t>
            </a:r>
            <a:r>
              <a:rPr lang="it-IT" sz="2600" dirty="0"/>
              <a:t> </a:t>
            </a:r>
            <a:r>
              <a:rPr lang="it-IT" sz="2600" dirty="0" err="1"/>
              <a:t>resources</a:t>
            </a:r>
            <a:r>
              <a:rPr lang="it-IT" sz="2600" dirty="0"/>
              <a:t> to </a:t>
            </a:r>
            <a:r>
              <a:rPr lang="it-IT" sz="2600" dirty="0" err="1"/>
              <a:t>learn</a:t>
            </a:r>
            <a:r>
              <a:rPr lang="it-IT" sz="2600" dirty="0"/>
              <a:t> more </a:t>
            </a:r>
            <a:r>
              <a:rPr lang="it-IT" sz="2600" dirty="0" err="1"/>
              <a:t>about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issues</a:t>
            </a:r>
            <a:r>
              <a:rPr lang="it-IT" sz="2600" dirty="0"/>
              <a:t> and </a:t>
            </a:r>
            <a:r>
              <a:rPr lang="it-IT" sz="2600" dirty="0" err="1"/>
              <a:t>how</a:t>
            </a:r>
            <a:r>
              <a:rPr lang="it-IT" sz="2600" dirty="0"/>
              <a:t> to </a:t>
            </a:r>
            <a:r>
              <a:rPr lang="it-IT" sz="2600" dirty="0" err="1"/>
              <a:t>seek</a:t>
            </a:r>
            <a:r>
              <a:rPr lang="it-IT" sz="2600" dirty="0"/>
              <a:t> help?</a:t>
            </a:r>
          </a:p>
          <a:p>
            <a:r>
              <a:rPr lang="it-IT" sz="2600" b="1" dirty="0" err="1"/>
              <a:t>anonymity</a:t>
            </a:r>
            <a:r>
              <a:rPr lang="it-IT" sz="2600" dirty="0"/>
              <a:t>: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anonymity</a:t>
            </a:r>
            <a:r>
              <a:rPr lang="it-IT" sz="2600" dirty="0"/>
              <a:t> </a:t>
            </a:r>
            <a:r>
              <a:rPr lang="it-IT" sz="2600" dirty="0" err="1"/>
              <a:t>protected</a:t>
            </a:r>
            <a:r>
              <a:rPr lang="it-IT" sz="2600" dirty="0"/>
              <a:t> </a:t>
            </a:r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choose</a:t>
            </a:r>
            <a:r>
              <a:rPr lang="it-IT" sz="2600" dirty="0"/>
              <a:t> to take </a:t>
            </a:r>
            <a:r>
              <a:rPr lang="it-IT" sz="2600" dirty="0" err="1"/>
              <a:t>advantage</a:t>
            </a:r>
            <a:r>
              <a:rPr lang="it-IT" sz="2600" dirty="0"/>
              <a:t> of </a:t>
            </a:r>
            <a:r>
              <a:rPr lang="it-IT" sz="2600" dirty="0" err="1"/>
              <a:t>mental</a:t>
            </a:r>
            <a:r>
              <a:rPr lang="it-IT" sz="2600" dirty="0"/>
              <a:t> health or </a:t>
            </a:r>
            <a:r>
              <a:rPr lang="it-IT" sz="2600" dirty="0" err="1"/>
              <a:t>substance</a:t>
            </a:r>
            <a:r>
              <a:rPr lang="it-IT" sz="2600" dirty="0"/>
              <a:t> </a:t>
            </a:r>
            <a:r>
              <a:rPr lang="it-IT" sz="2600" dirty="0" err="1"/>
              <a:t>abuse</a:t>
            </a:r>
            <a:r>
              <a:rPr lang="it-IT" sz="2600" dirty="0"/>
              <a:t> treatment </a:t>
            </a:r>
            <a:r>
              <a:rPr lang="it-IT" sz="2600" dirty="0" err="1"/>
              <a:t>resources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leave</a:t>
            </a:r>
            <a:r>
              <a:rPr lang="it-IT" sz="2600" dirty="0"/>
              <a:t>: How easy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for </a:t>
            </a:r>
            <a:r>
              <a:rPr lang="it-IT" sz="2600" dirty="0" err="1"/>
              <a:t>you</a:t>
            </a:r>
            <a:r>
              <a:rPr lang="it-IT" sz="2600" dirty="0"/>
              <a:t> to take </a:t>
            </a:r>
            <a:r>
              <a:rPr lang="it-IT" sz="2600" dirty="0" err="1"/>
              <a:t>medical</a:t>
            </a:r>
            <a:r>
              <a:rPr lang="it-IT" sz="2600" dirty="0"/>
              <a:t> </a:t>
            </a:r>
            <a:r>
              <a:rPr lang="it-IT" sz="2600" dirty="0" err="1"/>
              <a:t>leave</a:t>
            </a:r>
            <a:r>
              <a:rPr lang="it-IT" sz="2600" dirty="0"/>
              <a:t> for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mental_health_consequence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coworkers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be </a:t>
            </a:r>
            <a:r>
              <a:rPr lang="it-IT" sz="2600" dirty="0" err="1"/>
              <a:t>willing</a:t>
            </a:r>
            <a:r>
              <a:rPr lang="it-IT" sz="2600" dirty="0"/>
              <a:t> to </a:t>
            </a:r>
            <a:r>
              <a:rPr lang="it-IT" sz="2600" dirty="0" err="1"/>
              <a:t>discuss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coworkers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phys_health_interview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bring</a:t>
            </a:r>
            <a:r>
              <a:rPr lang="it-IT" sz="2600" dirty="0"/>
              <a:t> up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a </a:t>
            </a:r>
            <a:r>
              <a:rPr lang="it-IT" sz="2600" dirty="0" err="1"/>
              <a:t>potential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in an interview?</a:t>
            </a:r>
          </a:p>
          <a:p>
            <a:r>
              <a:rPr lang="it-IT" sz="2600" b="1" dirty="0" err="1"/>
              <a:t>mental_vs_physical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feel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takes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seriously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physical</a:t>
            </a:r>
            <a:r>
              <a:rPr lang="it-IT" sz="2600" dirty="0"/>
              <a:t> health?</a:t>
            </a:r>
          </a:p>
          <a:p>
            <a:r>
              <a:rPr lang="it-IT" sz="2600" b="1" dirty="0" err="1"/>
              <a:t>obs_consequence</a:t>
            </a:r>
            <a:r>
              <a:rPr lang="it-IT" sz="2600" dirty="0"/>
              <a:t>: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heard</a:t>
            </a:r>
            <a:r>
              <a:rPr lang="it-IT" sz="2600" dirty="0"/>
              <a:t> of or </a:t>
            </a:r>
            <a:r>
              <a:rPr lang="it-IT" sz="2600" dirty="0" err="1"/>
              <a:t>observed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 for </a:t>
            </a:r>
            <a:r>
              <a:rPr lang="it-IT" sz="2600" dirty="0" err="1"/>
              <a:t>coworkers</a:t>
            </a:r>
            <a:r>
              <a:rPr lang="it-IT" sz="2600" dirty="0"/>
              <a:t> with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conditions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workplace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comments</a:t>
            </a:r>
            <a:r>
              <a:rPr lang="it-IT" sz="2600" dirty="0"/>
              <a:t>:  </a:t>
            </a:r>
            <a:r>
              <a:rPr lang="it-IT" sz="2600" dirty="0" err="1"/>
              <a:t>Any</a:t>
            </a:r>
            <a:r>
              <a:rPr lang="it-IT" sz="2600" dirty="0"/>
              <a:t> </a:t>
            </a:r>
            <a:r>
              <a:rPr lang="it-IT" sz="2600" dirty="0" err="1"/>
              <a:t>additional</a:t>
            </a:r>
            <a:r>
              <a:rPr lang="it-IT" sz="2600" dirty="0"/>
              <a:t> notes or </a:t>
            </a:r>
            <a:r>
              <a:rPr lang="it-IT" sz="2600" dirty="0" err="1"/>
              <a:t>comments</a:t>
            </a:r>
            <a:endParaRPr lang="it-IT" sz="2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4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2D866-2426-1BAB-8BA4-611F9B61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PRE-PROCESSING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942E8-6E4E-F7CF-2BE2-D9CD3BB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Removal</a:t>
            </a:r>
            <a:r>
              <a:rPr lang="it-IT" sz="2400" dirty="0"/>
              <a:t> of </a:t>
            </a:r>
            <a:r>
              <a:rPr lang="it-IT" sz="2400" dirty="0" err="1"/>
              <a:t>NaN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useful</a:t>
            </a:r>
            <a:r>
              <a:rPr lang="it-IT" sz="2400" dirty="0"/>
              <a:t> features (</a:t>
            </a:r>
            <a:r>
              <a:rPr lang="it-IT" sz="2400" dirty="0" err="1"/>
              <a:t>comments</a:t>
            </a:r>
            <a:r>
              <a:rPr lang="it-IT" sz="2400" dirty="0"/>
              <a:t>, State, </a:t>
            </a:r>
            <a:r>
              <a:rPr lang="it-IT" sz="2400" dirty="0" err="1"/>
              <a:t>Timestamp</a:t>
            </a:r>
            <a:r>
              <a:rPr lang="it-IT" sz="2400" dirty="0"/>
              <a:t>) and </a:t>
            </a:r>
            <a:r>
              <a:rPr lang="it-IT" sz="2400" dirty="0" err="1"/>
              <a:t>replacement</a:t>
            </a:r>
            <a:r>
              <a:rPr lang="it-IT" sz="2400" dirty="0"/>
              <a:t> of </a:t>
            </a:r>
            <a:r>
              <a:rPr lang="it-IT" sz="2400" dirty="0" err="1"/>
              <a:t>empty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endParaRPr lang="it-IT" sz="2400" dirty="0"/>
          </a:p>
          <a:p>
            <a:r>
              <a:rPr lang="it-IT" sz="2400" dirty="0"/>
              <a:t>Data </a:t>
            </a:r>
            <a:r>
              <a:rPr lang="it-IT" sz="2400" dirty="0" err="1"/>
              <a:t>cleaning</a:t>
            </a:r>
            <a:r>
              <a:rPr lang="it-IT" sz="2400" dirty="0"/>
              <a:t>:</a:t>
            </a:r>
          </a:p>
          <a:p>
            <a:pPr lvl="1"/>
            <a:r>
              <a:rPr lang="it-IT" sz="2200" dirty="0"/>
              <a:t>Encoding of gender </a:t>
            </a:r>
            <a:r>
              <a:rPr lang="it-IT" sz="2200" dirty="0" err="1"/>
              <a:t>values</a:t>
            </a:r>
            <a:endParaRPr lang="it-IT" sz="2200" dirty="0"/>
          </a:p>
          <a:p>
            <a:pPr lvl="1"/>
            <a:r>
              <a:rPr lang="it-IT" sz="2200" dirty="0" err="1"/>
              <a:t>Removal</a:t>
            </a:r>
            <a:r>
              <a:rPr lang="it-IT" sz="2200" dirty="0"/>
              <a:t> of </a:t>
            </a:r>
            <a:r>
              <a:rPr lang="it-IT" sz="2200" dirty="0" err="1"/>
              <a:t>meaningless</a:t>
            </a:r>
            <a:r>
              <a:rPr lang="it-IT" sz="2200" dirty="0"/>
              <a:t> age </a:t>
            </a:r>
            <a:r>
              <a:rPr lang="it-IT" sz="2200" dirty="0" err="1"/>
              <a:t>values</a:t>
            </a:r>
            <a:r>
              <a:rPr lang="it-IT" sz="2200" dirty="0"/>
              <a:t> (negative or </a:t>
            </a:r>
            <a:r>
              <a:rPr lang="it-IT" sz="2200" dirty="0" err="1"/>
              <a:t>too</a:t>
            </a:r>
            <a:r>
              <a:rPr lang="it-IT" sz="2200" dirty="0"/>
              <a:t> high)</a:t>
            </a:r>
          </a:p>
        </p:txBody>
      </p:sp>
    </p:spTree>
    <p:extLst>
      <p:ext uri="{BB962C8B-B14F-4D97-AF65-F5344CB8AC3E}">
        <p14:creationId xmlns:p14="http://schemas.microsoft.com/office/powerpoint/2010/main" val="2807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50BE37-ECCD-B1CB-5763-9C673F8C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25" y="1936472"/>
            <a:ext cx="4956352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99E96C-8C6D-32C9-7D0F-AD100680D6E1}"/>
              </a:ext>
            </a:extLst>
          </p:cNvPr>
          <p:cNvSpPr txBox="1"/>
          <p:nvPr/>
        </p:nvSpPr>
        <p:spPr>
          <a:xfrm>
            <a:off x="891820" y="5630131"/>
            <a:ext cx="979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gender and treatment: in the dataset, the </a:t>
            </a:r>
            <a:r>
              <a:rPr lang="it-IT" dirty="0" err="1"/>
              <a:t>number</a:t>
            </a:r>
            <a:r>
              <a:rPr lang="it-IT" dirty="0"/>
              <a:t> of male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other</a:t>
            </a:r>
            <a:r>
              <a:rPr lang="it-IT" dirty="0"/>
              <a:t> genders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1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9A573-8AD2-AAB0-7704-8CE69E08EEB5}"/>
              </a:ext>
            </a:extLst>
          </p:cNvPr>
          <p:cNvSpPr txBox="1"/>
          <p:nvPr/>
        </p:nvSpPr>
        <p:spPr>
          <a:xfrm>
            <a:off x="822532" y="4909644"/>
            <a:ext cx="997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countries: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participants</a:t>
            </a:r>
            <a:r>
              <a:rPr lang="it-IT" dirty="0"/>
              <a:t> from the USA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</a:p>
          <a:p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country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2B04846-994A-BBAF-9D17-FC6A971E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495362"/>
            <a:ext cx="11029950" cy="1867275"/>
          </a:xfrm>
        </p:spPr>
      </p:pic>
    </p:spTree>
    <p:extLst>
      <p:ext uri="{BB962C8B-B14F-4D97-AF65-F5344CB8AC3E}">
        <p14:creationId xmlns:p14="http://schemas.microsoft.com/office/powerpoint/2010/main" val="183434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92B1AC-52C0-1B7D-69DA-C66B089E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44" y="2181225"/>
            <a:ext cx="7483311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4ACD07-C95A-92C9-F589-495107CE302B}"/>
              </a:ext>
            </a:extLst>
          </p:cNvPr>
          <p:cNvSpPr txBox="1"/>
          <p:nvPr/>
        </p:nvSpPr>
        <p:spPr>
          <a:xfrm>
            <a:off x="1930400" y="5908018"/>
            <a:ext cx="8349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age and treatment status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respondants</a:t>
            </a:r>
            <a:r>
              <a:rPr lang="it-IT" dirty="0"/>
              <a:t>: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30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153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2129</TotalTime>
  <Words>1116</Words>
  <Application>Microsoft Macintosh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 2</vt:lpstr>
      <vt:lpstr>Dividendi</vt:lpstr>
      <vt:lpstr>Project work in machine learning: OSMI Mental Health in Tech Prediction </vt:lpstr>
      <vt:lpstr>DATASET</vt:lpstr>
      <vt:lpstr>TASK</vt:lpstr>
      <vt:lpstr>CONTENT: 24 features (1)</vt:lpstr>
      <vt:lpstr>CONTENT: 24 features (1i)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encoding</vt:lpstr>
      <vt:lpstr>PREDICTION MODELS</vt:lpstr>
      <vt:lpstr>PREDICTION MODELS</vt:lpstr>
      <vt:lpstr>Results of classifiers (i)</vt:lpstr>
      <vt:lpstr>Results of classifiers (II)</vt:lpstr>
      <vt:lpstr>Results of classifiers (III)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in machine learning: OSMI Mental Health in Tech DATASET </dc:title>
  <dc:creator>Stefano Poggi Cavalletti - stefano.poggi2@studio.unibo.it</dc:creator>
  <cp:lastModifiedBy>Stefano Poggi Cavalletti - stefano.poggi2@studio.unibo.it</cp:lastModifiedBy>
  <cp:revision>16</cp:revision>
  <dcterms:created xsi:type="dcterms:W3CDTF">2022-05-22T08:44:31Z</dcterms:created>
  <dcterms:modified xsi:type="dcterms:W3CDTF">2022-06-23T07:56:36Z</dcterms:modified>
</cp:coreProperties>
</file>