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1" r:id="rId8"/>
    <p:sldId id="269" r:id="rId9"/>
    <p:sldId id="259" r:id="rId10"/>
    <p:sldId id="272" r:id="rId11"/>
    <p:sldId id="270" r:id="rId12"/>
    <p:sldId id="265" r:id="rId13"/>
    <p:sldId id="271" r:id="rId14"/>
    <p:sldId id="262" r:id="rId1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6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3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40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Civic</a:t>
            </a:r>
            <a:r>
              <a:rPr lang="it-IT" dirty="0"/>
              <a:t> </a:t>
            </a:r>
            <a:r>
              <a:rPr lang="it-IT" dirty="0" err="1"/>
              <a:t>Hacking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24484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200" dirty="0"/>
              <a:t>Powered by:</a:t>
            </a:r>
          </a:p>
          <a:p>
            <a:pPr rtl="0"/>
            <a:r>
              <a:rPr lang="it-IT" sz="2000" dirty="0"/>
              <a:t>Mirco </a:t>
            </a:r>
            <a:r>
              <a:rPr lang="it-IT" sz="2000" dirty="0" err="1"/>
              <a:t>sammiceli</a:t>
            </a:r>
            <a:endParaRPr lang="it-IT" sz="2000" dirty="0"/>
          </a:p>
          <a:p>
            <a:pPr rtl="0"/>
            <a:r>
              <a:rPr lang="it-IT" sz="2000" dirty="0"/>
              <a:t>Stefano pirastru</a:t>
            </a:r>
          </a:p>
          <a:p>
            <a:pPr rtl="0"/>
            <a:endParaRPr lang="it-IT" sz="2000" dirty="0"/>
          </a:p>
          <a:p>
            <a:pPr rtl="0"/>
            <a:r>
              <a:rPr lang="it-IT" sz="1100" dirty="0"/>
              <a:t>Relatore</a:t>
            </a:r>
            <a:r>
              <a:rPr lang="it-IT" sz="1600" dirty="0"/>
              <a:t> </a:t>
            </a:r>
            <a:r>
              <a:rPr lang="it-IT" sz="2000" dirty="0" err="1"/>
              <a:t>alessio</a:t>
            </a:r>
            <a:r>
              <a:rPr lang="it-IT" sz="2000" dirty="0"/>
              <a:t> merlo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E1DECE-6F0C-412C-9E57-9C71CB361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4149080"/>
            <a:ext cx="5365834" cy="17886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DA7E172-5C24-4010-8345-2B9E2D2F37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552451"/>
            <a:ext cx="259228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2C806-01F1-414B-BECE-ABAE78E0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05780" y="5085184"/>
            <a:ext cx="2736304" cy="1062472"/>
          </a:xfrm>
        </p:spPr>
        <p:txBody>
          <a:bodyPr/>
          <a:lstStyle/>
          <a:p>
            <a:r>
              <a:rPr lang="en-GB" dirty="0"/>
              <a:t>Database locale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CBDD80-73DD-4A8D-B37F-219C0C90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3502124" y="5085184"/>
            <a:ext cx="4680520" cy="1296144"/>
          </a:xfrm>
        </p:spPr>
        <p:txBody>
          <a:bodyPr/>
          <a:lstStyle/>
          <a:p>
            <a:r>
              <a:rPr lang="en-GB" dirty="0"/>
              <a:t>Il secondo </a:t>
            </a:r>
            <a:r>
              <a:rPr lang="en-GB" dirty="0" err="1"/>
              <a:t>utilizza</a:t>
            </a:r>
            <a:r>
              <a:rPr lang="en-GB" dirty="0"/>
              <a:t> </a:t>
            </a:r>
            <a:r>
              <a:rPr lang="en-GB" dirty="0" err="1"/>
              <a:t>SqLite</a:t>
            </a:r>
            <a:r>
              <a:rPr lang="en-GB" dirty="0"/>
              <a:t> per </a:t>
            </a:r>
            <a:r>
              <a:rPr lang="en-GB" dirty="0" err="1"/>
              <a:t>gestire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preferiti</a:t>
            </a:r>
            <a:r>
              <a:rPr lang="en-GB" dirty="0"/>
              <a:t>. </a:t>
            </a:r>
            <a:r>
              <a:rPr lang="en-GB" dirty="0" err="1"/>
              <a:t>Questo</a:t>
            </a:r>
            <a:r>
              <a:rPr lang="en-GB" dirty="0"/>
              <a:t> database è un file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device, dove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salvati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eventi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interessano</a:t>
            </a:r>
            <a:r>
              <a:rPr lang="en-GB" dirty="0"/>
              <a:t> </a:t>
            </a:r>
            <a:r>
              <a:rPr lang="en-GB" dirty="0" err="1"/>
              <a:t>all’utente</a:t>
            </a:r>
            <a:r>
              <a:rPr lang="en-GB" dirty="0"/>
              <a:t> 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B267D7A-31C3-4446-A00C-7BF9E856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620688"/>
            <a:ext cx="9832550" cy="419074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0FF0DC5-1420-474B-A83B-6F50313E0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5377216"/>
            <a:ext cx="2068488" cy="9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Vi ringraziamo per l’attenzione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0D4728-C9FD-4016-8804-2A2A53122CF0}"/>
              </a:ext>
            </a:extLst>
          </p:cNvPr>
          <p:cNvSpPr txBox="1"/>
          <p:nvPr/>
        </p:nvSpPr>
        <p:spPr>
          <a:xfrm>
            <a:off x="4654252" y="1988840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Stefano Pirastru</a:t>
            </a:r>
          </a:p>
          <a:p>
            <a:r>
              <a:rPr lang="en-GB" sz="1800" dirty="0"/>
              <a:t>stefanopirastru@gmail.com</a:t>
            </a:r>
          </a:p>
          <a:p>
            <a:r>
              <a:rPr lang="en-GB" sz="1800" dirty="0"/>
              <a:t>Github.com/</a:t>
            </a:r>
            <a:r>
              <a:rPr lang="en-GB" sz="1800" dirty="0" err="1"/>
              <a:t>stefanopirastru</a:t>
            </a:r>
            <a:endParaRPr lang="en-GB" sz="1800" dirty="0"/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Mirco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Sammiceli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sz="1800" dirty="0"/>
              <a:t>sammicelimirco@gmail.com</a:t>
            </a:r>
          </a:p>
          <a:p>
            <a:r>
              <a:rPr lang="en-GB" sz="1800" dirty="0"/>
              <a:t>Github.com/</a:t>
            </a:r>
            <a:r>
              <a:rPr lang="en-GB" sz="1800" dirty="0" err="1"/>
              <a:t>Sammicelimirco</a:t>
            </a:r>
            <a:endParaRPr lang="en-GB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CA59A7-D31F-4180-A837-BCCC57099DE2}"/>
              </a:ext>
            </a:extLst>
          </p:cNvPr>
          <p:cNvSpPr txBox="1"/>
          <p:nvPr/>
        </p:nvSpPr>
        <p:spPr>
          <a:xfrm>
            <a:off x="5446340" y="3789040"/>
            <a:ext cx="4680520" cy="201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81844" y="116632"/>
            <a:ext cx="1728192" cy="648072"/>
          </a:xfrm>
        </p:spPr>
        <p:txBody>
          <a:bodyPr rtlCol="0"/>
          <a:lstStyle/>
          <a:p>
            <a:pPr rtl="0"/>
            <a:r>
              <a:rPr lang="it-IT" dirty="0"/>
              <a:t>Start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6A2A603-4A8F-4325-AB0F-183132C9C694}"/>
              </a:ext>
            </a:extLst>
          </p:cNvPr>
          <p:cNvSpPr txBox="1"/>
          <p:nvPr/>
        </p:nvSpPr>
        <p:spPr>
          <a:xfrm>
            <a:off x="1269876" y="76470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Civic Hacking è </a:t>
            </a:r>
            <a:r>
              <a:rPr lang="en-GB" dirty="0" err="1">
                <a:solidFill>
                  <a:schemeClr val="accent1"/>
                </a:solidFill>
              </a:rPr>
              <a:t>una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applicazione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che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permette</a:t>
            </a:r>
            <a:r>
              <a:rPr lang="en-GB" dirty="0">
                <a:solidFill>
                  <a:schemeClr val="accent1"/>
                </a:solidFill>
              </a:rPr>
              <a:t> di </a:t>
            </a:r>
            <a:r>
              <a:rPr lang="en-GB" dirty="0" err="1">
                <a:solidFill>
                  <a:schemeClr val="accent1"/>
                </a:solidFill>
              </a:rPr>
              <a:t>gestire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eventi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dirty="0">
                <a:solidFill>
                  <a:schemeClr val="accent1"/>
                </a:solidFill>
              </a:rPr>
              <a:t>con </a:t>
            </a:r>
            <a:r>
              <a:rPr lang="en-GB" dirty="0" err="1">
                <a:solidFill>
                  <a:schemeClr val="accent1"/>
                </a:solidFill>
              </a:rPr>
              <a:t>facilità</a:t>
            </a:r>
            <a:r>
              <a:rPr lang="en-GB" dirty="0">
                <a:solidFill>
                  <a:schemeClr val="accent1"/>
                </a:solidFill>
              </a:rPr>
              <a:t> 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0BDD667-2B9D-458A-91BF-6F4B7739D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61785"/>
            <a:ext cx="2952328" cy="513942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A93256-C87E-415A-9732-66EB81C38630}"/>
              </a:ext>
            </a:extLst>
          </p:cNvPr>
          <p:cNvSpPr txBox="1"/>
          <p:nvPr/>
        </p:nvSpPr>
        <p:spPr>
          <a:xfrm>
            <a:off x="4654252" y="2780928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Si </a:t>
            </a:r>
            <a:r>
              <a:rPr lang="en-GB" dirty="0" err="1">
                <a:solidFill>
                  <a:schemeClr val="accent1"/>
                </a:solidFill>
              </a:rPr>
              <a:t>può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effettuare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l’accesso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tramite</a:t>
            </a:r>
            <a:r>
              <a:rPr lang="en-GB" dirty="0">
                <a:solidFill>
                  <a:schemeClr val="accent1"/>
                </a:solidFill>
              </a:rPr>
              <a:t> un account</a:t>
            </a:r>
          </a:p>
          <a:p>
            <a:r>
              <a:rPr lang="en-GB" dirty="0">
                <a:solidFill>
                  <a:schemeClr val="accent1"/>
                </a:solidFill>
              </a:rPr>
              <a:t> di Google, </a:t>
            </a:r>
            <a:r>
              <a:rPr lang="en-GB" dirty="0" err="1">
                <a:solidFill>
                  <a:schemeClr val="accent1"/>
                </a:solidFill>
              </a:rPr>
              <a:t>usando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il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servizio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dirty="0">
                <a:solidFill>
                  <a:schemeClr val="accent1"/>
                </a:solidFill>
              </a:rPr>
              <a:t>Google Authenticate. 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01AF31E0-6F99-4436-9509-AB6A28771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81" y="2060848"/>
            <a:ext cx="2736303" cy="48994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7615523-571B-403C-A203-89BD650AEB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5661248"/>
            <a:ext cx="895171" cy="89517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47A12E1-0AB5-4E66-828A-92F2CD1F9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82" y="5661248"/>
            <a:ext cx="808364" cy="8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218883" y="265044"/>
            <a:ext cx="4155449" cy="742980"/>
          </a:xfrm>
        </p:spPr>
        <p:txBody>
          <a:bodyPr rtlCol="0"/>
          <a:lstStyle/>
          <a:p>
            <a:pPr rtl="0"/>
            <a:r>
              <a:rPr lang="it-IT" dirty="0"/>
              <a:t>Welcome on board!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9E58A05-CF0F-4112-A3B3-81FA99F96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13" y="296070"/>
            <a:ext cx="2775365" cy="496940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42D144-4F97-421E-9A4E-6A23C2D1637C}"/>
              </a:ext>
            </a:extLst>
          </p:cNvPr>
          <p:cNvSpPr txBox="1"/>
          <p:nvPr/>
        </p:nvSpPr>
        <p:spPr>
          <a:xfrm>
            <a:off x="4294212" y="1008024"/>
            <a:ext cx="4205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La prima </a:t>
            </a:r>
            <a:r>
              <a:rPr lang="en-GB" sz="2000" dirty="0" err="1">
                <a:solidFill>
                  <a:schemeClr val="accent1"/>
                </a:solidFill>
              </a:rPr>
              <a:t>schermata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riepiloga</a:t>
            </a:r>
            <a:r>
              <a:rPr lang="en-GB" sz="2000" dirty="0">
                <a:solidFill>
                  <a:schemeClr val="accent1"/>
                </a:solidFill>
              </a:rPr>
              <a:t> le </a:t>
            </a:r>
            <a:r>
              <a:rPr lang="en-GB" sz="2000" dirty="0" err="1">
                <a:solidFill>
                  <a:schemeClr val="accent1"/>
                </a:solidFill>
              </a:rPr>
              <a:t>informazioni</a:t>
            </a:r>
            <a:r>
              <a:rPr lang="en-GB" sz="2000" dirty="0">
                <a:solidFill>
                  <a:schemeClr val="accent1"/>
                </a:solidFill>
              </a:rPr>
              <a:t> di account, </a:t>
            </a:r>
            <a:r>
              <a:rPr lang="en-GB" sz="2000" dirty="0" err="1">
                <a:solidFill>
                  <a:schemeClr val="accent1"/>
                </a:solidFill>
              </a:rPr>
              <a:t>permette</a:t>
            </a:r>
            <a:r>
              <a:rPr lang="en-GB" sz="2000" dirty="0">
                <a:solidFill>
                  <a:schemeClr val="accent1"/>
                </a:solidFill>
              </a:rPr>
              <a:t> di fare </a:t>
            </a:r>
            <a:r>
              <a:rPr lang="en-GB" sz="2000" dirty="0" err="1">
                <a:solidFill>
                  <a:schemeClr val="accent1"/>
                </a:solidFill>
              </a:rPr>
              <a:t>il</a:t>
            </a:r>
            <a:r>
              <a:rPr lang="en-GB" sz="2000" dirty="0">
                <a:solidFill>
                  <a:schemeClr val="accent1"/>
                </a:solidFill>
              </a:rPr>
              <a:t> logout e ha </a:t>
            </a:r>
            <a:r>
              <a:rPr lang="en-GB" sz="2000" dirty="0" err="1">
                <a:solidFill>
                  <a:schemeClr val="accent1"/>
                </a:solidFill>
              </a:rPr>
              <a:t>dei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pulsanti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tramite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quali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potranno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ricercare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per </a:t>
            </a:r>
            <a:r>
              <a:rPr lang="en-GB" sz="2000" dirty="0" err="1">
                <a:solidFill>
                  <a:schemeClr val="accent1"/>
                </a:solidFill>
              </a:rPr>
              <a:t>categoria</a:t>
            </a:r>
            <a:r>
              <a:rPr lang="en-GB" sz="2000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66615C-E959-4E87-8A18-D8F19E33D8CE}"/>
              </a:ext>
            </a:extLst>
          </p:cNvPr>
          <p:cNvSpPr txBox="1"/>
          <p:nvPr/>
        </p:nvSpPr>
        <p:spPr>
          <a:xfrm>
            <a:off x="4284172" y="3120610"/>
            <a:ext cx="223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Tutti</a:t>
            </a:r>
            <a:r>
              <a:rPr lang="en-GB" sz="2800" dirty="0"/>
              <a:t> </a:t>
            </a:r>
            <a:r>
              <a:rPr lang="en-GB" sz="2800" dirty="0" err="1"/>
              <a:t>gli</a:t>
            </a:r>
            <a:r>
              <a:rPr lang="en-GB" sz="2800" dirty="0"/>
              <a:t> </a:t>
            </a:r>
            <a:r>
              <a:rPr lang="en-GB" sz="2800" dirty="0" err="1"/>
              <a:t>eventi</a:t>
            </a:r>
            <a:endParaRPr lang="en-GB" sz="2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8FD456-9A20-4216-BEC8-D56F46D6E31B}"/>
              </a:ext>
            </a:extLst>
          </p:cNvPr>
          <p:cNvSpPr txBox="1"/>
          <p:nvPr/>
        </p:nvSpPr>
        <p:spPr>
          <a:xfrm>
            <a:off x="4302562" y="3767806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Scorrendo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sulla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pagina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possono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>
                <a:solidFill>
                  <a:schemeClr val="accent1"/>
                </a:solidFill>
              </a:rPr>
              <a:t>visualizzare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tutti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futuri</a:t>
            </a:r>
            <a:r>
              <a:rPr lang="en-GB" sz="2000" dirty="0">
                <a:solidFill>
                  <a:schemeClr val="accent1"/>
                </a:solidFill>
              </a:rPr>
              <a:t> per </a:t>
            </a:r>
            <a:r>
              <a:rPr lang="en-GB" sz="2000" dirty="0" err="1">
                <a:solidFill>
                  <a:schemeClr val="accent1"/>
                </a:solidFill>
              </a:rPr>
              <a:t>ogni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categoria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D3126D-3F47-4B93-AFE0-93786F728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6" y="1616862"/>
            <a:ext cx="2920459" cy="5229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886CC61-E522-4AE8-AB4C-3D19299D80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73" y="5373216"/>
            <a:ext cx="816978" cy="81697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30EF7-17FA-42D4-8F6D-C394424FEA62}"/>
              </a:ext>
            </a:extLst>
          </p:cNvPr>
          <p:cNvSpPr txBox="1"/>
          <p:nvPr/>
        </p:nvSpPr>
        <p:spPr>
          <a:xfrm rot="10800000" flipV="1">
            <a:off x="5374332" y="5258778"/>
            <a:ext cx="3565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Premendo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sul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bottone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aggiorna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veranno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sincronizzati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con </a:t>
            </a:r>
            <a:r>
              <a:rPr lang="en-GB" sz="2000" dirty="0" err="1">
                <a:solidFill>
                  <a:schemeClr val="accent1"/>
                </a:solidFill>
              </a:rPr>
              <a:t>quelli</a:t>
            </a:r>
            <a:r>
              <a:rPr lang="en-GB" sz="2000" dirty="0">
                <a:solidFill>
                  <a:schemeClr val="accent1"/>
                </a:solidFill>
              </a:rPr>
              <a:t> del database </a:t>
            </a:r>
            <a:r>
              <a:rPr lang="en-GB" sz="2000" dirty="0" err="1">
                <a:solidFill>
                  <a:schemeClr val="accent1"/>
                </a:solidFill>
              </a:rPr>
              <a:t>remoto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5235569" cy="634083"/>
          </a:xfrm>
        </p:spPr>
        <p:txBody>
          <a:bodyPr rtlCol="0"/>
          <a:lstStyle/>
          <a:p>
            <a:pPr rtl="0"/>
            <a:r>
              <a:rPr lang="it-IT" dirty="0"/>
              <a:t>Inserire un nuovo evento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701A02-9442-49E2-9CA4-1385241508DD}"/>
              </a:ext>
            </a:extLst>
          </p:cNvPr>
          <p:cNvSpPr txBox="1"/>
          <p:nvPr/>
        </p:nvSpPr>
        <p:spPr>
          <a:xfrm>
            <a:off x="6958508" y="908471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Nella activity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sarà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possibile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visualizzare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, </a:t>
            </a:r>
            <a:r>
              <a:rPr lang="en-GB" sz="2000" dirty="0" err="1">
                <a:solidFill>
                  <a:schemeClr val="accent1"/>
                </a:solidFill>
              </a:rPr>
              <a:t>aggiornare</a:t>
            </a:r>
            <a:r>
              <a:rPr lang="en-GB" sz="2000" dirty="0">
                <a:solidFill>
                  <a:schemeClr val="accent1"/>
                </a:solidFill>
              </a:rPr>
              <a:t> la </a:t>
            </a:r>
            <a:r>
              <a:rPr lang="en-GB" sz="2000" dirty="0" err="1">
                <a:solidFill>
                  <a:schemeClr val="accent1"/>
                </a:solidFill>
              </a:rPr>
              <a:t>lista</a:t>
            </a:r>
            <a:r>
              <a:rPr lang="en-GB" sz="2000" dirty="0">
                <a:solidFill>
                  <a:schemeClr val="accent1"/>
                </a:solidFill>
              </a:rPr>
              <a:t> e </a:t>
            </a:r>
            <a:r>
              <a:rPr lang="en-GB" sz="2000" dirty="0" err="1">
                <a:solidFill>
                  <a:schemeClr val="accent1"/>
                </a:solidFill>
              </a:rPr>
              <a:t>inserire</a:t>
            </a:r>
            <a:r>
              <a:rPr lang="en-GB" sz="2000" dirty="0">
                <a:solidFill>
                  <a:schemeClr val="accent1"/>
                </a:solidFill>
              </a:rPr>
              <a:t> un </a:t>
            </a:r>
            <a:r>
              <a:rPr lang="en-GB" sz="2000" dirty="0" err="1">
                <a:solidFill>
                  <a:schemeClr val="accent1"/>
                </a:solidFill>
              </a:rPr>
              <a:t>nuovo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evento</a:t>
            </a:r>
            <a:r>
              <a:rPr lang="en-GB" sz="2000" dirty="0">
                <a:solidFill>
                  <a:schemeClr val="accent1"/>
                </a:solidFill>
              </a:rPr>
              <a:t>,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premendo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il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tasto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aggiungi</a:t>
            </a:r>
            <a:r>
              <a:rPr lang="en-GB" sz="2000" dirty="0">
                <a:solidFill>
                  <a:schemeClr val="accent1"/>
                </a:solidFill>
              </a:rPr>
              <a:t> e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compilando</a:t>
            </a:r>
            <a:r>
              <a:rPr lang="en-GB" sz="2000" dirty="0">
                <a:solidFill>
                  <a:schemeClr val="accent1"/>
                </a:solidFill>
              </a:rPr>
              <a:t> I </a:t>
            </a:r>
            <a:r>
              <a:rPr lang="en-GB" sz="2000" dirty="0" err="1">
                <a:solidFill>
                  <a:schemeClr val="accent1"/>
                </a:solidFill>
              </a:rPr>
              <a:t>campi</a:t>
            </a:r>
            <a:r>
              <a:rPr lang="en-GB" sz="2000" dirty="0">
                <a:solidFill>
                  <a:schemeClr val="accent1"/>
                </a:solidFill>
              </a:rPr>
              <a:t> di </a:t>
            </a:r>
            <a:r>
              <a:rPr lang="en-GB" sz="2000" dirty="0" err="1">
                <a:solidFill>
                  <a:schemeClr val="accent1"/>
                </a:solidFill>
              </a:rPr>
              <a:t>testo</a:t>
            </a:r>
            <a:r>
              <a:rPr lang="en-GB" sz="2000" dirty="0">
                <a:solidFill>
                  <a:schemeClr val="accent1"/>
                </a:solidFill>
              </a:rPr>
              <a:t>. 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46967C-12B5-40C2-AFB1-9CCB8BDF7C83}"/>
              </a:ext>
            </a:extLst>
          </p:cNvPr>
          <p:cNvSpPr txBox="1"/>
          <p:nvPr/>
        </p:nvSpPr>
        <p:spPr>
          <a:xfrm>
            <a:off x="5662364" y="3140968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Dopo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avere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compilato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correttamente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tutti</a:t>
            </a:r>
            <a:r>
              <a:rPr lang="en-GB" sz="2000" dirty="0">
                <a:solidFill>
                  <a:schemeClr val="accent1"/>
                </a:solidFill>
              </a:rPr>
              <a:t> I </a:t>
            </a:r>
            <a:r>
              <a:rPr lang="en-GB" sz="2000" dirty="0" err="1">
                <a:solidFill>
                  <a:schemeClr val="accent1"/>
                </a:solidFill>
              </a:rPr>
              <a:t>campi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nella</a:t>
            </a:r>
            <a:r>
              <a:rPr lang="en-GB" sz="2000" dirty="0">
                <a:solidFill>
                  <a:schemeClr val="accent1"/>
                </a:solidFill>
              </a:rPr>
              <a:t> activity e aver </a:t>
            </a:r>
            <a:r>
              <a:rPr lang="en-GB" sz="2000" dirty="0" err="1">
                <a:solidFill>
                  <a:schemeClr val="accent1"/>
                </a:solidFill>
              </a:rPr>
              <a:t>premuto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il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tasto</a:t>
            </a:r>
            <a:r>
              <a:rPr lang="en-GB" sz="2000" dirty="0">
                <a:solidFill>
                  <a:schemeClr val="accent1"/>
                </a:solidFill>
              </a:rPr>
              <a:t> ‘</a:t>
            </a:r>
            <a:r>
              <a:rPr lang="en-GB" sz="2000" dirty="0" err="1">
                <a:solidFill>
                  <a:schemeClr val="accent1"/>
                </a:solidFill>
              </a:rPr>
              <a:t>Inserisci</a:t>
            </a:r>
            <a:r>
              <a:rPr lang="en-GB" sz="2000" dirty="0">
                <a:solidFill>
                  <a:schemeClr val="accent1"/>
                </a:solidFill>
              </a:rPr>
              <a:t>’ </a:t>
            </a:r>
            <a:r>
              <a:rPr lang="en-GB" sz="2000" dirty="0" err="1">
                <a:solidFill>
                  <a:schemeClr val="accent1"/>
                </a:solidFill>
              </a:rPr>
              <a:t>l’evento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verrà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inserito</a:t>
            </a:r>
            <a:r>
              <a:rPr lang="en-GB" sz="2000" dirty="0">
                <a:solidFill>
                  <a:schemeClr val="accent1"/>
                </a:solidFill>
              </a:rPr>
              <a:t> e </a:t>
            </a:r>
            <a:r>
              <a:rPr lang="en-GB" sz="2000" dirty="0" err="1">
                <a:solidFill>
                  <a:schemeClr val="accent1"/>
                </a:solidFill>
              </a:rPr>
              <a:t>sarà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visibile</a:t>
            </a:r>
            <a:r>
              <a:rPr lang="en-GB" sz="2000" dirty="0">
                <a:solidFill>
                  <a:schemeClr val="accent1"/>
                </a:solidFill>
              </a:rPr>
              <a:t> a </a:t>
            </a:r>
            <a:r>
              <a:rPr lang="en-GB" sz="2000" dirty="0" err="1">
                <a:solidFill>
                  <a:schemeClr val="accent1"/>
                </a:solidFill>
              </a:rPr>
              <a:t>tutti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utenti</a:t>
            </a:r>
            <a:r>
              <a:rPr lang="en-GB" sz="2000" dirty="0">
                <a:solidFill>
                  <a:schemeClr val="accent1"/>
                </a:solidFill>
              </a:rPr>
              <a:t> di Civic Hacking.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D4FDE93-4B8F-44AE-B56D-01F412EFC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908471"/>
            <a:ext cx="961571" cy="96157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9454F8B-1A06-4987-A615-38EA2F196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052736"/>
            <a:ext cx="3312368" cy="59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8AEE46-5747-480F-B2B4-76097461234E}"/>
              </a:ext>
            </a:extLst>
          </p:cNvPr>
          <p:cNvSpPr txBox="1"/>
          <p:nvPr/>
        </p:nvSpPr>
        <p:spPr>
          <a:xfrm>
            <a:off x="1551772" y="260648"/>
            <a:ext cx="3684679" cy="5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Aggiungere</a:t>
            </a:r>
            <a:r>
              <a:rPr lang="en-GB" sz="2800" dirty="0"/>
              <a:t> </a:t>
            </a:r>
            <a:r>
              <a:rPr lang="en-GB" sz="2800" dirty="0" err="1"/>
              <a:t>ai</a:t>
            </a:r>
            <a:r>
              <a:rPr lang="en-GB" sz="2800" dirty="0"/>
              <a:t> </a:t>
            </a:r>
            <a:r>
              <a:rPr lang="en-GB" sz="2800" dirty="0" err="1"/>
              <a:t>preferiti</a:t>
            </a:r>
            <a:endParaRPr lang="en-GB" sz="2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D0803E-58B4-4D06-B0B7-6DBAD6A9D3A8}"/>
              </a:ext>
            </a:extLst>
          </p:cNvPr>
          <p:cNvSpPr txBox="1"/>
          <p:nvPr/>
        </p:nvSpPr>
        <p:spPr>
          <a:xfrm>
            <a:off x="909836" y="908720"/>
            <a:ext cx="4874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Selezionando</a:t>
            </a:r>
            <a:r>
              <a:rPr lang="en-GB" sz="2000" dirty="0">
                <a:solidFill>
                  <a:schemeClr val="accent1"/>
                </a:solidFill>
              </a:rPr>
              <a:t> un </a:t>
            </a:r>
            <a:r>
              <a:rPr lang="en-GB" sz="2000" dirty="0" err="1">
                <a:solidFill>
                  <a:schemeClr val="accent1"/>
                </a:solidFill>
              </a:rPr>
              <a:t>evento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nella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schermata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degli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,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potranno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visualizzare</a:t>
            </a:r>
            <a:r>
              <a:rPr lang="en-GB" sz="2000" dirty="0">
                <a:solidFill>
                  <a:schemeClr val="accent1"/>
                </a:solidFill>
              </a:rPr>
              <a:t> I </a:t>
            </a:r>
            <a:r>
              <a:rPr lang="en-GB" sz="2000" dirty="0" err="1">
                <a:solidFill>
                  <a:schemeClr val="accent1"/>
                </a:solidFill>
              </a:rPr>
              <a:t>dettagli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dell’evento</a:t>
            </a:r>
            <a:r>
              <a:rPr lang="en-GB" sz="2000" dirty="0">
                <a:solidFill>
                  <a:schemeClr val="accent1"/>
                </a:solidFill>
              </a:rPr>
              <a:t>, la </a:t>
            </a:r>
            <a:r>
              <a:rPr lang="en-GB" sz="2000" dirty="0" err="1">
                <a:solidFill>
                  <a:schemeClr val="accent1"/>
                </a:solidFill>
              </a:rPr>
              <a:t>posizione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tramite</a:t>
            </a:r>
            <a:r>
              <a:rPr lang="en-GB" sz="2000" dirty="0">
                <a:solidFill>
                  <a:schemeClr val="accent1"/>
                </a:solidFill>
              </a:rPr>
              <a:t> le </a:t>
            </a:r>
            <a:r>
              <a:rPr lang="en-GB" sz="2000" dirty="0" err="1">
                <a:solidFill>
                  <a:schemeClr val="accent1"/>
                </a:solidFill>
              </a:rPr>
              <a:t>mappe</a:t>
            </a:r>
            <a:r>
              <a:rPr lang="en-GB" sz="2000" dirty="0">
                <a:solidFill>
                  <a:schemeClr val="accent1"/>
                </a:solidFill>
              </a:rPr>
              <a:t> di Google e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potrà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aggiungere</a:t>
            </a:r>
            <a:r>
              <a:rPr lang="en-GB" sz="2000" dirty="0">
                <a:solidFill>
                  <a:schemeClr val="accent1"/>
                </a:solidFill>
              </a:rPr>
              <a:t> un </a:t>
            </a:r>
            <a:r>
              <a:rPr lang="en-GB" sz="2000" dirty="0" err="1">
                <a:solidFill>
                  <a:schemeClr val="accent1"/>
                </a:solidFill>
              </a:rPr>
              <a:t>evento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tra</a:t>
            </a:r>
            <a:r>
              <a:rPr lang="en-GB" sz="2000" dirty="0">
                <a:solidFill>
                  <a:schemeClr val="accent1"/>
                </a:solidFill>
              </a:rPr>
              <a:t> I </a:t>
            </a:r>
            <a:r>
              <a:rPr lang="en-GB" sz="2000" dirty="0" err="1">
                <a:solidFill>
                  <a:schemeClr val="accent1"/>
                </a:solidFill>
              </a:rPr>
              <a:t>preferiti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2764CD1-8185-468F-B121-E7FE585F3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36071"/>
            <a:ext cx="770384" cy="77038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25240F-D5E7-49D1-B1C8-07A1220689A2}"/>
              </a:ext>
            </a:extLst>
          </p:cNvPr>
          <p:cNvSpPr txBox="1"/>
          <p:nvPr/>
        </p:nvSpPr>
        <p:spPr>
          <a:xfrm>
            <a:off x="1197868" y="3645024"/>
            <a:ext cx="353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Rimuovere</a:t>
            </a:r>
            <a:r>
              <a:rPr lang="en-GB" sz="2800" dirty="0"/>
              <a:t> </a:t>
            </a:r>
            <a:r>
              <a:rPr lang="en-GB" sz="2800" dirty="0" err="1"/>
              <a:t>dai</a:t>
            </a:r>
            <a:r>
              <a:rPr lang="en-GB" sz="2800" dirty="0"/>
              <a:t> </a:t>
            </a:r>
            <a:r>
              <a:rPr lang="en-GB" sz="2800" dirty="0" err="1"/>
              <a:t>preferiti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4812811-1DB7-4C1E-8494-B9FE5FC12276}"/>
              </a:ext>
            </a:extLst>
          </p:cNvPr>
          <p:cNvSpPr txBox="1"/>
          <p:nvPr/>
        </p:nvSpPr>
        <p:spPr>
          <a:xfrm>
            <a:off x="1967727" y="4457724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Essi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potranno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essere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rimossi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dalla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pagina</a:t>
            </a:r>
            <a:r>
              <a:rPr lang="en-GB" sz="2000" dirty="0">
                <a:solidFill>
                  <a:schemeClr val="accent1"/>
                </a:solidFill>
              </a:rPr>
              <a:t> di </a:t>
            </a:r>
            <a:r>
              <a:rPr lang="en-GB" sz="2000" dirty="0" err="1">
                <a:solidFill>
                  <a:schemeClr val="accent1"/>
                </a:solidFill>
              </a:rPr>
              <a:t>informazione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degli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preferiti</a:t>
            </a:r>
            <a:endParaRPr lang="en-GB" sz="20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C21145B-EAB1-48BB-A935-1BA31A9DC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81" y="279945"/>
            <a:ext cx="3758730" cy="67301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80FD70E-8298-4987-A271-BE44A92E3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2" y="4559101"/>
            <a:ext cx="91428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93819E-BA8D-4C0E-86D0-A362F3299512}"/>
              </a:ext>
            </a:extLst>
          </p:cNvPr>
          <p:cNvSpPr txBox="1"/>
          <p:nvPr/>
        </p:nvSpPr>
        <p:spPr>
          <a:xfrm>
            <a:off x="2494012" y="191683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/>
              <a:t>Ricerca</a:t>
            </a:r>
            <a:r>
              <a:rPr lang="en-GB" sz="3600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05C75E-280C-4EC1-9900-EDFCD09B990E}"/>
              </a:ext>
            </a:extLst>
          </p:cNvPr>
          <p:cNvSpPr txBox="1"/>
          <p:nvPr/>
        </p:nvSpPr>
        <p:spPr>
          <a:xfrm>
            <a:off x="1125860" y="2708920"/>
            <a:ext cx="460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È </a:t>
            </a:r>
            <a:r>
              <a:rPr lang="en-GB" sz="2000" dirty="0" err="1">
                <a:solidFill>
                  <a:schemeClr val="accent1"/>
                </a:solidFill>
              </a:rPr>
              <a:t>possibile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effettuare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una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ricerca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tra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per </a:t>
            </a:r>
            <a:r>
              <a:rPr lang="en-GB" sz="2000" dirty="0" err="1">
                <a:solidFill>
                  <a:schemeClr val="accent1"/>
                </a:solidFill>
              </a:rPr>
              <a:t>città</a:t>
            </a:r>
            <a:r>
              <a:rPr lang="en-GB" sz="2000" dirty="0">
                <a:solidFill>
                  <a:schemeClr val="accent1"/>
                </a:solidFill>
              </a:rPr>
              <a:t>, </a:t>
            </a:r>
            <a:r>
              <a:rPr lang="en-GB" sz="2000" dirty="0" err="1">
                <a:solidFill>
                  <a:schemeClr val="accent1"/>
                </a:solidFill>
              </a:rPr>
              <a:t>nome</a:t>
            </a:r>
            <a:r>
              <a:rPr lang="en-GB" sz="2000" dirty="0">
                <a:solidFill>
                  <a:schemeClr val="accent1"/>
                </a:solidFill>
              </a:rPr>
              <a:t> dell’ </a:t>
            </a:r>
            <a:r>
              <a:rPr lang="en-GB" sz="2000" dirty="0" err="1">
                <a:solidFill>
                  <a:schemeClr val="accent1"/>
                </a:solidFill>
              </a:rPr>
              <a:t>evento</a:t>
            </a:r>
            <a:r>
              <a:rPr lang="en-GB" sz="2000" dirty="0">
                <a:solidFill>
                  <a:schemeClr val="accent1"/>
                </a:solidFill>
              </a:rPr>
              <a:t> o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categoria</a:t>
            </a:r>
            <a:r>
              <a:rPr lang="en-GB" sz="2000" dirty="0">
                <a:solidFill>
                  <a:schemeClr val="accent1"/>
                </a:solidFill>
              </a:rPr>
              <a:t>, </a:t>
            </a:r>
            <a:r>
              <a:rPr lang="en-GB" sz="2000" dirty="0" err="1">
                <a:solidFill>
                  <a:schemeClr val="accent1"/>
                </a:solidFill>
              </a:rPr>
              <a:t>semplicemente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scrivendo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nella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barra</a:t>
            </a:r>
            <a:r>
              <a:rPr lang="en-GB" sz="2000" dirty="0">
                <a:solidFill>
                  <a:schemeClr val="accent1"/>
                </a:solidFill>
              </a:rPr>
              <a:t> di </a:t>
            </a:r>
            <a:r>
              <a:rPr lang="en-GB" sz="2000" dirty="0" err="1">
                <a:solidFill>
                  <a:schemeClr val="accent1"/>
                </a:solidFill>
              </a:rPr>
              <a:t>ricerca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nella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parte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superiore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>
                <a:solidFill>
                  <a:schemeClr val="accent1"/>
                </a:solidFill>
              </a:rPr>
              <a:t>della</a:t>
            </a:r>
            <a:r>
              <a:rPr lang="en-GB" sz="2000" dirty="0">
                <a:solidFill>
                  <a:schemeClr val="accent1"/>
                </a:solidFill>
              </a:rPr>
              <a:t> activity </a:t>
            </a:r>
            <a:r>
              <a:rPr lang="en-GB" sz="2000" dirty="0" err="1">
                <a:solidFill>
                  <a:schemeClr val="accent1"/>
                </a:solidFill>
              </a:rPr>
              <a:t>principale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24B6A9-8BDA-4DD1-A4F9-9840B49A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60648"/>
            <a:ext cx="3744416" cy="67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B29AF1D-F902-42C5-B1A2-FF3A8D959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19" y="404664"/>
            <a:ext cx="3297695" cy="59046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36C95-F7ED-4BE4-865D-1D2243623BF1}"/>
              </a:ext>
            </a:extLst>
          </p:cNvPr>
          <p:cNvSpPr txBox="1"/>
          <p:nvPr/>
        </p:nvSpPr>
        <p:spPr>
          <a:xfrm>
            <a:off x="1125860" y="54868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Notifiche</a:t>
            </a:r>
            <a:endParaRPr lang="en-GB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A881B2-ADAE-45F9-8C26-A99BCF51ECF3}"/>
              </a:ext>
            </a:extLst>
          </p:cNvPr>
          <p:cNvSpPr txBox="1"/>
          <p:nvPr/>
        </p:nvSpPr>
        <p:spPr>
          <a:xfrm>
            <a:off x="909836" y="1556792"/>
            <a:ext cx="6926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L’applicazione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invierà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una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notifica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tre</a:t>
            </a:r>
            <a:r>
              <a:rPr lang="en-GB" sz="2000" dirty="0">
                <a:solidFill>
                  <a:schemeClr val="accent1"/>
                </a:solidFill>
              </a:rPr>
              <a:t> ore prima </a:t>
            </a:r>
            <a:r>
              <a:rPr lang="en-GB" sz="2000" dirty="0" err="1">
                <a:solidFill>
                  <a:schemeClr val="accent1"/>
                </a:solidFill>
              </a:rPr>
              <a:t>dell’ora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di </a:t>
            </a:r>
            <a:r>
              <a:rPr lang="en-GB" sz="2000" dirty="0" err="1">
                <a:solidFill>
                  <a:schemeClr val="accent1"/>
                </a:solidFill>
              </a:rPr>
              <a:t>inizio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dell’evento</a:t>
            </a:r>
            <a:r>
              <a:rPr lang="en-GB" sz="2000" dirty="0">
                <a:solidFill>
                  <a:schemeClr val="accent1"/>
                </a:solidFill>
              </a:rPr>
              <a:t>. Le </a:t>
            </a:r>
            <a:r>
              <a:rPr lang="en-GB" sz="2000" dirty="0" err="1">
                <a:solidFill>
                  <a:schemeClr val="accent1"/>
                </a:solidFill>
              </a:rPr>
              <a:t>notifiche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sono</a:t>
            </a:r>
            <a:r>
              <a:rPr lang="en-GB" sz="2000" dirty="0">
                <a:solidFill>
                  <a:schemeClr val="accent1"/>
                </a:solidFill>
              </a:rPr>
              <a:t> generate </a:t>
            </a:r>
            <a:r>
              <a:rPr lang="en-GB" sz="2000" dirty="0" err="1">
                <a:solidFill>
                  <a:schemeClr val="accent1"/>
                </a:solidFill>
              </a:rPr>
              <a:t>solamente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>
                <a:solidFill>
                  <a:schemeClr val="accent1"/>
                </a:solidFill>
              </a:rPr>
              <a:t>dagli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inseriti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tra</a:t>
            </a:r>
            <a:r>
              <a:rPr lang="en-GB" sz="2000" dirty="0">
                <a:solidFill>
                  <a:schemeClr val="accent1"/>
                </a:solidFill>
              </a:rPr>
              <a:t> I </a:t>
            </a:r>
            <a:r>
              <a:rPr lang="en-GB" sz="2000" dirty="0" err="1">
                <a:solidFill>
                  <a:schemeClr val="accent1"/>
                </a:solidFill>
              </a:rPr>
              <a:t>preferiti</a:t>
            </a:r>
            <a:r>
              <a:rPr lang="en-GB" sz="2000" dirty="0">
                <a:solidFill>
                  <a:schemeClr val="accent1"/>
                </a:solidFill>
              </a:rPr>
              <a:t>. </a:t>
            </a:r>
            <a:r>
              <a:rPr lang="en-GB" sz="2000" dirty="0" err="1">
                <a:solidFill>
                  <a:schemeClr val="accent1"/>
                </a:solidFill>
              </a:rPr>
              <a:t>Cliccando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sulla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notifica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verrà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reindirizzati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alla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pagina</a:t>
            </a:r>
            <a:r>
              <a:rPr lang="en-GB" sz="2000" dirty="0">
                <a:solidFill>
                  <a:schemeClr val="accent1"/>
                </a:solidFill>
              </a:rPr>
              <a:t> di </a:t>
            </a:r>
            <a:r>
              <a:rPr lang="en-GB" sz="2000" dirty="0" err="1">
                <a:solidFill>
                  <a:schemeClr val="accent1"/>
                </a:solidFill>
              </a:rPr>
              <a:t>informazione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dell’evento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C387AC-4217-4FCC-B260-292B2344A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71" y="3419521"/>
            <a:ext cx="4231061" cy="28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01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24221" y="185539"/>
            <a:ext cx="2892684" cy="661888"/>
          </a:xfrm>
        </p:spPr>
        <p:txBody>
          <a:bodyPr rtlCol="0"/>
          <a:lstStyle/>
          <a:p>
            <a:pPr algn="r" rtl="0"/>
            <a:r>
              <a:rPr lang="it-IT" dirty="0"/>
              <a:t>Mappe e GPS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448486" y="860521"/>
            <a:ext cx="4392488" cy="136208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000" dirty="0">
                <a:solidFill>
                  <a:schemeClr val="accent1"/>
                </a:solidFill>
              </a:rPr>
              <a:t>Se si preme il bottone ‘Visualizza evento sulla mappa’ nella pagina delle informazioni, verrà mostrato il percorso più breve fino al luogo dell’evento.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325C009-A8BF-4260-B85A-1FE667856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18" y="402757"/>
            <a:ext cx="3219831" cy="57652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138373-4429-4C49-BCF1-6B5943D11E93}"/>
              </a:ext>
            </a:extLst>
          </p:cNvPr>
          <p:cNvSpPr txBox="1"/>
          <p:nvPr/>
        </p:nvSpPr>
        <p:spPr>
          <a:xfrm>
            <a:off x="5543306" y="271456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Calendario</a:t>
            </a:r>
            <a:endParaRPr lang="en-GB" sz="3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C458DF-70CA-4ADD-A47B-631FBA11263A}"/>
              </a:ext>
            </a:extLst>
          </p:cNvPr>
          <p:cNvSpPr txBox="1"/>
          <p:nvPr/>
        </p:nvSpPr>
        <p:spPr>
          <a:xfrm>
            <a:off x="5014292" y="3275226"/>
            <a:ext cx="3446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Sarà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possibile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aggiungere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l’evento</a:t>
            </a:r>
            <a:r>
              <a:rPr lang="en-GB" sz="2000" dirty="0">
                <a:solidFill>
                  <a:schemeClr val="accent1"/>
                </a:solidFill>
              </a:rPr>
              <a:t> al </a:t>
            </a:r>
            <a:r>
              <a:rPr lang="en-GB" sz="2000" dirty="0" err="1">
                <a:solidFill>
                  <a:schemeClr val="accent1"/>
                </a:solidFill>
              </a:rPr>
              <a:t>proprio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calendario</a:t>
            </a: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 err="1">
                <a:solidFill>
                  <a:schemeClr val="accent1"/>
                </a:solidFill>
              </a:rPr>
              <a:t>tramite</a:t>
            </a:r>
            <a:r>
              <a:rPr lang="en-GB" sz="2000" dirty="0">
                <a:solidFill>
                  <a:schemeClr val="accent1"/>
                </a:solidFill>
              </a:rPr>
              <a:t> Google Calendar, in </a:t>
            </a:r>
            <a:r>
              <a:rPr lang="en-GB" sz="2000" dirty="0" err="1">
                <a:solidFill>
                  <a:schemeClr val="accent1"/>
                </a:solidFill>
              </a:rPr>
              <a:t>modo</a:t>
            </a:r>
            <a:r>
              <a:rPr lang="en-GB" sz="2000" dirty="0">
                <a:solidFill>
                  <a:schemeClr val="accent1"/>
                </a:solidFill>
              </a:rPr>
              <a:t> da </a:t>
            </a:r>
            <a:r>
              <a:rPr lang="en-GB" sz="2000" dirty="0" err="1">
                <a:solidFill>
                  <a:schemeClr val="accent1"/>
                </a:solidFill>
              </a:rPr>
              <a:t>poter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accent1"/>
                </a:solidFill>
              </a:rPr>
              <a:t>visualizzare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sul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proprio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calendario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gli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eventi</a:t>
            </a:r>
            <a:r>
              <a:rPr lang="en-GB" sz="2000" dirty="0">
                <a:solidFill>
                  <a:schemeClr val="accent1"/>
                </a:solidFill>
              </a:rPr>
              <a:t> a cui </a:t>
            </a:r>
            <a:r>
              <a:rPr lang="en-GB" sz="2000" dirty="0" err="1">
                <a:solidFill>
                  <a:schemeClr val="accent1"/>
                </a:solidFill>
              </a:rPr>
              <a:t>si</a:t>
            </a:r>
            <a:r>
              <a:rPr lang="en-GB" sz="2000" dirty="0">
                <a:solidFill>
                  <a:schemeClr val="accent1"/>
                </a:solidFill>
              </a:rPr>
              <a:t> è </a:t>
            </a:r>
            <a:r>
              <a:rPr lang="en-GB" sz="2000" dirty="0" err="1">
                <a:solidFill>
                  <a:schemeClr val="accent1"/>
                </a:solidFill>
              </a:rPr>
              <a:t>interessati</a:t>
            </a:r>
            <a:r>
              <a:rPr lang="en-GB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2B79446-4104-4383-A689-71632D9B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72" y="5671897"/>
            <a:ext cx="2182822" cy="99219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6BB208D-A895-4861-AF56-8B7D78643C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71" y="778899"/>
            <a:ext cx="1800201" cy="33303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8F3794-F376-4721-BB93-6F78810BA6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25" y="185539"/>
            <a:ext cx="458494" cy="4584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ED34DA7-1B2E-4998-8AB8-B8225C993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40" y="1246802"/>
            <a:ext cx="3188157" cy="57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981844" y="1700808"/>
            <a:ext cx="2016224" cy="1008112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Database</a:t>
            </a:r>
            <a:br>
              <a:rPr lang="it-IT" sz="2000" dirty="0"/>
            </a:br>
            <a:r>
              <a:rPr lang="it-IT" sz="2000" dirty="0" err="1"/>
              <a:t>REmoto</a:t>
            </a:r>
            <a:endParaRPr lang="it-IT" sz="20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765820" y="2780928"/>
            <a:ext cx="2664296" cy="331236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La nostra applicazione utilizza</a:t>
            </a:r>
          </a:p>
          <a:p>
            <a:pPr rtl="0"/>
            <a:r>
              <a:rPr lang="it-IT" dirty="0"/>
              <a:t>Due database:</a:t>
            </a:r>
          </a:p>
          <a:p>
            <a:pPr rtl="0"/>
            <a:r>
              <a:rPr lang="it-IT" dirty="0"/>
              <a:t>Il primo usa MySQL che permette di gestire tutti gli eventi.</a:t>
            </a:r>
          </a:p>
          <a:p>
            <a:pPr rtl="0"/>
            <a:r>
              <a:rPr lang="it-IT" dirty="0"/>
              <a:t>Questo database è condiviso tra tutti gli utenti.</a:t>
            </a:r>
          </a:p>
          <a:p>
            <a:pPr rtl="0"/>
            <a:r>
              <a:rPr lang="it-IT" dirty="0"/>
              <a:t>La connessione al server è criptata tramite SSL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404105B-73D0-4EA5-B645-DA4D2FC2F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71" y="443032"/>
            <a:ext cx="1887897" cy="9911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40A96BC-960E-4018-A013-AE4491AD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938605"/>
            <a:ext cx="8574553" cy="42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842</TotalTime>
  <Words>454</Words>
  <Application>Microsoft Office PowerPoint</Application>
  <PresentationFormat>Personalizzato</PresentationFormat>
  <Paragraphs>74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Tecnologia 16x9</vt:lpstr>
      <vt:lpstr>Civic Hacking</vt:lpstr>
      <vt:lpstr>Start</vt:lpstr>
      <vt:lpstr>Welcome on board!</vt:lpstr>
      <vt:lpstr>Inserire un nuovo evento</vt:lpstr>
      <vt:lpstr>Presentazione standard di PowerPoint</vt:lpstr>
      <vt:lpstr>Presentazione standard di PowerPoint</vt:lpstr>
      <vt:lpstr>Presentazione standard di PowerPoint</vt:lpstr>
      <vt:lpstr>Mappe e GPS</vt:lpstr>
      <vt:lpstr>Database REmoto</vt:lpstr>
      <vt:lpstr>Database locale</vt:lpstr>
      <vt:lpstr>Vi ringraziamo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 Hacking</dc:title>
  <dc:creator>stefano pirastru</dc:creator>
  <cp:lastModifiedBy>stefano pirastru</cp:lastModifiedBy>
  <cp:revision>37</cp:revision>
  <dcterms:created xsi:type="dcterms:W3CDTF">2018-06-17T10:19:30Z</dcterms:created>
  <dcterms:modified xsi:type="dcterms:W3CDTF">2018-06-28T09:04:28Z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