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69" r:id="rId3"/>
    <p:sldId id="271" r:id="rId4"/>
    <p:sldId id="272" r:id="rId5"/>
    <p:sldId id="273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7CFD30-78F6-4796-AF78-35B103A0AD94}" type="datetime1">
              <a:rPr lang="pt-BR" smtClean="0"/>
              <a:t>05/11/2023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0B7AB-C550-4BF6-8EAB-569AF1D4AE2F}" type="datetime1">
              <a:rPr lang="pt-BR" smtClean="0"/>
              <a:pPr/>
              <a:t>05/11/2023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07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09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462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14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28EBA231-C0E6-42FD-B24B-2197B630DF66}" type="datetime1">
              <a:rPr lang="pt-BR" noProof="0" smtClean="0"/>
              <a:t>05/11/2023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Galeria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FB819-0348-4FFA-8966-070D6E65A15D}" type="datetime1">
              <a:rPr lang="pt-BR" noProof="0" smtClean="0"/>
              <a:t>05/11/2023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C244C41E-0D5E-487D-B514-78B37ED7805E}" type="datetime1">
              <a:rPr lang="pt-BR" noProof="0" smtClean="0"/>
              <a:t>05/11/2023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17BF1C-E377-4888-9F9B-0634F8D609BB}" type="datetime1">
              <a:rPr lang="pt-BR" noProof="0" smtClean="0"/>
              <a:t>05/11/2023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33" name="Conector Reto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ítulo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5F8C0E-F010-46B5-BB23-5671B30ED23F}" type="datetime1">
              <a:rPr lang="pt-BR" noProof="0" smtClean="0"/>
              <a:t>05/11/2023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445C70-EE79-42A6-85BA-BA3CC5D5B7DD}" type="datetime1">
              <a:rPr lang="pt-BR" noProof="0" smtClean="0"/>
              <a:t>05/11/2023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4AB237-443A-4BC6-BE37-D916AE2FA8EB}" type="datetime1">
              <a:rPr lang="pt-BR" noProof="0" smtClean="0"/>
              <a:t>05/11/2023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ítulo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8C529-969D-4105-8B6E-4598109F5B47}" type="datetime1">
              <a:rPr lang="pt-BR" noProof="0" smtClean="0"/>
              <a:t>05/11/2023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11A5D7-7204-4C81-8724-ABF0E1B96082}" type="datetime1">
              <a:rPr lang="pt-BR" noProof="0" smtClean="0"/>
              <a:t>05/11/2023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789B3-45A0-4F45-9BC1-E55C722BF4C5}" type="datetime1">
              <a:rPr lang="pt-BR" noProof="0" smtClean="0"/>
              <a:t>05/11/2023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FCEE1-8183-44AF-80BE-F88DFBCD9EA7}" type="datetime1">
              <a:rPr lang="pt-BR" noProof="0" smtClean="0"/>
              <a:t>05/11/2023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534713B2-1B8F-433D-9728-8BB21363C31B}" type="datetime1">
              <a:rPr lang="pt-BR" noProof="0" smtClean="0"/>
              <a:t>05/11/2023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Análise de S1,1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/>
          <a:lstStyle/>
          <a:p>
            <a:pPr rtl="0"/>
            <a:r>
              <a:rPr lang="pt-B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Stéfano albino vilela </a:t>
            </a:r>
            <a:r>
              <a:rPr lang="pt-B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rezende</a:t>
            </a:r>
            <a:endParaRPr lang="pt-BR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pt-BR" dirty="0"/>
          </a:p>
        </p:txBody>
      </p:sp>
      <p:pic>
        <p:nvPicPr>
          <p:cNvPr id="5" name="Elemento gráfico 4" descr="Ícone de cérebro na cabeça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DDDF0F31-98CB-6075-983C-E01288F08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36" y="1629413"/>
            <a:ext cx="6120000" cy="411709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 err="1"/>
              <a:t>Koch_simetric</a:t>
            </a:r>
            <a:r>
              <a:rPr lang="pt-BR" dirty="0"/>
              <a:t> (</a:t>
            </a:r>
            <a:r>
              <a:rPr lang="pt-BR" dirty="0" err="1"/>
              <a:t>Bowtie</a:t>
            </a:r>
            <a:r>
              <a:rPr lang="pt-BR" dirty="0"/>
              <a:t>)</a:t>
            </a:r>
          </a:p>
        </p:txBody>
      </p:sp>
      <p:pic>
        <p:nvPicPr>
          <p:cNvPr id="4" name="Elemento Gráfico 3" descr="Ícone de lâmpad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D40AEDA-1FDB-E1B9-2EE1-2CBF47372B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4361" y="1872546"/>
            <a:ext cx="2484136" cy="2160000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1EAA0853-656F-F06C-373D-6E69567A3ECC}"/>
              </a:ext>
            </a:extLst>
          </p:cNvPr>
          <p:cNvGrpSpPr/>
          <p:nvPr/>
        </p:nvGrpSpPr>
        <p:grpSpPr>
          <a:xfrm>
            <a:off x="1271503" y="1461418"/>
            <a:ext cx="2476523" cy="426552"/>
            <a:chOff x="1271503" y="1461418"/>
            <a:chExt cx="2476523" cy="426552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10D9E94D-66D2-0415-F315-83D46039B3BF}"/>
                </a:ext>
              </a:extLst>
            </p:cNvPr>
            <p:cNvCxnSpPr/>
            <p:nvPr/>
          </p:nvCxnSpPr>
          <p:spPr>
            <a:xfrm flipV="1">
              <a:off x="1271503" y="1640320"/>
              <a:ext cx="0" cy="24765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710B58A7-A4AD-2328-731A-B49875129CA4}"/>
                </a:ext>
              </a:extLst>
            </p:cNvPr>
            <p:cNvCxnSpPr/>
            <p:nvPr/>
          </p:nvCxnSpPr>
          <p:spPr>
            <a:xfrm flipV="1">
              <a:off x="3748026" y="1629415"/>
              <a:ext cx="0" cy="24765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DB1ACEBD-B8D1-E0DF-B302-E8AE27326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71503" y="1769860"/>
              <a:ext cx="2476523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6131EF1-21B8-CEA3-EFC3-14A131EC99CE}"/>
                </a:ext>
              </a:extLst>
            </p:cNvPr>
            <p:cNvSpPr txBox="1"/>
            <p:nvPr/>
          </p:nvSpPr>
          <p:spPr>
            <a:xfrm>
              <a:off x="2099204" y="1461418"/>
              <a:ext cx="8354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B71E42"/>
                  </a:solidFill>
                </a:rPr>
                <a:t>36 mm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2769ABA-6AB7-080C-F161-3C6B095CB0C7}"/>
              </a:ext>
            </a:extLst>
          </p:cNvPr>
          <p:cNvGrpSpPr/>
          <p:nvPr/>
        </p:nvGrpSpPr>
        <p:grpSpPr>
          <a:xfrm rot="16200000">
            <a:off x="24525" y="2697493"/>
            <a:ext cx="2067406" cy="426551"/>
            <a:chOff x="1271503" y="1461419"/>
            <a:chExt cx="2476523" cy="4265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D708D8C3-2EE7-B256-464B-9B29E2387D4A}"/>
                </a:ext>
              </a:extLst>
            </p:cNvPr>
            <p:cNvCxnSpPr/>
            <p:nvPr/>
          </p:nvCxnSpPr>
          <p:spPr>
            <a:xfrm flipV="1">
              <a:off x="1271503" y="1640320"/>
              <a:ext cx="0" cy="24765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00429335-E1DB-2F24-12A8-CEC536377E99}"/>
                </a:ext>
              </a:extLst>
            </p:cNvPr>
            <p:cNvCxnSpPr/>
            <p:nvPr/>
          </p:nvCxnSpPr>
          <p:spPr>
            <a:xfrm flipV="1">
              <a:off x="3748026" y="1629415"/>
              <a:ext cx="0" cy="24765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D42E4D2F-3BA9-9F4B-D883-9E51A373AE0D}"/>
                </a:ext>
              </a:extLst>
            </p:cNvPr>
            <p:cNvCxnSpPr>
              <a:cxnSpLocks/>
            </p:cNvCxnSpPr>
            <p:nvPr/>
          </p:nvCxnSpPr>
          <p:spPr>
            <a:xfrm>
              <a:off x="1271503" y="1769860"/>
              <a:ext cx="2476523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93C832C-65D5-DB1B-34DB-4F49A86BCF37}"/>
                </a:ext>
              </a:extLst>
            </p:cNvPr>
            <p:cNvSpPr txBox="1"/>
            <p:nvPr/>
          </p:nvSpPr>
          <p:spPr>
            <a:xfrm>
              <a:off x="2016538" y="1461419"/>
              <a:ext cx="1000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B71E42"/>
                  </a:solidFill>
                </a:rPr>
                <a:t>30 mm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319892-03EC-FF45-608E-361B8446D814}"/>
              </a:ext>
            </a:extLst>
          </p:cNvPr>
          <p:cNvSpPr txBox="1"/>
          <p:nvPr/>
        </p:nvSpPr>
        <p:spPr>
          <a:xfrm>
            <a:off x="498130" y="4210447"/>
            <a:ext cx="297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Coeficiente de Correlação de Pearson</a:t>
            </a:r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C9A59E80-0EB6-E475-C50B-4FE61B4EA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326965"/>
              </p:ext>
            </p:extLst>
          </p:nvPr>
        </p:nvGraphicFramePr>
        <p:xfrm>
          <a:off x="481794" y="4518224"/>
          <a:ext cx="3384410" cy="1347480"/>
        </p:xfrm>
        <a:graphic>
          <a:graphicData uri="http://schemas.openxmlformats.org/drawingml/2006/table">
            <a:tbl>
              <a:tblPr/>
              <a:tblGrid>
                <a:gridCol w="865780">
                  <a:extLst>
                    <a:ext uri="{9D8B030D-6E8A-4147-A177-3AD203B41FA5}">
                      <a16:colId xmlns:a16="http://schemas.microsoft.com/office/drawing/2014/main" val="372344056"/>
                    </a:ext>
                  </a:extLst>
                </a:gridCol>
                <a:gridCol w="755590">
                  <a:extLst>
                    <a:ext uri="{9D8B030D-6E8A-4147-A177-3AD203B41FA5}">
                      <a16:colId xmlns:a16="http://schemas.microsoft.com/office/drawing/2014/main" val="66174165"/>
                    </a:ext>
                  </a:extLst>
                </a:gridCol>
                <a:gridCol w="881520">
                  <a:extLst>
                    <a:ext uri="{9D8B030D-6E8A-4147-A177-3AD203B41FA5}">
                      <a16:colId xmlns:a16="http://schemas.microsoft.com/office/drawing/2014/main" val="300033761"/>
                    </a:ext>
                  </a:extLst>
                </a:gridCol>
                <a:gridCol w="881520">
                  <a:extLst>
                    <a:ext uri="{9D8B030D-6E8A-4147-A177-3AD203B41FA5}">
                      <a16:colId xmlns:a16="http://schemas.microsoft.com/office/drawing/2014/main" val="878312483"/>
                    </a:ext>
                  </a:extLst>
                </a:gridCol>
              </a:tblGrid>
              <a:tr h="28368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S11_INPE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S11_USP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243510"/>
                  </a:ext>
                </a:extLst>
              </a:tr>
              <a:tr h="35460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0, 705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0,787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04436"/>
                  </a:ext>
                </a:extLst>
              </a:tr>
              <a:tr h="35460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S11_INPE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0,705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0,947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64691"/>
                  </a:ext>
                </a:extLst>
              </a:tr>
              <a:tr h="35460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S11_USP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0,787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0,947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0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00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8B0023C-53B9-1025-AA34-BD9678A54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067" y="1627732"/>
            <a:ext cx="6120000" cy="411709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0740839-D880-DC1A-A5B5-B32917D82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833" y="1838698"/>
            <a:ext cx="1870332" cy="220999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l-PL" dirty="0"/>
              <a:t>MLIN_Cardioid_Monopole</a:t>
            </a:r>
            <a:endParaRPr lang="pt-BR" dirty="0"/>
          </a:p>
        </p:txBody>
      </p:sp>
      <p:pic>
        <p:nvPicPr>
          <p:cNvPr id="4" name="Elemento Gráfico 3" descr="Ícone de lâmpad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C77EDF6-7241-2146-0709-A2384E615AC3}"/>
              </a:ext>
            </a:extLst>
          </p:cNvPr>
          <p:cNvSpPr txBox="1"/>
          <p:nvPr/>
        </p:nvSpPr>
        <p:spPr>
          <a:xfrm>
            <a:off x="498130" y="4210447"/>
            <a:ext cx="297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Coeficiente de Correlação de Pearson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F1AB608-3246-0E07-F970-A677A56AAAD5}"/>
              </a:ext>
            </a:extLst>
          </p:cNvPr>
          <p:cNvGrpSpPr/>
          <p:nvPr/>
        </p:nvGrpSpPr>
        <p:grpSpPr>
          <a:xfrm>
            <a:off x="1271504" y="1443067"/>
            <a:ext cx="1814802" cy="444903"/>
            <a:chOff x="1271503" y="1443067"/>
            <a:chExt cx="2476523" cy="444903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9CF8B56-366E-8101-8C4F-DD81427BA87D}"/>
                </a:ext>
              </a:extLst>
            </p:cNvPr>
            <p:cNvCxnSpPr/>
            <p:nvPr/>
          </p:nvCxnSpPr>
          <p:spPr>
            <a:xfrm flipV="1">
              <a:off x="1271503" y="1640320"/>
              <a:ext cx="0" cy="24765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94D00EA4-1FC2-1225-8DCA-C3FF44EE1152}"/>
                </a:ext>
              </a:extLst>
            </p:cNvPr>
            <p:cNvCxnSpPr/>
            <p:nvPr/>
          </p:nvCxnSpPr>
          <p:spPr>
            <a:xfrm flipV="1">
              <a:off x="3748026" y="1629415"/>
              <a:ext cx="0" cy="24765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C1E27A3B-D622-895E-EA9A-9B524E394E36}"/>
                </a:ext>
              </a:extLst>
            </p:cNvPr>
            <p:cNvCxnSpPr>
              <a:cxnSpLocks/>
            </p:cNvCxnSpPr>
            <p:nvPr/>
          </p:nvCxnSpPr>
          <p:spPr>
            <a:xfrm>
              <a:off x="1271503" y="1769860"/>
              <a:ext cx="2476523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6992CBF-56A8-A2C9-36AA-885679716694}"/>
                </a:ext>
              </a:extLst>
            </p:cNvPr>
            <p:cNvSpPr txBox="1"/>
            <p:nvPr/>
          </p:nvSpPr>
          <p:spPr>
            <a:xfrm>
              <a:off x="1858040" y="1443067"/>
              <a:ext cx="133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B71E42"/>
                  </a:solidFill>
                </a:rPr>
                <a:t>42 mm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D4545A7-6EE9-E373-7314-E8B55B0A2368}"/>
              </a:ext>
            </a:extLst>
          </p:cNvPr>
          <p:cNvGrpSpPr/>
          <p:nvPr/>
        </p:nvGrpSpPr>
        <p:grpSpPr>
          <a:xfrm rot="16200000">
            <a:off x="-4758" y="2726778"/>
            <a:ext cx="2125973" cy="426551"/>
            <a:chOff x="1271503" y="1461419"/>
            <a:chExt cx="2476523" cy="4265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99F20EE6-054A-4D02-1D38-399A420E1831}"/>
                </a:ext>
              </a:extLst>
            </p:cNvPr>
            <p:cNvCxnSpPr/>
            <p:nvPr/>
          </p:nvCxnSpPr>
          <p:spPr>
            <a:xfrm flipV="1">
              <a:off x="1271503" y="1640320"/>
              <a:ext cx="0" cy="24765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06EDF30E-7B6F-152C-0C25-850C22E2273A}"/>
                </a:ext>
              </a:extLst>
            </p:cNvPr>
            <p:cNvCxnSpPr/>
            <p:nvPr/>
          </p:nvCxnSpPr>
          <p:spPr>
            <a:xfrm flipV="1">
              <a:off x="3748026" y="1629415"/>
              <a:ext cx="0" cy="24765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09CFCED3-2BA5-9666-4C53-FA8ED92905A5}"/>
                </a:ext>
              </a:extLst>
            </p:cNvPr>
            <p:cNvCxnSpPr>
              <a:cxnSpLocks/>
            </p:cNvCxnSpPr>
            <p:nvPr/>
          </p:nvCxnSpPr>
          <p:spPr>
            <a:xfrm>
              <a:off x="1271503" y="1769860"/>
              <a:ext cx="2476523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5E3BFFA-4923-8698-52CA-5C1836E1A279}"/>
                </a:ext>
              </a:extLst>
            </p:cNvPr>
            <p:cNvSpPr txBox="1"/>
            <p:nvPr/>
          </p:nvSpPr>
          <p:spPr>
            <a:xfrm>
              <a:off x="2036985" y="1461419"/>
              <a:ext cx="959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B71E42"/>
                  </a:solidFill>
                </a:rPr>
                <a:t>50 mm</a:t>
              </a:r>
            </a:p>
          </p:txBody>
        </p:sp>
      </p:grp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7D179776-D2A7-9B03-2601-D0D24DF6E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76595"/>
              </p:ext>
            </p:extLst>
          </p:nvPr>
        </p:nvGraphicFramePr>
        <p:xfrm>
          <a:off x="481794" y="4518224"/>
          <a:ext cx="3384410" cy="1347480"/>
        </p:xfrm>
        <a:graphic>
          <a:graphicData uri="http://schemas.openxmlformats.org/drawingml/2006/table">
            <a:tbl>
              <a:tblPr/>
              <a:tblGrid>
                <a:gridCol w="865780">
                  <a:extLst>
                    <a:ext uri="{9D8B030D-6E8A-4147-A177-3AD203B41FA5}">
                      <a16:colId xmlns:a16="http://schemas.microsoft.com/office/drawing/2014/main" val="372344056"/>
                    </a:ext>
                  </a:extLst>
                </a:gridCol>
                <a:gridCol w="755590">
                  <a:extLst>
                    <a:ext uri="{9D8B030D-6E8A-4147-A177-3AD203B41FA5}">
                      <a16:colId xmlns:a16="http://schemas.microsoft.com/office/drawing/2014/main" val="66174165"/>
                    </a:ext>
                  </a:extLst>
                </a:gridCol>
                <a:gridCol w="881520">
                  <a:extLst>
                    <a:ext uri="{9D8B030D-6E8A-4147-A177-3AD203B41FA5}">
                      <a16:colId xmlns:a16="http://schemas.microsoft.com/office/drawing/2014/main" val="300033761"/>
                    </a:ext>
                  </a:extLst>
                </a:gridCol>
                <a:gridCol w="881520">
                  <a:extLst>
                    <a:ext uri="{9D8B030D-6E8A-4147-A177-3AD203B41FA5}">
                      <a16:colId xmlns:a16="http://schemas.microsoft.com/office/drawing/2014/main" val="878312483"/>
                    </a:ext>
                  </a:extLst>
                </a:gridCol>
              </a:tblGrid>
              <a:tr h="28368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S11_INPE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S11_USP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243510"/>
                  </a:ext>
                </a:extLst>
              </a:tr>
              <a:tr h="35460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0,736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0,804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04436"/>
                  </a:ext>
                </a:extLst>
              </a:tr>
              <a:tr h="35460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S11_INPE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0,736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0,969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64691"/>
                  </a:ext>
                </a:extLst>
              </a:tr>
              <a:tr h="35460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S11_USP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0,804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0,969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0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33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EEB9FE7F-3482-3764-1A66-527442CBE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468" y="1629415"/>
            <a:ext cx="6120000" cy="41170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6F5D095-96F2-973D-FE15-AD2F56C51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768" y="1844356"/>
            <a:ext cx="1827538" cy="20232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 err="1"/>
              <a:t>Sierpinski</a:t>
            </a:r>
            <a:r>
              <a:rPr lang="pt-BR" dirty="0"/>
              <a:t> </a:t>
            </a:r>
            <a:r>
              <a:rPr lang="pt-BR" dirty="0" err="1"/>
              <a:t>Monopole</a:t>
            </a:r>
            <a:r>
              <a:rPr lang="pt-BR" dirty="0"/>
              <a:t> V1</a:t>
            </a:r>
          </a:p>
        </p:txBody>
      </p:sp>
      <p:pic>
        <p:nvPicPr>
          <p:cNvPr id="4" name="Elemento Gráfico 3" descr="Ícone de lâmpad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0F1AB608-3246-0E07-F970-A677A56AAAD5}"/>
              </a:ext>
            </a:extLst>
          </p:cNvPr>
          <p:cNvGrpSpPr/>
          <p:nvPr/>
        </p:nvGrpSpPr>
        <p:grpSpPr>
          <a:xfrm>
            <a:off x="1271504" y="1455654"/>
            <a:ext cx="1814802" cy="432316"/>
            <a:chOff x="1271503" y="1455654"/>
            <a:chExt cx="2476523" cy="432316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9CF8B56-366E-8101-8C4F-DD81427BA87D}"/>
                </a:ext>
              </a:extLst>
            </p:cNvPr>
            <p:cNvCxnSpPr/>
            <p:nvPr/>
          </p:nvCxnSpPr>
          <p:spPr>
            <a:xfrm flipV="1">
              <a:off x="1271503" y="1640320"/>
              <a:ext cx="0" cy="24765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94D00EA4-1FC2-1225-8DCA-C3FF44EE1152}"/>
                </a:ext>
              </a:extLst>
            </p:cNvPr>
            <p:cNvCxnSpPr/>
            <p:nvPr/>
          </p:nvCxnSpPr>
          <p:spPr>
            <a:xfrm flipV="1">
              <a:off x="3748026" y="1629415"/>
              <a:ext cx="0" cy="24765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C1E27A3B-D622-895E-EA9A-9B524E394E36}"/>
                </a:ext>
              </a:extLst>
            </p:cNvPr>
            <p:cNvCxnSpPr>
              <a:cxnSpLocks/>
            </p:cNvCxnSpPr>
            <p:nvPr/>
          </p:nvCxnSpPr>
          <p:spPr>
            <a:xfrm>
              <a:off x="1271503" y="1769860"/>
              <a:ext cx="2476523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6992CBF-56A8-A2C9-36AA-885679716694}"/>
                </a:ext>
              </a:extLst>
            </p:cNvPr>
            <p:cNvSpPr txBox="1"/>
            <p:nvPr/>
          </p:nvSpPr>
          <p:spPr>
            <a:xfrm>
              <a:off x="1652266" y="1455654"/>
              <a:ext cx="169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B71E42"/>
                  </a:solidFill>
                </a:rPr>
                <a:t>21, 6 mm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D4545A7-6EE9-E373-7314-E8B55B0A2368}"/>
              </a:ext>
            </a:extLst>
          </p:cNvPr>
          <p:cNvGrpSpPr/>
          <p:nvPr/>
        </p:nvGrpSpPr>
        <p:grpSpPr>
          <a:xfrm rot="16200000">
            <a:off x="89226" y="2632801"/>
            <a:ext cx="1938013" cy="426547"/>
            <a:chOff x="1271503" y="1461423"/>
            <a:chExt cx="2476523" cy="426547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99F20EE6-054A-4D02-1D38-399A420E1831}"/>
                </a:ext>
              </a:extLst>
            </p:cNvPr>
            <p:cNvCxnSpPr/>
            <p:nvPr/>
          </p:nvCxnSpPr>
          <p:spPr>
            <a:xfrm flipV="1">
              <a:off x="1271503" y="1640320"/>
              <a:ext cx="0" cy="24765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06EDF30E-7B6F-152C-0C25-850C22E2273A}"/>
                </a:ext>
              </a:extLst>
            </p:cNvPr>
            <p:cNvCxnSpPr/>
            <p:nvPr/>
          </p:nvCxnSpPr>
          <p:spPr>
            <a:xfrm flipV="1">
              <a:off x="3748026" y="1629415"/>
              <a:ext cx="0" cy="24765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09CFCED3-2BA5-9666-4C53-FA8ED92905A5}"/>
                </a:ext>
              </a:extLst>
            </p:cNvPr>
            <p:cNvCxnSpPr>
              <a:cxnSpLocks/>
            </p:cNvCxnSpPr>
            <p:nvPr/>
          </p:nvCxnSpPr>
          <p:spPr>
            <a:xfrm>
              <a:off x="1271503" y="1769860"/>
              <a:ext cx="2476523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5E3BFFA-4923-8698-52CA-5C1836E1A279}"/>
                </a:ext>
              </a:extLst>
            </p:cNvPr>
            <p:cNvSpPr txBox="1"/>
            <p:nvPr/>
          </p:nvSpPr>
          <p:spPr>
            <a:xfrm>
              <a:off x="1876608" y="1461423"/>
              <a:ext cx="1280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B71E42"/>
                  </a:solidFill>
                </a:rPr>
                <a:t>23,6 mm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4E88746-1D0B-8867-438D-9F85ED7BEE58}"/>
              </a:ext>
            </a:extLst>
          </p:cNvPr>
          <p:cNvSpPr txBox="1"/>
          <p:nvPr/>
        </p:nvSpPr>
        <p:spPr>
          <a:xfrm>
            <a:off x="498130" y="4210447"/>
            <a:ext cx="297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Coeficiente de Correlação de Pearson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B42A7F60-070B-FA26-3386-4D5EF74DC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19744"/>
              </p:ext>
            </p:extLst>
          </p:nvPr>
        </p:nvGraphicFramePr>
        <p:xfrm>
          <a:off x="481794" y="4518224"/>
          <a:ext cx="3384410" cy="1347480"/>
        </p:xfrm>
        <a:graphic>
          <a:graphicData uri="http://schemas.openxmlformats.org/drawingml/2006/table">
            <a:tbl>
              <a:tblPr/>
              <a:tblGrid>
                <a:gridCol w="865780">
                  <a:extLst>
                    <a:ext uri="{9D8B030D-6E8A-4147-A177-3AD203B41FA5}">
                      <a16:colId xmlns:a16="http://schemas.microsoft.com/office/drawing/2014/main" val="372344056"/>
                    </a:ext>
                  </a:extLst>
                </a:gridCol>
                <a:gridCol w="755590">
                  <a:extLst>
                    <a:ext uri="{9D8B030D-6E8A-4147-A177-3AD203B41FA5}">
                      <a16:colId xmlns:a16="http://schemas.microsoft.com/office/drawing/2014/main" val="66174165"/>
                    </a:ext>
                  </a:extLst>
                </a:gridCol>
                <a:gridCol w="881520">
                  <a:extLst>
                    <a:ext uri="{9D8B030D-6E8A-4147-A177-3AD203B41FA5}">
                      <a16:colId xmlns:a16="http://schemas.microsoft.com/office/drawing/2014/main" val="300033761"/>
                    </a:ext>
                  </a:extLst>
                </a:gridCol>
                <a:gridCol w="881520">
                  <a:extLst>
                    <a:ext uri="{9D8B030D-6E8A-4147-A177-3AD203B41FA5}">
                      <a16:colId xmlns:a16="http://schemas.microsoft.com/office/drawing/2014/main" val="878312483"/>
                    </a:ext>
                  </a:extLst>
                </a:gridCol>
              </a:tblGrid>
              <a:tr h="28368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S11_INPE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S11_USP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243510"/>
                  </a:ext>
                </a:extLst>
              </a:tr>
              <a:tr h="35460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0,761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0,807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04436"/>
                  </a:ext>
                </a:extLst>
              </a:tr>
              <a:tr h="35460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S11_INPE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0,761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0,953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64691"/>
                  </a:ext>
                </a:extLst>
              </a:tr>
              <a:tr h="35460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S11_USP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0,807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0,953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0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01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42ECBE25-E3BF-6A8C-3EA9-D4181443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169" y="1629414"/>
            <a:ext cx="6120000" cy="411709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6BD21F7-BBAB-77D7-4AAD-32C54E7F2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503" y="1847002"/>
            <a:ext cx="1842666" cy="21175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 err="1"/>
              <a:t>Sierpinski</a:t>
            </a:r>
            <a:r>
              <a:rPr lang="pt-BR" dirty="0"/>
              <a:t> </a:t>
            </a:r>
            <a:r>
              <a:rPr lang="pt-BR" dirty="0" err="1"/>
              <a:t>Monopole</a:t>
            </a:r>
            <a:r>
              <a:rPr lang="pt-BR" dirty="0"/>
              <a:t> V4</a:t>
            </a:r>
          </a:p>
        </p:txBody>
      </p:sp>
      <p:pic>
        <p:nvPicPr>
          <p:cNvPr id="4" name="Elemento Gráfico 3" descr="Ícone de lâmpad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0F1AB608-3246-0E07-F970-A677A56AAAD5}"/>
              </a:ext>
            </a:extLst>
          </p:cNvPr>
          <p:cNvGrpSpPr/>
          <p:nvPr/>
        </p:nvGrpSpPr>
        <p:grpSpPr>
          <a:xfrm>
            <a:off x="1271504" y="1455654"/>
            <a:ext cx="1814802" cy="432316"/>
            <a:chOff x="1271503" y="1455654"/>
            <a:chExt cx="2476523" cy="432316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09CF8B56-366E-8101-8C4F-DD81427BA87D}"/>
                </a:ext>
              </a:extLst>
            </p:cNvPr>
            <p:cNvCxnSpPr/>
            <p:nvPr/>
          </p:nvCxnSpPr>
          <p:spPr>
            <a:xfrm flipV="1">
              <a:off x="1271503" y="1640320"/>
              <a:ext cx="0" cy="24765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94D00EA4-1FC2-1225-8DCA-C3FF44EE1152}"/>
                </a:ext>
              </a:extLst>
            </p:cNvPr>
            <p:cNvCxnSpPr/>
            <p:nvPr/>
          </p:nvCxnSpPr>
          <p:spPr>
            <a:xfrm flipV="1">
              <a:off x="3748026" y="1629415"/>
              <a:ext cx="0" cy="24765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C1E27A3B-D622-895E-EA9A-9B524E394E36}"/>
                </a:ext>
              </a:extLst>
            </p:cNvPr>
            <p:cNvCxnSpPr>
              <a:cxnSpLocks/>
            </p:cNvCxnSpPr>
            <p:nvPr/>
          </p:nvCxnSpPr>
          <p:spPr>
            <a:xfrm>
              <a:off x="1271503" y="1769860"/>
              <a:ext cx="2476523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6992CBF-56A8-A2C9-36AA-885679716694}"/>
                </a:ext>
              </a:extLst>
            </p:cNvPr>
            <p:cNvSpPr txBox="1"/>
            <p:nvPr/>
          </p:nvSpPr>
          <p:spPr>
            <a:xfrm>
              <a:off x="1652266" y="1455654"/>
              <a:ext cx="1697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B71E42"/>
                  </a:solidFill>
                </a:rPr>
                <a:t>23,64 mm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FD4545A7-6EE9-E373-7314-E8B55B0A2368}"/>
              </a:ext>
            </a:extLst>
          </p:cNvPr>
          <p:cNvGrpSpPr/>
          <p:nvPr/>
        </p:nvGrpSpPr>
        <p:grpSpPr>
          <a:xfrm rot="16200000">
            <a:off x="49101" y="2666829"/>
            <a:ext cx="2018263" cy="426547"/>
            <a:chOff x="1271503" y="1461423"/>
            <a:chExt cx="2476523" cy="426547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99F20EE6-054A-4D02-1D38-399A420E1831}"/>
                </a:ext>
              </a:extLst>
            </p:cNvPr>
            <p:cNvCxnSpPr/>
            <p:nvPr/>
          </p:nvCxnSpPr>
          <p:spPr>
            <a:xfrm flipV="1">
              <a:off x="1271503" y="1640320"/>
              <a:ext cx="0" cy="24765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06EDF30E-7B6F-152C-0C25-850C22E2273A}"/>
                </a:ext>
              </a:extLst>
            </p:cNvPr>
            <p:cNvCxnSpPr/>
            <p:nvPr/>
          </p:nvCxnSpPr>
          <p:spPr>
            <a:xfrm flipV="1">
              <a:off x="3748026" y="1629415"/>
              <a:ext cx="0" cy="247650"/>
            </a:xfrm>
            <a:prstGeom prst="line">
              <a:avLst/>
            </a:prstGeom>
            <a:ln w="3175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09CFCED3-2BA5-9666-4C53-FA8ED92905A5}"/>
                </a:ext>
              </a:extLst>
            </p:cNvPr>
            <p:cNvCxnSpPr>
              <a:cxnSpLocks/>
            </p:cNvCxnSpPr>
            <p:nvPr/>
          </p:nvCxnSpPr>
          <p:spPr>
            <a:xfrm>
              <a:off x="1271503" y="1769860"/>
              <a:ext cx="2476523" cy="0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5E3BFFA-4923-8698-52CA-5C1836E1A279}"/>
                </a:ext>
              </a:extLst>
            </p:cNvPr>
            <p:cNvSpPr txBox="1"/>
            <p:nvPr/>
          </p:nvSpPr>
          <p:spPr>
            <a:xfrm>
              <a:off x="1902070" y="1461423"/>
              <a:ext cx="1229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B71E42"/>
                  </a:solidFill>
                </a:rPr>
                <a:t>26,4 mm</a:t>
              </a: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FF3BB59-519F-92E3-504F-AC43026DCC13}"/>
              </a:ext>
            </a:extLst>
          </p:cNvPr>
          <p:cNvSpPr txBox="1"/>
          <p:nvPr/>
        </p:nvSpPr>
        <p:spPr>
          <a:xfrm>
            <a:off x="498130" y="4210447"/>
            <a:ext cx="297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Coeficiente de Correlação de Pearson</a:t>
            </a:r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0E44EB22-09BA-DB39-61D6-46F39447C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53209"/>
              </p:ext>
            </p:extLst>
          </p:nvPr>
        </p:nvGraphicFramePr>
        <p:xfrm>
          <a:off x="481794" y="4518224"/>
          <a:ext cx="3384410" cy="1347480"/>
        </p:xfrm>
        <a:graphic>
          <a:graphicData uri="http://schemas.openxmlformats.org/drawingml/2006/table">
            <a:tbl>
              <a:tblPr/>
              <a:tblGrid>
                <a:gridCol w="865780">
                  <a:extLst>
                    <a:ext uri="{9D8B030D-6E8A-4147-A177-3AD203B41FA5}">
                      <a16:colId xmlns:a16="http://schemas.microsoft.com/office/drawing/2014/main" val="372344056"/>
                    </a:ext>
                  </a:extLst>
                </a:gridCol>
                <a:gridCol w="755590">
                  <a:extLst>
                    <a:ext uri="{9D8B030D-6E8A-4147-A177-3AD203B41FA5}">
                      <a16:colId xmlns:a16="http://schemas.microsoft.com/office/drawing/2014/main" val="66174165"/>
                    </a:ext>
                  </a:extLst>
                </a:gridCol>
                <a:gridCol w="881520">
                  <a:extLst>
                    <a:ext uri="{9D8B030D-6E8A-4147-A177-3AD203B41FA5}">
                      <a16:colId xmlns:a16="http://schemas.microsoft.com/office/drawing/2014/main" val="300033761"/>
                    </a:ext>
                  </a:extLst>
                </a:gridCol>
                <a:gridCol w="881520">
                  <a:extLst>
                    <a:ext uri="{9D8B030D-6E8A-4147-A177-3AD203B41FA5}">
                      <a16:colId xmlns:a16="http://schemas.microsoft.com/office/drawing/2014/main" val="878312483"/>
                    </a:ext>
                  </a:extLst>
                </a:gridCol>
              </a:tblGrid>
              <a:tr h="28368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S11_INPE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S11_USP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243510"/>
                  </a:ext>
                </a:extLst>
              </a:tr>
              <a:tr h="35460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S11_CST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0,929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0,944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804436"/>
                  </a:ext>
                </a:extLst>
              </a:tr>
              <a:tr h="35460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S11_INPE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0,929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0,983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464691"/>
                  </a:ext>
                </a:extLst>
              </a:tr>
              <a:tr h="35460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S11_USP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0,944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0,983</a:t>
                      </a:r>
                    </a:p>
                  </a:txBody>
                  <a:tcPr marL="7620" marR="7620" marT="30480" marB="3048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90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33351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41_TF66921596_Win32" id="{C147C79E-8E1C-40F4-8D7A-3772C7AC7D12}" vid="{D847A2F1-5FAE-40C1-B138-7870E4FBE2C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Minha invenção</Template>
  <TotalTime>1312</TotalTime>
  <Words>181</Words>
  <Application>Microsoft Office PowerPoint</Application>
  <PresentationFormat>Widescreen</PresentationFormat>
  <Paragraphs>87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Galeria</vt:lpstr>
      <vt:lpstr>Análise de S1,1</vt:lpstr>
      <vt:lpstr>Koch_simetric (Bowtie)</vt:lpstr>
      <vt:lpstr>MLIN_Cardioid_Monopole</vt:lpstr>
      <vt:lpstr>Sierpinski Monopole V1</vt:lpstr>
      <vt:lpstr>Sierpinski Monopole V4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S1,1</dc:title>
  <dc:creator>Stefano Albino Vilela Rezende</dc:creator>
  <cp:lastModifiedBy>Stefano Albino Vilela Rezende</cp:lastModifiedBy>
  <cp:revision>42</cp:revision>
  <dcterms:created xsi:type="dcterms:W3CDTF">2022-09-11T11:49:54Z</dcterms:created>
  <dcterms:modified xsi:type="dcterms:W3CDTF">2023-11-05T12:15:40Z</dcterms:modified>
</cp:coreProperties>
</file>