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6" r:id="rId4"/>
    <p:sldId id="269" r:id="rId5"/>
    <p:sldId id="265" r:id="rId6"/>
    <p:sldId id="266" r:id="rId7"/>
    <p:sldId id="267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7CFD30-78F6-4796-AF78-35B103A0AD94}" type="datetime1">
              <a:rPr lang="pt-BR" smtClean="0"/>
              <a:t>11/09/2022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0B7AB-C550-4BF6-8EAB-569AF1D4AE2F}" type="datetime1">
              <a:rPr lang="pt-BR" smtClean="0"/>
              <a:pPr/>
              <a:t>11/09/2022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3874D-A20A-4B3E-9C12-F524953D5B76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965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393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467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066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058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581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529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0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38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910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639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739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09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28EBA231-C0E6-42FD-B24B-2197B630DF66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Galeria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FB819-0348-4FFA-8966-070D6E65A15D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C244C41E-0D5E-487D-B514-78B37ED7805E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31" name="Conector Re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17BF1C-E377-4888-9F9B-0634F8D609BB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33" name="Conector Reto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ítulo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5F8C0E-F010-46B5-BB23-5671B30ED23F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445C70-EE79-42A6-85BA-BA3CC5D5B7DD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4AB237-443A-4BC6-BE37-D916AE2FA8EB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ítulo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8C529-969D-4105-8B6E-4598109F5B47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ítulo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11A5D7-7204-4C81-8724-ABF0E1B96082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ítulo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789B3-45A0-4F45-9BC1-E55C722BF4C5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FCEE1-8183-44AF-80BE-F88DFBCD9EA7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534713B2-1B8F-433D-9728-8BB21363C31B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Análise de S1,1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Stéfano albino vilela </a:t>
            </a:r>
            <a:r>
              <a:rPr lang="pt-B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rezende</a:t>
            </a:r>
            <a:endParaRPr lang="pt-B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pt-BR" dirty="0"/>
          </a:p>
        </p:txBody>
      </p:sp>
      <p:pic>
        <p:nvPicPr>
          <p:cNvPr id="5" name="Elemento gráfico 4" descr="Ícone de cérebro na cabeça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adrão do plano de fundo&#10;&#10;Descrição gerada automaticamente">
            <a:extLst>
              <a:ext uri="{FF2B5EF4-FFF2-40B4-BE49-F238E27FC236}">
                <a16:creationId xmlns:a16="http://schemas.microsoft.com/office/drawing/2014/main" id="{D5CD3159-EDA7-2E72-C079-F6C3379C5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362" y="1782896"/>
            <a:ext cx="1819251" cy="2160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l-PL" dirty="0"/>
              <a:t>MLIN_Disc_Monopole</a:t>
            </a:r>
            <a:endParaRPr lang="pt-BR" dirty="0"/>
          </a:p>
        </p:txBody>
      </p:sp>
      <p:pic>
        <p:nvPicPr>
          <p:cNvPr id="4" name="Elemento Gráfico 3" descr="Ícone de lâmpada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CD0904-E88A-861B-322B-63A4E03F28F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096000" y="1613771"/>
            <a:ext cx="4840608" cy="3630456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C9A7833-1E8E-3FCF-E24F-9EE8F8027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699200"/>
              </p:ext>
            </p:extLst>
          </p:nvPr>
        </p:nvGraphicFramePr>
        <p:xfrm>
          <a:off x="1256782" y="4394358"/>
          <a:ext cx="3296168" cy="1187292"/>
        </p:xfrm>
        <a:graphic>
          <a:graphicData uri="http://schemas.openxmlformats.org/drawingml/2006/table">
            <a:tbl>
              <a:tblPr/>
              <a:tblGrid>
                <a:gridCol w="824042">
                  <a:extLst>
                    <a:ext uri="{9D8B030D-6E8A-4147-A177-3AD203B41FA5}">
                      <a16:colId xmlns:a16="http://schemas.microsoft.com/office/drawing/2014/main" val="243575545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3429059466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2133898410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1593151276"/>
                    </a:ext>
                  </a:extLst>
                </a:gridCol>
              </a:tblGrid>
              <a:tr h="2968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S11_ADS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63455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57665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S11_ADS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478820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085397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C77EDF6-7241-2146-0709-A2384E615AC3}"/>
              </a:ext>
            </a:extLst>
          </p:cNvPr>
          <p:cNvSpPr txBox="1"/>
          <p:nvPr/>
        </p:nvSpPr>
        <p:spPr>
          <a:xfrm>
            <a:off x="1416413" y="4086581"/>
            <a:ext cx="297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Coeficiente de Correlação de Pearson</a:t>
            </a:r>
          </a:p>
        </p:txBody>
      </p:sp>
    </p:spTree>
    <p:extLst>
      <p:ext uri="{BB962C8B-B14F-4D97-AF65-F5344CB8AC3E}">
        <p14:creationId xmlns:p14="http://schemas.microsoft.com/office/powerpoint/2010/main" val="213700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DCA13AEA-C96B-B3F0-5837-478F89608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363" y="1782896"/>
            <a:ext cx="1817797" cy="2160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l-PL" dirty="0"/>
              <a:t>MLIN_Slot_Circular</a:t>
            </a:r>
            <a:endParaRPr lang="pt-BR" dirty="0"/>
          </a:p>
        </p:txBody>
      </p:sp>
      <p:pic>
        <p:nvPicPr>
          <p:cNvPr id="4" name="Elemento Gráfico 3" descr="Ícone de lâmpada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CD0904-E88A-861B-322B-63A4E03F28F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096000" y="1613771"/>
            <a:ext cx="4840608" cy="3630456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C9A7833-1E8E-3FCF-E24F-9EE8F8027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792085"/>
              </p:ext>
            </p:extLst>
          </p:nvPr>
        </p:nvGraphicFramePr>
        <p:xfrm>
          <a:off x="1256782" y="4394358"/>
          <a:ext cx="3296168" cy="1187292"/>
        </p:xfrm>
        <a:graphic>
          <a:graphicData uri="http://schemas.openxmlformats.org/drawingml/2006/table">
            <a:tbl>
              <a:tblPr/>
              <a:tblGrid>
                <a:gridCol w="824042">
                  <a:extLst>
                    <a:ext uri="{9D8B030D-6E8A-4147-A177-3AD203B41FA5}">
                      <a16:colId xmlns:a16="http://schemas.microsoft.com/office/drawing/2014/main" val="243575545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3429059466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2133898410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1593151276"/>
                    </a:ext>
                  </a:extLst>
                </a:gridCol>
              </a:tblGrid>
              <a:tr h="2968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S11_ADS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63455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57665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S11_ADS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478820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085397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C77EDF6-7241-2146-0709-A2384E615AC3}"/>
              </a:ext>
            </a:extLst>
          </p:cNvPr>
          <p:cNvSpPr txBox="1"/>
          <p:nvPr/>
        </p:nvSpPr>
        <p:spPr>
          <a:xfrm>
            <a:off x="1416413" y="4086581"/>
            <a:ext cx="297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Coeficiente de Correlação de Pearson</a:t>
            </a:r>
          </a:p>
        </p:txBody>
      </p:sp>
    </p:spTree>
    <p:extLst>
      <p:ext uri="{BB962C8B-B14F-4D97-AF65-F5344CB8AC3E}">
        <p14:creationId xmlns:p14="http://schemas.microsoft.com/office/powerpoint/2010/main" val="2457263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l-PL" dirty="0"/>
              <a:t>Sierp_Patch_2rd</a:t>
            </a:r>
            <a:endParaRPr lang="pt-BR" dirty="0"/>
          </a:p>
        </p:txBody>
      </p:sp>
      <p:pic>
        <p:nvPicPr>
          <p:cNvPr id="4" name="Elemento Gráfico 3" descr="Ícone de lâmpada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CD0904-E88A-861B-322B-63A4E03F28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096000" y="1613771"/>
            <a:ext cx="4840608" cy="3630456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C9A7833-1E8E-3FCF-E24F-9EE8F8027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061196"/>
              </p:ext>
            </p:extLst>
          </p:nvPr>
        </p:nvGraphicFramePr>
        <p:xfrm>
          <a:off x="1256782" y="4394358"/>
          <a:ext cx="3296168" cy="1187292"/>
        </p:xfrm>
        <a:graphic>
          <a:graphicData uri="http://schemas.openxmlformats.org/drawingml/2006/table">
            <a:tbl>
              <a:tblPr/>
              <a:tblGrid>
                <a:gridCol w="824042">
                  <a:extLst>
                    <a:ext uri="{9D8B030D-6E8A-4147-A177-3AD203B41FA5}">
                      <a16:colId xmlns:a16="http://schemas.microsoft.com/office/drawing/2014/main" val="243575545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3429059466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2133898410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1593151276"/>
                    </a:ext>
                  </a:extLst>
                </a:gridCol>
              </a:tblGrid>
              <a:tr h="2968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S11_ADS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63455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57665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S11_ADS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478820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085397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C77EDF6-7241-2146-0709-A2384E615AC3}"/>
              </a:ext>
            </a:extLst>
          </p:cNvPr>
          <p:cNvSpPr txBox="1"/>
          <p:nvPr/>
        </p:nvSpPr>
        <p:spPr>
          <a:xfrm>
            <a:off x="1416413" y="4086581"/>
            <a:ext cx="297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Coeficiente de Correlação de Pearson</a:t>
            </a:r>
          </a:p>
        </p:txBody>
      </p:sp>
      <p:pic>
        <p:nvPicPr>
          <p:cNvPr id="7" name="Imagem 6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C627B74F-5E2A-267E-AE2A-88883F5BCD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4362" y="1782896"/>
            <a:ext cx="145227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9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3849A9C5-7947-D64D-21E5-DCF945047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588" y="1782896"/>
            <a:ext cx="1536691" cy="2160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l-PL" dirty="0"/>
              <a:t>Sierp_Patch_3rd</a:t>
            </a:r>
            <a:endParaRPr lang="pt-BR" dirty="0"/>
          </a:p>
        </p:txBody>
      </p:sp>
      <p:pic>
        <p:nvPicPr>
          <p:cNvPr id="4" name="Elemento Gráfico 3" descr="Ícone de lâmpada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CD0904-E88A-861B-322B-63A4E03F28F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096000" y="1613771"/>
            <a:ext cx="4840608" cy="3630456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C9A7833-1E8E-3FCF-E24F-9EE8F8027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19033"/>
              </p:ext>
            </p:extLst>
          </p:nvPr>
        </p:nvGraphicFramePr>
        <p:xfrm>
          <a:off x="1256782" y="4394358"/>
          <a:ext cx="3296168" cy="1187292"/>
        </p:xfrm>
        <a:graphic>
          <a:graphicData uri="http://schemas.openxmlformats.org/drawingml/2006/table">
            <a:tbl>
              <a:tblPr/>
              <a:tblGrid>
                <a:gridCol w="824042">
                  <a:extLst>
                    <a:ext uri="{9D8B030D-6E8A-4147-A177-3AD203B41FA5}">
                      <a16:colId xmlns:a16="http://schemas.microsoft.com/office/drawing/2014/main" val="243575545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3429059466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2133898410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1593151276"/>
                    </a:ext>
                  </a:extLst>
                </a:gridCol>
              </a:tblGrid>
              <a:tr h="2968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S11_ADS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63455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57665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S11_ADS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478820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085397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C77EDF6-7241-2146-0709-A2384E615AC3}"/>
              </a:ext>
            </a:extLst>
          </p:cNvPr>
          <p:cNvSpPr txBox="1"/>
          <p:nvPr/>
        </p:nvSpPr>
        <p:spPr>
          <a:xfrm>
            <a:off x="1416413" y="4086581"/>
            <a:ext cx="297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Coeficiente de Correlação de Pearson</a:t>
            </a:r>
          </a:p>
        </p:txBody>
      </p:sp>
    </p:spTree>
    <p:extLst>
      <p:ext uri="{BB962C8B-B14F-4D97-AF65-F5344CB8AC3E}">
        <p14:creationId xmlns:p14="http://schemas.microsoft.com/office/powerpoint/2010/main" val="241012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t-BR" dirty="0" err="1"/>
              <a:t>Bowtie</a:t>
            </a:r>
            <a:r>
              <a:rPr lang="pt-BR" dirty="0"/>
              <a:t> </a:t>
            </a:r>
            <a:r>
              <a:rPr lang="pt-BR" dirty="0" err="1"/>
              <a:t>Import</a:t>
            </a:r>
            <a:endParaRPr lang="pt-BR" dirty="0"/>
          </a:p>
        </p:txBody>
      </p:sp>
      <p:pic>
        <p:nvPicPr>
          <p:cNvPr id="4" name="Elemento Gráfico 3" descr="Ícone de lâmpada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7" name="Imagem 6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21496330-69E1-11AD-6C7C-65367F2047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89" y="1760745"/>
            <a:ext cx="2523117" cy="2160000"/>
          </a:xfrm>
          <a:prstGeom prst="rect">
            <a:avLst/>
          </a:prstGeom>
        </p:spPr>
      </p:pic>
      <p:pic>
        <p:nvPicPr>
          <p:cNvPr id="9" name="Imagem 8" descr="Gráfico, Gráfico de linhas&#10;&#10;Descrição gerada automaticamente">
            <a:extLst>
              <a:ext uri="{FF2B5EF4-FFF2-40B4-BE49-F238E27FC236}">
                <a16:creationId xmlns:a16="http://schemas.microsoft.com/office/drawing/2014/main" id="{4DCD0904-E88A-861B-322B-63A4E03F28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613771"/>
            <a:ext cx="4840611" cy="3630458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C9A7833-1E8E-3FCF-E24F-9EE8F8027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753118"/>
              </p:ext>
            </p:extLst>
          </p:nvPr>
        </p:nvGraphicFramePr>
        <p:xfrm>
          <a:off x="1256782" y="4394358"/>
          <a:ext cx="3296168" cy="1187292"/>
        </p:xfrm>
        <a:graphic>
          <a:graphicData uri="http://schemas.openxmlformats.org/drawingml/2006/table">
            <a:tbl>
              <a:tblPr/>
              <a:tblGrid>
                <a:gridCol w="824042">
                  <a:extLst>
                    <a:ext uri="{9D8B030D-6E8A-4147-A177-3AD203B41FA5}">
                      <a16:colId xmlns:a16="http://schemas.microsoft.com/office/drawing/2014/main" val="243575545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3429059466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2133898410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1593151276"/>
                    </a:ext>
                  </a:extLst>
                </a:gridCol>
              </a:tblGrid>
              <a:tr h="2968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S11_ADS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63455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57665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S11_ADS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478820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085397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0874DA-D125-5379-D6FD-A757B97CB1F0}"/>
              </a:ext>
            </a:extLst>
          </p:cNvPr>
          <p:cNvSpPr txBox="1"/>
          <p:nvPr/>
        </p:nvSpPr>
        <p:spPr>
          <a:xfrm>
            <a:off x="1416413" y="4086581"/>
            <a:ext cx="297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Coeficiente de Correlação de Pearson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2304904-5965-6D8B-FDBC-28945E720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588" y="1782896"/>
            <a:ext cx="2495454" cy="2160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l-PL" dirty="0"/>
              <a:t>Sierpinski_simetric</a:t>
            </a:r>
            <a:endParaRPr lang="pt-BR" dirty="0"/>
          </a:p>
        </p:txBody>
      </p:sp>
      <p:pic>
        <p:nvPicPr>
          <p:cNvPr id="4" name="Elemento Gráfico 3" descr="Ícone de lâmpada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CD0904-E88A-861B-322B-63A4E03F28F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096000" y="1613771"/>
            <a:ext cx="4840608" cy="3630456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C9A7833-1E8E-3FCF-E24F-9EE8F8027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326350"/>
              </p:ext>
            </p:extLst>
          </p:nvPr>
        </p:nvGraphicFramePr>
        <p:xfrm>
          <a:off x="1256782" y="4394358"/>
          <a:ext cx="3296168" cy="1187292"/>
        </p:xfrm>
        <a:graphic>
          <a:graphicData uri="http://schemas.openxmlformats.org/drawingml/2006/table">
            <a:tbl>
              <a:tblPr/>
              <a:tblGrid>
                <a:gridCol w="824042">
                  <a:extLst>
                    <a:ext uri="{9D8B030D-6E8A-4147-A177-3AD203B41FA5}">
                      <a16:colId xmlns:a16="http://schemas.microsoft.com/office/drawing/2014/main" val="243575545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3429059466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2133898410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1593151276"/>
                    </a:ext>
                  </a:extLst>
                </a:gridCol>
              </a:tblGrid>
              <a:tr h="2968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S11_ADS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63455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57665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S11_ADS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478820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085397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C77EDF6-7241-2146-0709-A2384E615AC3}"/>
              </a:ext>
            </a:extLst>
          </p:cNvPr>
          <p:cNvSpPr txBox="1"/>
          <p:nvPr/>
        </p:nvSpPr>
        <p:spPr>
          <a:xfrm>
            <a:off x="1416413" y="4086581"/>
            <a:ext cx="297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Coeficiente de Correlação de Pearson</a:t>
            </a:r>
          </a:p>
        </p:txBody>
      </p:sp>
    </p:spTree>
    <p:extLst>
      <p:ext uri="{BB962C8B-B14F-4D97-AF65-F5344CB8AC3E}">
        <p14:creationId xmlns:p14="http://schemas.microsoft.com/office/powerpoint/2010/main" val="4737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t-BR" dirty="0" err="1"/>
              <a:t>Koch_simetric</a:t>
            </a:r>
            <a:r>
              <a:rPr lang="pt-BR" dirty="0"/>
              <a:t> (</a:t>
            </a:r>
            <a:r>
              <a:rPr lang="pt-BR" dirty="0" err="1"/>
              <a:t>Bowtie</a:t>
            </a:r>
            <a:r>
              <a:rPr lang="pt-BR" dirty="0"/>
              <a:t>)</a:t>
            </a:r>
          </a:p>
        </p:txBody>
      </p:sp>
      <p:pic>
        <p:nvPicPr>
          <p:cNvPr id="4" name="Elemento Gráfico 3" descr="Ícone de lâmpada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CD0904-E88A-861B-322B-63A4E03F28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096000" y="1613771"/>
            <a:ext cx="4840609" cy="3630456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C9A7833-1E8E-3FCF-E24F-9EE8F8027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87929"/>
              </p:ext>
            </p:extLst>
          </p:nvPr>
        </p:nvGraphicFramePr>
        <p:xfrm>
          <a:off x="1256782" y="4394358"/>
          <a:ext cx="3296168" cy="1187292"/>
        </p:xfrm>
        <a:graphic>
          <a:graphicData uri="http://schemas.openxmlformats.org/drawingml/2006/table">
            <a:tbl>
              <a:tblPr/>
              <a:tblGrid>
                <a:gridCol w="824042">
                  <a:extLst>
                    <a:ext uri="{9D8B030D-6E8A-4147-A177-3AD203B41FA5}">
                      <a16:colId xmlns:a16="http://schemas.microsoft.com/office/drawing/2014/main" val="243575545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3429059466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2133898410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1593151276"/>
                    </a:ext>
                  </a:extLst>
                </a:gridCol>
              </a:tblGrid>
              <a:tr h="2968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S11_ADS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63455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57665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S11_ADS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478820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085397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ED40AEDA-1FDB-E1B9-2EE1-2CBF47372B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4361" y="1782896"/>
            <a:ext cx="2484136" cy="2160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96D0E52-738D-757D-D12C-95AD6A798B1D}"/>
              </a:ext>
            </a:extLst>
          </p:cNvPr>
          <p:cNvSpPr txBox="1"/>
          <p:nvPr/>
        </p:nvSpPr>
        <p:spPr>
          <a:xfrm>
            <a:off x="1416413" y="4086581"/>
            <a:ext cx="297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Coeficiente de Correlação de Pearson</a:t>
            </a:r>
          </a:p>
        </p:txBody>
      </p:sp>
    </p:spTree>
    <p:extLst>
      <p:ext uri="{BB962C8B-B14F-4D97-AF65-F5344CB8AC3E}">
        <p14:creationId xmlns:p14="http://schemas.microsoft.com/office/powerpoint/2010/main" val="381000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t-BR" dirty="0" err="1"/>
              <a:t>CPW_Cardioid_Monopole</a:t>
            </a:r>
            <a:endParaRPr lang="pt-BR" dirty="0"/>
          </a:p>
        </p:txBody>
      </p:sp>
      <p:pic>
        <p:nvPicPr>
          <p:cNvPr id="4" name="Elemento Gráfico 3" descr="Ícone de lâmpada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CD0904-E88A-861B-322B-63A4E03F28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096000" y="1613771"/>
            <a:ext cx="4840610" cy="3630458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C9A7833-1E8E-3FCF-E24F-9EE8F8027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035039"/>
              </p:ext>
            </p:extLst>
          </p:nvPr>
        </p:nvGraphicFramePr>
        <p:xfrm>
          <a:off x="1256782" y="4394358"/>
          <a:ext cx="3296168" cy="1187292"/>
        </p:xfrm>
        <a:graphic>
          <a:graphicData uri="http://schemas.openxmlformats.org/drawingml/2006/table">
            <a:tbl>
              <a:tblPr/>
              <a:tblGrid>
                <a:gridCol w="824042">
                  <a:extLst>
                    <a:ext uri="{9D8B030D-6E8A-4147-A177-3AD203B41FA5}">
                      <a16:colId xmlns:a16="http://schemas.microsoft.com/office/drawing/2014/main" val="243575545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3429059466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2133898410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1593151276"/>
                    </a:ext>
                  </a:extLst>
                </a:gridCol>
              </a:tblGrid>
              <a:tr h="2968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S11_ADS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63455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57665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S11_ADS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478820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085397"/>
                  </a:ext>
                </a:extLst>
              </a:tr>
            </a:tbl>
          </a:graphicData>
        </a:graphic>
      </p:graphicFrame>
      <p:pic>
        <p:nvPicPr>
          <p:cNvPr id="3" name="Imagem 2" descr="Uma imagem contendo Diagrama&#10;&#10;Descrição gerada automaticamente">
            <a:extLst>
              <a:ext uri="{FF2B5EF4-FFF2-40B4-BE49-F238E27FC236}">
                <a16:creationId xmlns:a16="http://schemas.microsoft.com/office/drawing/2014/main" id="{E03B7CF8-DC89-6298-F2C3-07CCA72A56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4363" y="1783157"/>
            <a:ext cx="3045221" cy="216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698171A-E6B9-C341-BE9C-6504DE467E9C}"/>
              </a:ext>
            </a:extLst>
          </p:cNvPr>
          <p:cNvSpPr txBox="1"/>
          <p:nvPr/>
        </p:nvSpPr>
        <p:spPr>
          <a:xfrm>
            <a:off x="1416413" y="4086581"/>
            <a:ext cx="297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Coeficiente de Correlação de Pearson</a:t>
            </a:r>
          </a:p>
        </p:txBody>
      </p:sp>
    </p:spTree>
    <p:extLst>
      <p:ext uri="{BB962C8B-B14F-4D97-AF65-F5344CB8AC3E}">
        <p14:creationId xmlns:p14="http://schemas.microsoft.com/office/powerpoint/2010/main" val="355235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Forma&#10;&#10;Descrição gerada automaticamente">
            <a:extLst>
              <a:ext uri="{FF2B5EF4-FFF2-40B4-BE49-F238E27FC236}">
                <a16:creationId xmlns:a16="http://schemas.microsoft.com/office/drawing/2014/main" id="{9FB3EF56-941A-9986-43AF-930192D29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363" y="1782896"/>
            <a:ext cx="2966695" cy="2160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t-BR" dirty="0" err="1"/>
              <a:t>CPW_Disc_Monopole</a:t>
            </a:r>
            <a:endParaRPr lang="pt-BR" dirty="0"/>
          </a:p>
        </p:txBody>
      </p:sp>
      <p:pic>
        <p:nvPicPr>
          <p:cNvPr id="4" name="Elemento Gráfico 3" descr="Ícone de lâmpada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CD0904-E88A-861B-322B-63A4E03F28F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096000" y="1613771"/>
            <a:ext cx="4840610" cy="3630457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C9A7833-1E8E-3FCF-E24F-9EE8F8027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82470"/>
              </p:ext>
            </p:extLst>
          </p:nvPr>
        </p:nvGraphicFramePr>
        <p:xfrm>
          <a:off x="1256782" y="4394358"/>
          <a:ext cx="3296168" cy="1187292"/>
        </p:xfrm>
        <a:graphic>
          <a:graphicData uri="http://schemas.openxmlformats.org/drawingml/2006/table">
            <a:tbl>
              <a:tblPr/>
              <a:tblGrid>
                <a:gridCol w="824042">
                  <a:extLst>
                    <a:ext uri="{9D8B030D-6E8A-4147-A177-3AD203B41FA5}">
                      <a16:colId xmlns:a16="http://schemas.microsoft.com/office/drawing/2014/main" val="243575545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3429059466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2133898410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1593151276"/>
                    </a:ext>
                  </a:extLst>
                </a:gridCol>
              </a:tblGrid>
              <a:tr h="2968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S11_ADS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63455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57665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S11_ADS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478820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085397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251AB790-5056-76F1-7A8C-D1F3099ABB35}"/>
              </a:ext>
            </a:extLst>
          </p:cNvPr>
          <p:cNvSpPr txBox="1"/>
          <p:nvPr/>
        </p:nvSpPr>
        <p:spPr>
          <a:xfrm>
            <a:off x="1416413" y="4086581"/>
            <a:ext cx="297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Coeficiente de Correlação de Pearson</a:t>
            </a:r>
          </a:p>
        </p:txBody>
      </p:sp>
    </p:spTree>
    <p:extLst>
      <p:ext uri="{BB962C8B-B14F-4D97-AF65-F5344CB8AC3E}">
        <p14:creationId xmlns:p14="http://schemas.microsoft.com/office/powerpoint/2010/main" val="149789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t-BR" dirty="0"/>
              <a:t>fit_67 (Log-</a:t>
            </a:r>
            <a:r>
              <a:rPr lang="pt-BR" dirty="0" err="1"/>
              <a:t>Periodica</a:t>
            </a:r>
            <a:r>
              <a:rPr lang="pt-BR" dirty="0"/>
              <a:t> Koch – GA)</a:t>
            </a:r>
          </a:p>
        </p:txBody>
      </p:sp>
      <p:pic>
        <p:nvPicPr>
          <p:cNvPr id="4" name="Elemento Gráfico 3" descr="Ícone de lâmpada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CD0904-E88A-861B-322B-63A4E03F28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096000" y="1613771"/>
            <a:ext cx="4840609" cy="3630457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C9A7833-1E8E-3FCF-E24F-9EE8F8027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30765"/>
              </p:ext>
            </p:extLst>
          </p:nvPr>
        </p:nvGraphicFramePr>
        <p:xfrm>
          <a:off x="1256782" y="4394358"/>
          <a:ext cx="3296168" cy="1187292"/>
        </p:xfrm>
        <a:graphic>
          <a:graphicData uri="http://schemas.openxmlformats.org/drawingml/2006/table">
            <a:tbl>
              <a:tblPr/>
              <a:tblGrid>
                <a:gridCol w="824042">
                  <a:extLst>
                    <a:ext uri="{9D8B030D-6E8A-4147-A177-3AD203B41FA5}">
                      <a16:colId xmlns:a16="http://schemas.microsoft.com/office/drawing/2014/main" val="243575545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3429059466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2133898410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1593151276"/>
                    </a:ext>
                  </a:extLst>
                </a:gridCol>
              </a:tblGrid>
              <a:tr h="2968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S11_ADS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63455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57665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S11_ADS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478820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085397"/>
                  </a:ext>
                </a:extLst>
              </a:tr>
            </a:tbl>
          </a:graphicData>
        </a:graphic>
      </p:graphicFrame>
      <p:pic>
        <p:nvPicPr>
          <p:cNvPr id="3" name="Imagem 2" descr="Gráfico, Diagrama&#10;&#10;Descrição gerada automaticamente">
            <a:extLst>
              <a:ext uri="{FF2B5EF4-FFF2-40B4-BE49-F238E27FC236}">
                <a16:creationId xmlns:a16="http://schemas.microsoft.com/office/drawing/2014/main" id="{3D3078A9-A4F7-4FFC-42D9-F7D4D89809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4361" y="1782896"/>
            <a:ext cx="3174620" cy="2160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EB2A107-F6B3-5838-F7AA-B34CC30C071E}"/>
              </a:ext>
            </a:extLst>
          </p:cNvPr>
          <p:cNvSpPr txBox="1"/>
          <p:nvPr/>
        </p:nvSpPr>
        <p:spPr>
          <a:xfrm>
            <a:off x="1416413" y="4086581"/>
            <a:ext cx="297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Coeficiente de Correlação de Pearson</a:t>
            </a:r>
          </a:p>
        </p:txBody>
      </p:sp>
    </p:spTree>
    <p:extLst>
      <p:ext uri="{BB962C8B-B14F-4D97-AF65-F5344CB8AC3E}">
        <p14:creationId xmlns:p14="http://schemas.microsoft.com/office/powerpoint/2010/main" val="199206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l-PL" dirty="0"/>
              <a:t>Log_P_Koch_Param_1</a:t>
            </a:r>
            <a:endParaRPr lang="pt-BR" dirty="0"/>
          </a:p>
        </p:txBody>
      </p:sp>
      <p:pic>
        <p:nvPicPr>
          <p:cNvPr id="4" name="Elemento Gráfico 3" descr="Ícone de lâmpada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CD0904-E88A-861B-322B-63A4E03F28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096000" y="1613771"/>
            <a:ext cx="4840608" cy="3630456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C9A7833-1E8E-3FCF-E24F-9EE8F8027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59092"/>
              </p:ext>
            </p:extLst>
          </p:nvPr>
        </p:nvGraphicFramePr>
        <p:xfrm>
          <a:off x="1256782" y="4394358"/>
          <a:ext cx="3296168" cy="1187292"/>
        </p:xfrm>
        <a:graphic>
          <a:graphicData uri="http://schemas.openxmlformats.org/drawingml/2006/table">
            <a:tbl>
              <a:tblPr/>
              <a:tblGrid>
                <a:gridCol w="824042">
                  <a:extLst>
                    <a:ext uri="{9D8B030D-6E8A-4147-A177-3AD203B41FA5}">
                      <a16:colId xmlns:a16="http://schemas.microsoft.com/office/drawing/2014/main" val="243575545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3429059466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2133898410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1593151276"/>
                    </a:ext>
                  </a:extLst>
                </a:gridCol>
              </a:tblGrid>
              <a:tr h="2968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S11_ADS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63455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57665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S11_ADS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478820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085397"/>
                  </a:ext>
                </a:extLst>
              </a:tr>
            </a:tbl>
          </a:graphicData>
        </a:graphic>
      </p:graphicFrame>
      <p:pic>
        <p:nvPicPr>
          <p:cNvPr id="3" name="Imagem 2" descr="Forma, Seta&#10;&#10;Descrição gerada automaticamente">
            <a:extLst>
              <a:ext uri="{FF2B5EF4-FFF2-40B4-BE49-F238E27FC236}">
                <a16:creationId xmlns:a16="http://schemas.microsoft.com/office/drawing/2014/main" id="{2A71EBB4-7EB9-C590-9EA7-802A0BE2D0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4361" y="1782896"/>
            <a:ext cx="3639289" cy="2160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689D518-A12B-266A-3CCA-0CE576DA6A23}"/>
              </a:ext>
            </a:extLst>
          </p:cNvPr>
          <p:cNvSpPr txBox="1"/>
          <p:nvPr/>
        </p:nvSpPr>
        <p:spPr>
          <a:xfrm>
            <a:off x="1416413" y="4086581"/>
            <a:ext cx="297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Coeficiente de Correlação de Pearson</a:t>
            </a:r>
          </a:p>
        </p:txBody>
      </p:sp>
    </p:spTree>
    <p:extLst>
      <p:ext uri="{BB962C8B-B14F-4D97-AF65-F5344CB8AC3E}">
        <p14:creationId xmlns:p14="http://schemas.microsoft.com/office/powerpoint/2010/main" val="267142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l-PL" dirty="0"/>
              <a:t>MLIN_Cardioid_Monopole</a:t>
            </a:r>
            <a:endParaRPr lang="pt-BR" dirty="0"/>
          </a:p>
        </p:txBody>
      </p:sp>
      <p:pic>
        <p:nvPicPr>
          <p:cNvPr id="4" name="Elemento Gráfico 3" descr="Ícone de lâmpada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CD0904-E88A-861B-322B-63A4E03F28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096000" y="1613771"/>
            <a:ext cx="4840608" cy="3630456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C9A7833-1E8E-3FCF-E24F-9EE8F8027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66056"/>
              </p:ext>
            </p:extLst>
          </p:nvPr>
        </p:nvGraphicFramePr>
        <p:xfrm>
          <a:off x="1256782" y="4394358"/>
          <a:ext cx="3296168" cy="1187292"/>
        </p:xfrm>
        <a:graphic>
          <a:graphicData uri="http://schemas.openxmlformats.org/drawingml/2006/table">
            <a:tbl>
              <a:tblPr/>
              <a:tblGrid>
                <a:gridCol w="824042">
                  <a:extLst>
                    <a:ext uri="{9D8B030D-6E8A-4147-A177-3AD203B41FA5}">
                      <a16:colId xmlns:a16="http://schemas.microsoft.com/office/drawing/2014/main" val="243575545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3429059466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2133898410"/>
                    </a:ext>
                  </a:extLst>
                </a:gridCol>
                <a:gridCol w="824042">
                  <a:extLst>
                    <a:ext uri="{9D8B030D-6E8A-4147-A177-3AD203B41FA5}">
                      <a16:colId xmlns:a16="http://schemas.microsoft.com/office/drawing/2014/main" val="1593151276"/>
                    </a:ext>
                  </a:extLst>
                </a:gridCol>
              </a:tblGrid>
              <a:tr h="2968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S11_ADS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63455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57665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S11_ADS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478820"/>
                  </a:ext>
                </a:extLst>
              </a:tr>
              <a:tr h="29682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085397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C77EDF6-7241-2146-0709-A2384E615AC3}"/>
              </a:ext>
            </a:extLst>
          </p:cNvPr>
          <p:cNvSpPr txBox="1"/>
          <p:nvPr/>
        </p:nvSpPr>
        <p:spPr>
          <a:xfrm>
            <a:off x="1416413" y="4086581"/>
            <a:ext cx="297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Coeficiente de Correlação de Pearson</a:t>
            </a:r>
          </a:p>
        </p:txBody>
      </p:sp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EEBE9FE6-4F27-F4F6-E7EC-54AD3B3049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4362" y="1782896"/>
            <a:ext cx="179194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3789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0958841_TF66921596_Win32" id="{C147C79E-8E1C-40F4-8D7A-3772C7AC7D12}" vid="{D847A2F1-5FAE-40C1-B138-7870E4FBE2C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Minha invenção</Template>
  <TotalTime>103</TotalTime>
  <Words>478</Words>
  <Application>Microsoft Office PowerPoint</Application>
  <PresentationFormat>Widescreen</PresentationFormat>
  <Paragraphs>231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Galeria</vt:lpstr>
      <vt:lpstr>Análise de S1,1</vt:lpstr>
      <vt:lpstr>Bowtie Import</vt:lpstr>
      <vt:lpstr>Sierpinski_simetric</vt:lpstr>
      <vt:lpstr>Koch_simetric (Bowtie)</vt:lpstr>
      <vt:lpstr>CPW_Cardioid_Monopole</vt:lpstr>
      <vt:lpstr>CPW_Disc_Monopole</vt:lpstr>
      <vt:lpstr>fit_67 (Log-Periodica Koch – GA)</vt:lpstr>
      <vt:lpstr>Log_P_Koch_Param_1</vt:lpstr>
      <vt:lpstr>MLIN_Cardioid_Monopole</vt:lpstr>
      <vt:lpstr>MLIN_Disc_Monopole</vt:lpstr>
      <vt:lpstr>MLIN_Slot_Circular</vt:lpstr>
      <vt:lpstr>Sierp_Patch_2rd</vt:lpstr>
      <vt:lpstr>Sierp_Patch_3rd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S1,1</dc:title>
  <dc:creator>Stefano Albino Vilela Rezende</dc:creator>
  <cp:lastModifiedBy>Stefano Albino Vilela Rezende</cp:lastModifiedBy>
  <cp:revision>9</cp:revision>
  <dcterms:created xsi:type="dcterms:W3CDTF">2022-09-11T11:49:54Z</dcterms:created>
  <dcterms:modified xsi:type="dcterms:W3CDTF">2022-09-11T13:33:31Z</dcterms:modified>
</cp:coreProperties>
</file>