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26" r:id="rId2"/>
    <p:sldMasterId id="2147483731" r:id="rId3"/>
  </p:sldMasterIdLst>
  <p:sldIdLst>
    <p:sldId id="256" r:id="rId4"/>
    <p:sldId id="274" r:id="rId5"/>
    <p:sldId id="281" r:id="rId6"/>
    <p:sldId id="275" r:id="rId7"/>
    <p:sldId id="276" r:id="rId8"/>
    <p:sldId id="278" r:id="rId9"/>
    <p:sldId id="277" r:id="rId10"/>
    <p:sldId id="280" r:id="rId11"/>
    <p:sldId id="27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2-A742-995C-586D293C3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2-A742-995C-586D293C31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2-A742-995C-586D293C3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5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9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1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6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4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ροσαρμοσμένη διάταξ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18 August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6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4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8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53962774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0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ροσαρμοσμένη διάταξ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47681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0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3810C8-7B3C-4B8D-A8EA-E5A496C00EA0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0CD8E2-6EE3-41AF-9703-99B76B370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1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A38ADD-CB97-4AE9-BEFC-2A65C61FF1BF}"/>
              </a:ext>
            </a:extLst>
          </p:cNvPr>
          <p:cNvSpPr/>
          <p:nvPr/>
        </p:nvSpPr>
        <p:spPr>
          <a:xfrm>
            <a:off x="3326375" y="6488668"/>
            <a:ext cx="467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School of Computing Science and Digital Media</a:t>
            </a:r>
          </a:p>
        </p:txBody>
      </p:sp>
    </p:spTree>
    <p:extLst>
      <p:ext uri="{BB962C8B-B14F-4D97-AF65-F5344CB8AC3E}">
        <p14:creationId xmlns:p14="http://schemas.microsoft.com/office/powerpoint/2010/main" val="35536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6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5A3393-4672-4E33-89A5-6724F5A4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System Development for Examination Timetabling</a:t>
            </a:r>
            <a:endParaRPr lang="en-GB" sz="5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076D590-56A0-4759-B895-4F2A2487E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Stefanos Chatzileftheris 1909248  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A70D372-1A1B-4F21-8F01-BD3725C41E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4" y="-61138"/>
            <a:ext cx="10845709" cy="2245046"/>
          </a:xfrm>
          <a:prstGeom prst="rect">
            <a:avLst/>
          </a:prstGeom>
        </p:spPr>
      </p:pic>
      <p:sp>
        <p:nvSpPr>
          <p:cNvPr id="6" name="Υπότιτλος 2">
            <a:extLst>
              <a:ext uri="{FF2B5EF4-FFF2-40B4-BE49-F238E27FC236}">
                <a16:creationId xmlns:a16="http://schemas.microsoft.com/office/drawing/2014/main" id="{4669A16A-202E-4766-8676-A02170A3C9FE}"/>
              </a:ext>
            </a:extLst>
          </p:cNvPr>
          <p:cNvSpPr txBox="1">
            <a:spLocks/>
          </p:cNvSpPr>
          <p:nvPr/>
        </p:nvSpPr>
        <p:spPr>
          <a:xfrm>
            <a:off x="638881" y="6019333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Supervisor-Kate Han and John McCall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70873257-DA96-4DC3-8818-DAF4F1BF7C8F}"/>
              </a:ext>
            </a:extLst>
          </p:cNvPr>
          <p:cNvSpPr txBox="1">
            <a:spLocks/>
          </p:cNvSpPr>
          <p:nvPr/>
        </p:nvSpPr>
        <p:spPr>
          <a:xfrm>
            <a:off x="821338" y="3643316"/>
            <a:ext cx="11873730" cy="27745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Automated System Development for Examination Timetabling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Stefanos Chatzileftheris 1909248</a:t>
            </a:r>
          </a:p>
        </p:txBody>
      </p:sp>
    </p:spTree>
    <p:extLst>
      <p:ext uri="{BB962C8B-B14F-4D97-AF65-F5344CB8AC3E}">
        <p14:creationId xmlns:p14="http://schemas.microsoft.com/office/powerpoint/2010/main" val="40026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3F2115-3998-4BC6-89AC-EDBE7F78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AD78D7-8CEB-453A-B09D-07480159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 now the Demonstration of the system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F8A7B4-6DB9-4667-8EB9-8EA2659B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63F6C8-EFB0-4DCA-83B4-709367B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" y="790113"/>
            <a:ext cx="12008497" cy="900575"/>
          </a:xfrm>
        </p:spPr>
        <p:txBody>
          <a:bodyPr/>
          <a:lstStyle/>
          <a:p>
            <a:r>
              <a:rPr lang="en-US" dirty="0"/>
              <a:t>Introduction to Examination timetabling problems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F8909C-3579-45A1-9F48-FBBC5C5B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0220"/>
            <a:ext cx="12192000" cy="4897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the problem?</a:t>
            </a:r>
          </a:p>
          <a:p>
            <a:pPr marL="0" indent="0">
              <a:buNone/>
            </a:pPr>
            <a:r>
              <a:rPr lang="en-US" dirty="0"/>
              <a:t>1) A set of Exams</a:t>
            </a:r>
          </a:p>
          <a:p>
            <a:pPr marL="0" indent="0">
              <a:buNone/>
            </a:pPr>
            <a:r>
              <a:rPr lang="en-US" dirty="0"/>
              <a:t>2)A set of Timeslots</a:t>
            </a:r>
          </a:p>
          <a:p>
            <a:pPr marL="0" indent="0">
              <a:buNone/>
            </a:pPr>
            <a:r>
              <a:rPr lang="en-US" dirty="0"/>
              <a:t>3) A set of Students</a:t>
            </a:r>
          </a:p>
          <a:p>
            <a:pPr marL="0" indent="0">
              <a:buNone/>
            </a:pPr>
            <a:r>
              <a:rPr lang="en-US" dirty="0"/>
              <a:t>Objective function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en-US" dirty="0" err="1"/>
              <a:t>Contraints</a:t>
            </a:r>
            <a:r>
              <a:rPr lang="en-US" dirty="0"/>
              <a:t> </a:t>
            </a:r>
            <a:r>
              <a:rPr lang="en-GB" dirty="0"/>
              <a:t>which must be satisfied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Soft Constraints </a:t>
            </a:r>
            <a:r>
              <a:rPr lang="en-GB" dirty="0"/>
              <a:t>which may not be satisfied.</a:t>
            </a:r>
          </a:p>
          <a:p>
            <a:pPr marL="0" indent="0">
              <a:buNone/>
            </a:pPr>
            <a:r>
              <a:rPr lang="en-GB" dirty="0"/>
              <a:t>The problem will be different from university to university</a:t>
            </a:r>
          </a:p>
          <a:p>
            <a:pPr marL="0" indent="0">
              <a:buNone/>
            </a:pPr>
            <a:r>
              <a:rPr lang="en-GB" dirty="0"/>
              <a:t>The Size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Capacitated and un-capacitated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0EC7BC-6851-4432-BB3D-3395CF47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2476" y="6351402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7D9099-41FB-48D0-8B7E-20B24700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of Toronto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BCA0D5-236A-4B96-8080-EA628E9A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C2053A6-5E76-4CF8-A436-44B6B29991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08" y="1956741"/>
            <a:ext cx="7991475" cy="3676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EC8052-A4B2-48A0-AD3F-E1F5A912C71C}"/>
              </a:ext>
            </a:extLst>
          </p:cNvPr>
          <p:cNvSpPr/>
          <p:nvPr/>
        </p:nvSpPr>
        <p:spPr>
          <a:xfrm flipV="1">
            <a:off x="2071373" y="3844030"/>
            <a:ext cx="7192428" cy="3107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7174E8-BA38-46BD-B7EC-F555D5119F5C}"/>
              </a:ext>
            </a:extLst>
          </p:cNvPr>
          <p:cNvSpPr/>
          <p:nvPr/>
        </p:nvSpPr>
        <p:spPr>
          <a:xfrm flipV="1">
            <a:off x="2000352" y="3129999"/>
            <a:ext cx="7192428" cy="29900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E21A7F-E2B2-4D06-9E88-A8B1A8EF9C77}"/>
              </a:ext>
            </a:extLst>
          </p:cNvPr>
          <p:cNvSpPr/>
          <p:nvPr/>
        </p:nvSpPr>
        <p:spPr>
          <a:xfrm>
            <a:off x="9644147" y="3749056"/>
            <a:ext cx="2117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&lt;- Big Size of dataset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C0C3CB-5174-4D4E-94DF-2AAADEC2FAC5}"/>
              </a:ext>
            </a:extLst>
          </p:cNvPr>
          <p:cNvSpPr/>
          <p:nvPr/>
        </p:nvSpPr>
        <p:spPr>
          <a:xfrm>
            <a:off x="9062865" y="3047130"/>
            <a:ext cx="312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&lt;- Big number of Conflict Density</a:t>
            </a:r>
          </a:p>
        </p:txBody>
      </p:sp>
    </p:spTree>
    <p:extLst>
      <p:ext uri="{BB962C8B-B14F-4D97-AF65-F5344CB8AC3E}">
        <p14:creationId xmlns:p14="http://schemas.microsoft.com/office/powerpoint/2010/main" val="33181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8DA365-29D3-4FB3-B829-7701DF8D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724"/>
            <a:ext cx="10961914" cy="664177"/>
          </a:xfrm>
        </p:spPr>
        <p:txBody>
          <a:bodyPr/>
          <a:lstStyle/>
          <a:p>
            <a:r>
              <a:rPr lang="en-US" dirty="0"/>
              <a:t>Aim and Objective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6FE6D7-3FD4-48BF-BDEE-155571FC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" y="1296140"/>
            <a:ext cx="12070702" cy="5477522"/>
          </a:xfrm>
        </p:spPr>
        <p:txBody>
          <a:bodyPr/>
          <a:lstStyle/>
          <a:p>
            <a:r>
              <a:rPr lang="en-US" dirty="0"/>
              <a:t>Objective function: Satisfy the hard constrain and minimize the soft constrain</a:t>
            </a:r>
          </a:p>
          <a:p>
            <a:r>
              <a:rPr lang="en-US" b="1" dirty="0"/>
              <a:t>Hard constraint: </a:t>
            </a:r>
            <a:r>
              <a:rPr lang="en-US" dirty="0"/>
              <a:t>Each exam scheduling once during the period</a:t>
            </a:r>
          </a:p>
          <a:p>
            <a:r>
              <a:rPr lang="en-GB" b="1" dirty="0"/>
              <a:t>Soft constraint: </a:t>
            </a:r>
            <a:r>
              <a:rPr lang="en-GB" dirty="0"/>
              <a:t>Conflicting exams are not scheduled in the same timeslot It is better to spread exams as far as possible to get better quality results.</a:t>
            </a:r>
            <a:r>
              <a:rPr lang="en-US" dirty="0"/>
              <a:t> </a:t>
            </a:r>
          </a:p>
          <a:p>
            <a:r>
              <a:rPr lang="en-US" dirty="0"/>
              <a:t>Develop a system that can solve the problem using Java</a:t>
            </a:r>
            <a:r>
              <a:rPr lang="en-GB" i="1" dirty="0"/>
              <a:t>. </a:t>
            </a:r>
            <a:r>
              <a:rPr lang="en-GB" dirty="0"/>
              <a:t>The developed application would be able to compare the results from three different Techniques (Hill Climbing and Simulated Annealing and </a:t>
            </a:r>
            <a:r>
              <a:rPr lang="en-GB" dirty="0" err="1"/>
              <a:t>Tabu</a:t>
            </a:r>
            <a:r>
              <a:rPr lang="en-GB" dirty="0"/>
              <a:t> Search technique) and compare them in order to check which technique has the best possible outcome.</a:t>
            </a:r>
          </a:p>
          <a:p>
            <a:r>
              <a:rPr lang="en-GB" dirty="0"/>
              <a:t>A simple Interface using </a:t>
            </a:r>
            <a:r>
              <a:rPr lang="en-GB" dirty="0" err="1"/>
              <a:t>JDialog</a:t>
            </a:r>
            <a:endParaRPr lang="en-GB" dirty="0"/>
          </a:p>
          <a:p>
            <a:r>
              <a:rPr lang="en-GB" dirty="0"/>
              <a:t>Visualize the results using RStudio.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398A57-FB8B-49B1-BEAA-251F79B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5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0EA230-0621-401F-AB61-AAB3B286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3773"/>
            <a:ext cx="6995604" cy="666369"/>
          </a:xfrm>
        </p:spPr>
        <p:txBody>
          <a:bodyPr/>
          <a:lstStyle/>
          <a:p>
            <a:r>
              <a:rPr lang="en-US" dirty="0"/>
              <a:t>Design	and Implementation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68F05A5-A1FC-4596-A56C-51262F8B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650"/>
            <a:ext cx="12191999" cy="512179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split the problem into two subproblem:</a:t>
            </a:r>
          </a:p>
          <a:p>
            <a:pPr marL="0" indent="0">
              <a:buNone/>
            </a:pPr>
            <a:r>
              <a:rPr lang="en-GB" dirty="0"/>
              <a:t>The Constructor: Low-level-graph-colouring</a:t>
            </a:r>
          </a:p>
          <a:p>
            <a:pPr marL="0" indent="0">
              <a:buNone/>
            </a:pPr>
            <a:r>
              <a:rPr lang="en-GB" dirty="0"/>
              <a:t>1)Large Degree</a:t>
            </a:r>
          </a:p>
          <a:p>
            <a:pPr marL="0" indent="0">
              <a:buNone/>
            </a:pPr>
            <a:r>
              <a:rPr lang="en-GB" dirty="0"/>
              <a:t>2)Saturation Degree</a:t>
            </a:r>
          </a:p>
          <a:p>
            <a:pPr marL="0" indent="0">
              <a:buNone/>
            </a:pPr>
            <a:r>
              <a:rPr lang="en-GB" dirty="0"/>
              <a:t>The aim is to take an initial Solution</a:t>
            </a:r>
          </a:p>
          <a:p>
            <a:pPr marL="0" indent="0">
              <a:buNone/>
            </a:pPr>
            <a:r>
              <a:rPr lang="en-GB" dirty="0"/>
              <a:t>The Optimizer: Use three different local search algorithms</a:t>
            </a:r>
          </a:p>
          <a:p>
            <a:pPr marL="0" indent="0">
              <a:buNone/>
            </a:pPr>
            <a:r>
              <a:rPr lang="en-GB" dirty="0"/>
              <a:t>1)Hill-climbing</a:t>
            </a:r>
          </a:p>
          <a:p>
            <a:pPr marL="0" indent="0">
              <a:buNone/>
            </a:pPr>
            <a:r>
              <a:rPr lang="en-GB" dirty="0"/>
              <a:t>2)Simulated annealing</a:t>
            </a:r>
          </a:p>
          <a:p>
            <a:pPr marL="0" indent="0">
              <a:buNone/>
            </a:pPr>
            <a:r>
              <a:rPr lang="en-GB" dirty="0"/>
              <a:t>3)</a:t>
            </a:r>
            <a:r>
              <a:rPr lang="en-GB" dirty="0" err="1"/>
              <a:t>Tabu</a:t>
            </a:r>
            <a:r>
              <a:rPr lang="en-GB" dirty="0"/>
              <a:t> search</a:t>
            </a:r>
          </a:p>
          <a:p>
            <a:pPr marL="0" indent="0">
              <a:buNone/>
            </a:pPr>
            <a:r>
              <a:rPr lang="en-GB" dirty="0"/>
              <a:t>The aim is to minimize the soft constrain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3B47-0A28-4AFF-ACB4-02CA8FA1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9EB95A-05DD-4062-89A9-55A9E9F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25624"/>
            <a:ext cx="11353800" cy="783771"/>
          </a:xfrm>
        </p:spPr>
        <p:txBody>
          <a:bodyPr/>
          <a:lstStyle/>
          <a:p>
            <a:r>
              <a:rPr lang="en-US" dirty="0"/>
              <a:t>Local search Algorithms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E01DF5-043A-42A1-B919-36A0301D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31146"/>
            <a:ext cx="12120465" cy="5126854"/>
          </a:xfrm>
        </p:spPr>
        <p:txBody>
          <a:bodyPr/>
          <a:lstStyle/>
          <a:p>
            <a:r>
              <a:rPr lang="en-US" dirty="0"/>
              <a:t>Hill climbing:</a:t>
            </a:r>
            <a:r>
              <a:rPr lang="en-GB" dirty="0"/>
              <a:t> The idea of hill climbing  is to moves only the new solution is better than the previous, in case of improvement is there in solution quality.</a:t>
            </a:r>
            <a:endParaRPr lang="en-US" dirty="0"/>
          </a:p>
          <a:p>
            <a:r>
              <a:rPr lang="en-US" dirty="0"/>
              <a:t>Simulated Annealing: </a:t>
            </a:r>
            <a:r>
              <a:rPr lang="en-GB" dirty="0"/>
              <a:t>The idea is to assigns a random search that accepts not only the positive changes but also negative changes with certain probability range, which is decreased as the search continues.</a:t>
            </a:r>
            <a:endParaRPr lang="en-US" dirty="0"/>
          </a:p>
          <a:p>
            <a:r>
              <a:rPr lang="en-US" dirty="0" err="1"/>
              <a:t>Tabu</a:t>
            </a:r>
            <a:r>
              <a:rPr lang="en-US" dirty="0"/>
              <a:t> Search:</a:t>
            </a:r>
            <a:r>
              <a:rPr lang="en-GB" dirty="0"/>
              <a:t> Basically, the idea of this </a:t>
            </a:r>
            <a:r>
              <a:rPr lang="en-GB" dirty="0" err="1"/>
              <a:t>tabu</a:t>
            </a:r>
            <a:r>
              <a:rPr lang="en-GB" dirty="0"/>
              <a:t> search algorithm is to study the search space by keeping the last n visited solutions in a </a:t>
            </a:r>
            <a:r>
              <a:rPr lang="en-GB" dirty="0" err="1"/>
              <a:t>tabu</a:t>
            </a:r>
            <a:r>
              <a:rPr lang="en-GB" dirty="0"/>
              <a:t> list to avoid duplicating search on those solutions while producing new 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0F95-D52A-4A3B-8E91-0E97C3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40CB09-2D8C-476C-8499-95CF87D8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590"/>
            <a:ext cx="12191999" cy="551181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D11A08-7722-4217-B8BF-062D8471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46933F25-F2BB-43E2-830F-A97E1F094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14" y="2070637"/>
            <a:ext cx="10537825" cy="2273752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E2C097B7-BD02-4B11-8DFA-1EA311C2FA3C}"/>
              </a:ext>
            </a:extLst>
          </p:cNvPr>
          <p:cNvSpPr/>
          <p:nvPr/>
        </p:nvSpPr>
        <p:spPr>
          <a:xfrm flipV="1">
            <a:off x="87913" y="3293615"/>
            <a:ext cx="10537825" cy="14921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D46EED-BC45-45F5-8EEF-DA42594E7AF0}"/>
              </a:ext>
            </a:extLst>
          </p:cNvPr>
          <p:cNvSpPr/>
          <p:nvPr/>
        </p:nvSpPr>
        <p:spPr>
          <a:xfrm flipV="1">
            <a:off x="87913" y="4030481"/>
            <a:ext cx="10537825" cy="14921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2B05F20-0457-4145-B633-18923AAEE33C}"/>
              </a:ext>
            </a:extLst>
          </p:cNvPr>
          <p:cNvSpPr/>
          <p:nvPr/>
        </p:nvSpPr>
        <p:spPr>
          <a:xfrm>
            <a:off x="10553700" y="3152001"/>
            <a:ext cx="1777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sz="1200" dirty="0">
                <a:solidFill>
                  <a:srgbClr val="FF0000"/>
                </a:solidFill>
              </a:rPr>
              <a:t>because of the big size</a:t>
            </a: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E506B8F9-B671-475B-82B0-87145355D0CC}"/>
              </a:ext>
            </a:extLst>
          </p:cNvPr>
          <p:cNvSpPr/>
          <p:nvPr/>
        </p:nvSpPr>
        <p:spPr>
          <a:xfrm>
            <a:off x="10451607" y="3945717"/>
            <a:ext cx="1550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&lt;- because of the small size</a:t>
            </a: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8EF01FAB-0F04-419C-A311-23707B716522}"/>
              </a:ext>
            </a:extLst>
          </p:cNvPr>
          <p:cNvSpPr/>
          <p:nvPr/>
        </p:nvSpPr>
        <p:spPr>
          <a:xfrm>
            <a:off x="10791046" y="4348447"/>
            <a:ext cx="102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with gap 10%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A27D7670-D049-414C-92AB-A0B8264DF3EC}"/>
              </a:ext>
            </a:extLst>
          </p:cNvPr>
          <p:cNvSpPr/>
          <p:nvPr/>
        </p:nvSpPr>
        <p:spPr>
          <a:xfrm flipV="1">
            <a:off x="87912" y="2814224"/>
            <a:ext cx="10529781" cy="1420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5B21EF-A99F-4FB4-AA2B-365186C6A073}"/>
              </a:ext>
            </a:extLst>
          </p:cNvPr>
          <p:cNvSpPr/>
          <p:nvPr/>
        </p:nvSpPr>
        <p:spPr>
          <a:xfrm>
            <a:off x="10458709" y="2641314"/>
            <a:ext cx="1777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sz="1200" dirty="0">
                <a:solidFill>
                  <a:srgbClr val="FF0000"/>
                </a:solidFill>
              </a:rPr>
              <a:t>with big conflict density the gap is 1.7%</a:t>
            </a:r>
          </a:p>
        </p:txBody>
      </p:sp>
    </p:spTree>
    <p:extLst>
      <p:ext uri="{BB962C8B-B14F-4D97-AF65-F5344CB8AC3E}">
        <p14:creationId xmlns:p14="http://schemas.microsoft.com/office/powerpoint/2010/main" val="10634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  <p:bldP spid="21" grpId="0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FC481B-2692-47B1-B4C1-751E6CE8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3973"/>
            <a:ext cx="11353800" cy="683580"/>
          </a:xfrm>
        </p:spPr>
        <p:txBody>
          <a:bodyPr/>
          <a:lstStyle/>
          <a:p>
            <a:r>
              <a:rPr lang="en-US" dirty="0"/>
              <a:t>Graphical Evaluation</a:t>
            </a:r>
            <a:endParaRPr lang="en-GB" dirty="0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6D4A6054-4998-40D0-8CE0-763498CF61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553"/>
            <a:ext cx="7271657" cy="36797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6DD668-0EFF-4E47-9BD5-2176755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5DB154-4486-4B40-9DF1-2790B7B73EA9}"/>
              </a:ext>
            </a:extLst>
          </p:cNvPr>
          <p:cNvSpPr/>
          <p:nvPr/>
        </p:nvSpPr>
        <p:spPr>
          <a:xfrm rot="1160538">
            <a:off x="1207017" y="4155626"/>
            <a:ext cx="19938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&lt;- stuck in local optimal hill climbing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CC97606-1A3A-4FF5-B449-D4DEF242938A}"/>
              </a:ext>
            </a:extLst>
          </p:cNvPr>
          <p:cNvSpPr/>
          <p:nvPr/>
        </p:nvSpPr>
        <p:spPr>
          <a:xfrm rot="19788547">
            <a:off x="2638907" y="3492515"/>
            <a:ext cx="19938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&lt;- stuck in local optimal simulated annealing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77582D8-E533-414C-A274-5E93AE1FA26D}"/>
              </a:ext>
            </a:extLst>
          </p:cNvPr>
          <p:cNvSpPr/>
          <p:nvPr/>
        </p:nvSpPr>
        <p:spPr>
          <a:xfrm rot="1160538">
            <a:off x="3650915" y="4804323"/>
            <a:ext cx="19938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&lt;- best solution from </a:t>
            </a:r>
            <a:r>
              <a:rPr lang="en-GB" sz="1100" dirty="0" err="1">
                <a:solidFill>
                  <a:srgbClr val="FF0000"/>
                </a:solidFill>
              </a:rPr>
              <a:t>tabu</a:t>
            </a:r>
            <a:r>
              <a:rPr lang="en-GB" sz="1100" dirty="0">
                <a:solidFill>
                  <a:srgbClr val="FF0000"/>
                </a:solidFill>
              </a:rPr>
              <a:t> search</a:t>
            </a: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2C3F1700-EE49-4D39-A76C-83B6663BA9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4688" y="1683419"/>
            <a:ext cx="4937921" cy="3091464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FAF0E336-AE77-40ED-BC21-E5F3A98E0D83}"/>
              </a:ext>
            </a:extLst>
          </p:cNvPr>
          <p:cNvSpPr/>
          <p:nvPr/>
        </p:nvSpPr>
        <p:spPr>
          <a:xfrm>
            <a:off x="6205264" y="3577153"/>
            <a:ext cx="19938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7,7 the average-&gt;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C42720-21EA-4FF0-8321-8C0B2EE28E41}"/>
              </a:ext>
            </a:extLst>
          </p:cNvPr>
          <p:cNvSpPr/>
          <p:nvPr/>
        </p:nvSpPr>
        <p:spPr>
          <a:xfrm>
            <a:off x="6205264" y="3060439"/>
            <a:ext cx="19938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100%maximum cost-&gt;</a:t>
            </a:r>
          </a:p>
        </p:txBody>
      </p:sp>
    </p:spTree>
    <p:extLst>
      <p:ext uri="{BB962C8B-B14F-4D97-AF65-F5344CB8AC3E}">
        <p14:creationId xmlns:p14="http://schemas.microsoft.com/office/powerpoint/2010/main" val="31546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6348CC-F18C-496B-93E7-C0A1E1F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02433"/>
            <a:ext cx="3320249" cy="422686"/>
          </a:xfrm>
        </p:spPr>
        <p:txBody>
          <a:bodyPr/>
          <a:lstStyle/>
          <a:p>
            <a:r>
              <a:rPr lang="en-US" dirty="0"/>
              <a:t>In Summary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B8067DB-983B-45CE-803F-EFC47EA5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58283"/>
            <a:ext cx="12549673" cy="5499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1)Hill climbing: </a:t>
            </a:r>
            <a:r>
              <a:rPr lang="en-GB" dirty="0"/>
              <a:t>One of the biggest disadvantages of this method is that it can stuck local optimal, but it can give fast results compared to the other algorithms.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2)Simulated annealing: These algorithm ca be give a good solution but when the temperature is cooling it can stuck in local optimal as the hill climbing.</a:t>
            </a:r>
          </a:p>
          <a:p>
            <a:pPr marL="0" indent="0">
              <a:buNone/>
            </a:pPr>
            <a:r>
              <a:rPr lang="en-GB" dirty="0"/>
              <a:t>3)</a:t>
            </a:r>
            <a:r>
              <a:rPr lang="en-GB" dirty="0" err="1"/>
              <a:t>Tabu</a:t>
            </a:r>
            <a:r>
              <a:rPr lang="en-GB" dirty="0"/>
              <a:t> search: These algorithms can be really slow but it can produce some good quality results.</a:t>
            </a:r>
          </a:p>
          <a:p>
            <a:pPr marL="0" indent="0">
              <a:buNone/>
            </a:pPr>
            <a:r>
              <a:rPr lang="en-US" dirty="0"/>
              <a:t>Overall the can stuck in local optimal after sometime but the can obtain feasible solutions</a:t>
            </a:r>
          </a:p>
          <a:p>
            <a:pPr marL="0" indent="0">
              <a:buNone/>
            </a:pPr>
            <a:r>
              <a:rPr lang="en-US" dirty="0"/>
              <a:t>Improvements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1)Genetic Algorithms</a:t>
            </a:r>
          </a:p>
          <a:p>
            <a:pPr marL="0" indent="0">
              <a:buNone/>
            </a:pPr>
            <a:r>
              <a:rPr lang="en-US" dirty="0"/>
              <a:t>2)Memetic Algorithms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D5908E9-1AC1-4A5D-9129-D1C2B8019A44}"/>
              </a:ext>
            </a:extLst>
          </p:cNvPr>
          <p:cNvSpPr txBox="1">
            <a:spLocks/>
          </p:cNvSpPr>
          <p:nvPr/>
        </p:nvSpPr>
        <p:spPr>
          <a:xfrm>
            <a:off x="-1" y="5532436"/>
            <a:ext cx="668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8E59-2718-4345-91AD-56FAF761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4-ProjectDoing--Summer20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567</Words>
  <Application>Microsoft Office PowerPoint</Application>
  <PresentationFormat>Ευρεία οθόνη</PresentationFormat>
  <Paragraphs>73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3</vt:i4>
      </vt:variant>
      <vt:variant>
        <vt:lpstr>Τίτλοι διαφανειών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04-ProjectDoing--Summer20</vt:lpstr>
      <vt:lpstr>1_Custom Design</vt:lpstr>
      <vt:lpstr>Custom Design</vt:lpstr>
      <vt:lpstr>Automated System Development for Examination Timetabling</vt:lpstr>
      <vt:lpstr>Introduction to Examination timetabling problems</vt:lpstr>
      <vt:lpstr>Benchmark of Toronto</vt:lpstr>
      <vt:lpstr>Aim and Objective</vt:lpstr>
      <vt:lpstr>Design and Implementation</vt:lpstr>
      <vt:lpstr>Local search Algorithms</vt:lpstr>
      <vt:lpstr>Results</vt:lpstr>
      <vt:lpstr>Graphical Evaluation</vt:lpstr>
      <vt:lpstr>In 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System Development for Examination Timetabling</dc:title>
  <dc:creator>Stefanos chatzis</dc:creator>
  <cp:lastModifiedBy>Stefanos chatzis</cp:lastModifiedBy>
  <cp:revision>45</cp:revision>
  <dcterms:created xsi:type="dcterms:W3CDTF">2020-08-17T08:13:59Z</dcterms:created>
  <dcterms:modified xsi:type="dcterms:W3CDTF">2020-08-18T09:43:52Z</dcterms:modified>
</cp:coreProperties>
</file>