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9" r:id="rId9"/>
    <p:sldId id="268" r:id="rId10"/>
    <p:sldId id="264" r:id="rId11"/>
    <p:sldId id="314" r:id="rId12"/>
    <p:sldId id="272" r:id="rId13"/>
    <p:sldId id="273" r:id="rId14"/>
    <p:sldId id="315" r:id="rId15"/>
    <p:sldId id="274" r:id="rId16"/>
    <p:sldId id="278" r:id="rId17"/>
    <p:sldId id="276" r:id="rId18"/>
    <p:sldId id="286" r:id="rId19"/>
    <p:sldId id="277" r:id="rId20"/>
    <p:sldId id="267" r:id="rId21"/>
  </p:sldIdLst>
  <p:sldSz cx="9144000" cy="5143500" type="screen16x9"/>
  <p:notesSz cx="6858000" cy="9144000"/>
  <p:embeddedFontLst>
    <p:embeddedFont>
      <p:font typeface="Actor" panose="020B0604020202020204" charset="0"/>
      <p:regular r:id="rId23"/>
    </p:embeddedFont>
    <p:embeddedFont>
      <p:font typeface="Fahkwang" panose="00000500000000000000" pitchFamily="2" charset="-34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200"/>
    <a:srgbClr val="E9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8BAC0-BA93-47A9-A6F4-301559F37FA5}">
  <a:tblStyle styleId="{FDA8BAC0-BA93-47A9-A6F4-301559F37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04558A-F5F1-403E-861A-D1DE406C759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5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FC-451F-ADD2-39B3600F4D66}"/>
              </c:ext>
            </c:extLst>
          </c:dPt>
          <c:dPt>
            <c:idx val="1"/>
            <c:invertIfNegative val="0"/>
            <c:bubble3D val="0"/>
            <c:spPr>
              <a:solidFill>
                <a:srgbClr val="E9F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FC-451F-ADD2-39B3600F4D66}"/>
              </c:ext>
            </c:extLst>
          </c:dPt>
          <c:cat>
            <c:strRef>
              <c:f>Sheet1!$A$2:$A$3</c:f>
              <c:strCache>
                <c:ptCount val="2"/>
                <c:pt idx="0">
                  <c:v>With Wave</c:v>
                </c:pt>
                <c:pt idx="1">
                  <c:v>Without Wave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28000</c:v>
                </c:pt>
                <c:pt idx="1">
                  <c:v>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C-451F-ADD2-39B3600F4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513200"/>
        <c:axId val="921511760"/>
      </c:barChart>
      <c:catAx>
        <c:axId val="92151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511760"/>
        <c:crosses val="autoZero"/>
        <c:auto val="1"/>
        <c:lblAlgn val="ctr"/>
        <c:lblOffset val="100"/>
        <c:noMultiLvlLbl val="0"/>
      </c:catAx>
      <c:valAx>
        <c:axId val="92151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2151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4e5941a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4e5941a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1de218309_0_16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1de218309_0_16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4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3A1C6E42-A4B2-CA14-C676-7EB56312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1de218309_0_16862:notes">
            <a:extLst>
              <a:ext uri="{FF2B5EF4-FFF2-40B4-BE49-F238E27FC236}">
                <a16:creationId xmlns:a16="http://schemas.microsoft.com/office/drawing/2014/main" id="{8906C37E-62E4-37BE-2535-FFBAC54E9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1de218309_0_16862:notes">
            <a:extLst>
              <a:ext uri="{FF2B5EF4-FFF2-40B4-BE49-F238E27FC236}">
                <a16:creationId xmlns:a16="http://schemas.microsoft.com/office/drawing/2014/main" id="{51E32E7F-CAE7-931C-64BB-BC3003092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7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de218309_0_17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de218309_0_17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3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1de218309_0_17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1de218309_0_17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>
          <a:extLst>
            <a:ext uri="{FF2B5EF4-FFF2-40B4-BE49-F238E27FC236}">
              <a16:creationId xmlns:a16="http://schemas.microsoft.com/office/drawing/2014/main" id="{27D33646-B369-9890-6B72-235EA752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e1e315b85b_0_94:notes">
            <a:extLst>
              <a:ext uri="{FF2B5EF4-FFF2-40B4-BE49-F238E27FC236}">
                <a16:creationId xmlns:a16="http://schemas.microsoft.com/office/drawing/2014/main" id="{69348977-E26F-DFDF-BC34-D67AA1EBE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e1e315b85b_0_94:notes">
            <a:extLst>
              <a:ext uri="{FF2B5EF4-FFF2-40B4-BE49-F238E27FC236}">
                <a16:creationId xmlns:a16="http://schemas.microsoft.com/office/drawing/2014/main" id="{762F9F5E-F01F-2782-3ABB-7859FC17F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98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1de218309_0_17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1de218309_0_17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e1de218309_0_17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e1de218309_0_17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1de218309_0_17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1de218309_0_17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e1e315b85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e1e315b85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1de218309_0_17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1de218309_0_17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de2183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1de21830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de218309_0_16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1de218309_0_16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1ca83a92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1ca83a92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1ca83a92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1ca83a92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1de21830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1de21830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1de218309_0_16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1de218309_0_16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1de218309_0_16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1de218309_0_16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1de218309_0_16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1de218309_0_16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de218309_0_16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de218309_0_16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8725"/>
            <a:ext cx="5179800" cy="22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DE9D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0402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604025" y="3376463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60402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cxnSp>
        <p:nvCxnSpPr>
          <p:cNvPr id="90" name="Google Shape;90;p15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1" name="Google Shape;91;p15"/>
          <p:cNvSpPr/>
          <p:nvPr/>
        </p:nvSpPr>
        <p:spPr>
          <a:xfrm>
            <a:off x="2278800" y="-87674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 flipH="1">
            <a:off x="4527475" y="2467888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 flipH="1">
            <a:off x="5371075" y="3356913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0402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604025" y="3376463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>
            <a:off x="60402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cxnSp>
        <p:nvCxnSpPr>
          <p:cNvPr id="100" name="Google Shape;100;p17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2" name="Google Shape;102;p17"/>
          <p:cNvSpPr/>
          <p:nvPr/>
        </p:nvSpPr>
        <p:spPr>
          <a:xfrm>
            <a:off x="2509625" y="-69569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747800" y="1351725"/>
            <a:ext cx="40482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6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6" name="Google Shape;156;p26"/>
          <p:cNvSpPr/>
          <p:nvPr/>
        </p:nvSpPr>
        <p:spPr>
          <a:xfrm>
            <a:off x="7759225" y="78720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-574800" y="370132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604025" y="1488213"/>
            <a:ext cx="43167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613775" y="2613088"/>
            <a:ext cx="40383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2564325" y="365530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3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1331863" y="1974258"/>
            <a:ext cx="2754600" cy="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ubTitle" idx="2"/>
          </p:nvPr>
        </p:nvSpPr>
        <p:spPr>
          <a:xfrm>
            <a:off x="5057538" y="1974225"/>
            <a:ext cx="2754600" cy="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subTitle" idx="3"/>
          </p:nvPr>
        </p:nvSpPr>
        <p:spPr>
          <a:xfrm>
            <a:off x="1331863" y="2513825"/>
            <a:ext cx="2754600" cy="12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4"/>
          </p:nvPr>
        </p:nvSpPr>
        <p:spPr>
          <a:xfrm>
            <a:off x="5057538" y="2513825"/>
            <a:ext cx="2754600" cy="12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1086549" y="3214288"/>
            <a:ext cx="2465700" cy="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ubTitle" idx="2"/>
          </p:nvPr>
        </p:nvSpPr>
        <p:spPr>
          <a:xfrm>
            <a:off x="5614375" y="1302900"/>
            <a:ext cx="2465700" cy="4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3"/>
          </p:nvPr>
        </p:nvSpPr>
        <p:spPr>
          <a:xfrm>
            <a:off x="1086550" y="3677486"/>
            <a:ext cx="2465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subTitle" idx="4"/>
          </p:nvPr>
        </p:nvSpPr>
        <p:spPr>
          <a:xfrm>
            <a:off x="5614375" y="1766100"/>
            <a:ext cx="2465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34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7" name="Google Shape;197;p34"/>
          <p:cNvSpPr/>
          <p:nvPr/>
        </p:nvSpPr>
        <p:spPr>
          <a:xfrm>
            <a:off x="3548350" y="374112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1"/>
          </p:nvPr>
        </p:nvSpPr>
        <p:spPr>
          <a:xfrm>
            <a:off x="759725" y="2394850"/>
            <a:ext cx="252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2"/>
          </p:nvPr>
        </p:nvSpPr>
        <p:spPr>
          <a:xfrm>
            <a:off x="3311550" y="2394850"/>
            <a:ext cx="252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3"/>
          </p:nvPr>
        </p:nvSpPr>
        <p:spPr>
          <a:xfrm>
            <a:off x="759725" y="2832850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4"/>
          </p:nvPr>
        </p:nvSpPr>
        <p:spPr>
          <a:xfrm>
            <a:off x="3311550" y="2832849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ubTitle" idx="5"/>
          </p:nvPr>
        </p:nvSpPr>
        <p:spPr>
          <a:xfrm>
            <a:off x="5863275" y="2394850"/>
            <a:ext cx="252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ahkwang"/>
              <a:buNone/>
              <a:defRPr sz="2200" b="1">
                <a:solidFill>
                  <a:schemeClr val="accent5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6"/>
          </p:nvPr>
        </p:nvSpPr>
        <p:spPr>
          <a:xfrm>
            <a:off x="5863275" y="2832849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15" name="Google Shape;215;p36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7" name="Google Shape;217;p36"/>
          <p:cNvSpPr/>
          <p:nvPr/>
        </p:nvSpPr>
        <p:spPr>
          <a:xfrm>
            <a:off x="4691125" y="38214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-286525" y="-5521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0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5" name="Google Shape;255;p40"/>
          <p:cNvSpPr/>
          <p:nvPr/>
        </p:nvSpPr>
        <p:spPr>
          <a:xfrm>
            <a:off x="1883725" y="35831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5279200" y="-6834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 flipH="1">
            <a:off x="452747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356913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" name="Google Shape;19;p3"/>
          <p:cNvSpPr/>
          <p:nvPr/>
        </p:nvSpPr>
        <p:spPr>
          <a:xfrm>
            <a:off x="4384375" y="-78537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0" name="Google Shape;260;p41"/>
          <p:cNvSpPr/>
          <p:nvPr/>
        </p:nvSpPr>
        <p:spPr>
          <a:xfrm>
            <a:off x="344800" y="-7960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7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4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3" name="Google Shape;263;p42"/>
          <p:cNvSpPr/>
          <p:nvPr/>
        </p:nvSpPr>
        <p:spPr>
          <a:xfrm>
            <a:off x="7510125" y="19089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5"/>
          <p:cNvCxnSpPr/>
          <p:nvPr/>
        </p:nvCxnSpPr>
        <p:spPr>
          <a:xfrm>
            <a:off x="728063" y="462763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6289925" y="-64659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37900"/>
            <a:ext cx="77175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644450" y="-605712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628800" y="-66899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88100" y="1039350"/>
            <a:ext cx="6367800" cy="30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728063" y="462763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726338" y="4680738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" name="Google Shape;43;p8"/>
          <p:cNvSpPr/>
          <p:nvPr/>
        </p:nvSpPr>
        <p:spPr>
          <a:xfrm>
            <a:off x="6468300" y="-72407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-874450" y="197300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604025" y="1344225"/>
            <a:ext cx="43443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04025" y="3076588"/>
            <a:ext cx="345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0" name="Google Shape;60;p11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" name="Google Shape;61;p11"/>
          <p:cNvSpPr/>
          <p:nvPr/>
        </p:nvSpPr>
        <p:spPr>
          <a:xfrm>
            <a:off x="1169950" y="-7869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010325" y="1358050"/>
            <a:ext cx="2561700" cy="7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5817100" y="1358000"/>
            <a:ext cx="2561700" cy="7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2010325" y="2992000"/>
            <a:ext cx="2561700" cy="7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5817100" y="2992000"/>
            <a:ext cx="2561700" cy="7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2010325" y="2064925"/>
            <a:ext cx="2561700" cy="7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5817100" y="2064925"/>
            <a:ext cx="2561700" cy="7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7"/>
          </p:nvPr>
        </p:nvSpPr>
        <p:spPr>
          <a:xfrm>
            <a:off x="2010325" y="3696100"/>
            <a:ext cx="2561700" cy="7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817100" y="3696100"/>
            <a:ext cx="2561700" cy="7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1054535" y="150580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4022" y="150575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56609" y="313975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866097" y="3139750"/>
            <a:ext cx="872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cxnSp>
        <p:nvCxnSpPr>
          <p:cNvPr id="77" name="Google Shape;77;p13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-517225" y="-473962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 flipH="1">
            <a:off x="2279700" y="2930950"/>
            <a:ext cx="45846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 flipH="1">
            <a:off x="2279700" y="1752550"/>
            <a:ext cx="45846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28925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27200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" name="Google Shape;84;p14"/>
          <p:cNvSpPr/>
          <p:nvPr/>
        </p:nvSpPr>
        <p:spPr>
          <a:xfrm>
            <a:off x="-867225" y="5486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718650" y="24039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Char char="●"/>
              <a:defRPr sz="18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2" r:id="rId14"/>
    <p:sldLayoutId id="2147483678" r:id="rId15"/>
    <p:sldLayoutId id="2147483679" r:id="rId16"/>
    <p:sldLayoutId id="2147483680" r:id="rId17"/>
    <p:sldLayoutId id="2147483682" r:id="rId18"/>
    <p:sldLayoutId id="2147483686" r:id="rId19"/>
    <p:sldLayoutId id="2147483687" r:id="rId20"/>
    <p:sldLayoutId id="2147483688" r:id="rId21"/>
    <p:sldLayoutId id="214748369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l="41954"/>
          <a:stretch/>
        </p:blipFill>
        <p:spPr>
          <a:xfrm>
            <a:off x="5432099" y="694575"/>
            <a:ext cx="3365699" cy="36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4">
            <a:alphaModFix/>
          </a:blip>
          <a:srcRect l="28861" t="2104" r="31531"/>
          <a:stretch/>
        </p:blipFill>
        <p:spPr>
          <a:xfrm>
            <a:off x="5126350" y="548650"/>
            <a:ext cx="4017648" cy="42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Stefanos Manios dit2416dsc@go.uop.gr</a:t>
            </a:r>
            <a:endParaRPr sz="1400" dirty="0"/>
          </a:p>
        </p:txBody>
      </p:sp>
      <p:sp>
        <p:nvSpPr>
          <p:cNvPr id="275" name="Google Shape;275;p45"/>
          <p:cNvSpPr/>
          <p:nvPr/>
        </p:nvSpPr>
        <p:spPr>
          <a:xfrm>
            <a:off x="713225" y="3545875"/>
            <a:ext cx="5036400" cy="4320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ctrTitle"/>
          </p:nvPr>
        </p:nvSpPr>
        <p:spPr>
          <a:xfrm>
            <a:off x="713225" y="728725"/>
            <a:ext cx="5179800" cy="22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Gravitational Waves Detection</a:t>
            </a:r>
            <a:endParaRPr sz="4800" dirty="0"/>
          </a:p>
        </p:txBody>
      </p:sp>
      <p:sp>
        <p:nvSpPr>
          <p:cNvPr id="277" name="Google Shape;277;p45"/>
          <p:cNvSpPr/>
          <p:nvPr/>
        </p:nvSpPr>
        <p:spPr>
          <a:xfrm>
            <a:off x="3927325" y="3487925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/>
          <p:nvPr/>
        </p:nvSpPr>
        <p:spPr>
          <a:xfrm>
            <a:off x="2993125" y="42919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5157050" y="24556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/>
          <p:nvPr/>
        </p:nvSpPr>
        <p:spPr>
          <a:xfrm>
            <a:off x="1029038" y="417448"/>
            <a:ext cx="7084200" cy="5727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subTitle" idx="1"/>
          </p:nvPr>
        </p:nvSpPr>
        <p:spPr>
          <a:xfrm>
            <a:off x="1398771" y="480578"/>
            <a:ext cx="2754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Wave</a:t>
            </a:r>
            <a:endParaRPr dirty="0"/>
          </a:p>
        </p:txBody>
      </p:sp>
      <p:sp>
        <p:nvSpPr>
          <p:cNvPr id="377" name="Google Shape;377;p53"/>
          <p:cNvSpPr txBox="1">
            <a:spLocks noGrp="1"/>
          </p:cNvSpPr>
          <p:nvPr>
            <p:ph type="subTitle" idx="2"/>
          </p:nvPr>
        </p:nvSpPr>
        <p:spPr>
          <a:xfrm>
            <a:off x="4886552" y="467874"/>
            <a:ext cx="2754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Wave</a:t>
            </a:r>
            <a:endParaRPr dirty="0"/>
          </a:p>
        </p:txBody>
      </p:sp>
      <p:cxnSp>
        <p:nvCxnSpPr>
          <p:cNvPr id="380" name="Google Shape;380;p53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53"/>
          <p:cNvSpPr/>
          <p:nvPr/>
        </p:nvSpPr>
        <p:spPr>
          <a:xfrm>
            <a:off x="182350" y="-93104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6EDDD7E8-B631-4C00-322D-264BFB3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4" y="1649363"/>
            <a:ext cx="4331442" cy="2189225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2D695F13-E8D6-23E6-36FC-EC9780E1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324" y="1645488"/>
            <a:ext cx="4363445" cy="2205400"/>
          </a:xfrm>
          <a:prstGeom prst="rect">
            <a:avLst/>
          </a:prstGeom>
        </p:spPr>
      </p:pic>
      <p:sp>
        <p:nvSpPr>
          <p:cNvPr id="12" name="Google Shape;833;p76">
            <a:extLst>
              <a:ext uri="{FF2B5EF4-FFF2-40B4-BE49-F238E27FC236}">
                <a16:creationId xmlns:a16="http://schemas.microsoft.com/office/drawing/2014/main" id="{89058BDF-A59E-42BB-1EA1-34608DC76EA1}"/>
              </a:ext>
            </a:extLst>
          </p:cNvPr>
          <p:cNvSpPr/>
          <p:nvPr/>
        </p:nvSpPr>
        <p:spPr>
          <a:xfrm>
            <a:off x="4437023" y="493837"/>
            <a:ext cx="268229" cy="411273"/>
          </a:xfrm>
          <a:custGeom>
            <a:avLst/>
            <a:gdLst/>
            <a:ahLst/>
            <a:cxnLst/>
            <a:rect l="l" t="t" r="r" b="b"/>
            <a:pathLst>
              <a:path w="136157" h="208768" extrusionOk="0">
                <a:moveTo>
                  <a:pt x="68079" y="34544"/>
                </a:moveTo>
                <a:cubicBezTo>
                  <a:pt x="74309" y="34544"/>
                  <a:pt x="80278" y="36893"/>
                  <a:pt x="84878" y="41101"/>
                </a:cubicBezTo>
                <a:lnTo>
                  <a:pt x="79365" y="47103"/>
                </a:lnTo>
                <a:cubicBezTo>
                  <a:pt x="76266" y="44298"/>
                  <a:pt x="72254" y="42732"/>
                  <a:pt x="68079" y="42732"/>
                </a:cubicBezTo>
                <a:cubicBezTo>
                  <a:pt x="63903" y="42732"/>
                  <a:pt x="59891" y="44298"/>
                  <a:pt x="56792" y="47103"/>
                </a:cubicBezTo>
                <a:lnTo>
                  <a:pt x="51279" y="41101"/>
                </a:lnTo>
                <a:cubicBezTo>
                  <a:pt x="55879" y="36893"/>
                  <a:pt x="61848" y="34544"/>
                  <a:pt x="68079" y="34544"/>
                </a:cubicBezTo>
                <a:close/>
                <a:moveTo>
                  <a:pt x="68079" y="0"/>
                </a:moveTo>
                <a:cubicBezTo>
                  <a:pt x="60054" y="0"/>
                  <a:pt x="52747" y="5023"/>
                  <a:pt x="47495" y="14124"/>
                </a:cubicBezTo>
                <a:cubicBezTo>
                  <a:pt x="42994" y="21986"/>
                  <a:pt x="40515" y="31967"/>
                  <a:pt x="40515" y="42275"/>
                </a:cubicBezTo>
                <a:lnTo>
                  <a:pt x="40515" y="111723"/>
                </a:lnTo>
                <a:cubicBezTo>
                  <a:pt x="40515" y="115866"/>
                  <a:pt x="34154" y="123010"/>
                  <a:pt x="27989" y="129892"/>
                </a:cubicBezTo>
                <a:cubicBezTo>
                  <a:pt x="16180" y="143136"/>
                  <a:pt x="1" y="161207"/>
                  <a:pt x="1" y="186586"/>
                </a:cubicBezTo>
                <a:lnTo>
                  <a:pt x="1" y="193371"/>
                </a:lnTo>
                <a:lnTo>
                  <a:pt x="40515" y="193371"/>
                </a:lnTo>
                <a:lnTo>
                  <a:pt x="40515" y="208767"/>
                </a:lnTo>
                <a:lnTo>
                  <a:pt x="95642" y="208767"/>
                </a:lnTo>
                <a:lnTo>
                  <a:pt x="95642" y="193371"/>
                </a:lnTo>
                <a:lnTo>
                  <a:pt x="136156" y="193371"/>
                </a:lnTo>
                <a:lnTo>
                  <a:pt x="136156" y="186586"/>
                </a:lnTo>
                <a:cubicBezTo>
                  <a:pt x="136156" y="161207"/>
                  <a:pt x="119977" y="143136"/>
                  <a:pt x="108168" y="129892"/>
                </a:cubicBezTo>
                <a:cubicBezTo>
                  <a:pt x="102003" y="123010"/>
                  <a:pt x="95642" y="115866"/>
                  <a:pt x="95642" y="111723"/>
                </a:cubicBezTo>
                <a:lnTo>
                  <a:pt x="95642" y="42275"/>
                </a:lnTo>
                <a:cubicBezTo>
                  <a:pt x="95642" y="31967"/>
                  <a:pt x="93163" y="21986"/>
                  <a:pt x="88662" y="14124"/>
                </a:cubicBezTo>
                <a:cubicBezTo>
                  <a:pt x="83410" y="5023"/>
                  <a:pt x="76103" y="0"/>
                  <a:pt x="680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4381D69E-C019-0077-B885-6F70948FF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>
            <a:extLst>
              <a:ext uri="{FF2B5EF4-FFF2-40B4-BE49-F238E27FC236}">
                <a16:creationId xmlns:a16="http://schemas.microsoft.com/office/drawing/2014/main" id="{49F968A8-0DC2-E5C9-D764-23FB56C97683}"/>
              </a:ext>
            </a:extLst>
          </p:cNvPr>
          <p:cNvSpPr/>
          <p:nvPr/>
        </p:nvSpPr>
        <p:spPr>
          <a:xfrm>
            <a:off x="1029038" y="417448"/>
            <a:ext cx="7084200" cy="5727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3">
            <a:extLst>
              <a:ext uri="{FF2B5EF4-FFF2-40B4-BE49-F238E27FC236}">
                <a16:creationId xmlns:a16="http://schemas.microsoft.com/office/drawing/2014/main" id="{CBD5BCDC-320E-E928-3E25-215DED9EA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8771" y="480578"/>
            <a:ext cx="2754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Wave</a:t>
            </a:r>
            <a:endParaRPr dirty="0"/>
          </a:p>
        </p:txBody>
      </p:sp>
      <p:sp>
        <p:nvSpPr>
          <p:cNvPr id="377" name="Google Shape;377;p53">
            <a:extLst>
              <a:ext uri="{FF2B5EF4-FFF2-40B4-BE49-F238E27FC236}">
                <a16:creationId xmlns:a16="http://schemas.microsoft.com/office/drawing/2014/main" id="{0587F6D1-7C58-66BF-C1FC-F222D3E6F9B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86552" y="467874"/>
            <a:ext cx="2754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Wave</a:t>
            </a:r>
            <a:endParaRPr dirty="0"/>
          </a:p>
        </p:txBody>
      </p:sp>
      <p:cxnSp>
        <p:nvCxnSpPr>
          <p:cNvPr id="380" name="Google Shape;380;p53">
            <a:extLst>
              <a:ext uri="{FF2B5EF4-FFF2-40B4-BE49-F238E27FC236}">
                <a16:creationId xmlns:a16="http://schemas.microsoft.com/office/drawing/2014/main" id="{C3B944CE-8A97-7872-B99F-3D62C9046232}"/>
              </a:ext>
            </a:extLst>
          </p:cNvPr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53">
            <a:extLst>
              <a:ext uri="{FF2B5EF4-FFF2-40B4-BE49-F238E27FC236}">
                <a16:creationId xmlns:a16="http://schemas.microsoft.com/office/drawing/2014/main" id="{45DEA870-AB17-FA23-1962-1AF07D821118}"/>
              </a:ext>
            </a:extLst>
          </p:cNvPr>
          <p:cNvSpPr/>
          <p:nvPr/>
        </p:nvSpPr>
        <p:spPr>
          <a:xfrm>
            <a:off x="182350" y="-93104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33;p76">
            <a:extLst>
              <a:ext uri="{FF2B5EF4-FFF2-40B4-BE49-F238E27FC236}">
                <a16:creationId xmlns:a16="http://schemas.microsoft.com/office/drawing/2014/main" id="{15ACF888-30C4-96D8-2BDD-3A2201C0622A}"/>
              </a:ext>
            </a:extLst>
          </p:cNvPr>
          <p:cNvSpPr/>
          <p:nvPr/>
        </p:nvSpPr>
        <p:spPr>
          <a:xfrm>
            <a:off x="4437023" y="493837"/>
            <a:ext cx="268229" cy="411273"/>
          </a:xfrm>
          <a:custGeom>
            <a:avLst/>
            <a:gdLst/>
            <a:ahLst/>
            <a:cxnLst/>
            <a:rect l="l" t="t" r="r" b="b"/>
            <a:pathLst>
              <a:path w="136157" h="208768" extrusionOk="0">
                <a:moveTo>
                  <a:pt x="68079" y="34544"/>
                </a:moveTo>
                <a:cubicBezTo>
                  <a:pt x="74309" y="34544"/>
                  <a:pt x="80278" y="36893"/>
                  <a:pt x="84878" y="41101"/>
                </a:cubicBezTo>
                <a:lnTo>
                  <a:pt x="79365" y="47103"/>
                </a:lnTo>
                <a:cubicBezTo>
                  <a:pt x="76266" y="44298"/>
                  <a:pt x="72254" y="42732"/>
                  <a:pt x="68079" y="42732"/>
                </a:cubicBezTo>
                <a:cubicBezTo>
                  <a:pt x="63903" y="42732"/>
                  <a:pt x="59891" y="44298"/>
                  <a:pt x="56792" y="47103"/>
                </a:cubicBezTo>
                <a:lnTo>
                  <a:pt x="51279" y="41101"/>
                </a:lnTo>
                <a:cubicBezTo>
                  <a:pt x="55879" y="36893"/>
                  <a:pt x="61848" y="34544"/>
                  <a:pt x="68079" y="34544"/>
                </a:cubicBezTo>
                <a:close/>
                <a:moveTo>
                  <a:pt x="68079" y="0"/>
                </a:moveTo>
                <a:cubicBezTo>
                  <a:pt x="60054" y="0"/>
                  <a:pt x="52747" y="5023"/>
                  <a:pt x="47495" y="14124"/>
                </a:cubicBezTo>
                <a:cubicBezTo>
                  <a:pt x="42994" y="21986"/>
                  <a:pt x="40515" y="31967"/>
                  <a:pt x="40515" y="42275"/>
                </a:cubicBezTo>
                <a:lnTo>
                  <a:pt x="40515" y="111723"/>
                </a:lnTo>
                <a:cubicBezTo>
                  <a:pt x="40515" y="115866"/>
                  <a:pt x="34154" y="123010"/>
                  <a:pt x="27989" y="129892"/>
                </a:cubicBezTo>
                <a:cubicBezTo>
                  <a:pt x="16180" y="143136"/>
                  <a:pt x="1" y="161207"/>
                  <a:pt x="1" y="186586"/>
                </a:cubicBezTo>
                <a:lnTo>
                  <a:pt x="1" y="193371"/>
                </a:lnTo>
                <a:lnTo>
                  <a:pt x="40515" y="193371"/>
                </a:lnTo>
                <a:lnTo>
                  <a:pt x="40515" y="208767"/>
                </a:lnTo>
                <a:lnTo>
                  <a:pt x="95642" y="208767"/>
                </a:lnTo>
                <a:lnTo>
                  <a:pt x="95642" y="193371"/>
                </a:lnTo>
                <a:lnTo>
                  <a:pt x="136156" y="193371"/>
                </a:lnTo>
                <a:lnTo>
                  <a:pt x="136156" y="186586"/>
                </a:lnTo>
                <a:cubicBezTo>
                  <a:pt x="136156" y="161207"/>
                  <a:pt x="119977" y="143136"/>
                  <a:pt x="108168" y="129892"/>
                </a:cubicBezTo>
                <a:cubicBezTo>
                  <a:pt x="102003" y="123010"/>
                  <a:pt x="95642" y="115866"/>
                  <a:pt x="95642" y="111723"/>
                </a:cubicBezTo>
                <a:lnTo>
                  <a:pt x="95642" y="42275"/>
                </a:lnTo>
                <a:cubicBezTo>
                  <a:pt x="95642" y="31967"/>
                  <a:pt x="93163" y="21986"/>
                  <a:pt x="88662" y="14124"/>
                </a:cubicBezTo>
                <a:cubicBezTo>
                  <a:pt x="83410" y="5023"/>
                  <a:pt x="76103" y="0"/>
                  <a:pt x="680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with a blue and black color&#10;&#10;AI-generated content may be incorrect.">
            <a:extLst>
              <a:ext uri="{FF2B5EF4-FFF2-40B4-BE49-F238E27FC236}">
                <a16:creationId xmlns:a16="http://schemas.microsoft.com/office/drawing/2014/main" id="{686A430D-6ADE-0E07-3381-E16E2332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42" y="1130794"/>
            <a:ext cx="5642607" cy="1679191"/>
          </a:xfrm>
          <a:prstGeom prst="rect">
            <a:avLst/>
          </a:prstGeom>
        </p:spPr>
      </p:pic>
      <p:pic>
        <p:nvPicPr>
          <p:cNvPr id="5" name="Picture 4" descr="A graph of a blue and green color">
            <a:extLst>
              <a:ext uri="{FF2B5EF4-FFF2-40B4-BE49-F238E27FC236}">
                <a16:creationId xmlns:a16="http://schemas.microsoft.com/office/drawing/2014/main" id="{0C69C844-2F66-287E-6844-DEDE0290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41" y="2950631"/>
            <a:ext cx="5642609" cy="16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Preprocessing</a:t>
            </a:r>
            <a:endParaRPr dirty="0"/>
          </a:p>
        </p:txBody>
      </p:sp>
      <p:grpSp>
        <p:nvGrpSpPr>
          <p:cNvPr id="509" name="Google Shape;509;p61"/>
          <p:cNvGrpSpPr/>
          <p:nvPr/>
        </p:nvGrpSpPr>
        <p:grpSpPr>
          <a:xfrm>
            <a:off x="2543847" y="1353628"/>
            <a:ext cx="4056261" cy="3245790"/>
            <a:chOff x="2642825" y="1258875"/>
            <a:chExt cx="4215173" cy="3372951"/>
          </a:xfrm>
        </p:grpSpPr>
        <p:pic>
          <p:nvPicPr>
            <p:cNvPr id="510" name="Google Shape;510;p61"/>
            <p:cNvPicPr preferRelativeResize="0"/>
            <p:nvPr/>
          </p:nvPicPr>
          <p:blipFill rotWithShape="1">
            <a:blip r:embed="rId3">
              <a:alphaModFix/>
            </a:blip>
            <a:srcRect l="8012"/>
            <a:stretch/>
          </p:blipFill>
          <p:spPr>
            <a:xfrm>
              <a:off x="2827625" y="1488650"/>
              <a:ext cx="3753476" cy="2914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61"/>
            <p:cNvPicPr preferRelativeResize="0"/>
            <p:nvPr/>
          </p:nvPicPr>
          <p:blipFill rotWithShape="1">
            <a:blip r:embed="rId4">
              <a:alphaModFix/>
            </a:blip>
            <a:srcRect l="18270" r="11430"/>
            <a:stretch/>
          </p:blipFill>
          <p:spPr>
            <a:xfrm>
              <a:off x="2642825" y="1258875"/>
              <a:ext cx="4215173" cy="3372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3" name="Google Shape;513;p61"/>
          <p:cNvSpPr txBox="1"/>
          <p:nvPr/>
        </p:nvSpPr>
        <p:spPr>
          <a:xfrm>
            <a:off x="552768" y="1273392"/>
            <a:ext cx="2639575" cy="70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Converted raw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Actor"/>
                <a:ea typeface="Actor"/>
                <a:cs typeface="Actor"/>
                <a:sym typeface="Actor"/>
              </a:rPr>
              <a:t>time-series</a:t>
            </a:r>
            <a:r>
              <a:rPr lang="en-US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signals to Mel-scaled spectrograms</a:t>
            </a: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497926" y="3032893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Actor"/>
                <a:ea typeface="Actor"/>
                <a:cs typeface="Actor"/>
                <a:sym typeface="Actor"/>
              </a:rPr>
              <a:t>Normalized</a:t>
            </a:r>
            <a:r>
              <a:rPr lang="en-US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signal amplitudes across all samples</a:t>
            </a: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17" name="Google Shape;517;p61"/>
          <p:cNvSpPr txBox="1"/>
          <p:nvPr/>
        </p:nvSpPr>
        <p:spPr>
          <a:xfrm flipH="1">
            <a:off x="6333650" y="1843753"/>
            <a:ext cx="2458958" cy="80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Applied band-pass filtering to remove low/high frequency noise</a:t>
            </a: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r" rtl="0">
              <a:spcBef>
                <a:spcPts val="1600"/>
              </a:spcBef>
              <a:spcAft>
                <a:spcPts val="1200"/>
              </a:spcAft>
              <a:buNone/>
            </a:pP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19" name="Google Shape;519;p61"/>
          <p:cNvSpPr txBox="1"/>
          <p:nvPr/>
        </p:nvSpPr>
        <p:spPr>
          <a:xfrm flipH="1">
            <a:off x="6511483" y="3363776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Jupiter ist der </a:t>
            </a:r>
            <a:r>
              <a:rPr lang="en" sz="1600" dirty="0">
                <a:solidFill>
                  <a:schemeClr val="dk1"/>
                </a:solidFill>
                <a:highlight>
                  <a:schemeClr val="lt2"/>
                </a:highlight>
                <a:latin typeface="Actor"/>
                <a:ea typeface="Actor"/>
                <a:cs typeface="Actor"/>
                <a:sym typeface="Actor"/>
              </a:rPr>
              <a:t>größte</a:t>
            </a:r>
            <a:r>
              <a:rPr lang="en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in unserem Sonnensystem!</a:t>
            </a: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20" name="Google Shape;520;p61"/>
          <p:cNvSpPr/>
          <p:nvPr/>
        </p:nvSpPr>
        <p:spPr>
          <a:xfrm>
            <a:off x="3671325" y="142981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1"/>
          <p:cNvSpPr/>
          <p:nvPr/>
        </p:nvSpPr>
        <p:spPr>
          <a:xfrm>
            <a:off x="5511900" y="42276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61"/>
          <p:cNvCxnSpPr/>
          <p:nvPr/>
        </p:nvCxnSpPr>
        <p:spPr>
          <a:xfrm>
            <a:off x="2248350" y="2073825"/>
            <a:ext cx="2279100" cy="39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2248350" y="3252875"/>
            <a:ext cx="1868400" cy="52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24" name="Google Shape;524;p61"/>
          <p:cNvCxnSpPr/>
          <p:nvPr/>
        </p:nvCxnSpPr>
        <p:spPr>
          <a:xfrm flipH="1">
            <a:off x="4589025" y="2073825"/>
            <a:ext cx="2183700" cy="20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25" name="Google Shape;525;p61"/>
          <p:cNvCxnSpPr/>
          <p:nvPr/>
        </p:nvCxnSpPr>
        <p:spPr>
          <a:xfrm rot="10800000">
            <a:off x="4599525" y="2895275"/>
            <a:ext cx="2173200" cy="35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91FCB3-6238-FB76-4F68-E2C40C4F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FE11B6-BA2B-2001-0CC0-57607FD4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993;p81">
            <a:extLst>
              <a:ext uri="{FF2B5EF4-FFF2-40B4-BE49-F238E27FC236}">
                <a16:creationId xmlns:a16="http://schemas.microsoft.com/office/drawing/2014/main" id="{B5222BFD-B576-2AE8-9FDB-2D632D049C16}"/>
              </a:ext>
            </a:extLst>
          </p:cNvPr>
          <p:cNvSpPr/>
          <p:nvPr/>
        </p:nvSpPr>
        <p:spPr>
          <a:xfrm>
            <a:off x="1981076" y="4214490"/>
            <a:ext cx="740604" cy="411383"/>
          </a:xfrm>
          <a:custGeom>
            <a:avLst/>
            <a:gdLst/>
            <a:ahLst/>
            <a:cxnLst/>
            <a:rect l="l" t="t" r="r" b="b"/>
            <a:pathLst>
              <a:path w="208768" h="115801" extrusionOk="0">
                <a:moveTo>
                  <a:pt x="104220" y="0"/>
                </a:moveTo>
                <a:cubicBezTo>
                  <a:pt x="92477" y="0"/>
                  <a:pt x="69546" y="1142"/>
                  <a:pt x="47919" y="8645"/>
                </a:cubicBezTo>
                <a:cubicBezTo>
                  <a:pt x="35262" y="13016"/>
                  <a:pt x="24856" y="19050"/>
                  <a:pt x="17060" y="26488"/>
                </a:cubicBezTo>
                <a:cubicBezTo>
                  <a:pt x="7405" y="35719"/>
                  <a:pt x="1664" y="47136"/>
                  <a:pt x="0" y="60412"/>
                </a:cubicBezTo>
                <a:lnTo>
                  <a:pt x="13505" y="62109"/>
                </a:lnTo>
                <a:cubicBezTo>
                  <a:pt x="15886" y="43287"/>
                  <a:pt x="28966" y="29619"/>
                  <a:pt x="52388" y="21497"/>
                </a:cubicBezTo>
                <a:cubicBezTo>
                  <a:pt x="72873" y="14386"/>
                  <a:pt x="95446" y="13635"/>
                  <a:pt x="104220" y="13635"/>
                </a:cubicBezTo>
                <a:cubicBezTo>
                  <a:pt x="114104" y="13635"/>
                  <a:pt x="131425" y="16473"/>
                  <a:pt x="146170" y="22704"/>
                </a:cubicBezTo>
                <a:cubicBezTo>
                  <a:pt x="166818" y="31446"/>
                  <a:pt x="171156" y="41819"/>
                  <a:pt x="171156" y="48995"/>
                </a:cubicBezTo>
                <a:cubicBezTo>
                  <a:pt x="171156" y="54736"/>
                  <a:pt x="168449" y="59662"/>
                  <a:pt x="162904" y="64033"/>
                </a:cubicBezTo>
                <a:cubicBezTo>
                  <a:pt x="154618" y="70524"/>
                  <a:pt x="141896" y="74308"/>
                  <a:pt x="130186" y="75972"/>
                </a:cubicBezTo>
                <a:cubicBezTo>
                  <a:pt x="133807" y="70818"/>
                  <a:pt x="135927" y="64555"/>
                  <a:pt x="135927" y="57803"/>
                </a:cubicBezTo>
                <a:cubicBezTo>
                  <a:pt x="135927" y="40384"/>
                  <a:pt x="121803" y="26227"/>
                  <a:pt x="104416" y="26129"/>
                </a:cubicBezTo>
                <a:cubicBezTo>
                  <a:pt x="100981" y="25471"/>
                  <a:pt x="96821" y="25128"/>
                  <a:pt x="92226" y="25128"/>
                </a:cubicBezTo>
                <a:cubicBezTo>
                  <a:pt x="74963" y="25128"/>
                  <a:pt x="51566" y="29965"/>
                  <a:pt x="37448" y="41069"/>
                </a:cubicBezTo>
                <a:cubicBezTo>
                  <a:pt x="28640" y="47984"/>
                  <a:pt x="23976" y="56922"/>
                  <a:pt x="23976" y="66838"/>
                </a:cubicBezTo>
                <a:cubicBezTo>
                  <a:pt x="23976" y="78092"/>
                  <a:pt x="29749" y="93978"/>
                  <a:pt x="57313" y="105656"/>
                </a:cubicBezTo>
                <a:cubicBezTo>
                  <a:pt x="73851" y="112669"/>
                  <a:pt x="92967" y="115801"/>
                  <a:pt x="104547" y="115801"/>
                </a:cubicBezTo>
                <a:cubicBezTo>
                  <a:pt x="116290" y="115801"/>
                  <a:pt x="139222" y="114659"/>
                  <a:pt x="160849" y="107157"/>
                </a:cubicBezTo>
                <a:cubicBezTo>
                  <a:pt x="173505" y="102786"/>
                  <a:pt x="183911" y="96751"/>
                  <a:pt x="191707" y="89313"/>
                </a:cubicBezTo>
                <a:cubicBezTo>
                  <a:pt x="201362" y="80082"/>
                  <a:pt x="207104" y="68698"/>
                  <a:pt x="208767" y="55389"/>
                </a:cubicBezTo>
                <a:lnTo>
                  <a:pt x="195263" y="53693"/>
                </a:lnTo>
                <a:cubicBezTo>
                  <a:pt x="192881" y="72514"/>
                  <a:pt x="179801" y="86182"/>
                  <a:pt x="156380" y="94304"/>
                </a:cubicBezTo>
                <a:cubicBezTo>
                  <a:pt x="135894" y="101415"/>
                  <a:pt x="113321" y="102166"/>
                  <a:pt x="104547" y="102166"/>
                </a:cubicBezTo>
                <a:cubicBezTo>
                  <a:pt x="94663" y="102166"/>
                  <a:pt x="77342" y="99328"/>
                  <a:pt x="62598" y="93097"/>
                </a:cubicBezTo>
                <a:cubicBezTo>
                  <a:pt x="41949" y="84355"/>
                  <a:pt x="37611" y="73982"/>
                  <a:pt x="37611" y="66806"/>
                </a:cubicBezTo>
                <a:cubicBezTo>
                  <a:pt x="37611" y="61065"/>
                  <a:pt x="40318" y="56139"/>
                  <a:pt x="45864" y="51768"/>
                </a:cubicBezTo>
                <a:cubicBezTo>
                  <a:pt x="54018" y="45342"/>
                  <a:pt x="66512" y="41623"/>
                  <a:pt x="78092" y="39894"/>
                </a:cubicBezTo>
                <a:lnTo>
                  <a:pt x="78092" y="39894"/>
                </a:lnTo>
                <a:cubicBezTo>
                  <a:pt x="74602" y="45016"/>
                  <a:pt x="72514" y="51181"/>
                  <a:pt x="72514" y="57803"/>
                </a:cubicBezTo>
                <a:cubicBezTo>
                  <a:pt x="72514" y="74993"/>
                  <a:pt x="86312" y="89053"/>
                  <a:pt x="103405" y="89477"/>
                </a:cubicBezTo>
                <a:cubicBezTo>
                  <a:pt x="106993" y="90259"/>
                  <a:pt x="111495" y="90684"/>
                  <a:pt x="116518" y="90684"/>
                </a:cubicBezTo>
                <a:cubicBezTo>
                  <a:pt x="133774" y="90684"/>
                  <a:pt x="157195" y="85856"/>
                  <a:pt x="171320" y="74732"/>
                </a:cubicBezTo>
                <a:cubicBezTo>
                  <a:pt x="180127" y="67817"/>
                  <a:pt x="184792" y="58912"/>
                  <a:pt x="184792" y="48963"/>
                </a:cubicBezTo>
                <a:cubicBezTo>
                  <a:pt x="184792" y="37709"/>
                  <a:pt x="179018" y="21823"/>
                  <a:pt x="151454" y="10145"/>
                </a:cubicBezTo>
                <a:cubicBezTo>
                  <a:pt x="134916" y="3132"/>
                  <a:pt x="115801" y="0"/>
                  <a:pt x="1042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33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62"/>
          <p:cNvGrpSpPr/>
          <p:nvPr/>
        </p:nvGrpSpPr>
        <p:grpSpPr>
          <a:xfrm>
            <a:off x="223030" y="1044732"/>
            <a:ext cx="4862184" cy="3043813"/>
            <a:chOff x="299230" y="1044732"/>
            <a:chExt cx="4862184" cy="3043813"/>
          </a:xfrm>
        </p:grpSpPr>
        <p:pic>
          <p:nvPicPr>
            <p:cNvPr id="531" name="Google Shape;531;p62"/>
            <p:cNvPicPr preferRelativeResize="0"/>
            <p:nvPr/>
          </p:nvPicPr>
          <p:blipFill rotWithShape="1">
            <a:blip r:embed="rId3">
              <a:alphaModFix/>
            </a:blip>
            <a:srcRect t="10424" b="2337"/>
            <a:stretch/>
          </p:blipFill>
          <p:spPr>
            <a:xfrm>
              <a:off x="335475" y="1069525"/>
              <a:ext cx="4757474" cy="296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62"/>
            <p:cNvPicPr preferRelativeResize="0"/>
            <p:nvPr/>
          </p:nvPicPr>
          <p:blipFill rotWithShape="1">
            <a:blip r:embed="rId4">
              <a:alphaModFix/>
            </a:blip>
            <a:srcRect l="4762" r="5382"/>
            <a:stretch/>
          </p:blipFill>
          <p:spPr>
            <a:xfrm>
              <a:off x="299230" y="1044732"/>
              <a:ext cx="4862184" cy="30438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62"/>
          <p:cNvSpPr txBox="1">
            <a:spLocks noGrp="1"/>
          </p:cNvSpPr>
          <p:nvPr>
            <p:ph type="title" idx="2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35" name="Google Shape;535;p6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6" name="Google Shape;536;p62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62"/>
          <p:cNvSpPr/>
          <p:nvPr/>
        </p:nvSpPr>
        <p:spPr>
          <a:xfrm>
            <a:off x="3734750" y="37961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2"/>
          <p:cNvSpPr/>
          <p:nvPr/>
        </p:nvSpPr>
        <p:spPr>
          <a:xfrm>
            <a:off x="4690475" y="10323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&lt;&lt;&lt;&lt;&lt;&lt;</a:t>
            </a:r>
            <a:endParaRPr/>
          </a:p>
        </p:txBody>
      </p:sp>
      <p:sp>
        <p:nvSpPr>
          <p:cNvPr id="539" name="Google Shape;539;p62"/>
          <p:cNvSpPr/>
          <p:nvPr/>
        </p:nvSpPr>
        <p:spPr>
          <a:xfrm>
            <a:off x="881750" y="389488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</a:t>
            </a:r>
            <a:endParaRPr/>
          </a:p>
        </p:txBody>
      </p:sp>
      <p:sp>
        <p:nvSpPr>
          <p:cNvPr id="540" name="Google Shape;540;p62"/>
          <p:cNvSpPr/>
          <p:nvPr/>
        </p:nvSpPr>
        <p:spPr>
          <a:xfrm>
            <a:off x="4572000" y="2467900"/>
            <a:ext cx="3858900" cy="8418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 flipH="1">
            <a:off x="4527475" y="2467888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>
          <a:extLst>
            <a:ext uri="{FF2B5EF4-FFF2-40B4-BE49-F238E27FC236}">
              <a16:creationId xmlns:a16="http://schemas.microsoft.com/office/drawing/2014/main" id="{53763856-AF52-AD36-9843-9D72E202F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>
            <a:extLst>
              <a:ext uri="{FF2B5EF4-FFF2-40B4-BE49-F238E27FC236}">
                <a16:creationId xmlns:a16="http://schemas.microsoft.com/office/drawing/2014/main" id="{A4B7B804-3E16-D7D5-FBE3-3F843B723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76">
            <a:extLst>
              <a:ext uri="{FF2B5EF4-FFF2-40B4-BE49-F238E27FC236}">
                <a16:creationId xmlns:a16="http://schemas.microsoft.com/office/drawing/2014/main" id="{4A50C666-2E56-176D-0F5F-B15602CE43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9725" y="2394850"/>
            <a:ext cx="252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819" name="Google Shape;819;p76">
            <a:extLst>
              <a:ext uri="{FF2B5EF4-FFF2-40B4-BE49-F238E27FC236}">
                <a16:creationId xmlns:a16="http://schemas.microsoft.com/office/drawing/2014/main" id="{32FA6D0E-C6D0-BAEB-0D29-DDA3A13AA6C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311550" y="2394850"/>
            <a:ext cx="2520899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Conv2D</a:t>
            </a:r>
            <a:endParaRPr dirty="0"/>
          </a:p>
        </p:txBody>
      </p:sp>
      <p:sp>
        <p:nvSpPr>
          <p:cNvPr id="820" name="Google Shape;820;p76">
            <a:extLst>
              <a:ext uri="{FF2B5EF4-FFF2-40B4-BE49-F238E27FC236}">
                <a16:creationId xmlns:a16="http://schemas.microsoft.com/office/drawing/2014/main" id="{C03EA805-37C1-804C-1A4E-ECCF3AC9CDB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59725" y="2832850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RGB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spectrogram image </a:t>
            </a:r>
            <a:r>
              <a:rPr lang="en-US" dirty="0"/>
              <a:t>of shape </a:t>
            </a:r>
            <a:r>
              <a:rPr lang="en-US" b="1" dirty="0"/>
              <a:t>(128 × 128 × 3)</a:t>
            </a:r>
            <a:endParaRPr dirty="0"/>
          </a:p>
        </p:txBody>
      </p:sp>
      <p:sp>
        <p:nvSpPr>
          <p:cNvPr id="821" name="Google Shape;821;p76">
            <a:extLst>
              <a:ext uri="{FF2B5EF4-FFF2-40B4-BE49-F238E27FC236}">
                <a16:creationId xmlns:a16="http://schemas.microsoft.com/office/drawing/2014/main" id="{A414299A-E63A-CFC0-6C3E-3DD4EB3FD17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11550" y="2832849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(32 filters, 3×3) →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MaxPooling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22" name="Google Shape;822;p76">
            <a:extLst>
              <a:ext uri="{FF2B5EF4-FFF2-40B4-BE49-F238E27FC236}">
                <a16:creationId xmlns:a16="http://schemas.microsoft.com/office/drawing/2014/main" id="{94FD749C-A809-54ED-5816-6F5BEFD858E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863275" y="2394850"/>
            <a:ext cx="252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Evaluation</a:t>
            </a:r>
            <a:endParaRPr dirty="0"/>
          </a:p>
        </p:txBody>
      </p:sp>
      <p:sp>
        <p:nvSpPr>
          <p:cNvPr id="823" name="Google Shape;823;p76">
            <a:extLst>
              <a:ext uri="{FF2B5EF4-FFF2-40B4-BE49-F238E27FC236}">
                <a16:creationId xmlns:a16="http://schemas.microsoft.com/office/drawing/2014/main" id="{A74D3410-7C17-265A-BC64-EBECAE54D9C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863275" y="2832849"/>
            <a:ext cx="2520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Accuracy</a:t>
            </a:r>
            <a:r>
              <a:rPr lang="en-US" b="1" dirty="0"/>
              <a:t>, AUC, Precision, Recall</a:t>
            </a:r>
            <a:endParaRPr dirty="0"/>
          </a:p>
        </p:txBody>
      </p:sp>
      <p:grpSp>
        <p:nvGrpSpPr>
          <p:cNvPr id="824" name="Google Shape;824;p76">
            <a:extLst>
              <a:ext uri="{FF2B5EF4-FFF2-40B4-BE49-F238E27FC236}">
                <a16:creationId xmlns:a16="http://schemas.microsoft.com/office/drawing/2014/main" id="{3FF36727-D5D2-3C65-2B19-F5619AAFB9F7}"/>
              </a:ext>
            </a:extLst>
          </p:cNvPr>
          <p:cNvGrpSpPr/>
          <p:nvPr/>
        </p:nvGrpSpPr>
        <p:grpSpPr>
          <a:xfrm>
            <a:off x="1827448" y="1874191"/>
            <a:ext cx="385440" cy="411273"/>
            <a:chOff x="1354525" y="238125"/>
            <a:chExt cx="4891375" cy="5219200"/>
          </a:xfrm>
        </p:grpSpPr>
        <p:sp>
          <p:nvSpPr>
            <p:cNvPr id="825" name="Google Shape;825;p76">
              <a:extLst>
                <a:ext uri="{FF2B5EF4-FFF2-40B4-BE49-F238E27FC236}">
                  <a16:creationId xmlns:a16="http://schemas.microsoft.com/office/drawing/2014/main" id="{0DBDE0A8-8C05-FBAB-7374-AC68F9BB713C}"/>
                </a:ext>
              </a:extLst>
            </p:cNvPr>
            <p:cNvSpPr/>
            <p:nvPr/>
          </p:nvSpPr>
          <p:spPr>
            <a:xfrm>
              <a:off x="2560650" y="1444225"/>
              <a:ext cx="1404300" cy="1404325"/>
            </a:xfrm>
            <a:custGeom>
              <a:avLst/>
              <a:gdLst/>
              <a:ahLst/>
              <a:cxnLst/>
              <a:rect l="l" t="t" r="r" b="b"/>
              <a:pathLst>
                <a:path w="56172" h="56173" extrusionOk="0">
                  <a:moveTo>
                    <a:pt x="9460" y="1"/>
                  </a:moveTo>
                  <a:lnTo>
                    <a:pt x="0" y="9461"/>
                  </a:lnTo>
                  <a:lnTo>
                    <a:pt x="46712" y="56172"/>
                  </a:lnTo>
                  <a:lnTo>
                    <a:pt x="56172" y="46712"/>
                  </a:lnTo>
                  <a:lnTo>
                    <a:pt x="9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6">
              <a:extLst>
                <a:ext uri="{FF2B5EF4-FFF2-40B4-BE49-F238E27FC236}">
                  <a16:creationId xmlns:a16="http://schemas.microsoft.com/office/drawing/2014/main" id="{AE9A650B-717A-8B9F-CCBE-BD4367CD7965}"/>
                </a:ext>
              </a:extLst>
            </p:cNvPr>
            <p:cNvSpPr/>
            <p:nvPr/>
          </p:nvSpPr>
          <p:spPr>
            <a:xfrm>
              <a:off x="1354525" y="1423850"/>
              <a:ext cx="2017575" cy="2016750"/>
            </a:xfrm>
            <a:custGeom>
              <a:avLst/>
              <a:gdLst/>
              <a:ahLst/>
              <a:cxnLst/>
              <a:rect l="l" t="t" r="r" b="b"/>
              <a:pathLst>
                <a:path w="80703" h="80670" extrusionOk="0">
                  <a:moveTo>
                    <a:pt x="9460" y="0"/>
                  </a:moveTo>
                  <a:lnTo>
                    <a:pt x="1" y="9460"/>
                  </a:lnTo>
                  <a:lnTo>
                    <a:pt x="71242" y="80669"/>
                  </a:lnTo>
                  <a:lnTo>
                    <a:pt x="80702" y="71242"/>
                  </a:lnTo>
                  <a:lnTo>
                    <a:pt x="94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6">
              <a:extLst>
                <a:ext uri="{FF2B5EF4-FFF2-40B4-BE49-F238E27FC236}">
                  <a16:creationId xmlns:a16="http://schemas.microsoft.com/office/drawing/2014/main" id="{8D9C15E6-E040-353A-5766-8906559697C8}"/>
                </a:ext>
              </a:extLst>
            </p:cNvPr>
            <p:cNvSpPr/>
            <p:nvPr/>
          </p:nvSpPr>
          <p:spPr>
            <a:xfrm>
              <a:off x="2540250" y="238125"/>
              <a:ext cx="2017575" cy="2017550"/>
            </a:xfrm>
            <a:custGeom>
              <a:avLst/>
              <a:gdLst/>
              <a:ahLst/>
              <a:cxnLst/>
              <a:rect l="l" t="t" r="r" b="b"/>
              <a:pathLst>
                <a:path w="80703" h="80702" extrusionOk="0">
                  <a:moveTo>
                    <a:pt x="9461" y="0"/>
                  </a:moveTo>
                  <a:lnTo>
                    <a:pt x="1" y="9460"/>
                  </a:lnTo>
                  <a:lnTo>
                    <a:pt x="71243" y="80702"/>
                  </a:lnTo>
                  <a:lnTo>
                    <a:pt x="80702" y="71242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6">
              <a:extLst>
                <a:ext uri="{FF2B5EF4-FFF2-40B4-BE49-F238E27FC236}">
                  <a16:creationId xmlns:a16="http://schemas.microsoft.com/office/drawing/2014/main" id="{7D81F74C-C72F-56FB-E5D6-52D74D0EE89D}"/>
                </a:ext>
              </a:extLst>
            </p:cNvPr>
            <p:cNvSpPr/>
            <p:nvPr/>
          </p:nvSpPr>
          <p:spPr>
            <a:xfrm>
              <a:off x="3650150" y="2861575"/>
              <a:ext cx="2595750" cy="2595750"/>
            </a:xfrm>
            <a:custGeom>
              <a:avLst/>
              <a:gdLst/>
              <a:ahLst/>
              <a:cxnLst/>
              <a:rect l="l" t="t" r="r" b="b"/>
              <a:pathLst>
                <a:path w="103830" h="103830" extrusionOk="0">
                  <a:moveTo>
                    <a:pt x="29489" y="0"/>
                  </a:moveTo>
                  <a:lnTo>
                    <a:pt x="26162" y="34740"/>
                  </a:lnTo>
                  <a:lnTo>
                    <a:pt x="1" y="57900"/>
                  </a:lnTo>
                  <a:lnTo>
                    <a:pt x="32033" y="71796"/>
                  </a:lnTo>
                  <a:lnTo>
                    <a:pt x="45929" y="103829"/>
                  </a:lnTo>
                  <a:lnTo>
                    <a:pt x="69057" y="77668"/>
                  </a:lnTo>
                  <a:lnTo>
                    <a:pt x="103830" y="74341"/>
                  </a:lnTo>
                  <a:lnTo>
                    <a:pt x="86084" y="44265"/>
                  </a:lnTo>
                  <a:lnTo>
                    <a:pt x="93652" y="10178"/>
                  </a:lnTo>
                  <a:lnTo>
                    <a:pt x="93652" y="10178"/>
                  </a:lnTo>
                  <a:lnTo>
                    <a:pt x="59564" y="1771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76">
            <a:extLst>
              <a:ext uri="{FF2B5EF4-FFF2-40B4-BE49-F238E27FC236}">
                <a16:creationId xmlns:a16="http://schemas.microsoft.com/office/drawing/2014/main" id="{C098CFB9-C34B-9057-3A0B-A8103646F717}"/>
              </a:ext>
            </a:extLst>
          </p:cNvPr>
          <p:cNvGrpSpPr/>
          <p:nvPr/>
        </p:nvGrpSpPr>
        <p:grpSpPr>
          <a:xfrm>
            <a:off x="4376621" y="1874191"/>
            <a:ext cx="390708" cy="411273"/>
            <a:chOff x="1321100" y="238125"/>
            <a:chExt cx="4958225" cy="5219200"/>
          </a:xfrm>
        </p:grpSpPr>
        <p:sp>
          <p:nvSpPr>
            <p:cNvPr id="830" name="Google Shape;830;p76">
              <a:extLst>
                <a:ext uri="{FF2B5EF4-FFF2-40B4-BE49-F238E27FC236}">
                  <a16:creationId xmlns:a16="http://schemas.microsoft.com/office/drawing/2014/main" id="{E583A173-94B8-3FB0-DF8D-CCC996067706}"/>
                </a:ext>
              </a:extLst>
            </p:cNvPr>
            <p:cNvSpPr/>
            <p:nvPr/>
          </p:nvSpPr>
          <p:spPr>
            <a:xfrm>
              <a:off x="1321100" y="238125"/>
              <a:ext cx="4958225" cy="5219200"/>
            </a:xfrm>
            <a:custGeom>
              <a:avLst/>
              <a:gdLst/>
              <a:ahLst/>
              <a:cxnLst/>
              <a:rect l="l" t="t" r="r" b="b"/>
              <a:pathLst>
                <a:path w="198329" h="208768" extrusionOk="0">
                  <a:moveTo>
                    <a:pt x="99165" y="13602"/>
                  </a:moveTo>
                  <a:cubicBezTo>
                    <a:pt x="146333" y="13602"/>
                    <a:pt x="184694" y="51996"/>
                    <a:pt x="184694" y="99164"/>
                  </a:cubicBezTo>
                  <a:cubicBezTo>
                    <a:pt x="184694" y="146333"/>
                    <a:pt x="146333" y="184694"/>
                    <a:pt x="99165" y="184694"/>
                  </a:cubicBezTo>
                  <a:cubicBezTo>
                    <a:pt x="97044" y="184694"/>
                    <a:pt x="94924" y="184596"/>
                    <a:pt x="92804" y="184465"/>
                  </a:cubicBezTo>
                  <a:cubicBezTo>
                    <a:pt x="92477" y="171646"/>
                    <a:pt x="81974" y="161338"/>
                    <a:pt x="69089" y="161338"/>
                  </a:cubicBezTo>
                  <a:cubicBezTo>
                    <a:pt x="61815" y="161338"/>
                    <a:pt x="55323" y="164632"/>
                    <a:pt x="50952" y="169819"/>
                  </a:cubicBezTo>
                  <a:cubicBezTo>
                    <a:pt x="40612" y="162741"/>
                    <a:pt x="31870" y="153444"/>
                    <a:pt x="25476" y="142614"/>
                  </a:cubicBezTo>
                  <a:cubicBezTo>
                    <a:pt x="17713" y="129501"/>
                    <a:pt x="13635" y="114463"/>
                    <a:pt x="13635" y="99164"/>
                  </a:cubicBezTo>
                  <a:cubicBezTo>
                    <a:pt x="13635" y="83866"/>
                    <a:pt x="17648" y="69024"/>
                    <a:pt x="25313" y="55976"/>
                  </a:cubicBezTo>
                  <a:cubicBezTo>
                    <a:pt x="27955" y="56987"/>
                    <a:pt x="30859" y="57574"/>
                    <a:pt x="33860" y="57574"/>
                  </a:cubicBezTo>
                  <a:cubicBezTo>
                    <a:pt x="46940" y="57574"/>
                    <a:pt x="57574" y="46940"/>
                    <a:pt x="57574" y="33859"/>
                  </a:cubicBezTo>
                  <a:cubicBezTo>
                    <a:pt x="57574" y="30826"/>
                    <a:pt x="57020" y="27955"/>
                    <a:pt x="55976" y="25313"/>
                  </a:cubicBezTo>
                  <a:cubicBezTo>
                    <a:pt x="69056" y="17647"/>
                    <a:pt x="83833" y="13602"/>
                    <a:pt x="99165" y="13602"/>
                  </a:cubicBezTo>
                  <a:close/>
                  <a:moveTo>
                    <a:pt x="99165" y="0"/>
                  </a:moveTo>
                  <a:cubicBezTo>
                    <a:pt x="80800" y="0"/>
                    <a:pt x="63054" y="4991"/>
                    <a:pt x="47527" y="14483"/>
                  </a:cubicBezTo>
                  <a:cubicBezTo>
                    <a:pt x="43678" y="11743"/>
                    <a:pt x="38948" y="10145"/>
                    <a:pt x="33860" y="10145"/>
                  </a:cubicBezTo>
                  <a:cubicBezTo>
                    <a:pt x="20779" y="10145"/>
                    <a:pt x="10145" y="20779"/>
                    <a:pt x="10145" y="33859"/>
                  </a:cubicBezTo>
                  <a:cubicBezTo>
                    <a:pt x="10145" y="38948"/>
                    <a:pt x="11776" y="43645"/>
                    <a:pt x="14516" y="47527"/>
                  </a:cubicBezTo>
                  <a:cubicBezTo>
                    <a:pt x="5024" y="63054"/>
                    <a:pt x="0" y="80799"/>
                    <a:pt x="0" y="99164"/>
                  </a:cubicBezTo>
                  <a:cubicBezTo>
                    <a:pt x="0" y="116910"/>
                    <a:pt x="4763" y="134329"/>
                    <a:pt x="13766" y="149562"/>
                  </a:cubicBezTo>
                  <a:cubicBezTo>
                    <a:pt x="21627" y="162871"/>
                    <a:pt x="32555" y="174190"/>
                    <a:pt x="45538" y="182541"/>
                  </a:cubicBezTo>
                  <a:cubicBezTo>
                    <a:pt x="45440" y="183356"/>
                    <a:pt x="45374" y="184204"/>
                    <a:pt x="45374" y="185052"/>
                  </a:cubicBezTo>
                  <a:cubicBezTo>
                    <a:pt x="45374" y="198133"/>
                    <a:pt x="56008" y="208767"/>
                    <a:pt x="69089" y="208767"/>
                  </a:cubicBezTo>
                  <a:cubicBezTo>
                    <a:pt x="77472" y="208767"/>
                    <a:pt x="84877" y="204396"/>
                    <a:pt x="89085" y="197807"/>
                  </a:cubicBezTo>
                  <a:cubicBezTo>
                    <a:pt x="92412" y="198133"/>
                    <a:pt x="95805" y="198296"/>
                    <a:pt x="99165" y="198296"/>
                  </a:cubicBezTo>
                  <a:cubicBezTo>
                    <a:pt x="125652" y="198296"/>
                    <a:pt x="150541" y="187988"/>
                    <a:pt x="169265" y="169264"/>
                  </a:cubicBezTo>
                  <a:cubicBezTo>
                    <a:pt x="187988" y="150541"/>
                    <a:pt x="198329" y="125652"/>
                    <a:pt x="198329" y="99164"/>
                  </a:cubicBezTo>
                  <a:cubicBezTo>
                    <a:pt x="198329" y="72677"/>
                    <a:pt x="187988" y="47755"/>
                    <a:pt x="169265" y="29032"/>
                  </a:cubicBezTo>
                  <a:cubicBezTo>
                    <a:pt x="150541" y="10308"/>
                    <a:pt x="125652" y="0"/>
                    <a:pt x="9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6">
              <a:extLst>
                <a:ext uri="{FF2B5EF4-FFF2-40B4-BE49-F238E27FC236}">
                  <a16:creationId xmlns:a16="http://schemas.microsoft.com/office/drawing/2014/main" id="{FF6DF2C5-3BE2-BD4B-BD07-46AEA2B1447C}"/>
                </a:ext>
              </a:extLst>
            </p:cNvPr>
            <p:cNvSpPr/>
            <p:nvPr/>
          </p:nvSpPr>
          <p:spPr>
            <a:xfrm>
              <a:off x="3331300" y="2248300"/>
              <a:ext cx="937825" cy="937850"/>
            </a:xfrm>
            <a:custGeom>
              <a:avLst/>
              <a:gdLst/>
              <a:ahLst/>
              <a:cxnLst/>
              <a:rect l="l" t="t" r="r" b="b"/>
              <a:pathLst>
                <a:path w="37513" h="37514" extrusionOk="0">
                  <a:moveTo>
                    <a:pt x="18757" y="1"/>
                  </a:moveTo>
                  <a:cubicBezTo>
                    <a:pt x="8416" y="1"/>
                    <a:pt x="0" y="8417"/>
                    <a:pt x="0" y="18757"/>
                  </a:cubicBezTo>
                  <a:cubicBezTo>
                    <a:pt x="0" y="29098"/>
                    <a:pt x="8416" y="37514"/>
                    <a:pt x="18757" y="37514"/>
                  </a:cubicBezTo>
                  <a:cubicBezTo>
                    <a:pt x="29097" y="37514"/>
                    <a:pt x="37513" y="29098"/>
                    <a:pt x="37513" y="18757"/>
                  </a:cubicBezTo>
                  <a:cubicBezTo>
                    <a:pt x="37513" y="8417"/>
                    <a:pt x="29097" y="1"/>
                    <a:pt x="18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6">
              <a:extLst>
                <a:ext uri="{FF2B5EF4-FFF2-40B4-BE49-F238E27FC236}">
                  <a16:creationId xmlns:a16="http://schemas.microsoft.com/office/drawing/2014/main" id="{2C848A55-2024-8A7A-2FA9-17B3E187D806}"/>
                </a:ext>
              </a:extLst>
            </p:cNvPr>
            <p:cNvSpPr/>
            <p:nvPr/>
          </p:nvSpPr>
          <p:spPr>
            <a:xfrm>
              <a:off x="2214875" y="1307850"/>
              <a:ext cx="3490350" cy="2869950"/>
            </a:xfrm>
            <a:custGeom>
              <a:avLst/>
              <a:gdLst/>
              <a:ahLst/>
              <a:cxnLst/>
              <a:rect l="l" t="t" r="r" b="b"/>
              <a:pathLst>
                <a:path w="139614" h="114798" extrusionOk="0">
                  <a:moveTo>
                    <a:pt x="62985" y="13611"/>
                  </a:moveTo>
                  <a:cubicBezTo>
                    <a:pt x="74203" y="13611"/>
                    <a:pt x="85416" y="17884"/>
                    <a:pt x="93946" y="26430"/>
                  </a:cubicBezTo>
                  <a:cubicBezTo>
                    <a:pt x="97110" y="29562"/>
                    <a:pt x="99687" y="33052"/>
                    <a:pt x="101709" y="36901"/>
                  </a:cubicBezTo>
                  <a:cubicBezTo>
                    <a:pt x="99980" y="37913"/>
                    <a:pt x="98317" y="39152"/>
                    <a:pt x="96849" y="40620"/>
                  </a:cubicBezTo>
                  <a:cubicBezTo>
                    <a:pt x="92347" y="45122"/>
                    <a:pt x="89901" y="51058"/>
                    <a:pt x="89901" y="57387"/>
                  </a:cubicBezTo>
                  <a:cubicBezTo>
                    <a:pt x="89901" y="63747"/>
                    <a:pt x="92347" y="69684"/>
                    <a:pt x="96849" y="74186"/>
                  </a:cubicBezTo>
                  <a:cubicBezTo>
                    <a:pt x="98317" y="75654"/>
                    <a:pt x="99980" y="76893"/>
                    <a:pt x="101709" y="77904"/>
                  </a:cubicBezTo>
                  <a:cubicBezTo>
                    <a:pt x="99687" y="81754"/>
                    <a:pt x="97110" y="85244"/>
                    <a:pt x="93946" y="88375"/>
                  </a:cubicBezTo>
                  <a:cubicBezTo>
                    <a:pt x="85416" y="96922"/>
                    <a:pt x="74203" y="101195"/>
                    <a:pt x="62985" y="101195"/>
                  </a:cubicBezTo>
                  <a:cubicBezTo>
                    <a:pt x="51768" y="101195"/>
                    <a:pt x="40547" y="96922"/>
                    <a:pt x="32001" y="88375"/>
                  </a:cubicBezTo>
                  <a:cubicBezTo>
                    <a:pt x="14908" y="71315"/>
                    <a:pt x="14908" y="43491"/>
                    <a:pt x="32001" y="26430"/>
                  </a:cubicBezTo>
                  <a:cubicBezTo>
                    <a:pt x="40547" y="17884"/>
                    <a:pt x="51768" y="13611"/>
                    <a:pt x="62985" y="13611"/>
                  </a:cubicBezTo>
                  <a:close/>
                  <a:moveTo>
                    <a:pt x="62977" y="0"/>
                  </a:moveTo>
                  <a:cubicBezTo>
                    <a:pt x="48270" y="0"/>
                    <a:pt x="33566" y="5603"/>
                    <a:pt x="22378" y="16807"/>
                  </a:cubicBezTo>
                  <a:cubicBezTo>
                    <a:pt x="1" y="39185"/>
                    <a:pt x="1" y="75621"/>
                    <a:pt x="22378" y="97998"/>
                  </a:cubicBezTo>
                  <a:cubicBezTo>
                    <a:pt x="33566" y="109220"/>
                    <a:pt x="48278" y="114798"/>
                    <a:pt x="62990" y="114798"/>
                  </a:cubicBezTo>
                  <a:cubicBezTo>
                    <a:pt x="77701" y="114798"/>
                    <a:pt x="92380" y="109220"/>
                    <a:pt x="103601" y="97998"/>
                  </a:cubicBezTo>
                  <a:cubicBezTo>
                    <a:pt x="108559" y="93040"/>
                    <a:pt x="112506" y="87332"/>
                    <a:pt x="115344" y="81036"/>
                  </a:cubicBezTo>
                  <a:cubicBezTo>
                    <a:pt x="120825" y="80645"/>
                    <a:pt x="126174" y="78361"/>
                    <a:pt x="130382" y="74186"/>
                  </a:cubicBezTo>
                  <a:cubicBezTo>
                    <a:pt x="139614" y="64922"/>
                    <a:pt x="139614" y="49884"/>
                    <a:pt x="130382" y="40653"/>
                  </a:cubicBezTo>
                  <a:cubicBezTo>
                    <a:pt x="126174" y="36445"/>
                    <a:pt x="120825" y="34161"/>
                    <a:pt x="115344" y="33770"/>
                  </a:cubicBezTo>
                  <a:cubicBezTo>
                    <a:pt x="112506" y="27474"/>
                    <a:pt x="108559" y="21766"/>
                    <a:pt x="103601" y="16807"/>
                  </a:cubicBezTo>
                  <a:cubicBezTo>
                    <a:pt x="92396" y="5603"/>
                    <a:pt x="77685" y="0"/>
                    <a:pt x="6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76">
            <a:extLst>
              <a:ext uri="{FF2B5EF4-FFF2-40B4-BE49-F238E27FC236}">
                <a16:creationId xmlns:a16="http://schemas.microsoft.com/office/drawing/2014/main" id="{BEABE6AB-C7B0-F03D-8898-5E7B577321F9}"/>
              </a:ext>
            </a:extLst>
          </p:cNvPr>
          <p:cNvSpPr/>
          <p:nvPr/>
        </p:nvSpPr>
        <p:spPr>
          <a:xfrm>
            <a:off x="6989613" y="1874200"/>
            <a:ext cx="268229" cy="411273"/>
          </a:xfrm>
          <a:custGeom>
            <a:avLst/>
            <a:gdLst/>
            <a:ahLst/>
            <a:cxnLst/>
            <a:rect l="l" t="t" r="r" b="b"/>
            <a:pathLst>
              <a:path w="136157" h="208768" extrusionOk="0">
                <a:moveTo>
                  <a:pt x="68079" y="34544"/>
                </a:moveTo>
                <a:cubicBezTo>
                  <a:pt x="74309" y="34544"/>
                  <a:pt x="80278" y="36893"/>
                  <a:pt x="84878" y="41101"/>
                </a:cubicBezTo>
                <a:lnTo>
                  <a:pt x="79365" y="47103"/>
                </a:lnTo>
                <a:cubicBezTo>
                  <a:pt x="76266" y="44298"/>
                  <a:pt x="72254" y="42732"/>
                  <a:pt x="68079" y="42732"/>
                </a:cubicBezTo>
                <a:cubicBezTo>
                  <a:pt x="63903" y="42732"/>
                  <a:pt x="59891" y="44298"/>
                  <a:pt x="56792" y="47103"/>
                </a:cubicBezTo>
                <a:lnTo>
                  <a:pt x="51279" y="41101"/>
                </a:lnTo>
                <a:cubicBezTo>
                  <a:pt x="55879" y="36893"/>
                  <a:pt x="61848" y="34544"/>
                  <a:pt x="68079" y="34544"/>
                </a:cubicBezTo>
                <a:close/>
                <a:moveTo>
                  <a:pt x="68079" y="0"/>
                </a:moveTo>
                <a:cubicBezTo>
                  <a:pt x="60054" y="0"/>
                  <a:pt x="52747" y="5023"/>
                  <a:pt x="47495" y="14124"/>
                </a:cubicBezTo>
                <a:cubicBezTo>
                  <a:pt x="42994" y="21986"/>
                  <a:pt x="40515" y="31967"/>
                  <a:pt x="40515" y="42275"/>
                </a:cubicBezTo>
                <a:lnTo>
                  <a:pt x="40515" y="111723"/>
                </a:lnTo>
                <a:cubicBezTo>
                  <a:pt x="40515" y="115866"/>
                  <a:pt x="34154" y="123010"/>
                  <a:pt x="27989" y="129892"/>
                </a:cubicBezTo>
                <a:cubicBezTo>
                  <a:pt x="16180" y="143136"/>
                  <a:pt x="1" y="161207"/>
                  <a:pt x="1" y="186586"/>
                </a:cubicBezTo>
                <a:lnTo>
                  <a:pt x="1" y="193371"/>
                </a:lnTo>
                <a:lnTo>
                  <a:pt x="40515" y="193371"/>
                </a:lnTo>
                <a:lnTo>
                  <a:pt x="40515" y="208767"/>
                </a:lnTo>
                <a:lnTo>
                  <a:pt x="95642" y="208767"/>
                </a:lnTo>
                <a:lnTo>
                  <a:pt x="95642" y="193371"/>
                </a:lnTo>
                <a:lnTo>
                  <a:pt x="136156" y="193371"/>
                </a:lnTo>
                <a:lnTo>
                  <a:pt x="136156" y="186586"/>
                </a:lnTo>
                <a:cubicBezTo>
                  <a:pt x="136156" y="161207"/>
                  <a:pt x="119977" y="143136"/>
                  <a:pt x="108168" y="129892"/>
                </a:cubicBezTo>
                <a:cubicBezTo>
                  <a:pt x="102003" y="123010"/>
                  <a:pt x="95642" y="115866"/>
                  <a:pt x="95642" y="111723"/>
                </a:cubicBezTo>
                <a:lnTo>
                  <a:pt x="95642" y="42275"/>
                </a:lnTo>
                <a:cubicBezTo>
                  <a:pt x="95642" y="31967"/>
                  <a:pt x="93163" y="21986"/>
                  <a:pt x="88662" y="14124"/>
                </a:cubicBezTo>
                <a:cubicBezTo>
                  <a:pt x="83410" y="5023"/>
                  <a:pt x="76103" y="0"/>
                  <a:pt x="680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6">
            <a:extLst>
              <a:ext uri="{FF2B5EF4-FFF2-40B4-BE49-F238E27FC236}">
                <a16:creationId xmlns:a16="http://schemas.microsoft.com/office/drawing/2014/main" id="{13AAABE7-D0B9-8ED9-D577-477AA8C24D01}"/>
              </a:ext>
            </a:extLst>
          </p:cNvPr>
          <p:cNvSpPr/>
          <p:nvPr/>
        </p:nvSpPr>
        <p:spPr>
          <a:xfrm>
            <a:off x="6122600" y="16714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6">
            <a:extLst>
              <a:ext uri="{FF2B5EF4-FFF2-40B4-BE49-F238E27FC236}">
                <a16:creationId xmlns:a16="http://schemas.microsoft.com/office/drawing/2014/main" id="{AC7267FC-BA6E-1673-862F-B3FEF3DC01A8}"/>
              </a:ext>
            </a:extLst>
          </p:cNvPr>
          <p:cNvSpPr/>
          <p:nvPr/>
        </p:nvSpPr>
        <p:spPr>
          <a:xfrm>
            <a:off x="3372550" y="38694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29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63"/>
          <p:cNvSpPr/>
          <p:nvPr/>
        </p:nvSpPr>
        <p:spPr>
          <a:xfrm>
            <a:off x="2613875" y="167738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3"/>
          <p:cNvSpPr/>
          <p:nvPr/>
        </p:nvSpPr>
        <p:spPr>
          <a:xfrm>
            <a:off x="7273225" y="398286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B69D2-C8BB-2381-582D-D37805FCDBE2}"/>
              </a:ext>
            </a:extLst>
          </p:cNvPr>
          <p:cNvSpPr txBox="1"/>
          <p:nvPr/>
        </p:nvSpPr>
        <p:spPr>
          <a:xfrm>
            <a:off x="1085385" y="1308410"/>
            <a:ext cx="570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A1E97-D04F-2CCE-D416-88812C65C518}"/>
              </a:ext>
            </a:extLst>
          </p:cNvPr>
          <p:cNvSpPr txBox="1"/>
          <p:nvPr/>
        </p:nvSpPr>
        <p:spPr>
          <a:xfrm>
            <a:off x="514815" y="1439531"/>
            <a:ext cx="52373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>
              <a:spcBef>
                <a:spcPts val="1200"/>
              </a:spcBef>
              <a:buClr>
                <a:schemeClr val="bg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uFill>
                  <a:noFill/>
                </a:uFill>
              </a:rPr>
              <a:t>3 Convolutional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uFill>
                  <a:noFill/>
                </a:uFill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</a:rPr>
              <a:t>Blocks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uFill>
                  <a:noFill/>
                </a:uFill>
              </a:rPr>
              <a:t> </a:t>
            </a:r>
          </a:p>
          <a:p>
            <a:pPr marL="412750" lvl="0" indent="-285750">
              <a:spcBef>
                <a:spcPts val="1200"/>
              </a:spcBef>
              <a:buClr>
                <a:schemeClr val="bg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Conv2D layer with 32 filters and 3×3 kernel, padding='same’</a:t>
            </a:r>
          </a:p>
          <a:p>
            <a:pPr marL="412750" lvl="0" indent="-285750">
              <a:spcBef>
                <a:spcPts val="1200"/>
              </a:spcBef>
              <a:buClr>
                <a:schemeClr val="bg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BatchNormalization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layer for training stability</a:t>
            </a:r>
          </a:p>
          <a:p>
            <a:pPr marL="412750" lvl="0" indent="-285750">
              <a:spcBef>
                <a:spcPts val="1200"/>
              </a:spcBef>
              <a:buClr>
                <a:schemeClr val="bg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ELU activation function for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better </a:t>
            </a:r>
            <a:r>
              <a:rPr lang="en-US" dirty="0">
                <a:solidFill>
                  <a:schemeClr val="bg1"/>
                </a:solidFill>
              </a:rPr>
              <a:t>gradient flow</a:t>
            </a:r>
          </a:p>
          <a:p>
            <a:pPr marL="412750" lvl="0" indent="-285750">
              <a:spcBef>
                <a:spcPts val="1200"/>
              </a:spcBef>
              <a:buClr>
                <a:schemeClr val="bg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MaxPooling2D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layer to reduce spatial dimensions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"/>
          <p:cNvSpPr txBox="1">
            <a:spLocks noGrp="1"/>
          </p:cNvSpPr>
          <p:nvPr>
            <p:ph type="title"/>
          </p:nvPr>
        </p:nvSpPr>
        <p:spPr>
          <a:xfrm>
            <a:off x="60402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67" name="Google Shape;667;p67"/>
          <p:cNvSpPr txBox="1">
            <a:spLocks noGrp="1"/>
          </p:cNvSpPr>
          <p:nvPr>
            <p:ph type="title" idx="2"/>
          </p:nvPr>
        </p:nvSpPr>
        <p:spPr>
          <a:xfrm>
            <a:off x="60402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68" name="Google Shape;668;p67"/>
          <p:cNvGrpSpPr/>
          <p:nvPr/>
        </p:nvGrpSpPr>
        <p:grpSpPr>
          <a:xfrm>
            <a:off x="4473925" y="859472"/>
            <a:ext cx="4566451" cy="3601854"/>
            <a:chOff x="4473925" y="859472"/>
            <a:chExt cx="4566451" cy="3601854"/>
          </a:xfrm>
        </p:grpSpPr>
        <p:pic>
          <p:nvPicPr>
            <p:cNvPr id="669" name="Google Shape;669;p67"/>
            <p:cNvPicPr preferRelativeResize="0"/>
            <p:nvPr/>
          </p:nvPicPr>
          <p:blipFill rotWithShape="1">
            <a:blip r:embed="rId3">
              <a:alphaModFix/>
            </a:blip>
            <a:srcRect l="16205"/>
            <a:stretch/>
          </p:blipFill>
          <p:spPr>
            <a:xfrm>
              <a:off x="4772800" y="905325"/>
              <a:ext cx="4117876" cy="3510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67"/>
            <p:cNvPicPr preferRelativeResize="0"/>
            <p:nvPr/>
          </p:nvPicPr>
          <p:blipFill rotWithShape="1">
            <a:blip r:embed="rId4">
              <a:alphaModFix/>
            </a:blip>
            <a:srcRect l="20238" r="8450"/>
            <a:stretch/>
          </p:blipFill>
          <p:spPr>
            <a:xfrm>
              <a:off x="4473925" y="859472"/>
              <a:ext cx="4566451" cy="36018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1" name="Google Shape;671;p67"/>
          <p:cNvSpPr/>
          <p:nvPr/>
        </p:nvSpPr>
        <p:spPr>
          <a:xfrm>
            <a:off x="8143500" y="10620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&lt;&lt;&lt;&lt;&lt;&lt;</a:t>
            </a:r>
            <a:endParaRPr/>
          </a:p>
        </p:txBody>
      </p:sp>
      <p:sp>
        <p:nvSpPr>
          <p:cNvPr id="672" name="Google Shape;672;p67"/>
          <p:cNvSpPr/>
          <p:nvPr/>
        </p:nvSpPr>
        <p:spPr>
          <a:xfrm>
            <a:off x="4917750" y="406041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65"/>
          <p:cNvGrpSpPr/>
          <p:nvPr/>
        </p:nvGrpSpPr>
        <p:grpSpPr>
          <a:xfrm>
            <a:off x="4725042" y="774860"/>
            <a:ext cx="3951979" cy="3672166"/>
            <a:chOff x="4725042" y="774860"/>
            <a:chExt cx="3951979" cy="3672166"/>
          </a:xfrm>
        </p:grpSpPr>
        <p:pic>
          <p:nvPicPr>
            <p:cNvPr id="635" name="Google Shape;635;p65"/>
            <p:cNvPicPr preferRelativeResize="0"/>
            <p:nvPr/>
          </p:nvPicPr>
          <p:blipFill rotWithShape="1">
            <a:blip r:embed="rId3">
              <a:alphaModFix/>
            </a:blip>
            <a:srcRect l="35115" t="3343" b="1671"/>
            <a:stretch/>
          </p:blipFill>
          <p:spPr>
            <a:xfrm flipH="1">
              <a:off x="5036676" y="838400"/>
              <a:ext cx="3451199" cy="3608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65"/>
            <p:cNvPicPr preferRelativeResize="0"/>
            <p:nvPr/>
          </p:nvPicPr>
          <p:blipFill rotWithShape="1">
            <a:blip r:embed="rId4">
              <a:alphaModFix/>
            </a:blip>
            <a:srcRect l="19305" r="20158"/>
            <a:stretch/>
          </p:blipFill>
          <p:spPr>
            <a:xfrm>
              <a:off x="4725042" y="774860"/>
              <a:ext cx="3951979" cy="36721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65"/>
          <p:cNvSpPr txBox="1">
            <a:spLocks noGrp="1"/>
          </p:cNvSpPr>
          <p:nvPr>
            <p:ph type="title"/>
          </p:nvPr>
        </p:nvSpPr>
        <p:spPr>
          <a:xfrm>
            <a:off x="604025" y="1344225"/>
            <a:ext cx="43443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0.678</a:t>
            </a:r>
            <a:endParaRPr dirty="0"/>
          </a:p>
        </p:txBody>
      </p:sp>
      <p:sp>
        <p:nvSpPr>
          <p:cNvPr id="638" name="Google Shape;638;p65"/>
          <p:cNvSpPr/>
          <p:nvPr/>
        </p:nvSpPr>
        <p:spPr>
          <a:xfrm>
            <a:off x="5260225" y="11190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&lt;&lt;CX</a:t>
            </a:r>
            <a:endParaRPr/>
          </a:p>
        </p:txBody>
      </p:sp>
      <p:sp>
        <p:nvSpPr>
          <p:cNvPr id="639" name="Google Shape;639;p65"/>
          <p:cNvSpPr/>
          <p:nvPr/>
        </p:nvSpPr>
        <p:spPr>
          <a:xfrm>
            <a:off x="4055225" y="417986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&lt;&lt;&lt;&lt;&lt;</a:t>
            </a:r>
            <a:endParaRPr/>
          </a:p>
        </p:txBody>
      </p:sp>
      <p:sp>
        <p:nvSpPr>
          <p:cNvPr id="640" name="Google Shape;640;p65"/>
          <p:cNvSpPr/>
          <p:nvPr/>
        </p:nvSpPr>
        <p:spPr>
          <a:xfrm>
            <a:off x="604024" y="3030988"/>
            <a:ext cx="3677100" cy="7683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5"/>
          <p:cNvSpPr txBox="1">
            <a:spLocks noGrp="1"/>
          </p:cNvSpPr>
          <p:nvPr>
            <p:ph type="body" idx="1"/>
          </p:nvPr>
        </p:nvSpPr>
        <p:spPr>
          <a:xfrm>
            <a:off x="604025" y="3076588"/>
            <a:ext cx="3451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Our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Best</a:t>
            </a:r>
            <a:r>
              <a:rPr lang="en-US" sz="2400" dirty="0"/>
              <a:t> model accuracy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5"/>
          <p:cNvSpPr/>
          <p:nvPr/>
        </p:nvSpPr>
        <p:spPr>
          <a:xfrm>
            <a:off x="6260862" y="3130427"/>
            <a:ext cx="1172654" cy="1167372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grpSp>
        <p:nvGrpSpPr>
          <p:cNvPr id="795" name="Google Shape;795;p75"/>
          <p:cNvGrpSpPr/>
          <p:nvPr/>
        </p:nvGrpSpPr>
        <p:grpSpPr>
          <a:xfrm>
            <a:off x="6495178" y="3362074"/>
            <a:ext cx="704072" cy="704072"/>
            <a:chOff x="-55987225" y="3198925"/>
            <a:chExt cx="317450" cy="317450"/>
          </a:xfrm>
        </p:grpSpPr>
        <p:sp>
          <p:nvSpPr>
            <p:cNvPr id="796" name="Google Shape;796;p75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5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5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5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75"/>
          <p:cNvSpPr/>
          <p:nvPr/>
        </p:nvSpPr>
        <p:spPr>
          <a:xfrm>
            <a:off x="5207150" y="30731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5"/>
          <p:cNvSpPr/>
          <p:nvPr/>
        </p:nvSpPr>
        <p:spPr>
          <a:xfrm>
            <a:off x="1086550" y="128092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75"/>
          <p:cNvSpPr/>
          <p:nvPr/>
        </p:nvSpPr>
        <p:spPr>
          <a:xfrm>
            <a:off x="7847725" y="3387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FE7A6C39-DC5D-9F83-9730-9D1623A3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23" y="1161977"/>
            <a:ext cx="3919355" cy="33710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cxnSp>
        <p:nvCxnSpPr>
          <p:cNvPr id="647" name="Google Shape;647;p66"/>
          <p:cNvCxnSpPr/>
          <p:nvPr/>
        </p:nvCxnSpPr>
        <p:spPr>
          <a:xfrm>
            <a:off x="792363" y="2538800"/>
            <a:ext cx="7589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66"/>
          <p:cNvSpPr txBox="1"/>
          <p:nvPr/>
        </p:nvSpPr>
        <p:spPr>
          <a:xfrm>
            <a:off x="809513" y="3326875"/>
            <a:ext cx="24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Full Datatset</a:t>
            </a:r>
            <a:endParaRPr sz="2200" b="1" dirty="0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649" name="Google Shape;649;p66"/>
          <p:cNvSpPr txBox="1"/>
          <p:nvPr/>
        </p:nvSpPr>
        <p:spPr>
          <a:xfrm>
            <a:off x="3296212" y="3326874"/>
            <a:ext cx="2799787" cy="69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Advanced Noise 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Fahkwang"/>
                <a:ea typeface="Fahkwang"/>
                <a:cs typeface="Fahkwang"/>
                <a:sym typeface="Fahkwang"/>
              </a:rPr>
              <a:t>Filtering</a:t>
            </a:r>
            <a:endParaRPr sz="2200" b="1" dirty="0">
              <a:solidFill>
                <a:schemeClr val="tx1"/>
              </a:solidFill>
              <a:highlight>
                <a:srgbClr val="FFFF00"/>
              </a:highlight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650" name="Google Shape;650;p66"/>
          <p:cNvSpPr txBox="1"/>
          <p:nvPr/>
        </p:nvSpPr>
        <p:spPr>
          <a:xfrm>
            <a:off x="809513" y="3723175"/>
            <a:ext cx="2486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Train the model in </a:t>
            </a:r>
            <a:r>
              <a:rPr lang="en" sz="1600" dirty="0">
                <a:solidFill>
                  <a:schemeClr val="tx1"/>
                </a:solidFill>
                <a:highlight>
                  <a:srgbClr val="FFFF00"/>
                </a:highlight>
                <a:latin typeface="Actor"/>
                <a:ea typeface="Actor"/>
                <a:cs typeface="Actor"/>
                <a:sym typeface="Actor"/>
              </a:rPr>
              <a:t>~560000 </a:t>
            </a:r>
            <a:r>
              <a:rPr lang="en" sz="16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samples</a:t>
            </a:r>
            <a:endParaRPr sz="1600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52" name="Google Shape;652;p66"/>
          <p:cNvSpPr txBox="1"/>
          <p:nvPr/>
        </p:nvSpPr>
        <p:spPr>
          <a:xfrm>
            <a:off x="5878200" y="3326874"/>
            <a:ext cx="3057644" cy="9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Combine predictions from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ctor"/>
                <a:ea typeface="Actor"/>
                <a:cs typeface="Actor"/>
                <a:sym typeface="Actor"/>
              </a:rPr>
              <a:t>multiple</a:t>
            </a:r>
            <a:r>
              <a:rPr lang="en-US" sz="2400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models</a:t>
            </a:r>
          </a:p>
        </p:txBody>
      </p:sp>
      <p:sp>
        <p:nvSpPr>
          <p:cNvPr id="654" name="Google Shape;654;p66"/>
          <p:cNvSpPr txBox="1"/>
          <p:nvPr/>
        </p:nvSpPr>
        <p:spPr>
          <a:xfrm>
            <a:off x="761875" y="1176025"/>
            <a:ext cx="24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rPr>
              <a:t>Training</a:t>
            </a:r>
            <a:endParaRPr sz="2200" b="1" dirty="0">
              <a:solidFill>
                <a:schemeClr val="dk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655" name="Google Shape;655;p66"/>
          <p:cNvSpPr txBox="1"/>
          <p:nvPr/>
        </p:nvSpPr>
        <p:spPr>
          <a:xfrm>
            <a:off x="3248575" y="1162514"/>
            <a:ext cx="24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rPr>
              <a:t>Preprocessing</a:t>
            </a:r>
            <a:endParaRPr sz="2200" b="1" dirty="0">
              <a:solidFill>
                <a:schemeClr val="dk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656" name="Google Shape;656;p66"/>
          <p:cNvSpPr txBox="1"/>
          <p:nvPr/>
        </p:nvSpPr>
        <p:spPr>
          <a:xfrm>
            <a:off x="5830564" y="1173279"/>
            <a:ext cx="24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rPr>
              <a:t>Ensemble</a:t>
            </a:r>
            <a:endParaRPr sz="2200" b="1" dirty="0">
              <a:solidFill>
                <a:schemeClr val="dk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657" name="Google Shape;657;p66"/>
          <p:cNvSpPr/>
          <p:nvPr/>
        </p:nvSpPr>
        <p:spPr>
          <a:xfrm>
            <a:off x="1418913" y="1955114"/>
            <a:ext cx="1172654" cy="1167372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6"/>
          <p:cNvSpPr/>
          <p:nvPr/>
        </p:nvSpPr>
        <p:spPr>
          <a:xfrm>
            <a:off x="3905613" y="1955114"/>
            <a:ext cx="1172654" cy="1167372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6"/>
          <p:cNvSpPr/>
          <p:nvPr/>
        </p:nvSpPr>
        <p:spPr>
          <a:xfrm>
            <a:off x="6487587" y="1955114"/>
            <a:ext cx="1172654" cy="1167372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6"/>
          <p:cNvSpPr/>
          <p:nvPr/>
        </p:nvSpPr>
        <p:spPr>
          <a:xfrm>
            <a:off x="8143500" y="10620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&lt;&lt;&lt;&lt;&lt;&lt;</a:t>
            </a:r>
            <a:endParaRPr/>
          </a:p>
        </p:txBody>
      </p:sp>
      <p:sp>
        <p:nvSpPr>
          <p:cNvPr id="661" name="Google Shape;661;p66"/>
          <p:cNvSpPr/>
          <p:nvPr/>
        </p:nvSpPr>
        <p:spPr>
          <a:xfrm>
            <a:off x="3178975" y="325726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>
            <a:spLocks noGrp="1"/>
          </p:cNvSpPr>
          <p:nvPr>
            <p:ph type="body" idx="1"/>
          </p:nvPr>
        </p:nvSpPr>
        <p:spPr>
          <a:xfrm>
            <a:off x="713225" y="1237900"/>
            <a:ext cx="77175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Predicted by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Albert Einstein </a:t>
            </a:r>
            <a:r>
              <a:rPr lang="en-US" sz="1400" dirty="0"/>
              <a:t>in 1916 as ripples in spacetime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Generated by massive accelerating objects (e.g. black holes, neutron stars)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Travel at the speed of light, unaffected by matter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First direct detection in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2015</a:t>
            </a:r>
            <a:r>
              <a:rPr lang="en-US" sz="1400" dirty="0"/>
              <a:t> by LIGO — a major breakthrough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400" b="1" dirty="0"/>
          </a:p>
        </p:txBody>
      </p:sp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Gravitational Waves</a:t>
            </a:r>
            <a:endParaRPr dirty="0"/>
          </a:p>
        </p:txBody>
      </p:sp>
      <p:sp>
        <p:nvSpPr>
          <p:cNvPr id="287" name="Google Shape;287;p46"/>
          <p:cNvSpPr/>
          <p:nvPr/>
        </p:nvSpPr>
        <p:spPr>
          <a:xfrm>
            <a:off x="6522500" y="123790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ue and orange circles&#10;&#10;AI-generated content may be incorrect.">
            <a:extLst>
              <a:ext uri="{FF2B5EF4-FFF2-40B4-BE49-F238E27FC236}">
                <a16:creationId xmlns:a16="http://schemas.microsoft.com/office/drawing/2014/main" id="{CCBA7C08-6ECB-9C84-A359-E45C83F7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8795"/>
            <a:ext cx="1803805" cy="1803805"/>
          </a:xfrm>
          <a:prstGeom prst="rect">
            <a:avLst/>
          </a:prstGeom>
        </p:spPr>
      </p:pic>
      <p:sp>
        <p:nvSpPr>
          <p:cNvPr id="2" name="Google Shape;975;p81">
            <a:extLst>
              <a:ext uri="{FF2B5EF4-FFF2-40B4-BE49-F238E27FC236}">
                <a16:creationId xmlns:a16="http://schemas.microsoft.com/office/drawing/2014/main" id="{8B9A0D07-C4E5-FB68-DDB7-D5B1981DB9E3}"/>
              </a:ext>
            </a:extLst>
          </p:cNvPr>
          <p:cNvSpPr/>
          <p:nvPr/>
        </p:nvSpPr>
        <p:spPr>
          <a:xfrm>
            <a:off x="2450122" y="3509311"/>
            <a:ext cx="282367" cy="267235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97240"/>
                </a:moveTo>
                <a:cubicBezTo>
                  <a:pt x="108331" y="97240"/>
                  <a:pt x="111527" y="100437"/>
                  <a:pt x="111527" y="104384"/>
                </a:cubicBezTo>
                <a:cubicBezTo>
                  <a:pt x="111527" y="108331"/>
                  <a:pt x="108331" y="111527"/>
                  <a:pt x="104384" y="111527"/>
                </a:cubicBezTo>
                <a:cubicBezTo>
                  <a:pt x="100437" y="111527"/>
                  <a:pt x="97240" y="108331"/>
                  <a:pt x="97240" y="104384"/>
                </a:cubicBezTo>
                <a:cubicBezTo>
                  <a:pt x="97240" y="100437"/>
                  <a:pt x="100437" y="97240"/>
                  <a:pt x="104384" y="97240"/>
                </a:cubicBezTo>
                <a:close/>
                <a:moveTo>
                  <a:pt x="86475" y="0"/>
                </a:moveTo>
                <a:lnTo>
                  <a:pt x="83115" y="13211"/>
                </a:lnTo>
                <a:cubicBezTo>
                  <a:pt x="93032" y="15755"/>
                  <a:pt x="102133" y="20942"/>
                  <a:pt x="109440" y="28249"/>
                </a:cubicBezTo>
                <a:cubicBezTo>
                  <a:pt x="125423" y="44233"/>
                  <a:pt x="129990" y="67393"/>
                  <a:pt x="123140" y="87486"/>
                </a:cubicBezTo>
                <a:cubicBezTo>
                  <a:pt x="115507" y="56432"/>
                  <a:pt x="87454" y="33338"/>
                  <a:pt x="54116" y="33338"/>
                </a:cubicBezTo>
                <a:cubicBezTo>
                  <a:pt x="41362" y="33338"/>
                  <a:pt x="28836" y="36763"/>
                  <a:pt x="17908" y="43221"/>
                </a:cubicBezTo>
                <a:lnTo>
                  <a:pt x="24856" y="54964"/>
                </a:lnTo>
                <a:cubicBezTo>
                  <a:pt x="33696" y="49745"/>
                  <a:pt x="43808" y="46973"/>
                  <a:pt x="54116" y="46973"/>
                </a:cubicBezTo>
                <a:cubicBezTo>
                  <a:pt x="76722" y="46973"/>
                  <a:pt x="96326" y="60118"/>
                  <a:pt x="105688" y="79168"/>
                </a:cubicBezTo>
                <a:cubicBezTo>
                  <a:pt x="94413" y="72333"/>
                  <a:pt x="81634" y="68917"/>
                  <a:pt x="68855" y="68917"/>
                </a:cubicBezTo>
                <a:cubicBezTo>
                  <a:pt x="50652" y="68917"/>
                  <a:pt x="32450" y="75848"/>
                  <a:pt x="18593" y="89705"/>
                </a:cubicBezTo>
                <a:cubicBezTo>
                  <a:pt x="9558" y="98708"/>
                  <a:pt x="3132" y="109994"/>
                  <a:pt x="0" y="122292"/>
                </a:cubicBezTo>
                <a:lnTo>
                  <a:pt x="13211" y="125652"/>
                </a:lnTo>
                <a:cubicBezTo>
                  <a:pt x="15755" y="115735"/>
                  <a:pt x="20942" y="106634"/>
                  <a:pt x="28249" y="99327"/>
                </a:cubicBezTo>
                <a:cubicBezTo>
                  <a:pt x="39437" y="88139"/>
                  <a:pt x="54142" y="82545"/>
                  <a:pt x="68851" y="82545"/>
                </a:cubicBezTo>
                <a:cubicBezTo>
                  <a:pt x="75154" y="82545"/>
                  <a:pt x="81458" y="83572"/>
                  <a:pt x="87486" y="85627"/>
                </a:cubicBezTo>
                <a:cubicBezTo>
                  <a:pt x="56432" y="93260"/>
                  <a:pt x="33338" y="121313"/>
                  <a:pt x="33338" y="154651"/>
                </a:cubicBezTo>
                <a:cubicBezTo>
                  <a:pt x="33338" y="167405"/>
                  <a:pt x="36763" y="179931"/>
                  <a:pt x="43221" y="190859"/>
                </a:cubicBezTo>
                <a:lnTo>
                  <a:pt x="54964" y="183911"/>
                </a:lnTo>
                <a:cubicBezTo>
                  <a:pt x="49745" y="175071"/>
                  <a:pt x="46973" y="164959"/>
                  <a:pt x="46973" y="154651"/>
                </a:cubicBezTo>
                <a:cubicBezTo>
                  <a:pt x="46973" y="132045"/>
                  <a:pt x="60118" y="112441"/>
                  <a:pt x="79168" y="103079"/>
                </a:cubicBezTo>
                <a:lnTo>
                  <a:pt x="79168" y="103079"/>
                </a:lnTo>
                <a:cubicBezTo>
                  <a:pt x="62598" y="130414"/>
                  <a:pt x="66120" y="166590"/>
                  <a:pt x="89705" y="190174"/>
                </a:cubicBezTo>
                <a:cubicBezTo>
                  <a:pt x="98708" y="199210"/>
                  <a:pt x="109994" y="205636"/>
                  <a:pt x="122292" y="208767"/>
                </a:cubicBezTo>
                <a:lnTo>
                  <a:pt x="125684" y="195556"/>
                </a:lnTo>
                <a:cubicBezTo>
                  <a:pt x="115735" y="193012"/>
                  <a:pt x="106634" y="187825"/>
                  <a:pt x="99327" y="180518"/>
                </a:cubicBezTo>
                <a:cubicBezTo>
                  <a:pt x="83344" y="164535"/>
                  <a:pt x="78777" y="141374"/>
                  <a:pt x="85627" y="121281"/>
                </a:cubicBezTo>
                <a:lnTo>
                  <a:pt x="85627" y="121281"/>
                </a:lnTo>
                <a:cubicBezTo>
                  <a:pt x="93260" y="152335"/>
                  <a:pt x="121313" y="175430"/>
                  <a:pt x="154651" y="175430"/>
                </a:cubicBezTo>
                <a:cubicBezTo>
                  <a:pt x="167405" y="175430"/>
                  <a:pt x="179931" y="172005"/>
                  <a:pt x="190859" y="165546"/>
                </a:cubicBezTo>
                <a:lnTo>
                  <a:pt x="183911" y="153803"/>
                </a:lnTo>
                <a:cubicBezTo>
                  <a:pt x="175071" y="159022"/>
                  <a:pt x="164959" y="161795"/>
                  <a:pt x="154651" y="161795"/>
                </a:cubicBezTo>
                <a:cubicBezTo>
                  <a:pt x="132045" y="161795"/>
                  <a:pt x="112441" y="148649"/>
                  <a:pt x="103079" y="129599"/>
                </a:cubicBezTo>
                <a:lnTo>
                  <a:pt x="103079" y="129599"/>
                </a:lnTo>
                <a:cubicBezTo>
                  <a:pt x="114365" y="136416"/>
                  <a:pt x="127152" y="139841"/>
                  <a:pt x="139939" y="139841"/>
                </a:cubicBezTo>
                <a:cubicBezTo>
                  <a:pt x="158141" y="139841"/>
                  <a:pt x="176310" y="132926"/>
                  <a:pt x="190174" y="119063"/>
                </a:cubicBezTo>
                <a:cubicBezTo>
                  <a:pt x="199210" y="110059"/>
                  <a:pt x="205636" y="98773"/>
                  <a:pt x="208767" y="86475"/>
                </a:cubicBezTo>
                <a:lnTo>
                  <a:pt x="195556" y="83115"/>
                </a:lnTo>
                <a:cubicBezTo>
                  <a:pt x="193012" y="93032"/>
                  <a:pt x="187825" y="102133"/>
                  <a:pt x="180518" y="109440"/>
                </a:cubicBezTo>
                <a:cubicBezTo>
                  <a:pt x="169330" y="120628"/>
                  <a:pt x="154625" y="126223"/>
                  <a:pt x="139916" y="126223"/>
                </a:cubicBezTo>
                <a:cubicBezTo>
                  <a:pt x="133613" y="126223"/>
                  <a:pt x="127309" y="125195"/>
                  <a:pt x="121281" y="123140"/>
                </a:cubicBezTo>
                <a:cubicBezTo>
                  <a:pt x="152335" y="115507"/>
                  <a:pt x="175430" y="87454"/>
                  <a:pt x="175430" y="54116"/>
                </a:cubicBezTo>
                <a:cubicBezTo>
                  <a:pt x="175430" y="41362"/>
                  <a:pt x="172005" y="28836"/>
                  <a:pt x="165546" y="17908"/>
                </a:cubicBezTo>
                <a:lnTo>
                  <a:pt x="153803" y="24856"/>
                </a:lnTo>
                <a:cubicBezTo>
                  <a:pt x="159022" y="33696"/>
                  <a:pt x="161795" y="43808"/>
                  <a:pt x="161795" y="54116"/>
                </a:cubicBezTo>
                <a:cubicBezTo>
                  <a:pt x="161795" y="76722"/>
                  <a:pt x="148649" y="96326"/>
                  <a:pt x="129599" y="105688"/>
                </a:cubicBezTo>
                <a:cubicBezTo>
                  <a:pt x="146170" y="78353"/>
                  <a:pt x="142647" y="42177"/>
                  <a:pt x="119063" y="18593"/>
                </a:cubicBezTo>
                <a:cubicBezTo>
                  <a:pt x="110059" y="9558"/>
                  <a:pt x="98773" y="3132"/>
                  <a:pt x="86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94516-830B-F412-D5FD-F41A648500A1}"/>
              </a:ext>
            </a:extLst>
          </p:cNvPr>
          <p:cNvSpPr txBox="1"/>
          <p:nvPr/>
        </p:nvSpPr>
        <p:spPr>
          <a:xfrm>
            <a:off x="2824975" y="3489039"/>
            <a:ext cx="313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ctor" panose="020B0604020202020204" charset="0"/>
              </a:rPr>
              <a:t>A complete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ctor" panose="020B0604020202020204" charset="0"/>
              </a:rPr>
              <a:t>quantum</a:t>
            </a:r>
            <a:r>
              <a:rPr lang="en-US" dirty="0">
                <a:solidFill>
                  <a:schemeClr val="bg1"/>
                </a:solidFill>
                <a:latin typeface="Actor" panose="020B0604020202020204" charset="0"/>
              </a:rPr>
              <a:t> theory of gravity remains an open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/>
          <p:nvPr/>
        </p:nvSpPr>
        <p:spPr>
          <a:xfrm>
            <a:off x="1484250" y="2688950"/>
            <a:ext cx="6175500" cy="9882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title"/>
          </p:nvPr>
        </p:nvSpPr>
        <p:spPr>
          <a:xfrm>
            <a:off x="1388100" y="1039350"/>
            <a:ext cx="6367800" cy="30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 You!!!</a:t>
            </a:r>
            <a:endParaRPr dirty="0"/>
          </a:p>
        </p:txBody>
      </p:sp>
      <p:sp>
        <p:nvSpPr>
          <p:cNvPr id="417" name="Google Shape;417;p56"/>
          <p:cNvSpPr/>
          <p:nvPr/>
        </p:nvSpPr>
        <p:spPr>
          <a:xfrm>
            <a:off x="2609850" y="12403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6"/>
          <p:cNvSpPr/>
          <p:nvPr/>
        </p:nvSpPr>
        <p:spPr>
          <a:xfrm>
            <a:off x="6763575" y="417968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/>
          <p:nvPr/>
        </p:nvSpPr>
        <p:spPr>
          <a:xfrm>
            <a:off x="2055525" y="2930950"/>
            <a:ext cx="5036400" cy="4719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 flipH="1">
            <a:off x="2279700" y="2930950"/>
            <a:ext cx="45846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—</a:t>
            </a:r>
            <a:r>
              <a:rPr lang="en-US" dirty="0"/>
              <a:t>LIGO announcement</a:t>
            </a:r>
            <a:endParaRPr dirty="0"/>
          </a:p>
        </p:txBody>
      </p:sp>
      <p:sp>
        <p:nvSpPr>
          <p:cNvPr id="340" name="Google Shape;340;p50"/>
          <p:cNvSpPr txBox="1">
            <a:spLocks noGrp="1"/>
          </p:cNvSpPr>
          <p:nvPr>
            <p:ph type="subTitle" idx="1"/>
          </p:nvPr>
        </p:nvSpPr>
        <p:spPr>
          <a:xfrm flipH="1">
            <a:off x="2279700" y="1752550"/>
            <a:ext cx="45846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„</a:t>
            </a:r>
            <a:r>
              <a:rPr lang="en-US" dirty="0"/>
              <a:t>“We have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detected</a:t>
            </a:r>
            <a:r>
              <a:rPr lang="en-US" dirty="0"/>
              <a:t> gravitational waves. We did it!”</a:t>
            </a:r>
            <a:endParaRPr dirty="0"/>
          </a:p>
        </p:txBody>
      </p:sp>
      <p:sp>
        <p:nvSpPr>
          <p:cNvPr id="341" name="Google Shape;341;p50"/>
          <p:cNvSpPr/>
          <p:nvPr/>
        </p:nvSpPr>
        <p:spPr>
          <a:xfrm>
            <a:off x="5636975" y="4004438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0"/>
          <p:cNvSpPr/>
          <p:nvPr/>
        </p:nvSpPr>
        <p:spPr>
          <a:xfrm>
            <a:off x="2748600" y="12443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/>
          <p:nvPr/>
        </p:nvSpPr>
        <p:spPr>
          <a:xfrm>
            <a:off x="4773550" y="1219025"/>
            <a:ext cx="1055700" cy="33804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964075" y="1219025"/>
            <a:ext cx="1055700" cy="33804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subTitle" idx="1"/>
          </p:nvPr>
        </p:nvSpPr>
        <p:spPr>
          <a:xfrm>
            <a:off x="2010325" y="1358050"/>
            <a:ext cx="2561700" cy="706800"/>
          </a:xfrm>
          <a:prstGeom prst="rect">
            <a:avLst/>
          </a:prstGeom>
        </p:spPr>
        <p:txBody>
          <a:bodyPr spcFirstLastPara="1" wrap="square" lIns="13715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96" name="Google Shape;296;p47"/>
          <p:cNvSpPr txBox="1">
            <a:spLocks noGrp="1"/>
          </p:cNvSpPr>
          <p:nvPr>
            <p:ph type="subTitle" idx="2"/>
          </p:nvPr>
        </p:nvSpPr>
        <p:spPr>
          <a:xfrm>
            <a:off x="5817100" y="1358000"/>
            <a:ext cx="2561700" cy="706800"/>
          </a:xfrm>
          <a:prstGeom prst="rect">
            <a:avLst/>
          </a:prstGeom>
        </p:spPr>
        <p:txBody>
          <a:bodyPr spcFirstLastPara="1" wrap="square" lIns="13715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97" name="Google Shape;297;p47"/>
          <p:cNvSpPr txBox="1">
            <a:spLocks noGrp="1"/>
          </p:cNvSpPr>
          <p:nvPr>
            <p:ph type="subTitle" idx="3"/>
          </p:nvPr>
        </p:nvSpPr>
        <p:spPr>
          <a:xfrm>
            <a:off x="2010325" y="2992000"/>
            <a:ext cx="2561700" cy="706800"/>
          </a:xfrm>
          <a:prstGeom prst="rect">
            <a:avLst/>
          </a:prstGeom>
        </p:spPr>
        <p:txBody>
          <a:bodyPr spcFirstLastPara="1" wrap="square" lIns="13715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4"/>
          </p:nvPr>
        </p:nvSpPr>
        <p:spPr>
          <a:xfrm>
            <a:off x="5817100" y="2992000"/>
            <a:ext cx="2561700" cy="706800"/>
          </a:xfrm>
          <a:prstGeom prst="rect">
            <a:avLst/>
          </a:prstGeom>
        </p:spPr>
        <p:txBody>
          <a:bodyPr spcFirstLastPara="1" wrap="square" lIns="13715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03" name="Google Shape;303;p47"/>
          <p:cNvSpPr txBox="1">
            <a:spLocks noGrp="1"/>
          </p:cNvSpPr>
          <p:nvPr>
            <p:ph type="title" idx="9"/>
          </p:nvPr>
        </p:nvSpPr>
        <p:spPr>
          <a:xfrm>
            <a:off x="1054535" y="150580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 idx="13"/>
          </p:nvPr>
        </p:nvSpPr>
        <p:spPr>
          <a:xfrm>
            <a:off x="4864022" y="150575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title" idx="14"/>
          </p:nvPr>
        </p:nvSpPr>
        <p:spPr>
          <a:xfrm>
            <a:off x="1056609" y="313975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15"/>
          </p:nvPr>
        </p:nvSpPr>
        <p:spPr>
          <a:xfrm>
            <a:off x="4866097" y="3139750"/>
            <a:ext cx="872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7" name="Google Shape;307;p47"/>
          <p:cNvSpPr/>
          <p:nvPr/>
        </p:nvSpPr>
        <p:spPr>
          <a:xfrm>
            <a:off x="1515750" y="8584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4092275" y="322060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/>
          <p:nvPr/>
        </p:nvSpPr>
        <p:spPr>
          <a:xfrm>
            <a:off x="4527475" y="3344075"/>
            <a:ext cx="3903300" cy="7683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51"/>
          <p:cNvGrpSpPr/>
          <p:nvPr/>
        </p:nvGrpSpPr>
        <p:grpSpPr>
          <a:xfrm>
            <a:off x="332100" y="787750"/>
            <a:ext cx="4271577" cy="3887876"/>
            <a:chOff x="256018" y="624399"/>
            <a:chExt cx="4533139" cy="4125943"/>
          </a:xfrm>
        </p:grpSpPr>
        <p:pic>
          <p:nvPicPr>
            <p:cNvPr id="349" name="Google Shape;349;p51"/>
            <p:cNvPicPr preferRelativeResize="0"/>
            <p:nvPr/>
          </p:nvPicPr>
          <p:blipFill rotWithShape="1">
            <a:blip r:embed="rId3">
              <a:alphaModFix/>
            </a:blip>
            <a:srcRect t="3956" r="19139"/>
            <a:stretch/>
          </p:blipFill>
          <p:spPr>
            <a:xfrm>
              <a:off x="382438" y="624399"/>
              <a:ext cx="4257295" cy="4045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51"/>
            <p:cNvPicPr preferRelativeResize="0"/>
            <p:nvPr/>
          </p:nvPicPr>
          <p:blipFill rotWithShape="1">
            <a:blip r:embed="rId4">
              <a:alphaModFix/>
            </a:blip>
            <a:srcRect l="19305" t="2047" r="20158"/>
            <a:stretch/>
          </p:blipFill>
          <p:spPr>
            <a:xfrm>
              <a:off x="256018" y="624399"/>
              <a:ext cx="4533139" cy="41259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1" name="Google Shape;351;p51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 flipH="1">
            <a:off x="452747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4" name="Google Shape;354;p51"/>
          <p:cNvSpPr txBox="1">
            <a:spLocks noGrp="1"/>
          </p:cNvSpPr>
          <p:nvPr>
            <p:ph type="title" idx="2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3965250" y="393460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728075" y="9547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52"/>
          <p:cNvGrpSpPr/>
          <p:nvPr/>
        </p:nvGrpSpPr>
        <p:grpSpPr>
          <a:xfrm>
            <a:off x="4251405" y="1342045"/>
            <a:ext cx="4862184" cy="3043814"/>
            <a:chOff x="3686700" y="1284074"/>
            <a:chExt cx="5197973" cy="3254024"/>
          </a:xfrm>
        </p:grpSpPr>
        <p:pic>
          <p:nvPicPr>
            <p:cNvPr id="362" name="Google Shape;36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368826" y="1284085"/>
              <a:ext cx="4274810" cy="3053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52"/>
            <p:cNvPicPr preferRelativeResize="0"/>
            <p:nvPr/>
          </p:nvPicPr>
          <p:blipFill rotWithShape="1">
            <a:blip r:embed="rId4">
              <a:alphaModFix/>
            </a:blip>
            <a:srcRect l="4762" r="5382"/>
            <a:stretch/>
          </p:blipFill>
          <p:spPr>
            <a:xfrm>
              <a:off x="3686700" y="1284074"/>
              <a:ext cx="5197973" cy="3254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52"/>
          <p:cNvSpPr/>
          <p:nvPr/>
        </p:nvSpPr>
        <p:spPr>
          <a:xfrm>
            <a:off x="594732" y="2460702"/>
            <a:ext cx="4201268" cy="1189798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G2Net Gravitational Wave Detection</a:t>
            </a:r>
          </a:p>
        </p:txBody>
      </p:sp>
      <p:sp>
        <p:nvSpPr>
          <p:cNvPr id="366" name="Google Shape;366;p52"/>
          <p:cNvSpPr txBox="1">
            <a:spLocks noGrp="1"/>
          </p:cNvSpPr>
          <p:nvPr>
            <p:ph type="subTitle" idx="1"/>
          </p:nvPr>
        </p:nvSpPr>
        <p:spPr>
          <a:xfrm>
            <a:off x="747800" y="1351725"/>
            <a:ext cx="4048200" cy="3183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Char char="●"/>
            </a:pPr>
            <a:r>
              <a:rPr lang="en-US" dirty="0"/>
              <a:t>Based on the </a:t>
            </a:r>
            <a:r>
              <a:rPr lang="en-US" b="1" dirty="0"/>
              <a:t>G2Net Gravitational Wave Detection</a:t>
            </a:r>
            <a:r>
              <a:rPr lang="en-US" dirty="0"/>
              <a:t> dataset from Kaggle</a:t>
            </a:r>
            <a:r>
              <a:rPr lang="en" dirty="0"/>
              <a:t> </a:t>
            </a:r>
          </a:p>
          <a:p>
            <a:pPr marL="139700" lvl="0" indent="0">
              <a:spcBef>
                <a:spcPts val="1600"/>
              </a:spcBef>
            </a:pPr>
            <a:endParaRPr dirty="0"/>
          </a:p>
          <a:p>
            <a:pPr lvl="0" indent="-317500">
              <a:buChar char="●"/>
            </a:pPr>
            <a:r>
              <a:rPr lang="en-US" dirty="0"/>
              <a:t>Contains time-series data from LIGO interferometers</a:t>
            </a:r>
          </a:p>
          <a:p>
            <a:pPr lvl="0" indent="-317500">
              <a:buChar char="●"/>
            </a:pPr>
            <a:r>
              <a:rPr lang="en-US" dirty="0"/>
              <a:t>Signals labeled as </a:t>
            </a:r>
            <a:r>
              <a:rPr lang="en-US" b="1" dirty="0"/>
              <a:t>"with"</a:t>
            </a:r>
            <a:r>
              <a:rPr lang="en-US" dirty="0"/>
              <a:t> or </a:t>
            </a:r>
            <a:r>
              <a:rPr lang="en-US" b="1" dirty="0"/>
              <a:t>"without"</a:t>
            </a:r>
            <a:r>
              <a:rPr lang="en-US" dirty="0"/>
              <a:t> gravitational wave</a:t>
            </a:r>
          </a:p>
          <a:p>
            <a:pPr marL="139700" lvl="0" indent="0"/>
            <a:endParaRPr lang="en-US" dirty="0"/>
          </a:p>
          <a:p>
            <a:pPr lvl="0" indent="-317500">
              <a:buChar char="●"/>
            </a:pPr>
            <a:r>
              <a:rPr lang="en" dirty="0"/>
              <a:t>Und das Wichtigste: Das Publikum wird den Sinn deiner Präsentation nicht verfehlen</a:t>
            </a:r>
            <a:endParaRPr dirty="0"/>
          </a:p>
        </p:txBody>
      </p:sp>
      <p:sp>
        <p:nvSpPr>
          <p:cNvPr id="367" name="Google Shape;367;p52"/>
          <p:cNvSpPr/>
          <p:nvPr/>
        </p:nvSpPr>
        <p:spPr>
          <a:xfrm>
            <a:off x="4966725" y="35338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5054175" y="15945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8142150" y="425630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5"/>
          <p:cNvPicPr preferRelativeResize="0"/>
          <p:nvPr/>
        </p:nvPicPr>
        <p:blipFill rotWithShape="1">
          <a:blip r:embed="rId3">
            <a:alphaModFix/>
          </a:blip>
          <a:srcRect t="18692" b="14188"/>
          <a:stretch/>
        </p:blipFill>
        <p:spPr>
          <a:xfrm>
            <a:off x="4800600" y="961500"/>
            <a:ext cx="3671150" cy="345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 rotWithShape="1">
          <a:blip r:embed="rId4">
            <a:alphaModFix/>
          </a:blip>
          <a:srcRect l="20238" r="8450"/>
          <a:stretch/>
        </p:blipFill>
        <p:spPr>
          <a:xfrm>
            <a:off x="4473925" y="859472"/>
            <a:ext cx="4566451" cy="360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604025" y="1488213"/>
            <a:ext cx="43167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 of Dataset Used</a:t>
            </a:r>
            <a:endParaRPr dirty="0"/>
          </a:p>
        </p:txBody>
      </p:sp>
      <p:sp>
        <p:nvSpPr>
          <p:cNvPr id="408" name="Google Shape;408;p55"/>
          <p:cNvSpPr txBox="1">
            <a:spLocks noGrp="1"/>
          </p:cNvSpPr>
          <p:nvPr>
            <p:ph type="subTitle" idx="1"/>
          </p:nvPr>
        </p:nvSpPr>
        <p:spPr>
          <a:xfrm>
            <a:off x="613775" y="2613088"/>
            <a:ext cx="40383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~56,000 npy files of total 560,000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~8 GB</a:t>
            </a:r>
            <a:endParaRPr dirty="0"/>
          </a:p>
        </p:txBody>
      </p:sp>
      <p:sp>
        <p:nvSpPr>
          <p:cNvPr id="409" name="Google Shape;409;p55"/>
          <p:cNvSpPr/>
          <p:nvPr/>
        </p:nvSpPr>
        <p:spPr>
          <a:xfrm>
            <a:off x="2609850" y="10879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5"/>
          <p:cNvSpPr/>
          <p:nvPr/>
        </p:nvSpPr>
        <p:spPr>
          <a:xfrm>
            <a:off x="7725075" y="371631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Balance</a:t>
            </a:r>
            <a:endParaRPr dirty="0"/>
          </a:p>
        </p:txBody>
      </p:sp>
      <p:sp>
        <p:nvSpPr>
          <p:cNvPr id="440" name="Google Shape;440;p58"/>
          <p:cNvSpPr txBox="1"/>
          <p:nvPr/>
        </p:nvSpPr>
        <p:spPr>
          <a:xfrm>
            <a:off x="5848712" y="1432269"/>
            <a:ext cx="25002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rPr>
              <a:t>With Wave 49%</a:t>
            </a:r>
            <a:endParaRPr sz="2200" b="1" dirty="0">
              <a:solidFill>
                <a:schemeClr val="dk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5848712" y="2755813"/>
            <a:ext cx="25002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Fahkwang"/>
                <a:ea typeface="Fahkwang"/>
                <a:cs typeface="Fahkwang"/>
                <a:sym typeface="Fahkwang"/>
              </a:rPr>
              <a:t>Without Wave 51%</a:t>
            </a:r>
            <a:endParaRPr sz="2200" b="1" dirty="0">
              <a:solidFill>
                <a:schemeClr val="lt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447" name="Google Shape;447;p58"/>
          <p:cNvSpPr/>
          <p:nvPr/>
        </p:nvSpPr>
        <p:spPr>
          <a:xfrm>
            <a:off x="1215200" y="158152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8"/>
          <p:cNvSpPr/>
          <p:nvPr/>
        </p:nvSpPr>
        <p:spPr>
          <a:xfrm>
            <a:off x="4765800" y="321031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531A8F7-A587-E97F-95C4-E99B2B081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383787"/>
              </p:ext>
            </p:extLst>
          </p:nvPr>
        </p:nvGraphicFramePr>
        <p:xfrm>
          <a:off x="713225" y="1330626"/>
          <a:ext cx="4713702" cy="285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7"/>
          <p:cNvPicPr preferRelativeResize="0"/>
          <p:nvPr/>
        </p:nvPicPr>
        <p:blipFill rotWithShape="1">
          <a:blip r:embed="rId3">
            <a:alphaModFix/>
          </a:blip>
          <a:srcRect l="17946" t="2874" r="30689" b="3807"/>
          <a:stretch/>
        </p:blipFill>
        <p:spPr>
          <a:xfrm>
            <a:off x="4626750" y="548650"/>
            <a:ext cx="3903299" cy="37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7"/>
          <p:cNvPicPr preferRelativeResize="0"/>
          <p:nvPr/>
        </p:nvPicPr>
        <p:blipFill rotWithShape="1">
          <a:blip r:embed="rId4">
            <a:alphaModFix/>
          </a:blip>
          <a:srcRect l="24034" t="3389" r="21513" b="5990"/>
          <a:stretch/>
        </p:blipFill>
        <p:spPr>
          <a:xfrm>
            <a:off x="4326475" y="433136"/>
            <a:ext cx="4569302" cy="427723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604025" y="2413500"/>
            <a:ext cx="390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26" name="Google Shape;426;p57"/>
          <p:cNvSpPr txBox="1">
            <a:spLocks noGrp="1"/>
          </p:cNvSpPr>
          <p:nvPr>
            <p:ph type="title" idx="2"/>
          </p:nvPr>
        </p:nvSpPr>
        <p:spPr>
          <a:xfrm>
            <a:off x="60402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27" name="Google Shape;427;p57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8" name="Google Shape;428;p57"/>
          <p:cNvSpPr/>
          <p:nvPr/>
        </p:nvSpPr>
        <p:spPr>
          <a:xfrm>
            <a:off x="4869725" y="3762451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7"/>
          <p:cNvSpPr/>
          <p:nvPr/>
        </p:nvSpPr>
        <p:spPr>
          <a:xfrm>
            <a:off x="5043000" y="125440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7964750" y="4211513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7"/>
          <p:cNvSpPr/>
          <p:nvPr/>
        </p:nvSpPr>
        <p:spPr>
          <a:xfrm>
            <a:off x="604025" y="3344075"/>
            <a:ext cx="3903300" cy="7683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tronomie Studium by Slidesgo">
  <a:themeElements>
    <a:clrScheme name="Simple Light">
      <a:dk1>
        <a:srgbClr val="000000"/>
      </a:dk1>
      <a:lt1>
        <a:srgbClr val="EDE9D9"/>
      </a:lt1>
      <a:dk2>
        <a:srgbClr val="FF5200"/>
      </a:dk2>
      <a:lt2>
        <a:srgbClr val="E9FB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DE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317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Actor</vt:lpstr>
      <vt:lpstr>Roboto Condensed Light</vt:lpstr>
      <vt:lpstr>Anaheim</vt:lpstr>
      <vt:lpstr>Fahkwang</vt:lpstr>
      <vt:lpstr>Astronomie Studium by Slidesgo</vt:lpstr>
      <vt:lpstr>Gravitational Waves Detection</vt:lpstr>
      <vt:lpstr>Gravitational Waves</vt:lpstr>
      <vt:lpstr>—LIGO announcement</vt:lpstr>
      <vt:lpstr>01</vt:lpstr>
      <vt:lpstr>Dataset</vt:lpstr>
      <vt:lpstr>G2Net Gravitational Wave Detection</vt:lpstr>
      <vt:lpstr>10% of Dataset Used</vt:lpstr>
      <vt:lpstr>Dataset Balance</vt:lpstr>
      <vt:lpstr>EDA</vt:lpstr>
      <vt:lpstr>PowerPoint Presentation</vt:lpstr>
      <vt:lpstr>PowerPoint Presentation</vt:lpstr>
      <vt:lpstr>Preprocessing</vt:lpstr>
      <vt:lpstr>03</vt:lpstr>
      <vt:lpstr>Modeling </vt:lpstr>
      <vt:lpstr>Modeling </vt:lpstr>
      <vt:lpstr>Results</vt:lpstr>
      <vt:lpstr>0.678</vt:lpstr>
      <vt:lpstr>Confusion Matrix</vt:lpstr>
      <vt:lpstr>Future Work</vt:lpstr>
      <vt:lpstr>Thank 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Στέφανος Μανίος</cp:lastModifiedBy>
  <cp:revision>4</cp:revision>
  <dcterms:modified xsi:type="dcterms:W3CDTF">2025-07-03T15:00:31Z</dcterms:modified>
</cp:coreProperties>
</file>