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7"/>
  </p:notesMasterIdLst>
  <p:sldIdLst>
    <p:sldId id="256" r:id="rId2"/>
    <p:sldId id="257" r:id="rId3"/>
    <p:sldId id="260" r:id="rId4"/>
    <p:sldId id="268" r:id="rId5"/>
    <p:sldId id="267" r:id="rId6"/>
    <p:sldId id="269" r:id="rId7"/>
    <p:sldId id="266" r:id="rId8"/>
    <p:sldId id="265" r:id="rId9"/>
    <p:sldId id="264" r:id="rId10"/>
    <p:sldId id="263" r:id="rId11"/>
    <p:sldId id="262" r:id="rId12"/>
    <p:sldId id="270" r:id="rId13"/>
    <p:sldId id="261" r:id="rId14"/>
    <p:sldId id="259" r:id="rId15"/>
    <p:sldId id="25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2C6929-E31C-41E3-A7D2-911828D8D83D}" type="datetimeFigureOut">
              <a:rPr lang="it-IT" smtClean="0"/>
              <a:t>15/07/2021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88C13-645B-4F71-A617-EBCB4181D8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3498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88C13-645B-4F71-A617-EBCB4181D854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2535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CF5E-9FF4-413F-846A-17FCDDA9F6FF}" type="datetimeFigureOut">
              <a:rPr lang="it-IT" smtClean="0"/>
              <a:t>15/07/2021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F30AE34-7CF0-459C-9507-BDF30345B8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1835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CF5E-9FF4-413F-846A-17FCDDA9F6FF}" type="datetimeFigureOut">
              <a:rPr lang="it-IT" smtClean="0"/>
              <a:t>15/07/2021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0AE34-7CF0-459C-9507-BDF30345B8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1463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CF5E-9FF4-413F-846A-17FCDDA9F6FF}" type="datetimeFigureOut">
              <a:rPr lang="it-IT" smtClean="0"/>
              <a:t>15/07/2021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0AE34-7CF0-459C-9507-BDF30345B8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698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CF5E-9FF4-413F-846A-17FCDDA9F6FF}" type="datetimeFigureOut">
              <a:rPr lang="it-IT" smtClean="0"/>
              <a:t>15/07/2021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0AE34-7CF0-459C-9507-BDF30345B8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007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ED7CF5E-9FF4-413F-846A-17FCDDA9F6FF}" type="datetimeFigureOut">
              <a:rPr lang="it-IT" smtClean="0"/>
              <a:t>15/07/2021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it-IT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F30AE34-7CF0-459C-9507-BDF30345B8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1618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CF5E-9FF4-413F-846A-17FCDDA9F6FF}" type="datetimeFigureOut">
              <a:rPr lang="it-IT" smtClean="0"/>
              <a:t>15/07/2021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0AE34-7CF0-459C-9507-BDF30345B8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9840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CF5E-9FF4-413F-846A-17FCDDA9F6FF}" type="datetimeFigureOut">
              <a:rPr lang="it-IT" smtClean="0"/>
              <a:t>15/07/2021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0AE34-7CF0-459C-9507-BDF30345B8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5915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CF5E-9FF4-413F-846A-17FCDDA9F6FF}" type="datetimeFigureOut">
              <a:rPr lang="it-IT" smtClean="0"/>
              <a:t>15/07/2021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0AE34-7CF0-459C-9507-BDF30345B8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9988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CF5E-9FF4-413F-846A-17FCDDA9F6FF}" type="datetimeFigureOut">
              <a:rPr lang="it-IT" smtClean="0"/>
              <a:t>15/07/2021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0AE34-7CF0-459C-9507-BDF30345B8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8527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CF5E-9FF4-413F-846A-17FCDDA9F6FF}" type="datetimeFigureOut">
              <a:rPr lang="it-IT" smtClean="0"/>
              <a:t>15/07/2021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0AE34-7CF0-459C-9507-BDF30345B8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3884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CF5E-9FF4-413F-846A-17FCDDA9F6FF}" type="datetimeFigureOut">
              <a:rPr lang="it-IT" smtClean="0"/>
              <a:t>15/07/2021</a:t>
            </a:fld>
            <a:endParaRPr lang="it-IT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0AE34-7CF0-459C-9507-BDF30345B8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407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ED7CF5E-9FF4-413F-846A-17FCDDA9F6FF}" type="datetimeFigureOut">
              <a:rPr lang="it-IT" smtClean="0"/>
              <a:t>15/07/2021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F30AE34-7CF0-459C-9507-BDF30345B8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1323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01EEA3-636A-48F4-A444-94841BBAE7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PROJECT PRESENTATION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A3D066F-98A4-4A29-A96F-F17F3D10FE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STEFANO COSTANZO (AA SPECIAL SESSION 2021)</a:t>
            </a:r>
          </a:p>
        </p:txBody>
      </p:sp>
      <p:pic>
        <p:nvPicPr>
          <p:cNvPr id="5" name="Immagine 4" descr="Immagine che contiene casco&#10;&#10;Descrizione generata automaticamente">
            <a:extLst>
              <a:ext uri="{FF2B5EF4-FFF2-40B4-BE49-F238E27FC236}">
                <a16:creationId xmlns:a16="http://schemas.microsoft.com/office/drawing/2014/main" id="{3C0A708B-A21F-4204-899D-4C2FA30F8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460" y="4389120"/>
            <a:ext cx="1853896" cy="213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847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9CCAE5-4D60-4EC1-A4CF-72015408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Step 3: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9A65DFB-D6F6-4043-81D9-4C8D8A62A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>
                <a:solidFill>
                  <a:srgbClr val="FF0000"/>
                </a:solidFill>
              </a:rPr>
              <a:t>Evaluate</a:t>
            </a:r>
            <a:r>
              <a:rPr lang="it-IT" dirty="0">
                <a:solidFill>
                  <a:srgbClr val="FF0000"/>
                </a:solidFill>
              </a:rPr>
              <a:t> the </a:t>
            </a:r>
            <a:r>
              <a:rPr lang="it-IT" dirty="0" err="1">
                <a:solidFill>
                  <a:srgbClr val="FF0000"/>
                </a:solidFill>
              </a:rPr>
              <a:t>results</a:t>
            </a:r>
            <a:r>
              <a:rPr lang="it-IT" dirty="0">
                <a:solidFill>
                  <a:srgbClr val="FF0000"/>
                </a:solidFill>
              </a:rPr>
              <a:t>: </a:t>
            </a:r>
            <a:r>
              <a:rPr lang="it-IT" dirty="0"/>
              <a:t>Best </a:t>
            </a:r>
            <a:r>
              <a:rPr lang="it-IT" dirty="0" err="1"/>
              <a:t>accuracy</a:t>
            </a:r>
            <a:r>
              <a:rPr lang="it-IT" dirty="0"/>
              <a:t> and recall</a:t>
            </a:r>
          </a:p>
          <a:p>
            <a:endParaRPr lang="it-IT" dirty="0">
              <a:solidFill>
                <a:srgbClr val="FF0000"/>
              </a:solidFill>
            </a:endParaRPr>
          </a:p>
          <a:p>
            <a:endParaRPr lang="it-IT" dirty="0">
              <a:solidFill>
                <a:srgbClr val="FF0000"/>
              </a:solidFill>
            </a:endParaRPr>
          </a:p>
          <a:p>
            <a:endParaRPr lang="it-IT" dirty="0">
              <a:solidFill>
                <a:srgbClr val="FF0000"/>
              </a:solidFill>
            </a:endParaRPr>
          </a:p>
          <a:p>
            <a:endParaRPr lang="it-IT" dirty="0">
              <a:solidFill>
                <a:srgbClr val="FF0000"/>
              </a:solidFill>
            </a:endParaRPr>
          </a:p>
          <a:p>
            <a:r>
              <a:rPr lang="it-IT" dirty="0"/>
              <a:t>with </a:t>
            </a:r>
            <a:r>
              <a:rPr lang="it-IT" dirty="0" err="1"/>
              <a:t>num_entradas</a:t>
            </a:r>
            <a:r>
              <a:rPr lang="it-IT" dirty="0"/>
              <a:t> = 5000, </a:t>
            </a:r>
            <a:r>
              <a:rPr lang="it-IT" dirty="0" err="1"/>
              <a:t>num_ocultas</a:t>
            </a:r>
            <a:r>
              <a:rPr lang="it-IT" dirty="0"/>
              <a:t> = 1000</a:t>
            </a:r>
          </a:p>
          <a:p>
            <a:endParaRPr lang="it-IT" dirty="0"/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AA34E1E1-136C-4802-9935-01BA9C5476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57"/>
          <a:stretch/>
        </p:blipFill>
        <p:spPr>
          <a:xfrm>
            <a:off x="1063752" y="2790334"/>
            <a:ext cx="8579869" cy="98461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5EDEE9FA-761A-418A-A7C5-092019C8D7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52" y="4858094"/>
            <a:ext cx="7637188" cy="45720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777E3948-9E93-4705-8FFD-41D8451D0829}"/>
              </a:ext>
            </a:extLst>
          </p:cNvPr>
          <p:cNvSpPr txBox="1"/>
          <p:nvPr/>
        </p:nvSpPr>
        <p:spPr>
          <a:xfrm>
            <a:off x="9078012" y="4336330"/>
            <a:ext cx="19419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Accuracy</a:t>
            </a:r>
            <a:r>
              <a:rPr lang="it-IT" dirty="0"/>
              <a:t>: 99.01</a:t>
            </a:r>
          </a:p>
          <a:p>
            <a:endParaRPr lang="it-IT" dirty="0"/>
          </a:p>
          <a:p>
            <a:r>
              <a:rPr lang="it-IT" dirty="0"/>
              <a:t>Precision: 99.08</a:t>
            </a:r>
          </a:p>
          <a:p>
            <a:endParaRPr lang="it-IT" dirty="0"/>
          </a:p>
          <a:p>
            <a:r>
              <a:rPr lang="it-IT" dirty="0"/>
              <a:t>Recall = 99.79</a:t>
            </a:r>
          </a:p>
          <a:p>
            <a:endParaRPr lang="it-IT" dirty="0"/>
          </a:p>
          <a:p>
            <a:r>
              <a:rPr lang="it-IT" dirty="0"/>
              <a:t>Coste: 0.11</a:t>
            </a: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AF647DD0-E4BC-4F39-8F93-2680CF1EB475}"/>
              </a:ext>
            </a:extLst>
          </p:cNvPr>
          <p:cNvSpPr/>
          <p:nvPr/>
        </p:nvSpPr>
        <p:spPr>
          <a:xfrm>
            <a:off x="8974318" y="4213781"/>
            <a:ext cx="1941922" cy="225300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7184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B03AC1-1EC4-429A-9B85-1CFC2B7AD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Console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BB548B86-AEDE-4ABB-9693-C0CCD05C4F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50" y="2366962"/>
            <a:ext cx="7734300" cy="2124075"/>
          </a:xfrm>
        </p:spPr>
      </p:pic>
    </p:spTree>
    <p:extLst>
      <p:ext uri="{BB962C8B-B14F-4D97-AF65-F5344CB8AC3E}">
        <p14:creationId xmlns:p14="http://schemas.microsoft.com/office/powerpoint/2010/main" val="4038160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50B9A3-36F8-4311-8DF3-2E191BEB8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/>
              <a:t>Let’s</a:t>
            </a:r>
            <a:r>
              <a:rPr lang="it-IT" dirty="0"/>
              <a:t> take a look to the code…</a:t>
            </a:r>
          </a:p>
        </p:txBody>
      </p:sp>
    </p:spTree>
    <p:extLst>
      <p:ext uri="{BB962C8B-B14F-4D97-AF65-F5344CB8AC3E}">
        <p14:creationId xmlns:p14="http://schemas.microsoft.com/office/powerpoint/2010/main" val="3765051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48FCCC-3411-4373-96B7-CB3161C32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/>
              <a:t>Limitations</a:t>
            </a:r>
            <a:r>
              <a:rPr lang="it-IT" dirty="0"/>
              <a:t> and </a:t>
            </a:r>
            <a:r>
              <a:rPr lang="it-IT" dirty="0" err="1"/>
              <a:t>restritions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6BC0D26-5637-4B91-A63C-4CAE44BC1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System </a:t>
            </a:r>
            <a:r>
              <a:rPr lang="it-IT" dirty="0" err="1"/>
              <a:t>based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from </a:t>
            </a:r>
            <a:r>
              <a:rPr lang="it-IT" dirty="0">
                <a:solidFill>
                  <a:srgbClr val="FF0000"/>
                </a:solidFill>
              </a:rPr>
              <a:t>one source </a:t>
            </a:r>
            <a:r>
              <a:rPr lang="it-IT" dirty="0"/>
              <a:t>of </a:t>
            </a:r>
            <a:r>
              <a:rPr lang="it-IT" dirty="0" err="1"/>
              <a:t>example</a:t>
            </a:r>
            <a:r>
              <a:rPr lang="it-IT" dirty="0"/>
              <a:t>: Can be good for </a:t>
            </a:r>
            <a:r>
              <a:rPr lang="it-IT" dirty="0" err="1"/>
              <a:t>this</a:t>
            </a:r>
            <a:r>
              <a:rPr lang="it-IT" dirty="0"/>
              <a:t> case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weak</a:t>
            </a:r>
            <a:r>
              <a:rPr lang="it-IT" dirty="0"/>
              <a:t> for </a:t>
            </a:r>
            <a:r>
              <a:rPr lang="it-IT" dirty="0" err="1"/>
              <a:t>another</a:t>
            </a:r>
            <a:r>
              <a:rPr lang="it-IT" dirty="0"/>
              <a:t> Spam generator</a:t>
            </a:r>
          </a:p>
          <a:p>
            <a:endParaRPr lang="it-IT" dirty="0"/>
          </a:p>
          <a:p>
            <a:r>
              <a:rPr lang="it-IT" dirty="0">
                <a:solidFill>
                  <a:srgbClr val="FF0000"/>
                </a:solidFill>
              </a:rPr>
              <a:t>Not </a:t>
            </a:r>
            <a:r>
              <a:rPr lang="it-IT" dirty="0" err="1">
                <a:solidFill>
                  <a:srgbClr val="FF0000"/>
                </a:solidFill>
              </a:rPr>
              <a:t>regularization</a:t>
            </a:r>
            <a:r>
              <a:rPr lang="it-IT" dirty="0"/>
              <a:t>: </a:t>
            </a:r>
            <a:r>
              <a:rPr lang="it-IT" dirty="0" err="1"/>
              <a:t>Because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difficult</a:t>
            </a:r>
            <a:r>
              <a:rPr lang="it-IT" dirty="0"/>
              <a:t> concept to </a:t>
            </a:r>
            <a:r>
              <a:rPr lang="it-IT" dirty="0" err="1"/>
              <a:t>apply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the case: </a:t>
            </a:r>
            <a:r>
              <a:rPr lang="it-IT" dirty="0" err="1"/>
              <a:t>Give</a:t>
            </a:r>
            <a:r>
              <a:rPr lang="it-IT" dirty="0"/>
              <a:t> more </a:t>
            </a:r>
            <a:r>
              <a:rPr lang="it-IT" dirty="0" err="1"/>
              <a:t>importance</a:t>
            </a:r>
            <a:r>
              <a:rPr lang="it-IT" dirty="0"/>
              <a:t> to some words to </a:t>
            </a:r>
            <a:r>
              <a:rPr lang="it-IT" i="1" dirty="0"/>
              <a:t>indicative of spam/ </a:t>
            </a:r>
            <a:r>
              <a:rPr lang="it-IT" i="1" dirty="0" err="1"/>
              <a:t>ham</a:t>
            </a:r>
            <a:endParaRPr lang="it-IT" i="1" dirty="0"/>
          </a:p>
          <a:p>
            <a:endParaRPr lang="it-IT" i="1" dirty="0"/>
          </a:p>
          <a:p>
            <a:r>
              <a:rPr lang="it-IT" i="1" dirty="0"/>
              <a:t>The email </a:t>
            </a:r>
            <a:r>
              <a:rPr lang="it-IT" i="1" dirty="0" err="1"/>
              <a:t>detection</a:t>
            </a:r>
            <a:r>
              <a:rPr lang="it-IT" i="1" dirty="0"/>
              <a:t> </a:t>
            </a:r>
            <a:r>
              <a:rPr lang="it-IT" i="1" dirty="0" err="1"/>
              <a:t>needs</a:t>
            </a:r>
            <a:r>
              <a:rPr lang="it-IT" i="1" dirty="0"/>
              <a:t> a </a:t>
            </a:r>
            <a:r>
              <a:rPr lang="it-IT" i="1" dirty="0" err="1">
                <a:solidFill>
                  <a:srgbClr val="FF0000"/>
                </a:solidFill>
              </a:rPr>
              <a:t>lot</a:t>
            </a:r>
            <a:r>
              <a:rPr lang="it-IT" i="1" dirty="0">
                <a:solidFill>
                  <a:srgbClr val="FF0000"/>
                </a:solidFill>
              </a:rPr>
              <a:t> of </a:t>
            </a:r>
            <a:r>
              <a:rPr lang="it-IT" i="1" dirty="0" err="1">
                <a:solidFill>
                  <a:srgbClr val="FF0000"/>
                </a:solidFill>
              </a:rPr>
              <a:t>calculation</a:t>
            </a:r>
            <a:r>
              <a:rPr lang="it-IT" i="1" dirty="0">
                <a:solidFill>
                  <a:srgbClr val="FF0000"/>
                </a:solidFill>
              </a:rPr>
              <a:t> </a:t>
            </a:r>
            <a:r>
              <a:rPr lang="it-IT" i="1" dirty="0"/>
              <a:t>for a NN so </a:t>
            </a:r>
            <a:r>
              <a:rPr lang="it-IT" i="1" dirty="0" err="1"/>
              <a:t>is</a:t>
            </a:r>
            <a:r>
              <a:rPr lang="it-IT" i="1" dirty="0"/>
              <a:t> </a:t>
            </a:r>
            <a:r>
              <a:rPr lang="it-IT" i="1" dirty="0" err="1"/>
              <a:t>difficult</a:t>
            </a:r>
            <a:r>
              <a:rPr lang="it-IT" i="1" dirty="0"/>
              <a:t> to </a:t>
            </a:r>
            <a:r>
              <a:rPr lang="it-IT" i="1" dirty="0" err="1"/>
              <a:t>form</a:t>
            </a:r>
            <a:r>
              <a:rPr lang="it-IT" i="1" dirty="0"/>
              <a:t> </a:t>
            </a:r>
            <a:r>
              <a:rPr lang="it-IT" i="1" dirty="0" err="1"/>
              <a:t>detailed</a:t>
            </a:r>
            <a:r>
              <a:rPr lang="it-IT" i="1" dirty="0"/>
              <a:t> and heavy chart</a:t>
            </a:r>
          </a:p>
          <a:p>
            <a:endParaRPr lang="it-IT" i="1" dirty="0"/>
          </a:p>
          <a:p>
            <a:r>
              <a:rPr lang="it-IT" i="1" dirty="0"/>
              <a:t>The dataset </a:t>
            </a:r>
            <a:r>
              <a:rPr lang="it-IT" i="1" dirty="0" err="1">
                <a:solidFill>
                  <a:srgbClr val="FF0000"/>
                </a:solidFill>
              </a:rPr>
              <a:t>doesn’t</a:t>
            </a:r>
            <a:r>
              <a:rPr lang="it-IT" i="1" dirty="0">
                <a:solidFill>
                  <a:srgbClr val="FF0000"/>
                </a:solidFill>
              </a:rPr>
              <a:t> </a:t>
            </a:r>
            <a:r>
              <a:rPr lang="it-IT" i="1" dirty="0" err="1">
                <a:solidFill>
                  <a:srgbClr val="FF0000"/>
                </a:solidFill>
              </a:rPr>
              <a:t>expose</a:t>
            </a:r>
            <a:r>
              <a:rPr lang="it-IT" i="1" dirty="0">
                <a:solidFill>
                  <a:srgbClr val="FF0000"/>
                </a:solidFill>
              </a:rPr>
              <a:t> the </a:t>
            </a:r>
            <a:r>
              <a:rPr lang="it-IT" i="1" dirty="0" err="1">
                <a:solidFill>
                  <a:srgbClr val="FF0000"/>
                </a:solidFill>
              </a:rPr>
              <a:t>typology</a:t>
            </a:r>
            <a:r>
              <a:rPr lang="it-IT" i="1" dirty="0">
                <a:solidFill>
                  <a:srgbClr val="FF0000"/>
                </a:solidFill>
              </a:rPr>
              <a:t> </a:t>
            </a:r>
            <a:r>
              <a:rPr lang="it-IT" i="1" dirty="0"/>
              <a:t>of email: </a:t>
            </a:r>
            <a:r>
              <a:rPr lang="it-IT" i="1" dirty="0" err="1"/>
              <a:t>It</a:t>
            </a:r>
            <a:r>
              <a:rPr lang="it-IT" i="1" dirty="0"/>
              <a:t> can help to </a:t>
            </a:r>
            <a:r>
              <a:rPr lang="it-IT" i="1" dirty="0" err="1"/>
              <a:t>undestand</a:t>
            </a:r>
            <a:r>
              <a:rPr lang="it-IT" i="1" dirty="0"/>
              <a:t> the «white box»</a:t>
            </a:r>
          </a:p>
          <a:p>
            <a:endParaRPr lang="it-IT" i="1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03749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938C53-88DD-4889-A3CB-0C4C6D2B5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Future works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BEE3E40-CA83-4124-A7F1-19CB1AF27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Improve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weakness</a:t>
            </a:r>
            <a:r>
              <a:rPr lang="it-IT" dirty="0"/>
              <a:t> of the system:</a:t>
            </a:r>
          </a:p>
          <a:p>
            <a:endParaRPr lang="it-IT" dirty="0"/>
          </a:p>
          <a:p>
            <a:r>
              <a:rPr lang="it-IT" dirty="0" err="1"/>
              <a:t>Add</a:t>
            </a:r>
            <a:r>
              <a:rPr lang="it-IT" dirty="0"/>
              <a:t> </a:t>
            </a:r>
            <a:r>
              <a:rPr lang="it-IT" dirty="0" err="1">
                <a:solidFill>
                  <a:srgbClr val="FF0000"/>
                </a:solidFill>
              </a:rPr>
              <a:t>Steamming</a:t>
            </a:r>
            <a:r>
              <a:rPr lang="it-IT" dirty="0"/>
              <a:t> (</a:t>
            </a:r>
            <a:r>
              <a:rPr lang="it-IT" dirty="0" err="1"/>
              <a:t>example</a:t>
            </a:r>
            <a:r>
              <a:rPr lang="it-IT" dirty="0"/>
              <a:t> with NLTK) to </a:t>
            </a:r>
            <a:r>
              <a:rPr lang="it-IT" dirty="0" err="1"/>
              <a:t>give</a:t>
            </a:r>
            <a:r>
              <a:rPr lang="it-IT" dirty="0"/>
              <a:t> </a:t>
            </a:r>
            <a:r>
              <a:rPr lang="it-IT" dirty="0" err="1"/>
              <a:t>robustness</a:t>
            </a:r>
            <a:r>
              <a:rPr lang="it-IT" dirty="0"/>
              <a:t> to the system</a:t>
            </a:r>
          </a:p>
          <a:p>
            <a:pPr marL="0" indent="0">
              <a:buNone/>
            </a:pPr>
            <a:r>
              <a:rPr lang="it-IT" dirty="0" err="1"/>
              <a:t>Surpass</a:t>
            </a:r>
            <a:r>
              <a:rPr lang="it-IT" dirty="0"/>
              <a:t> spam «smart» </a:t>
            </a:r>
            <a:r>
              <a:rPr lang="it-IT" dirty="0" err="1"/>
              <a:t>decision</a:t>
            </a:r>
            <a:r>
              <a:rPr lang="it-IT" dirty="0"/>
              <a:t>: Capital </a:t>
            </a:r>
            <a:r>
              <a:rPr lang="it-IT" dirty="0" err="1"/>
              <a:t>character</a:t>
            </a:r>
            <a:r>
              <a:rPr lang="it-IT" dirty="0"/>
              <a:t>, </a:t>
            </a:r>
            <a:r>
              <a:rPr lang="it-IT" dirty="0" err="1"/>
              <a:t>designations</a:t>
            </a:r>
            <a:r>
              <a:rPr lang="it-IT" dirty="0"/>
              <a:t>, small </a:t>
            </a:r>
            <a:r>
              <a:rPr lang="it-IT" dirty="0" err="1"/>
              <a:t>ortographic</a:t>
            </a:r>
            <a:r>
              <a:rPr lang="it-IT" dirty="0"/>
              <a:t> </a:t>
            </a:r>
            <a:r>
              <a:rPr lang="it-IT" dirty="0" err="1"/>
              <a:t>error</a:t>
            </a:r>
            <a:r>
              <a:rPr lang="it-IT" dirty="0"/>
              <a:t>, etc.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 err="1">
                <a:solidFill>
                  <a:srgbClr val="FF0000"/>
                </a:solidFill>
              </a:rPr>
              <a:t>Regularization</a:t>
            </a:r>
            <a:endParaRPr lang="it-IT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73978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70E40C-2AD5-476D-9D07-A4A0C3E5D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910" y="2121408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it-IT" sz="8800" u="sng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537486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220A3C-7AB8-4F8D-B5D7-90C0831A6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INTRO TO THE PROJECT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4EAD7CA-4ACD-44FB-93FB-6F78A07182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246" y="2093976"/>
            <a:ext cx="3239537" cy="4051300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244816CE-DDF5-4715-B6A3-48EA7DAA5694}"/>
              </a:ext>
            </a:extLst>
          </p:cNvPr>
          <p:cNvSpPr txBox="1"/>
          <p:nvPr/>
        </p:nvSpPr>
        <p:spPr>
          <a:xfrm>
            <a:off x="1567493" y="2093976"/>
            <a:ext cx="529336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/>
              <a:t>What</a:t>
            </a:r>
            <a:r>
              <a:rPr lang="it-IT" sz="2400" b="1" dirty="0"/>
              <a:t> </a:t>
            </a:r>
            <a:r>
              <a:rPr lang="it-IT" sz="2400" b="1" dirty="0" err="1"/>
              <a:t>we</a:t>
            </a:r>
            <a:r>
              <a:rPr lang="it-IT" sz="2400" b="1" dirty="0"/>
              <a:t> </a:t>
            </a:r>
            <a:r>
              <a:rPr lang="it-IT" sz="2400" b="1" dirty="0" err="1"/>
              <a:t>have</a:t>
            </a:r>
            <a:r>
              <a:rPr lang="it-IT" sz="2400" b="1" dirty="0"/>
              <a:t>:</a:t>
            </a:r>
          </a:p>
          <a:p>
            <a:r>
              <a:rPr lang="it-IT" dirty="0"/>
              <a:t>Dataset of 5157 email with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column</a:t>
            </a:r>
            <a:r>
              <a:rPr lang="it-IT" dirty="0"/>
              <a:t>:</a:t>
            </a:r>
          </a:p>
          <a:p>
            <a:pPr marL="285750" indent="-285750">
              <a:buFontTx/>
              <a:buChar char="-"/>
            </a:pPr>
            <a:r>
              <a:rPr lang="it-IT" dirty="0" err="1"/>
              <a:t>Category</a:t>
            </a:r>
            <a:r>
              <a:rPr lang="it-IT" dirty="0"/>
              <a:t> (</a:t>
            </a:r>
            <a:r>
              <a:rPr lang="it-IT" dirty="0" err="1"/>
              <a:t>ham</a:t>
            </a:r>
            <a:r>
              <a:rPr lang="it-IT" dirty="0"/>
              <a:t> or spam)</a:t>
            </a:r>
          </a:p>
          <a:p>
            <a:pPr marL="285750" indent="-285750">
              <a:buFontTx/>
              <a:buChar char="-"/>
            </a:pPr>
            <a:r>
              <a:rPr lang="it-IT" dirty="0"/>
              <a:t>Message</a:t>
            </a:r>
          </a:p>
          <a:p>
            <a:r>
              <a:rPr lang="it-IT" dirty="0" err="1"/>
              <a:t>Proportion</a:t>
            </a:r>
            <a:r>
              <a:rPr lang="it-IT" dirty="0"/>
              <a:t>: 87% </a:t>
            </a:r>
            <a:r>
              <a:rPr lang="it-IT" dirty="0" err="1"/>
              <a:t>ham</a:t>
            </a:r>
            <a:r>
              <a:rPr lang="it-IT" dirty="0"/>
              <a:t>, 13% spam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sz="2400" b="1" dirty="0" err="1"/>
              <a:t>What</a:t>
            </a:r>
            <a:r>
              <a:rPr lang="it-IT" sz="2400" b="1" dirty="0"/>
              <a:t> </a:t>
            </a:r>
            <a:r>
              <a:rPr lang="it-IT" sz="2400" b="1" dirty="0" err="1"/>
              <a:t>we</a:t>
            </a:r>
            <a:r>
              <a:rPr lang="it-IT" sz="2400" b="1" dirty="0"/>
              <a:t> </a:t>
            </a:r>
            <a:r>
              <a:rPr lang="it-IT" sz="2400" b="1" dirty="0" err="1"/>
              <a:t>want</a:t>
            </a:r>
            <a:r>
              <a:rPr lang="it-IT" sz="2400" b="1" dirty="0"/>
              <a:t> to do:</a:t>
            </a:r>
          </a:p>
          <a:p>
            <a:r>
              <a:rPr lang="it-IT" dirty="0"/>
              <a:t>Create an email </a:t>
            </a:r>
            <a:r>
              <a:rPr lang="it-IT" dirty="0">
                <a:solidFill>
                  <a:srgbClr val="FF0000"/>
                </a:solidFill>
              </a:rPr>
              <a:t>spam </a:t>
            </a:r>
            <a:r>
              <a:rPr lang="it-IT" dirty="0" err="1">
                <a:solidFill>
                  <a:srgbClr val="FF0000"/>
                </a:solidFill>
              </a:rPr>
              <a:t>detetion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/>
              <a:t>system </a:t>
            </a:r>
            <a:r>
              <a:rPr lang="it-IT" dirty="0" err="1"/>
              <a:t>using</a:t>
            </a:r>
            <a:r>
              <a:rPr lang="it-IT" dirty="0"/>
              <a:t> machine learning techniques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06765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D4D495-2FA8-468C-B3A6-A548E6D1D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algorithm</a:t>
            </a:r>
            <a:r>
              <a:rPr lang="it-IT" dirty="0"/>
              <a:t>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E9735F3-1F6E-4331-B1B3-A481434C6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2093976"/>
            <a:ext cx="10058400" cy="4050792"/>
          </a:xfrm>
        </p:spPr>
        <p:txBody>
          <a:bodyPr>
            <a:normAutofit/>
          </a:bodyPr>
          <a:lstStyle/>
          <a:p>
            <a:r>
              <a:rPr lang="it-IT" dirty="0" err="1"/>
              <a:t>Supervised</a:t>
            </a:r>
            <a:r>
              <a:rPr lang="it-IT" dirty="0"/>
              <a:t> learning                  best </a:t>
            </a:r>
            <a:r>
              <a:rPr lang="it-IT" dirty="0" err="1"/>
              <a:t>possibility</a:t>
            </a:r>
            <a:r>
              <a:rPr lang="it-IT" dirty="0"/>
              <a:t>                - </a:t>
            </a:r>
            <a:r>
              <a:rPr lang="it-IT" dirty="0" err="1"/>
              <a:t>Logistic</a:t>
            </a:r>
            <a:r>
              <a:rPr lang="it-IT" dirty="0"/>
              <a:t> </a:t>
            </a:r>
            <a:r>
              <a:rPr lang="it-IT" dirty="0" err="1"/>
              <a:t>regression</a:t>
            </a:r>
            <a:r>
              <a:rPr lang="it-IT" dirty="0"/>
              <a:t> </a:t>
            </a:r>
          </a:p>
          <a:p>
            <a:r>
              <a:rPr lang="it-IT" dirty="0" err="1"/>
              <a:t>Classification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                                                          - </a:t>
            </a:r>
            <a:r>
              <a:rPr lang="it-IT" dirty="0" err="1"/>
              <a:t>Neauronal</a:t>
            </a:r>
            <a:r>
              <a:rPr lang="it-IT" dirty="0"/>
              <a:t> network  </a:t>
            </a:r>
          </a:p>
          <a:p>
            <a:pPr marL="0" indent="0">
              <a:buNone/>
            </a:pPr>
            <a:r>
              <a:rPr lang="it-IT" dirty="0"/>
              <a:t>                                         </a:t>
            </a:r>
          </a:p>
          <a:p>
            <a:pPr marL="0" indent="0">
              <a:buNone/>
            </a:pPr>
            <a:r>
              <a:rPr lang="it-IT" dirty="0"/>
              <a:t>                                                              </a:t>
            </a:r>
          </a:p>
          <a:p>
            <a:pPr marL="0" indent="0">
              <a:buNone/>
            </a:pPr>
            <a:r>
              <a:rPr lang="it-IT" dirty="0" err="1">
                <a:solidFill>
                  <a:srgbClr val="FF0000"/>
                </a:solidFill>
              </a:rPr>
              <a:t>Neauronal</a:t>
            </a:r>
            <a:r>
              <a:rPr lang="it-IT" dirty="0">
                <a:solidFill>
                  <a:srgbClr val="FF0000"/>
                </a:solidFill>
              </a:rPr>
              <a:t> network </a:t>
            </a:r>
          </a:p>
          <a:p>
            <a:pPr>
              <a:buFontTx/>
              <a:buChar char="-"/>
            </a:pPr>
            <a:r>
              <a:rPr lang="en-US" dirty="0">
                <a:solidFill>
                  <a:srgbClr val="212529"/>
                </a:solidFill>
                <a:latin typeface="Rockwell (Corpo)"/>
              </a:rPr>
              <a:t>Q</a:t>
            </a:r>
            <a:r>
              <a:rPr lang="en-US" b="0" i="0" dirty="0">
                <a:solidFill>
                  <a:srgbClr val="212529"/>
                </a:solidFill>
                <a:effectLst/>
                <a:latin typeface="Rockwell (Corpo)"/>
              </a:rPr>
              <a:t>uite robust to noise in the training data:</a:t>
            </a:r>
          </a:p>
          <a:p>
            <a:pPr marL="0" indent="0">
              <a:buNone/>
            </a:pPr>
            <a:r>
              <a:rPr lang="en-US" dirty="0">
                <a:solidFill>
                  <a:srgbClr val="212529"/>
                </a:solidFill>
                <a:latin typeface="Rockwell (Corpo)"/>
              </a:rPr>
              <a:t>    </a:t>
            </a:r>
            <a:r>
              <a:rPr lang="en-US" b="0" i="0" dirty="0">
                <a:solidFill>
                  <a:srgbClr val="212529"/>
                </a:solidFill>
                <a:effectLst/>
                <a:latin typeface="Rockwell (Corpo)"/>
              </a:rPr>
              <a:t> Email context have a lot of noise</a:t>
            </a:r>
            <a:endParaRPr lang="it-IT" dirty="0">
              <a:solidFill>
                <a:srgbClr val="212529"/>
              </a:solidFill>
              <a:latin typeface="Rockwell (Corpo)"/>
            </a:endParaRPr>
          </a:p>
          <a:p>
            <a:pPr marL="0" indent="0">
              <a:buNone/>
            </a:pPr>
            <a:r>
              <a:rPr lang="it-IT" dirty="0">
                <a:solidFill>
                  <a:srgbClr val="212529"/>
                </a:solidFill>
                <a:latin typeface="Rockwell (Corpo)"/>
              </a:rPr>
              <a:t>- Strong </a:t>
            </a:r>
            <a:r>
              <a:rPr lang="it-IT" dirty="0" err="1">
                <a:solidFill>
                  <a:srgbClr val="212529"/>
                </a:solidFill>
                <a:latin typeface="Rockwell (Corpo)"/>
              </a:rPr>
              <a:t>flexibility</a:t>
            </a:r>
            <a:r>
              <a:rPr lang="it-IT" dirty="0">
                <a:solidFill>
                  <a:srgbClr val="212529"/>
                </a:solidFill>
                <a:latin typeface="Rockwell (Corpo)"/>
              </a:rPr>
              <a:t> in </a:t>
            </a:r>
            <a:r>
              <a:rPr lang="it-IT" dirty="0" err="1">
                <a:solidFill>
                  <a:srgbClr val="212529"/>
                </a:solidFill>
                <a:latin typeface="Rockwell (Corpo)"/>
              </a:rPr>
              <a:t>configuration</a:t>
            </a:r>
            <a:endParaRPr lang="en-US" dirty="0">
              <a:solidFill>
                <a:srgbClr val="212529"/>
              </a:solidFill>
              <a:latin typeface="Rockwell (Corpo)"/>
            </a:endParaRPr>
          </a:p>
        </p:txBody>
      </p:sp>
      <p:sp>
        <p:nvSpPr>
          <p:cNvPr id="5" name="Freccia destra rientrata 4">
            <a:extLst>
              <a:ext uri="{FF2B5EF4-FFF2-40B4-BE49-F238E27FC236}">
                <a16:creationId xmlns:a16="http://schemas.microsoft.com/office/drawing/2014/main" id="{EFF2C5F5-2CB2-4DEE-A791-496A42694E72}"/>
              </a:ext>
            </a:extLst>
          </p:cNvPr>
          <p:cNvSpPr/>
          <p:nvPr/>
        </p:nvSpPr>
        <p:spPr>
          <a:xfrm>
            <a:off x="4678680" y="2407920"/>
            <a:ext cx="2225040" cy="44196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9710633-A6E3-4732-AAF8-A64D114ED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504" y="3703320"/>
            <a:ext cx="4882896" cy="244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61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BFE2EF-7234-4103-AFAD-E53A7D7B2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How </a:t>
            </a:r>
            <a:r>
              <a:rPr lang="it-IT" dirty="0" err="1"/>
              <a:t>it</a:t>
            </a:r>
            <a:r>
              <a:rPr lang="it-IT" dirty="0"/>
              <a:t> works?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E9E95B5-8CC6-49A7-BBF2-E22850CF6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X </a:t>
            </a:r>
            <a:r>
              <a:rPr lang="it-IT" i="1" dirty="0"/>
              <a:t>: </a:t>
            </a:r>
            <a:r>
              <a:rPr lang="it-IT" i="1" dirty="0" err="1"/>
              <a:t>num_entradas</a:t>
            </a:r>
            <a:r>
              <a:rPr lang="it-IT" i="1" dirty="0"/>
              <a:t> (1000-15000 features) are words indicative of spam/ </a:t>
            </a:r>
            <a:r>
              <a:rPr lang="it-IT" i="1" dirty="0" err="1"/>
              <a:t>ham</a:t>
            </a:r>
            <a:endParaRPr lang="it-IT" i="1" dirty="0"/>
          </a:p>
          <a:p>
            <a:pPr marL="0" indent="0">
              <a:buNone/>
            </a:pPr>
            <a:r>
              <a:rPr lang="it-IT" i="1" dirty="0"/>
              <a:t>Y: </a:t>
            </a:r>
            <a:r>
              <a:rPr lang="it-IT" i="1" dirty="0" err="1"/>
              <a:t>Ham</a:t>
            </a:r>
            <a:r>
              <a:rPr lang="it-IT" i="1" dirty="0"/>
              <a:t> (1) or Spam (0)</a:t>
            </a:r>
          </a:p>
          <a:p>
            <a:pPr marL="0" indent="0">
              <a:buNone/>
            </a:pPr>
            <a:endParaRPr lang="it-IT" i="1" dirty="0"/>
          </a:p>
          <a:p>
            <a:pPr marL="0" indent="0">
              <a:buNone/>
            </a:pPr>
            <a:r>
              <a:rPr lang="it-IT" i="1" dirty="0"/>
              <a:t>               1 </a:t>
            </a:r>
            <a:r>
              <a:rPr lang="it-IT" i="1" dirty="0" err="1"/>
              <a:t>if</a:t>
            </a:r>
            <a:r>
              <a:rPr lang="it-IT" i="1" dirty="0"/>
              <a:t> </a:t>
            </a:r>
            <a:r>
              <a:rPr lang="it-IT" i="1" dirty="0" err="1"/>
              <a:t>appears</a:t>
            </a:r>
            <a:r>
              <a:rPr lang="it-IT" i="1" dirty="0"/>
              <a:t> in the email</a:t>
            </a:r>
          </a:p>
          <a:p>
            <a:pPr marL="0" indent="0">
              <a:buNone/>
            </a:pPr>
            <a:r>
              <a:rPr lang="it-IT" i="1" dirty="0" err="1"/>
              <a:t>Xi</a:t>
            </a:r>
            <a:r>
              <a:rPr lang="it-IT" i="1" dirty="0"/>
              <a:t> =                                                                     </a:t>
            </a:r>
            <a:r>
              <a:rPr lang="it-IT" i="1" dirty="0" err="1"/>
              <a:t>X_words</a:t>
            </a:r>
            <a:r>
              <a:rPr lang="it-IT" i="1" dirty="0"/>
              <a:t>: (m, </a:t>
            </a:r>
            <a:r>
              <a:rPr lang="it-IT" i="1" dirty="0" err="1"/>
              <a:t>num_entrads</a:t>
            </a:r>
            <a:r>
              <a:rPr lang="it-IT" i="1" dirty="0"/>
              <a:t>)</a:t>
            </a:r>
          </a:p>
          <a:p>
            <a:pPr marL="0" indent="0">
              <a:buNone/>
            </a:pPr>
            <a:r>
              <a:rPr lang="it-IT" i="1" dirty="0"/>
              <a:t>               0 </a:t>
            </a:r>
            <a:r>
              <a:rPr lang="it-IT" i="1" dirty="0" err="1"/>
              <a:t>if</a:t>
            </a:r>
            <a:r>
              <a:rPr lang="it-IT" i="1" dirty="0"/>
              <a:t> </a:t>
            </a:r>
            <a:r>
              <a:rPr lang="it-IT" i="1" dirty="0" err="1"/>
              <a:t>not</a:t>
            </a:r>
            <a:endParaRPr lang="it-IT" i="1" dirty="0"/>
          </a:p>
          <a:p>
            <a:pPr marL="0" indent="0">
              <a:buNone/>
            </a:pPr>
            <a:endParaRPr lang="it-IT" i="1" dirty="0"/>
          </a:p>
          <a:p>
            <a:pPr marL="0" indent="0">
              <a:buNone/>
            </a:pPr>
            <a:endParaRPr lang="it-IT" i="1" dirty="0"/>
          </a:p>
        </p:txBody>
      </p:sp>
      <p:sp>
        <p:nvSpPr>
          <p:cNvPr id="4" name="Doppia parentesi graffa 3">
            <a:extLst>
              <a:ext uri="{FF2B5EF4-FFF2-40B4-BE49-F238E27FC236}">
                <a16:creationId xmlns:a16="http://schemas.microsoft.com/office/drawing/2014/main" id="{7B5CAD42-148D-4795-91C3-90B2D5199CF6}"/>
              </a:ext>
            </a:extLst>
          </p:cNvPr>
          <p:cNvSpPr/>
          <p:nvPr/>
        </p:nvSpPr>
        <p:spPr>
          <a:xfrm>
            <a:off x="1783080" y="3429000"/>
            <a:ext cx="3489960" cy="123444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2327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8D5A44-02F9-4B81-8319-BBCE03CA4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Step 1: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5D98F41-5D7F-4858-8D4E-5F9536DDF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Start with the </a:t>
            </a:r>
            <a:r>
              <a:rPr lang="it-IT" dirty="0" err="1">
                <a:solidFill>
                  <a:srgbClr val="FF0000"/>
                </a:solidFill>
              </a:rPr>
              <a:t>simplest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implementation</a:t>
            </a:r>
            <a:r>
              <a:rPr lang="it-IT" dirty="0"/>
              <a:t>: NN with </a:t>
            </a:r>
            <a:r>
              <a:rPr lang="it-IT" dirty="0" err="1"/>
              <a:t>less</a:t>
            </a:r>
            <a:r>
              <a:rPr lang="it-IT" dirty="0"/>
              <a:t> </a:t>
            </a:r>
            <a:r>
              <a:rPr lang="it-IT" dirty="0" err="1"/>
              <a:t>num_entradas</a:t>
            </a:r>
            <a:r>
              <a:rPr lang="it-IT" dirty="0"/>
              <a:t> (</a:t>
            </a:r>
            <a:r>
              <a:rPr lang="it-IT" dirty="0" err="1"/>
              <a:t>about</a:t>
            </a:r>
            <a:r>
              <a:rPr lang="it-IT" dirty="0"/>
              <a:t> 500) and </a:t>
            </a:r>
            <a:r>
              <a:rPr lang="it-IT" dirty="0" err="1"/>
              <a:t>num_ocultas</a:t>
            </a:r>
            <a:r>
              <a:rPr lang="it-IT" dirty="0"/>
              <a:t> (</a:t>
            </a:r>
            <a:r>
              <a:rPr lang="it-IT" dirty="0" err="1"/>
              <a:t>about</a:t>
            </a:r>
            <a:r>
              <a:rPr lang="it-IT" dirty="0"/>
              <a:t> 25). </a:t>
            </a:r>
            <a:r>
              <a:rPr lang="it-IT" dirty="0" err="1"/>
              <a:t>Only</a:t>
            </a:r>
            <a:r>
              <a:rPr lang="it-IT" dirty="0"/>
              <a:t> one </a:t>
            </a:r>
            <a:r>
              <a:rPr lang="it-IT" dirty="0" err="1"/>
              <a:t>hidden</a:t>
            </a:r>
            <a:r>
              <a:rPr lang="it-IT" dirty="0"/>
              <a:t> </a:t>
            </a:r>
            <a:r>
              <a:rPr lang="it-IT" dirty="0" err="1"/>
              <a:t>layer</a:t>
            </a:r>
            <a:r>
              <a:rPr lang="it-IT" dirty="0"/>
              <a:t>. Small </a:t>
            </a:r>
            <a:r>
              <a:rPr lang="it-IT" dirty="0" err="1"/>
              <a:t>amount</a:t>
            </a:r>
            <a:r>
              <a:rPr lang="it-IT" dirty="0"/>
              <a:t> of </a:t>
            </a:r>
            <a:r>
              <a:rPr lang="it-IT" dirty="0" err="1"/>
              <a:t>iterations</a:t>
            </a:r>
            <a:r>
              <a:rPr lang="it-IT" dirty="0"/>
              <a:t> of the NN</a:t>
            </a:r>
          </a:p>
          <a:p>
            <a:endParaRPr lang="it-IT" dirty="0"/>
          </a:p>
          <a:p>
            <a:r>
              <a:rPr lang="it-IT" dirty="0" err="1"/>
              <a:t>Dividing</a:t>
            </a:r>
            <a:r>
              <a:rPr lang="it-IT" dirty="0"/>
              <a:t> dataset in 2 parts: </a:t>
            </a:r>
            <a:r>
              <a:rPr lang="it-IT" dirty="0">
                <a:solidFill>
                  <a:srgbClr val="FF0000"/>
                </a:solidFill>
              </a:rPr>
              <a:t>Train</a:t>
            </a:r>
            <a:r>
              <a:rPr lang="it-IT" dirty="0"/>
              <a:t> (80%) and </a:t>
            </a:r>
            <a:r>
              <a:rPr lang="it-IT" dirty="0">
                <a:solidFill>
                  <a:srgbClr val="FF0000"/>
                </a:solidFill>
              </a:rPr>
              <a:t>Test</a:t>
            </a:r>
            <a:r>
              <a:rPr lang="it-IT" dirty="0"/>
              <a:t> (20%)</a:t>
            </a:r>
          </a:p>
          <a:p>
            <a:endParaRPr lang="it-IT" dirty="0"/>
          </a:p>
          <a:p>
            <a:r>
              <a:rPr lang="it-IT" dirty="0"/>
              <a:t>Assume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important</a:t>
            </a:r>
            <a:r>
              <a:rPr lang="it-IT" dirty="0"/>
              <a:t> </a:t>
            </a:r>
            <a:r>
              <a:rPr lang="it-IT" dirty="0" err="1"/>
              <a:t>measurements</a:t>
            </a:r>
            <a:r>
              <a:rPr lang="it-IT" dirty="0"/>
              <a:t> the </a:t>
            </a:r>
            <a:r>
              <a:rPr lang="it-IT" dirty="0" err="1">
                <a:solidFill>
                  <a:srgbClr val="FF0000"/>
                </a:solidFill>
              </a:rPr>
              <a:t>accuracy</a:t>
            </a:r>
            <a:r>
              <a:rPr lang="it-IT" dirty="0"/>
              <a:t> and the </a:t>
            </a:r>
            <a:r>
              <a:rPr lang="it-IT" dirty="0">
                <a:solidFill>
                  <a:srgbClr val="FF0000"/>
                </a:solidFill>
              </a:rPr>
              <a:t>recall</a:t>
            </a:r>
            <a:r>
              <a:rPr lang="it-IT" dirty="0"/>
              <a:t> (</a:t>
            </a:r>
            <a:r>
              <a:rPr lang="it-IT" dirty="0" err="1"/>
              <a:t>because</a:t>
            </a:r>
            <a:r>
              <a:rPr lang="it-IT" dirty="0"/>
              <a:t> of the </a:t>
            </a:r>
            <a:r>
              <a:rPr lang="it-IT" dirty="0" err="1"/>
              <a:t>unbalanced</a:t>
            </a:r>
            <a:r>
              <a:rPr lang="it-IT" dirty="0"/>
              <a:t> </a:t>
            </a:r>
            <a:r>
              <a:rPr lang="it-IT" dirty="0" err="1"/>
              <a:t>categories</a:t>
            </a:r>
            <a:r>
              <a:rPr lang="it-IT" dirty="0"/>
              <a:t>)</a:t>
            </a:r>
          </a:p>
          <a:p>
            <a:pPr marL="0" indent="0">
              <a:buNone/>
            </a:pPr>
            <a:r>
              <a:rPr lang="it-IT" dirty="0"/>
              <a:t>-&gt; </a:t>
            </a:r>
            <a:r>
              <a:rPr lang="it-IT" dirty="0" err="1"/>
              <a:t>Importance</a:t>
            </a:r>
            <a:r>
              <a:rPr lang="it-IT" dirty="0"/>
              <a:t> recall: </a:t>
            </a:r>
            <a:r>
              <a:rPr lang="it-IT" dirty="0" err="1"/>
              <a:t>Unbalanced</a:t>
            </a:r>
            <a:r>
              <a:rPr lang="it-IT" dirty="0"/>
              <a:t> dataset, </a:t>
            </a:r>
            <a:r>
              <a:rPr lang="it-IT" dirty="0" err="1"/>
              <a:t>importance</a:t>
            </a:r>
            <a:r>
              <a:rPr lang="it-IT" dirty="0"/>
              <a:t> to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categorize</a:t>
            </a:r>
            <a:r>
              <a:rPr lang="it-IT" dirty="0"/>
              <a:t> </a:t>
            </a:r>
            <a:r>
              <a:rPr lang="it-IT" dirty="0" err="1"/>
              <a:t>normal</a:t>
            </a:r>
            <a:r>
              <a:rPr lang="it-IT" dirty="0"/>
              <a:t> email </a:t>
            </a:r>
            <a:r>
              <a:rPr lang="it-IT" dirty="0" err="1"/>
              <a:t>has</a:t>
            </a:r>
            <a:r>
              <a:rPr lang="it-IT" dirty="0"/>
              <a:t> spam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/>
              <a:t>Initial</a:t>
            </a:r>
            <a:r>
              <a:rPr lang="it-IT" dirty="0"/>
              <a:t> situation: 95% </a:t>
            </a:r>
            <a:r>
              <a:rPr lang="it-IT" dirty="0" err="1"/>
              <a:t>accuracy</a:t>
            </a:r>
            <a:r>
              <a:rPr lang="it-IT" dirty="0"/>
              <a:t>, 98% recall (</a:t>
            </a:r>
            <a:r>
              <a:rPr lang="it-IT" dirty="0" err="1"/>
              <a:t>don’t</a:t>
            </a:r>
            <a:r>
              <a:rPr lang="it-IT" dirty="0"/>
              <a:t> </a:t>
            </a:r>
            <a:r>
              <a:rPr lang="it-IT" dirty="0" err="1"/>
              <a:t>give</a:t>
            </a:r>
            <a:r>
              <a:rPr lang="it-IT" dirty="0"/>
              <a:t> </a:t>
            </a:r>
            <a:r>
              <a:rPr lang="it-IT" dirty="0" err="1"/>
              <a:t>many</a:t>
            </a:r>
            <a:r>
              <a:rPr lang="it-IT" dirty="0"/>
              <a:t> small false spam email) </a:t>
            </a:r>
          </a:p>
        </p:txBody>
      </p:sp>
    </p:spTree>
    <p:extLst>
      <p:ext uri="{BB962C8B-B14F-4D97-AF65-F5344CB8AC3E}">
        <p14:creationId xmlns:p14="http://schemas.microsoft.com/office/powerpoint/2010/main" val="783508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A0B05D-0430-49A7-85A4-E8FD131F5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Step 2.1: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57FAFCB-84A6-4806-9EB4-351CB7E48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904592"/>
            <a:ext cx="10058400" cy="4050792"/>
          </a:xfrm>
        </p:spPr>
        <p:txBody>
          <a:bodyPr/>
          <a:lstStyle/>
          <a:p>
            <a:r>
              <a:rPr lang="it-IT" dirty="0" err="1">
                <a:solidFill>
                  <a:srgbClr val="FF0000"/>
                </a:solidFill>
              </a:rPr>
              <a:t>Improve</a:t>
            </a:r>
            <a:r>
              <a:rPr lang="it-IT" dirty="0"/>
              <a:t> the model:  </a:t>
            </a:r>
            <a:r>
              <a:rPr lang="it-IT" dirty="0" err="1"/>
              <a:t>Find</a:t>
            </a:r>
            <a:r>
              <a:rPr lang="it-IT" dirty="0"/>
              <a:t> the </a:t>
            </a:r>
            <a:r>
              <a:rPr lang="it-IT" dirty="0" err="1"/>
              <a:t>correct</a:t>
            </a:r>
            <a:r>
              <a:rPr lang="it-IT" dirty="0"/>
              <a:t> </a:t>
            </a:r>
            <a:r>
              <a:rPr lang="it-IT" dirty="0" err="1"/>
              <a:t>num_ocultas</a:t>
            </a:r>
            <a:r>
              <a:rPr lang="it-IT" dirty="0"/>
              <a:t> for the </a:t>
            </a:r>
            <a:r>
              <a:rPr lang="it-IT" dirty="0" err="1"/>
              <a:t>hidden</a:t>
            </a:r>
            <a:r>
              <a:rPr lang="it-IT" dirty="0"/>
              <a:t> </a:t>
            </a:r>
            <a:r>
              <a:rPr lang="it-IT" dirty="0" err="1"/>
              <a:t>layer</a:t>
            </a:r>
            <a:endParaRPr lang="it-IT" dirty="0"/>
          </a:p>
          <a:p>
            <a:endParaRPr lang="it-IT" dirty="0"/>
          </a:p>
          <a:p>
            <a:r>
              <a:rPr lang="it-IT" dirty="0" err="1">
                <a:solidFill>
                  <a:srgbClr val="FF0000"/>
                </a:solidFill>
              </a:rPr>
              <a:t>Increase</a:t>
            </a:r>
            <a:r>
              <a:rPr lang="it-IT" dirty="0">
                <a:solidFill>
                  <a:srgbClr val="FF0000"/>
                </a:solidFill>
              </a:rPr>
              <a:t> the </a:t>
            </a:r>
            <a:r>
              <a:rPr lang="it-IT" dirty="0" err="1">
                <a:solidFill>
                  <a:srgbClr val="FF0000"/>
                </a:solidFill>
              </a:rPr>
              <a:t>dimension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/>
              <a:t>of the NN to </a:t>
            </a:r>
            <a:r>
              <a:rPr lang="it-IT" dirty="0" err="1"/>
              <a:t>reach</a:t>
            </a:r>
            <a:r>
              <a:rPr lang="it-IT" dirty="0"/>
              <a:t> the </a:t>
            </a:r>
            <a:r>
              <a:rPr lang="it-IT" dirty="0" err="1"/>
              <a:t>overfit</a:t>
            </a:r>
            <a:r>
              <a:rPr lang="it-IT" dirty="0"/>
              <a:t> </a:t>
            </a:r>
            <a:r>
              <a:rPr lang="it-IT" dirty="0" err="1"/>
              <a:t>limit</a:t>
            </a:r>
            <a:r>
              <a:rPr lang="it-IT" dirty="0"/>
              <a:t> (</a:t>
            </a:r>
            <a:r>
              <a:rPr lang="it-IT" dirty="0" err="1"/>
              <a:t>when</a:t>
            </a:r>
            <a:r>
              <a:rPr lang="it-IT" dirty="0"/>
              <a:t> the </a:t>
            </a:r>
            <a:r>
              <a:rPr lang="it-IT" dirty="0" err="1"/>
              <a:t>results</a:t>
            </a:r>
            <a:r>
              <a:rPr lang="it-IT" dirty="0"/>
              <a:t> </a:t>
            </a:r>
            <a:r>
              <a:rPr lang="it-IT" dirty="0" err="1"/>
              <a:t>begin</a:t>
            </a:r>
            <a:r>
              <a:rPr lang="it-IT" dirty="0"/>
              <a:t> to </a:t>
            </a:r>
            <a:r>
              <a:rPr lang="it-IT" dirty="0" err="1"/>
              <a:t>get</a:t>
            </a:r>
            <a:r>
              <a:rPr lang="it-IT" dirty="0"/>
              <a:t> </a:t>
            </a:r>
            <a:r>
              <a:rPr lang="it-IT" dirty="0" err="1"/>
              <a:t>worst</a:t>
            </a:r>
            <a:r>
              <a:rPr lang="it-IT" dirty="0"/>
              <a:t>)</a:t>
            </a:r>
          </a:p>
          <a:p>
            <a:endParaRPr lang="it-IT" dirty="0"/>
          </a:p>
          <a:p>
            <a:r>
              <a:rPr lang="it-IT" dirty="0">
                <a:solidFill>
                  <a:srgbClr val="FF0000"/>
                </a:solidFill>
              </a:rPr>
              <a:t>3 Charts 3-D: </a:t>
            </a:r>
            <a:r>
              <a:rPr lang="it-IT" u="sng" dirty="0" err="1"/>
              <a:t>Accuracy</a:t>
            </a:r>
            <a:r>
              <a:rPr lang="it-IT" dirty="0"/>
              <a:t>, </a:t>
            </a:r>
            <a:r>
              <a:rPr lang="it-IT" u="sng" dirty="0"/>
              <a:t>recall</a:t>
            </a:r>
            <a:r>
              <a:rPr lang="it-IT" dirty="0"/>
              <a:t>, </a:t>
            </a:r>
            <a:r>
              <a:rPr lang="it-IT" dirty="0" err="1"/>
              <a:t>precision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27868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A0B05D-0430-49A7-85A4-E8FD131F5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Step 2.1: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57FAFCB-84A6-4806-9EB4-351CB7E48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904592"/>
            <a:ext cx="10058400" cy="4050792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solidFill>
                  <a:srgbClr val="FF0000"/>
                </a:solidFill>
              </a:rPr>
              <a:t>3 Charts 3-D</a:t>
            </a:r>
            <a:r>
              <a:rPr lang="it-IT" dirty="0"/>
              <a:t>: (x = </a:t>
            </a:r>
            <a:r>
              <a:rPr lang="it-IT" dirty="0" err="1"/>
              <a:t>num_entradas</a:t>
            </a:r>
            <a:r>
              <a:rPr lang="it-IT" dirty="0"/>
              <a:t>, y = </a:t>
            </a:r>
            <a:r>
              <a:rPr lang="it-IT" dirty="0" err="1"/>
              <a:t>num_ocultas</a:t>
            </a:r>
            <a:r>
              <a:rPr lang="it-IT" dirty="0"/>
              <a:t>, z = (</a:t>
            </a:r>
            <a:r>
              <a:rPr lang="it-IT" dirty="0" err="1">
                <a:solidFill>
                  <a:srgbClr val="FF0000"/>
                </a:solidFill>
              </a:rPr>
              <a:t>accuracy</a:t>
            </a:r>
            <a:r>
              <a:rPr lang="it-IT" dirty="0"/>
              <a:t>, </a:t>
            </a:r>
            <a:r>
              <a:rPr lang="it-IT" dirty="0">
                <a:solidFill>
                  <a:srgbClr val="FF0000"/>
                </a:solidFill>
              </a:rPr>
              <a:t>recall</a:t>
            </a:r>
            <a:r>
              <a:rPr lang="it-IT" dirty="0"/>
              <a:t>, </a:t>
            </a:r>
            <a:r>
              <a:rPr lang="it-IT" dirty="0" err="1">
                <a:solidFill>
                  <a:srgbClr val="FF0000"/>
                </a:solidFill>
              </a:rPr>
              <a:t>precision</a:t>
            </a:r>
            <a:r>
              <a:rPr lang="it-IT" dirty="0"/>
              <a:t>))</a:t>
            </a:r>
          </a:p>
          <a:p>
            <a:pPr marL="0" indent="0">
              <a:buNone/>
            </a:pPr>
            <a:r>
              <a:rPr lang="it-IT" dirty="0"/>
              <a:t>X = (1000-7000), y = (50-300)</a:t>
            </a:r>
          </a:p>
          <a:p>
            <a:pPr marL="0" indent="0">
              <a:buNone/>
            </a:pPr>
            <a:r>
              <a:rPr lang="it-IT" dirty="0"/>
              <a:t>Good compromise: </a:t>
            </a:r>
            <a:r>
              <a:rPr lang="it-IT" dirty="0" err="1"/>
              <a:t>Num_ocultas</a:t>
            </a:r>
            <a:r>
              <a:rPr lang="it-IT" dirty="0"/>
              <a:t> = 100-200 </a:t>
            </a:r>
          </a:p>
          <a:p>
            <a:endParaRPr lang="it-IT" dirty="0"/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52B2D1D-91F0-481C-8926-3A40BA08F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171" y="3558533"/>
            <a:ext cx="3131076" cy="28800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56E38E72-C931-4DF3-8CCC-8AA7E218CE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38" y="3545683"/>
            <a:ext cx="3578181" cy="288000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280F8F67-71F7-48F3-B6DD-9045D968EF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600" y="3545683"/>
            <a:ext cx="3086259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253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4D20CF-6C22-40B2-AB73-8CF0BD6A9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Step 2.2: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6C594EE-66C1-471D-8F98-521BB8105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>
                <a:solidFill>
                  <a:srgbClr val="FF0000"/>
                </a:solidFill>
              </a:rPr>
              <a:t>K-</a:t>
            </a:r>
            <a:r>
              <a:rPr lang="it-IT" dirty="0" err="1">
                <a:solidFill>
                  <a:srgbClr val="FF0000"/>
                </a:solidFill>
              </a:rPr>
              <a:t>validation</a:t>
            </a:r>
            <a:r>
              <a:rPr lang="it-IT" dirty="0"/>
              <a:t> for the </a:t>
            </a:r>
            <a:r>
              <a:rPr lang="it-IT" dirty="0" err="1"/>
              <a:t>train_set</a:t>
            </a:r>
            <a:endParaRPr lang="it-IT" dirty="0"/>
          </a:p>
          <a:p>
            <a:endParaRPr lang="it-IT" dirty="0"/>
          </a:p>
          <a:p>
            <a:r>
              <a:rPr lang="it-IT" dirty="0" err="1"/>
              <a:t>Because</a:t>
            </a:r>
            <a:r>
              <a:rPr lang="it-IT" dirty="0"/>
              <a:t> of the </a:t>
            </a:r>
            <a:r>
              <a:rPr lang="it-IT" dirty="0">
                <a:solidFill>
                  <a:srgbClr val="FF0000"/>
                </a:solidFill>
              </a:rPr>
              <a:t>small </a:t>
            </a:r>
            <a:r>
              <a:rPr lang="it-IT" dirty="0" err="1">
                <a:solidFill>
                  <a:srgbClr val="FF0000"/>
                </a:solidFill>
              </a:rPr>
              <a:t>amount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/>
              <a:t>of </a:t>
            </a:r>
            <a:r>
              <a:rPr lang="it-IT" dirty="0" err="1"/>
              <a:t>examples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 (</a:t>
            </a:r>
            <a:r>
              <a:rPr lang="it-IT" dirty="0" err="1"/>
              <a:t>about</a:t>
            </a:r>
            <a:r>
              <a:rPr lang="it-IT" dirty="0"/>
              <a:t> 5200)</a:t>
            </a:r>
          </a:p>
          <a:p>
            <a:endParaRPr lang="it-IT" dirty="0"/>
          </a:p>
          <a:p>
            <a:r>
              <a:rPr lang="it-IT" dirty="0"/>
              <a:t>Applied k = 5, </a:t>
            </a:r>
            <a:r>
              <a:rPr lang="it-IT" dirty="0" err="1"/>
              <a:t>num_ocultas</a:t>
            </a:r>
            <a:r>
              <a:rPr lang="it-IT" dirty="0"/>
              <a:t> = 100</a:t>
            </a:r>
          </a:p>
          <a:p>
            <a:endParaRPr lang="it-IT" dirty="0"/>
          </a:p>
          <a:p>
            <a:r>
              <a:rPr lang="it-IT" dirty="0" err="1"/>
              <a:t>Try</a:t>
            </a:r>
            <a:r>
              <a:rPr lang="it-IT" dirty="0"/>
              <a:t> to </a:t>
            </a:r>
            <a:r>
              <a:rPr lang="it-IT" dirty="0" err="1"/>
              <a:t>find</a:t>
            </a:r>
            <a:r>
              <a:rPr lang="it-IT" dirty="0"/>
              <a:t> the </a:t>
            </a:r>
            <a:r>
              <a:rPr lang="it-IT" dirty="0">
                <a:solidFill>
                  <a:srgbClr val="FF0000"/>
                </a:solidFill>
              </a:rPr>
              <a:t>best </a:t>
            </a:r>
            <a:r>
              <a:rPr lang="it-IT" dirty="0" err="1">
                <a:solidFill>
                  <a:srgbClr val="FF0000"/>
                </a:solidFill>
              </a:rPr>
              <a:t>num_entradas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/>
              <a:t>(</a:t>
            </a:r>
            <a:r>
              <a:rPr lang="it-IT" dirty="0" err="1"/>
              <a:t>num</a:t>
            </a:r>
            <a:r>
              <a:rPr lang="it-IT" dirty="0"/>
              <a:t> X)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dirty="0"/>
              <a:t>-&gt; Good compromise (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overfit</a:t>
            </a:r>
            <a:r>
              <a:rPr lang="it-IT" dirty="0"/>
              <a:t>): 6000-7000</a:t>
            </a:r>
          </a:p>
          <a:p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A3AD0EDC-FD23-49C5-9D0C-43B7B83A1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057" y="2424996"/>
            <a:ext cx="5080328" cy="3774636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629F3A6-A54A-47DF-900B-032E7938F392}"/>
              </a:ext>
            </a:extLst>
          </p:cNvPr>
          <p:cNvSpPr txBox="1"/>
          <p:nvPr/>
        </p:nvSpPr>
        <p:spPr>
          <a:xfrm>
            <a:off x="7134006" y="2101312"/>
            <a:ext cx="3982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0000"/>
                </a:solidFill>
              </a:rPr>
              <a:t>2-D chart</a:t>
            </a:r>
            <a:r>
              <a:rPr lang="it-IT" sz="1400" dirty="0"/>
              <a:t>: X = </a:t>
            </a:r>
            <a:r>
              <a:rPr lang="it-IT" sz="1400" dirty="0" err="1"/>
              <a:t>num_entradas</a:t>
            </a:r>
            <a:r>
              <a:rPr lang="it-IT" sz="1400" dirty="0"/>
              <a:t>, y = </a:t>
            </a:r>
            <a:r>
              <a:rPr lang="it-IT" sz="1400" dirty="0" err="1"/>
              <a:t>Percentage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339174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DBB8AD-2708-4ECB-9623-E7DCA13A5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Step 3: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9855A0F-5C2B-4600-AEAC-6E0015592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>
                <a:solidFill>
                  <a:srgbClr val="FF0000"/>
                </a:solidFill>
              </a:rPr>
              <a:t>Evaluate</a:t>
            </a:r>
            <a:r>
              <a:rPr lang="it-IT" dirty="0">
                <a:solidFill>
                  <a:srgbClr val="FF0000"/>
                </a:solidFill>
              </a:rPr>
              <a:t> the </a:t>
            </a:r>
            <a:r>
              <a:rPr lang="it-IT" dirty="0" err="1">
                <a:solidFill>
                  <a:srgbClr val="FF0000"/>
                </a:solidFill>
              </a:rPr>
              <a:t>results</a:t>
            </a:r>
            <a:r>
              <a:rPr lang="it-IT" dirty="0">
                <a:solidFill>
                  <a:srgbClr val="FF0000"/>
                </a:solidFill>
              </a:rPr>
              <a:t>: </a:t>
            </a:r>
            <a:r>
              <a:rPr lang="it-IT" dirty="0"/>
              <a:t>with </a:t>
            </a:r>
            <a:r>
              <a:rPr lang="it-IT" dirty="0" err="1"/>
              <a:t>num_entradas</a:t>
            </a:r>
            <a:r>
              <a:rPr lang="it-IT" dirty="0"/>
              <a:t> = 5000, </a:t>
            </a:r>
            <a:r>
              <a:rPr lang="it-IT" dirty="0" err="1"/>
              <a:t>num_ocultas</a:t>
            </a:r>
            <a:r>
              <a:rPr lang="it-IT" dirty="0"/>
              <a:t> = 1000</a:t>
            </a:r>
          </a:p>
          <a:p>
            <a:endParaRPr lang="it-IT" dirty="0"/>
          </a:p>
          <a:p>
            <a:r>
              <a:rPr lang="it-IT" dirty="0"/>
              <a:t>NN </a:t>
            </a:r>
            <a:r>
              <a:rPr lang="it-IT" dirty="0" err="1"/>
              <a:t>scheme</a:t>
            </a:r>
            <a:r>
              <a:rPr lang="it-IT" dirty="0"/>
              <a:t>:</a:t>
            </a:r>
          </a:p>
          <a:p>
            <a:pPr marL="0" indent="0">
              <a:buNone/>
            </a:pPr>
            <a:endParaRPr lang="it-IT" u="sng" dirty="0">
              <a:solidFill>
                <a:srgbClr val="FF0000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6848FFD-2B0A-43D4-A214-5AC77554A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138" y="3321139"/>
            <a:ext cx="5408210" cy="2878493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43FBFF30-107D-4155-B4BD-19FC9F950EBA}"/>
              </a:ext>
            </a:extLst>
          </p:cNvPr>
          <p:cNvSpPr txBox="1"/>
          <p:nvPr/>
        </p:nvSpPr>
        <p:spPr>
          <a:xfrm>
            <a:off x="3830980" y="3789575"/>
            <a:ext cx="1376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5000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B643F68-C474-45F4-8CA6-BB9DBD12DE4E}"/>
              </a:ext>
            </a:extLst>
          </p:cNvPr>
          <p:cNvSpPr txBox="1"/>
          <p:nvPr/>
        </p:nvSpPr>
        <p:spPr>
          <a:xfrm>
            <a:off x="5494533" y="2924375"/>
            <a:ext cx="1202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100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F78B5FF-D886-44D7-9B3E-B9031CB131F7}"/>
              </a:ext>
            </a:extLst>
          </p:cNvPr>
          <p:cNvSpPr txBox="1"/>
          <p:nvPr/>
        </p:nvSpPr>
        <p:spPr>
          <a:xfrm>
            <a:off x="7268066" y="4186339"/>
            <a:ext cx="763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360483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gno">
  <a:themeElements>
    <a:clrScheme name="Legn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Legno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egn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TM03090434[[fn=Legno]]</Template>
  <TotalTime>129</TotalTime>
  <Words>616</Words>
  <Application>Microsoft Office PowerPoint</Application>
  <PresentationFormat>Widescreen</PresentationFormat>
  <Paragraphs>102</Paragraphs>
  <Slides>15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1" baseType="lpstr">
      <vt:lpstr>Calibri</vt:lpstr>
      <vt:lpstr>Rockwell</vt:lpstr>
      <vt:lpstr>Rockwell (Corpo)</vt:lpstr>
      <vt:lpstr>Rockwell Condensed</vt:lpstr>
      <vt:lpstr>Wingdings</vt:lpstr>
      <vt:lpstr>Legno</vt:lpstr>
      <vt:lpstr>PROJECT PRESENTATION</vt:lpstr>
      <vt:lpstr>INTRO TO THE PROJECT</vt:lpstr>
      <vt:lpstr>What algorithm?</vt:lpstr>
      <vt:lpstr>How it works?</vt:lpstr>
      <vt:lpstr>Step 1:</vt:lpstr>
      <vt:lpstr>Step 2.1:</vt:lpstr>
      <vt:lpstr>Step 2.1:</vt:lpstr>
      <vt:lpstr>Step 2.2:</vt:lpstr>
      <vt:lpstr>Step 3:</vt:lpstr>
      <vt:lpstr>Step 3:</vt:lpstr>
      <vt:lpstr>Console</vt:lpstr>
      <vt:lpstr>Let’s take a look to the code…</vt:lpstr>
      <vt:lpstr>Limitations and restritions</vt:lpstr>
      <vt:lpstr>Future works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</dc:title>
  <dc:creator>stefano costanzo</dc:creator>
  <cp:lastModifiedBy>stefano costanzo</cp:lastModifiedBy>
  <cp:revision>13</cp:revision>
  <dcterms:created xsi:type="dcterms:W3CDTF">2021-07-15T21:34:10Z</dcterms:created>
  <dcterms:modified xsi:type="dcterms:W3CDTF">2021-07-15T23:44:02Z</dcterms:modified>
</cp:coreProperties>
</file>