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3.png" ContentType="image/png"/>
  <Override PartName="/ppt/media/image26.png" ContentType="image/png"/>
  <Override PartName="/ppt/media/image27.png" ContentType="image/png"/>
  <Override PartName="/ppt/media/image4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9.jpeg" ContentType="image/jpeg"/>
  <Override PartName="/ppt/media/image2.png" ContentType="image/png"/>
  <Override PartName="/ppt/media/image25.jpeg" ContentType="image/jpe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8.jpeg" ContentType="image/jpeg"/>
  <Override PartName="/ppt/media/image19.png" ContentType="image/png"/>
  <Override PartName="/ppt/media/image21.jpeg" ContentType="image/jpeg"/>
  <Override PartName="/ppt/media/image2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95160" y="560160"/>
            <a:ext cx="11022120" cy="52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UNIVERSITÀ DEGLI STUDI DI ROMA</a:t>
            </a:r>
            <a:r>
              <a:rPr b="1" lang="it-IT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TOR VERGATA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FACOLTÀ DI INGEGNERIA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Corso di Laurea Magistrale in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Ingegneria informatica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Analisi di un sistema di infrastruttura di installazioni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70c0"/>
                </a:solidFill>
                <a:latin typeface="Calibri"/>
              </a:rPr>
              <a:t>di SIM card di una compagnia telefonica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Performance modelling of computer systems and networks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5" name="immagini1" descr="Immagine che contiene logo, simbolo, Carattere, testo&#10;&#10;Descrizione generata automaticamente"/>
          <p:cNvPicPr/>
          <p:nvPr/>
        </p:nvPicPr>
        <p:blipFill>
          <a:blip r:embed="rId1"/>
          <a:stretch/>
        </p:blipFill>
        <p:spPr>
          <a:xfrm>
            <a:off x="5632560" y="1284120"/>
            <a:ext cx="1147680" cy="12805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0031040" y="4710600"/>
            <a:ext cx="216072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Studente: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Stefano Costanzo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Matricola numero: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0300955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Professoressa: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Vittoria De Nitto Person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50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Modello Computazionale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676520"/>
            <a:ext cx="96256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Generatori pseudocasuali: Libreria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Rngs.c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MODULUS = 2147483647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MULTIPLIER = 48271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DEFAULT SEED = 123456789.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Different streams for every arrive, service and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38080" y="3330720"/>
            <a:ext cx="105152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Stato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Completa caratterizzazione del sistema. 3 multiserver a coda multipla e 3 server a coda singola.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Lista di eventi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Lista contenente i prossimi eventi in ordine temporale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Configurazione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Struttura che descrive la topologia di rete da usare. Parametri ingresso e di uscita, probabilità di routing e numero servers nei centri.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 Job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Struttura per la modellazione dell’installazione.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Statistica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Output del sistema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50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Verifica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518120"/>
            <a:ext cx="9625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Partizionamento del dominio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Confronto simulatore con modello analitico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Analisi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 batch means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(b = 512, k = 1024) ed intervalli di confidenza del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95%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Image1" descr="Immagine che contiene testo, schermata, numero, Carattere&#10;&#10;Descrizione generata automaticamente"/>
          <p:cNvPicPr/>
          <p:nvPr/>
        </p:nvPicPr>
        <p:blipFill>
          <a:blip r:embed="rId1"/>
          <a:stretch/>
        </p:blipFill>
        <p:spPr>
          <a:xfrm>
            <a:off x="838080" y="2656080"/>
            <a:ext cx="10515240" cy="333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50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Validazione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353240"/>
            <a:ext cx="9625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Verificare che, cambiando minimamente alcuni parametri del sistema, il modello possa dimostrare un comportamento verosimile che rispecchi la realtà.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143720" y="1999080"/>
            <a:ext cx="30265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f5496"/>
                </a:solidFill>
                <a:latin typeface="Calibri"/>
              </a:rPr>
              <a:t>- 1) Aumento tassi di ingresso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9" name="Picture 2" descr="resp_v1"/>
          <p:cNvPicPr/>
          <p:nvPr/>
        </p:nvPicPr>
        <p:blipFill>
          <a:blip r:embed="rId1"/>
          <a:srcRect l="0" t="0" r="0" b="1816"/>
          <a:stretch/>
        </p:blipFill>
        <p:spPr>
          <a:xfrm>
            <a:off x="1580400" y="2404080"/>
            <a:ext cx="2998800" cy="2062080"/>
          </a:xfrm>
          <a:prstGeom prst="rect">
            <a:avLst/>
          </a:prstGeom>
          <a:ln>
            <a:noFill/>
          </a:ln>
        </p:spPr>
      </p:pic>
      <p:pic>
        <p:nvPicPr>
          <p:cNvPr id="210" name="Immagine 2" descr="Immagine che contiene testo, schermata, Carattere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1580400" y="4503600"/>
            <a:ext cx="2944800" cy="203940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6515280" y="2016000"/>
            <a:ext cx="50796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f5496"/>
                </a:solidFill>
                <a:latin typeface="Calibri"/>
              </a:rPr>
              <a:t>- 2) Diminuzione tempi di servizio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2" name="Picture 3" descr="resp_v2"/>
          <p:cNvPicPr/>
          <p:nvPr/>
        </p:nvPicPr>
        <p:blipFill>
          <a:blip r:embed="rId3"/>
          <a:srcRect l="0" t="5717" r="0" b="0"/>
          <a:stretch/>
        </p:blipFill>
        <p:spPr>
          <a:xfrm>
            <a:off x="6877080" y="2610000"/>
            <a:ext cx="3107880" cy="2085120"/>
          </a:xfrm>
          <a:prstGeom prst="rect">
            <a:avLst/>
          </a:prstGeom>
          <a:ln>
            <a:noFill/>
          </a:ln>
        </p:spPr>
      </p:pic>
      <p:pic>
        <p:nvPicPr>
          <p:cNvPr id="213" name="Picture 4" descr="utiliz_v2"/>
          <p:cNvPicPr/>
          <p:nvPr/>
        </p:nvPicPr>
        <p:blipFill>
          <a:blip r:embed="rId4"/>
          <a:srcRect l="678" t="4204" r="0" b="0"/>
          <a:stretch/>
        </p:blipFill>
        <p:spPr>
          <a:xfrm>
            <a:off x="6877080" y="4695120"/>
            <a:ext cx="3107880" cy="193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Validazione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384920"/>
            <a:ext cx="9625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verificare che, cambiando minimamente alcuni parametri del sistema, il modello possa dimostrare un comportamento verosimile che rispecchi la realtà.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90720" y="2044080"/>
            <a:ext cx="50796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f5496"/>
                </a:solidFill>
                <a:latin typeface="Calibri"/>
              </a:rPr>
              <a:t>- 3) Zero feedback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7" name="Picture 5" descr="resp_v3"/>
          <p:cNvPicPr/>
          <p:nvPr/>
        </p:nvPicPr>
        <p:blipFill>
          <a:blip r:embed="rId1"/>
          <a:srcRect l="0" t="4168" r="1444" b="2537"/>
          <a:stretch/>
        </p:blipFill>
        <p:spPr>
          <a:xfrm>
            <a:off x="1611000" y="2493000"/>
            <a:ext cx="2925000" cy="2044440"/>
          </a:xfrm>
          <a:prstGeom prst="rect">
            <a:avLst/>
          </a:prstGeom>
          <a:ln>
            <a:noFill/>
          </a:ln>
        </p:spPr>
      </p:pic>
      <p:pic>
        <p:nvPicPr>
          <p:cNvPr id="218" name="Immagine 7" descr="Immagine che contiene testo, schermata, diagramma, linea&#10;&#10;Descrizione generata automaticamente"/>
          <p:cNvPicPr/>
          <p:nvPr/>
        </p:nvPicPr>
        <p:blipFill>
          <a:blip r:embed="rId2"/>
          <a:srcRect l="0" t="-5075" r="0" b="2533"/>
          <a:stretch/>
        </p:blipFill>
        <p:spPr>
          <a:xfrm>
            <a:off x="1522080" y="4344840"/>
            <a:ext cx="3102840" cy="212616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6663600" y="2044080"/>
            <a:ext cx="3067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f5496"/>
                </a:solidFill>
                <a:latin typeface="Calibri"/>
              </a:rPr>
              <a:t>- 4)  Aumento numero server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Picture 6" descr="resp_v4"/>
          <p:cNvPicPr/>
          <p:nvPr/>
        </p:nvPicPr>
        <p:blipFill>
          <a:blip r:embed="rId3"/>
          <a:srcRect l="0" t="5279" r="0" b="0"/>
          <a:stretch/>
        </p:blipFill>
        <p:spPr>
          <a:xfrm>
            <a:off x="6883920" y="2582640"/>
            <a:ext cx="2959200" cy="1995480"/>
          </a:xfrm>
          <a:prstGeom prst="rect">
            <a:avLst/>
          </a:prstGeom>
          <a:ln>
            <a:noFill/>
          </a:ln>
        </p:spPr>
      </p:pic>
      <p:pic>
        <p:nvPicPr>
          <p:cNvPr id="221" name="Picture 7" descr="utiliz_v4"/>
          <p:cNvPicPr/>
          <p:nvPr/>
        </p:nvPicPr>
        <p:blipFill>
          <a:blip r:embed="rId4"/>
          <a:srcRect l="0" t="5972" r="-1457" b="0"/>
          <a:stretch/>
        </p:blipFill>
        <p:spPr>
          <a:xfrm>
            <a:off x="6877080" y="4667760"/>
            <a:ext cx="2966400" cy="201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Analisi orizzonte infinito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37720" y="1690920"/>
            <a:ext cx="10515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nica simulazione a lungo orizzonte temporale con condizione di arresto a completamento di 300 000 jobs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4" name="Immagine 13" descr="Immagine che contiene testo, schermata, diagramma, Rettangolo&#10;&#10;Descrizione generata automaticamente"/>
          <p:cNvPicPr/>
          <p:nvPr/>
        </p:nvPicPr>
        <p:blipFill>
          <a:blip r:embed="rId1"/>
          <a:stretch/>
        </p:blipFill>
        <p:spPr>
          <a:xfrm>
            <a:off x="182880" y="2333880"/>
            <a:ext cx="3915000" cy="2969640"/>
          </a:xfrm>
          <a:prstGeom prst="rect">
            <a:avLst/>
          </a:prstGeom>
          <a:ln>
            <a:noFill/>
          </a:ln>
        </p:spPr>
      </p:pic>
      <p:pic>
        <p:nvPicPr>
          <p:cNvPr id="225" name="Immagine 14" descr="Immagine che contiene testo, schermata, diagramma, schermo&#10;&#10;Descrizione generata automaticamente"/>
          <p:cNvPicPr/>
          <p:nvPr/>
        </p:nvPicPr>
        <p:blipFill>
          <a:blip r:embed="rId2"/>
          <a:stretch/>
        </p:blipFill>
        <p:spPr>
          <a:xfrm>
            <a:off x="7964640" y="2295360"/>
            <a:ext cx="4038120" cy="308520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8142120" y="5617080"/>
            <a:ext cx="3979080" cy="82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Job priorità 1 E[Ts] = 5.26h &gt; 5h [QOS1]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Job priorità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E[Ts] = 26h  &gt; 24h [QOS2]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Job priorità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E[Ts] = 60.9h &lt; 72h [QOS3] 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8363520" y="5314320"/>
            <a:ext cx="1296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8364600" y="5248800"/>
            <a:ext cx="153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Considerazioni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3927600" y="2468880"/>
            <a:ext cx="411912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Analisi orizzonte finito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38080" y="1897560"/>
            <a:ext cx="5648760" cy="913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seed considerati sono 123456789, 987654321, 12345.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 seguito un grafico del tempo di risposta del sistema all’aumentare del tempo di simulazione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2" name="Picture 8" descr="FiniteHorizon"/>
          <p:cNvPicPr/>
          <p:nvPr/>
        </p:nvPicPr>
        <p:blipFill>
          <a:blip r:embed="rId1"/>
          <a:srcRect l="1042" t="16086" r="13" b="6676"/>
          <a:stretch/>
        </p:blipFill>
        <p:spPr>
          <a:xfrm>
            <a:off x="6285960" y="1503000"/>
            <a:ext cx="5120280" cy="479448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838080" y="4011120"/>
            <a:ext cx="544716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Considerazioni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Il sistema presenta unaa forte variabilità fino a 10^3 giorni di esecuzione (circa 2,7 anni). Tende a convergere solo per tempi lunghissimi ad un E[Ts] = 92hr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Conclusioni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38080" y="1690920"/>
            <a:ext cx="1051452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Mentre il centro di Sviluppo è il collo di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bottiglia del sistema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Ha tempi di attesa molto maggiori rispetto agli altri centri con un tempo di attesa di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E[Tq] 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55 ore e un’utilizzazione di U = 0.92.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Come modello migliorativo si propone l’aggiunta di un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secondo server in Sviluppo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38080" y="3053880"/>
            <a:ext cx="10515240" cy="201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tempi di attesa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in primo luogo del centro di Sviluppo,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sono abbattuti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fortemente portando i tempi di risposta da un precedente E[Ts] =92,62hr a 37.85hr, dove solo 6.23hr per il tempo di attesa. Ancora più importante è il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raggiungimento dei tempi di risposta dei QOS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[QOS1] job priorità 1 E[Ts] = 4.95h &lt; 5h.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[QOS2] job priorità 2 E[Ts] = 20.86h &lt; 24h.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[QOS3] job priorità 3 E[Ts] = 24h &lt; 72h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52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Conclusioni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147680" y="1310040"/>
            <a:ext cx="190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Sistema migliorato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2034000" y="1772280"/>
            <a:ext cx="4165920" cy="453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Total jobs: 400003 (output: 400000) [pr1:794, pr2:119876,pr3:240062,pr4:39268]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Avg wait time: 6.25h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Avg service time: 31.70h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Avg response time: 37.95h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-&gt; Priorities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[Prior 1] job: 794, wait: 0.13h, service: 4.96h, response: 5.09h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[Prior 2] job: 119876, wait: 3.40h, service: 17.44h, response: 20.84h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[Prior 3] job: 240062, wait: 6.60h, service: 17.43h, response: 24.03h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[Prior 4] job: 39268, wait: 12.56h, service: 17.38h, response: 29.94h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-&gt; Centers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1] job: 460306, wait: 1.29h, service: 4.79h, response: 6.08h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2] job: 481942, wait: 3.41h, service: 5.98h, response: 9.39h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3] job: 434602, wait: 0.24h, service: 2.99h, response: 3.23h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4] job: 129901, wait: 1.10h, service: 3.99h, response: 5.09h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5] job: 4344, wait: 0.21h, service: 11.93h, response: 12.14h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6] job: 794, wait: 0.00h, service: 2.01h, response: 2.01h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6628680" y="1772280"/>
            <a:ext cx="3831120" cy="43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-&gt; Centers wighted: The feedback is refered as the old job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1] job: 399206, wait: 1.49h, service: 5.53h, response: 7.01h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2] job: 399206, wait: 4.12h, service: 7.22h, response: 11.34h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3] job: 400000, wait: 0.26h, service: 3.25h, response: 3.51h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4] job: 126604, wait: 1.13h, service: 4.10h, response: 5.22h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5] job: 4300, wait: 0.21h, service: 12.05h, response: 12.27h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6] job: 794, wait: 0.00h, service: 2.01h, response: 2.01h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-&gt; Little Law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1] job queue: 0.247, service: 0.919, center: 1.166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2] job queue: 0.685, service: 1.201, center: 1.886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3] job queue: 0.043, service: 0.542, center: 0.585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4] job queue: 0.059, service: 0.216, center: 0.276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5] job queue: 0.000, service: 0.022, center: 0.022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[Center 6] job queue: 0.000, service: 0.001, center: 0.001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8080" y="352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Manuale d’uso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2376000" y="1941120"/>
            <a:ext cx="3352320" cy="382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Analisi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Makefile comandi </a:t>
            </a: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run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clean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[CONSOLE] run command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-------------------------------------------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Choose an operation: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1 - Verification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2 - Validation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3 - Steady-state analysis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4 - Transient analysis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407640" y="1941120"/>
            <a:ext cx="4642200" cy="43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Simulazione singola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(steady-state)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Makefile comandi </a:t>
            </a: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single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runSingle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cleanSingle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[CONSOLE] runSingle command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it-IT" sz="1800" spc="-1" strike="noStrike">
                <a:solidFill>
                  <a:srgbClr val="000000"/>
                </a:solidFill>
                <a:latin typeface="Calibri"/>
              </a:rPr>
              <a:t>-------------------------------------------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Total jobs: 400018 (output: 400000) [pr1:794, pr2:119880,pr3:240072,pr4:39254]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Avg wait time: 58.42h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Avg service time: 31.71h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Avg response time: 90.13h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Descrizione sistema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511280"/>
            <a:ext cx="10515960" cy="49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800" spc="-1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b="0" lang="it-IT" sz="2800" spc="-1" strike="noStrike">
                <a:solidFill>
                  <a:srgbClr val="0070c0"/>
                </a:solidFill>
                <a:latin typeface="Calibri"/>
              </a:rPr>
              <a:t>Infrastruttura installazione SIM card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Il Sistema gestisce installazioni sui server di una compagnia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di telefonia.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3 step produttivi: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Sviluppo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Collaudo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Produzione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Ogni Step ha un team specializzato che agisce su macchine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separate dagli altri: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Sviluppo e Collaudo su ambiente* virtuale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Produzione su ambiente operativo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0617120" y="3239280"/>
            <a:ext cx="885600" cy="894240"/>
            <a:chOff x="10617120" y="3239280"/>
            <a:chExt cx="885600" cy="894240"/>
          </a:xfrm>
        </p:grpSpPr>
        <p:sp>
          <p:nvSpPr>
            <p:cNvPr id="130" name="CustomShape 4"/>
            <p:cNvSpPr/>
            <p:nvPr/>
          </p:nvSpPr>
          <p:spPr>
            <a:xfrm>
              <a:off x="10617120" y="3266280"/>
              <a:ext cx="885600" cy="86724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31" name="Picture 3" descr="datacenter"/>
            <p:cNvPicPr/>
            <p:nvPr/>
          </p:nvPicPr>
          <p:blipFill>
            <a:blip r:embed="rId1"/>
            <a:stretch/>
          </p:blipFill>
          <p:spPr>
            <a:xfrm>
              <a:off x="10712160" y="3553920"/>
              <a:ext cx="696240" cy="470160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32" name="CustomShape 5"/>
            <p:cNvSpPr/>
            <p:nvPr/>
          </p:nvSpPr>
          <p:spPr>
            <a:xfrm>
              <a:off x="10778400" y="3239280"/>
              <a:ext cx="56340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600" spc="-1" strike="noStrike">
                  <a:solidFill>
                    <a:srgbClr val="000000"/>
                  </a:solidFill>
                  <a:latin typeface="Calibri"/>
                </a:rPr>
                <a:t>120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33" name="Group 6"/>
          <p:cNvGrpSpPr/>
          <p:nvPr/>
        </p:nvGrpSpPr>
        <p:grpSpPr>
          <a:xfrm>
            <a:off x="7135560" y="3241080"/>
            <a:ext cx="885960" cy="868320"/>
            <a:chOff x="7135560" y="3241080"/>
            <a:chExt cx="885960" cy="868320"/>
          </a:xfrm>
        </p:grpSpPr>
        <p:sp>
          <p:nvSpPr>
            <p:cNvPr id="134" name="CustomShape 7"/>
            <p:cNvSpPr/>
            <p:nvPr/>
          </p:nvSpPr>
          <p:spPr>
            <a:xfrm>
              <a:off x="7135560" y="3242160"/>
              <a:ext cx="885960" cy="86724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35" name="Picture 10" descr="datacenter"/>
            <p:cNvPicPr/>
            <p:nvPr/>
          </p:nvPicPr>
          <p:blipFill>
            <a:blip r:embed="rId2"/>
            <a:stretch/>
          </p:blipFill>
          <p:spPr>
            <a:xfrm>
              <a:off x="7230240" y="3529800"/>
              <a:ext cx="696960" cy="469800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36" name="CustomShape 8"/>
            <p:cNvSpPr/>
            <p:nvPr/>
          </p:nvSpPr>
          <p:spPr>
            <a:xfrm>
              <a:off x="7363080" y="3241080"/>
              <a:ext cx="431280" cy="60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600" spc="-1" strike="noStrike">
                  <a:solidFill>
                    <a:srgbClr val="000000"/>
                  </a:solidFill>
                  <a:latin typeface="Calibri"/>
                </a:rPr>
                <a:t>30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37" name="Group 9"/>
          <p:cNvGrpSpPr/>
          <p:nvPr/>
        </p:nvGrpSpPr>
        <p:grpSpPr>
          <a:xfrm>
            <a:off x="8876160" y="3239280"/>
            <a:ext cx="885960" cy="893880"/>
            <a:chOff x="8876160" y="3239280"/>
            <a:chExt cx="885960" cy="893880"/>
          </a:xfrm>
        </p:grpSpPr>
        <p:sp>
          <p:nvSpPr>
            <p:cNvPr id="138" name="CustomShape 10"/>
            <p:cNvSpPr/>
            <p:nvPr/>
          </p:nvSpPr>
          <p:spPr>
            <a:xfrm>
              <a:off x="8876160" y="3265920"/>
              <a:ext cx="885960" cy="86724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39" name="Picture 14" descr="datacenter"/>
            <p:cNvPicPr/>
            <p:nvPr/>
          </p:nvPicPr>
          <p:blipFill>
            <a:blip r:embed="rId3"/>
            <a:stretch/>
          </p:blipFill>
          <p:spPr>
            <a:xfrm>
              <a:off x="8970840" y="3553560"/>
              <a:ext cx="696960" cy="469800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140" name="CustomShape 11"/>
            <p:cNvSpPr/>
            <p:nvPr/>
          </p:nvSpPr>
          <p:spPr>
            <a:xfrm>
              <a:off x="9104040" y="3239280"/>
              <a:ext cx="431280" cy="33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600" spc="-1" strike="noStrike">
                  <a:solidFill>
                    <a:srgbClr val="000000"/>
                  </a:solidFill>
                  <a:latin typeface="Calibri"/>
                </a:rPr>
                <a:t>30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41" name="CustomShape 12"/>
          <p:cNvSpPr/>
          <p:nvPr/>
        </p:nvSpPr>
        <p:spPr>
          <a:xfrm>
            <a:off x="9104040" y="6437160"/>
            <a:ext cx="3462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* ambiente = insieme delle macchine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 rot="16200000">
            <a:off x="8305200" y="3410280"/>
            <a:ext cx="332280" cy="1780200"/>
          </a:xfrm>
          <a:prstGeom prst="leftBracket">
            <a:avLst>
              <a:gd name="adj" fmla="val 8333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4"/>
          <p:cNvSpPr/>
          <p:nvPr/>
        </p:nvSpPr>
        <p:spPr>
          <a:xfrm rot="16200000">
            <a:off x="10922040" y="3991320"/>
            <a:ext cx="333000" cy="619560"/>
          </a:xfrm>
          <a:prstGeom prst="leftBracket">
            <a:avLst>
              <a:gd name="adj" fmla="val 8333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7927200" y="4577040"/>
            <a:ext cx="1342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70c0"/>
                </a:solidFill>
                <a:latin typeface="Calibri"/>
              </a:rPr>
              <a:t>Ambiente virtuale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10417680" y="4578480"/>
            <a:ext cx="1342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70c0"/>
                </a:solidFill>
                <a:latin typeface="Calibri"/>
              </a:rPr>
              <a:t>Ambiente operativo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CustomShape 17"/>
          <p:cNvSpPr/>
          <p:nvPr/>
        </p:nvSpPr>
        <p:spPr>
          <a:xfrm>
            <a:off x="6870600" y="2743920"/>
            <a:ext cx="1342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70c0"/>
                </a:solidFill>
                <a:latin typeface="Calibri"/>
              </a:rPr>
              <a:t>Sviluppo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18"/>
          <p:cNvSpPr/>
          <p:nvPr/>
        </p:nvSpPr>
        <p:spPr>
          <a:xfrm>
            <a:off x="8648640" y="2743920"/>
            <a:ext cx="1342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70c0"/>
                </a:solidFill>
                <a:latin typeface="Calibri"/>
              </a:rPr>
              <a:t>Collaudo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10426680" y="2744640"/>
            <a:ext cx="1342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70c0"/>
                </a:solidFill>
                <a:latin typeface="Calibri"/>
              </a:rPr>
              <a:t>Produzione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Descrizione sistema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511280"/>
            <a:ext cx="10515960" cy="492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800" spc="-1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b="0" lang="it-IT" sz="2800" spc="-1" strike="noStrike">
                <a:solidFill>
                  <a:srgbClr val="0070c0"/>
                </a:solidFill>
                <a:latin typeface="Calibri"/>
              </a:rPr>
              <a:t>Infrastruttura installazione SIM card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30 dipendenti: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- 8 Sviluppo (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2 team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- 7 Collaudo (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2 team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- 15  Produzione (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2 team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4 Priorità installazioni: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Livello 1 (“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Very high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”): riguarda installazioni urgenti e necessarie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Livello 2 (“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High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”): per installazioni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impattanti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sull’utente finale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Livello 3 (“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Medium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”): per installazioni trasparenti all’utente finale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Livello 4 (“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Low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”): riguarda installazioni di minima priorità, spesso riguardanti documentazione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7598520" y="2304360"/>
            <a:ext cx="4494240" cy="1700640"/>
            <a:chOff x="7598520" y="2304360"/>
            <a:chExt cx="4494240" cy="1700640"/>
          </a:xfrm>
        </p:grpSpPr>
        <p:pic>
          <p:nvPicPr>
            <p:cNvPr id="152" name="Picture 7" descr="qos"/>
            <p:cNvPicPr/>
            <p:nvPr/>
          </p:nvPicPr>
          <p:blipFill>
            <a:blip r:embed="rId1"/>
            <a:stretch/>
          </p:blipFill>
          <p:spPr>
            <a:xfrm>
              <a:off x="7598520" y="2304360"/>
              <a:ext cx="1801800" cy="170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3" name="CustomShape 4"/>
            <p:cNvSpPr/>
            <p:nvPr/>
          </p:nvSpPr>
          <p:spPr>
            <a:xfrm>
              <a:off x="9400680" y="2416680"/>
              <a:ext cx="2692080" cy="146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it-IT" sz="1800" spc="-1" strike="noStrike">
                  <a:solidFill>
                    <a:srgbClr val="000000"/>
                  </a:solidFill>
                  <a:latin typeface="Calibri"/>
                </a:rPr>
                <a:t>1) Job pr.1: E[Ts] &lt; 5 hr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it-IT" sz="1800" spc="-1" strike="noStrike">
                  <a:solidFill>
                    <a:srgbClr val="000000"/>
                  </a:solidFill>
                  <a:latin typeface="Calibri"/>
                </a:rPr>
                <a:t>2) Job pr.2: E[Ts] &lt; 24 hr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it-IT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it-IT" sz="1800" spc="-1" strike="noStrike">
                  <a:solidFill>
                    <a:srgbClr val="000000"/>
                  </a:solidFill>
                  <a:latin typeface="Calibri"/>
                </a:rPr>
                <a:t>3) Job pr.3: E[Ts] &lt; 3 days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Astrazione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34280" y="193248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Job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: Installazione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Servente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: Team di lavoro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Algoritmo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: Next event simulation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Tipologie di job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: suddivisione in base al livello di priorità (1 a 4)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it-IT" sz="1800" spc="-1" strike="noStrike">
                <a:solidFill>
                  <a:srgbClr val="0070c0"/>
                </a:solidFill>
                <a:latin typeface="Calibri"/>
              </a:rPr>
              <a:t> Selezione job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nel centro: Prioritaria senza preemption.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FIFO all’interno della stessa coda di attesa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6" name="Group 3"/>
          <p:cNvGrpSpPr/>
          <p:nvPr/>
        </p:nvGrpSpPr>
        <p:grpSpPr>
          <a:xfrm>
            <a:off x="6097320" y="1754640"/>
            <a:ext cx="6117120" cy="4291560"/>
            <a:chOff x="6097320" y="1754640"/>
            <a:chExt cx="6117120" cy="4291560"/>
          </a:xfrm>
        </p:grpSpPr>
        <p:grpSp>
          <p:nvGrpSpPr>
            <p:cNvPr id="157" name="Group 4"/>
            <p:cNvGrpSpPr/>
            <p:nvPr/>
          </p:nvGrpSpPr>
          <p:grpSpPr>
            <a:xfrm>
              <a:off x="8108280" y="2208600"/>
              <a:ext cx="3077280" cy="3837600"/>
              <a:chOff x="8108280" y="2208600"/>
              <a:chExt cx="3077280" cy="3837600"/>
            </a:xfrm>
          </p:grpSpPr>
          <p:grpSp>
            <p:nvGrpSpPr>
              <p:cNvPr id="158" name="Group 5"/>
              <p:cNvGrpSpPr/>
              <p:nvPr/>
            </p:nvGrpSpPr>
            <p:grpSpPr>
              <a:xfrm>
                <a:off x="8108280" y="2208600"/>
                <a:ext cx="1553040" cy="3837600"/>
                <a:chOff x="8108280" y="2208600"/>
                <a:chExt cx="1553040" cy="3837600"/>
              </a:xfrm>
            </p:grpSpPr>
            <p:pic>
              <p:nvPicPr>
                <p:cNvPr id="159" name="Picture 60" descr="fifo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8324280" y="3288240"/>
                  <a:ext cx="1086120" cy="8816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0" name="Content Placeholder 8" descr="fifo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8382240" y="5195880"/>
                  <a:ext cx="1047240" cy="8503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1" name="Picture 62" descr="fifo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343720" y="4241880"/>
                  <a:ext cx="1086120" cy="8816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2" name="Picture 63" descr="fifo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324280" y="2334600"/>
                  <a:ext cx="1086120" cy="88164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63" name="CustomShape 6"/>
                <p:cNvSpPr/>
                <p:nvPr/>
              </p:nvSpPr>
              <p:spPr>
                <a:xfrm>
                  <a:off x="8111880" y="2208600"/>
                  <a:ext cx="151056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it-IT" sz="1400" spc="-1" strike="noStrike">
                      <a:solidFill>
                        <a:srgbClr val="000000"/>
                      </a:solidFill>
                      <a:latin typeface="Calibri"/>
                    </a:rPr>
                    <a:t>Pr1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4" name="CustomShape 7"/>
                <p:cNvSpPr/>
                <p:nvPr/>
              </p:nvSpPr>
              <p:spPr>
                <a:xfrm>
                  <a:off x="8131320" y="3162960"/>
                  <a:ext cx="151056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it-IT" sz="1400" spc="-1" strike="noStrike">
                      <a:solidFill>
                        <a:srgbClr val="000000"/>
                      </a:solidFill>
                      <a:latin typeface="Calibri"/>
                    </a:rPr>
                    <a:t>Pr2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5" name="CustomShape 8"/>
                <p:cNvSpPr/>
                <p:nvPr/>
              </p:nvSpPr>
              <p:spPr>
                <a:xfrm>
                  <a:off x="8150760" y="4117320"/>
                  <a:ext cx="151056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it-IT" sz="1400" spc="-1" strike="noStrike">
                      <a:solidFill>
                        <a:srgbClr val="000000"/>
                      </a:solidFill>
                      <a:latin typeface="Calibri"/>
                    </a:rPr>
                    <a:t>Pr3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6" name="CustomShape 9"/>
                <p:cNvSpPr/>
                <p:nvPr/>
              </p:nvSpPr>
              <p:spPr>
                <a:xfrm>
                  <a:off x="8150760" y="5072040"/>
                  <a:ext cx="151056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1" lang="it-IT" sz="1400" spc="-1" strike="noStrike">
                      <a:solidFill>
                        <a:srgbClr val="000000"/>
                      </a:solidFill>
                      <a:latin typeface="Calibri"/>
                    </a:rPr>
                    <a:t>Pr4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7" name="CustomShape 10"/>
                <p:cNvSpPr/>
                <p:nvPr/>
              </p:nvSpPr>
              <p:spPr>
                <a:xfrm>
                  <a:off x="8108280" y="3288240"/>
                  <a:ext cx="75960" cy="190692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pic>
            <p:nvPicPr>
              <p:cNvPr id="168" name="Content Placeholder 55" descr="team"/>
              <p:cNvPicPr/>
              <p:nvPr/>
            </p:nvPicPr>
            <p:blipFill>
              <a:blip r:embed="rId5"/>
              <a:stretch/>
            </p:blipFill>
            <p:spPr>
              <a:xfrm>
                <a:off x="10299600" y="2343240"/>
                <a:ext cx="885960" cy="885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9" name="Content Placeholder 55" descr="team"/>
              <p:cNvPicPr/>
              <p:nvPr/>
            </p:nvPicPr>
            <p:blipFill>
              <a:blip r:embed="rId6"/>
              <a:stretch/>
            </p:blipFill>
            <p:spPr>
              <a:xfrm>
                <a:off x="10299600" y="3284280"/>
                <a:ext cx="885960" cy="8859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70" name="CustomShape 11"/>
            <p:cNvSpPr/>
            <p:nvPr/>
          </p:nvSpPr>
          <p:spPr>
            <a:xfrm>
              <a:off x="8229600" y="1754640"/>
              <a:ext cx="2107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0070c0"/>
                  </a:solidFill>
                  <a:latin typeface="Calibri"/>
                </a:rPr>
                <a:t>Queues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1" name="CustomShape 12"/>
            <p:cNvSpPr/>
            <p:nvPr/>
          </p:nvSpPr>
          <p:spPr>
            <a:xfrm>
              <a:off x="10106640" y="1754640"/>
              <a:ext cx="2107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0070c0"/>
                  </a:solidFill>
                  <a:latin typeface="Calibri"/>
                </a:rPr>
                <a:t>Servers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2" name="CustomShape 13"/>
            <p:cNvSpPr/>
            <p:nvPr/>
          </p:nvSpPr>
          <p:spPr>
            <a:xfrm>
              <a:off x="6235560" y="1767240"/>
              <a:ext cx="2107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2400" spc="-1" strike="noStrike">
                  <a:solidFill>
                    <a:srgbClr val="0070c0"/>
                  </a:solidFill>
                  <a:latin typeface="Calibri"/>
                </a:rPr>
                <a:t>Arrivi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3" name="CustomShape 14"/>
            <p:cNvSpPr/>
            <p:nvPr/>
          </p:nvSpPr>
          <p:spPr>
            <a:xfrm>
              <a:off x="6097320" y="2341800"/>
              <a:ext cx="14137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it-IT" sz="1600" spc="-1" strike="noStrike">
                  <a:solidFill>
                    <a:srgbClr val="000000"/>
                  </a:solidFill>
                  <a:latin typeface="Calibri"/>
                </a:rPr>
                <a:t>Installazioni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4" name="Line 15"/>
            <p:cNvSpPr/>
            <p:nvPr/>
          </p:nvSpPr>
          <p:spPr>
            <a:xfrm>
              <a:off x="7747560" y="1766880"/>
              <a:ext cx="12600" cy="41785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16"/>
            <p:cNvSpPr/>
            <p:nvPr/>
          </p:nvSpPr>
          <p:spPr>
            <a:xfrm>
              <a:off x="9858240" y="1766880"/>
              <a:ext cx="12600" cy="41785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76" name="Picture 84" descr="installazione"/>
            <p:cNvPicPr/>
            <p:nvPr/>
          </p:nvPicPr>
          <p:blipFill>
            <a:blip r:embed="rId7"/>
            <a:stretch/>
          </p:blipFill>
          <p:spPr>
            <a:xfrm>
              <a:off x="6433200" y="2719080"/>
              <a:ext cx="564120" cy="5648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Modello concettuale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Content Placeholder 16" descr=""/>
          <p:cNvPicPr/>
          <p:nvPr/>
        </p:nvPicPr>
        <p:blipFill>
          <a:blip r:embed="rId1"/>
          <a:stretch/>
        </p:blipFill>
        <p:spPr>
          <a:xfrm>
            <a:off x="2130480" y="1690920"/>
            <a:ext cx="6806880" cy="1440360"/>
          </a:xfrm>
          <a:prstGeom prst="rect">
            <a:avLst/>
          </a:prstGeom>
          <a:ln>
            <a:noFill/>
          </a:ln>
        </p:spPr>
      </p:pic>
      <p:pic>
        <p:nvPicPr>
          <p:cNvPr id="179" name="Content Placeholder 19" descr=""/>
          <p:cNvPicPr/>
          <p:nvPr/>
        </p:nvPicPr>
        <p:blipFill>
          <a:blip r:embed="rId2"/>
          <a:stretch/>
        </p:blipFill>
        <p:spPr>
          <a:xfrm>
            <a:off x="1185480" y="4382280"/>
            <a:ext cx="1848600" cy="15566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1042200" y="2237760"/>
            <a:ext cx="1380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Flusso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275120" y="3244680"/>
            <a:ext cx="136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Sviluppo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38080" y="37123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server a coda multipla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3" name="Picture 26" descr=""/>
          <p:cNvPicPr/>
          <p:nvPr/>
        </p:nvPicPr>
        <p:blipFill>
          <a:blip r:embed="rId3"/>
          <a:stretch/>
        </p:blipFill>
        <p:spPr>
          <a:xfrm>
            <a:off x="4748040" y="4439160"/>
            <a:ext cx="2100240" cy="1408680"/>
          </a:xfrm>
          <a:prstGeom prst="rect">
            <a:avLst/>
          </a:prstGeom>
          <a:ln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4932720" y="3251880"/>
            <a:ext cx="1362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Collaudo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590320" y="3251880"/>
            <a:ext cx="1657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Produzione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4327920" y="3705120"/>
            <a:ext cx="272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multiserver a coda multipla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8154000" y="3705120"/>
            <a:ext cx="272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multiserver a coda multipla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8" name="Picture 40" descr=""/>
          <p:cNvPicPr/>
          <p:nvPr/>
        </p:nvPicPr>
        <p:blipFill>
          <a:blip r:embed="rId4"/>
          <a:stretch/>
        </p:blipFill>
        <p:spPr>
          <a:xfrm>
            <a:off x="8561880" y="4321800"/>
            <a:ext cx="1904760" cy="164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Modello concettuale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690920"/>
            <a:ext cx="105145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questi, sono stati aggiunti e sviluppati altri 3 centri a servente a coda singola: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4) Fast Development-Test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Rappresenta il team di lavoro “straordinario” per lo sviluppo e il testing rapido dei job a priorità 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5) Delay Production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 colloca fra il Collaudo e la Produzione e permette di astrarre l’attesa e il setup delle macchine 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produzione per i job di priorità 2 (“high”).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6) Rollback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 colloca fra Produzione e Sviluppo. Astrae I feedback della produzione allo sviluppo che necessitano di un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rollback delle macchine di produzione.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Feedback: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Dal Collaudo allo sviluppo.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Dalla Produzione al Test.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Dalla Produzione allo Sviluppo.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Dalla Produzione allo sviluppo tramite Rollback.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Modello concettuale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38080" y="1931040"/>
            <a:ext cx="183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Sistema completo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Immagine 7" descr="Immagine che contiene diagramma, Piano, Disegno tecnico, linea&#10;&#10;Descrizione generata automaticamente"/>
          <p:cNvPicPr/>
          <p:nvPr/>
        </p:nvPicPr>
        <p:blipFill>
          <a:blip r:embed="rId1"/>
          <a:stretch/>
        </p:blipFill>
        <p:spPr>
          <a:xfrm>
            <a:off x="2909520" y="1301760"/>
            <a:ext cx="8443800" cy="476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Modello specifiche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591920"/>
            <a:ext cx="6692040" cy="530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Distribuzioni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Esponenziale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Probabilita routing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Probabilità feedback Collaudo verso Sviluppo: 10%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Probabilità feedback Produzione verso Collaudo: 5%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Probabilità feedback Produzione verso Sviluppo: 2%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Probabilità feedback Produzione verso Sviluppo con rollback: 1%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Tassi di arrivo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Il numero medio di arrivi nel sistema su base giornaliera è 4 job/giorno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Questa viene suddivisa per le varie priorità come segue: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- probabilità job priorità 1: 0.5%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- probabilità job priorità 2: 30%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- probabilità job priorità 3: 60%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- probabilità job priorità 4: 9.5%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45760" y="1790640"/>
            <a:ext cx="36075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Tempi di servizio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E[Si] sviluppo : 5 job/giorno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E[Si] collaudo : 4 job/giorno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E[Si] produzione : 8 job/giorno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E[S] delay Prod. : 6 job/giorno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E[S] rollback : 2 job/giorno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E[S] fast devel-test : 12 job/giorno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QOS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1) Job priorità 1: E[Ts] &lt; 5 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2) Job priorità 2: E[Ts] &lt; 24 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</a:rPr>
              <a:t>3) Job priorità 3: E[Ts] &lt; 3 giorn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it-IT" sz="4400" spc="-1" strike="noStrike">
                <a:solidFill>
                  <a:srgbClr val="0070c0"/>
                </a:solidFill>
                <a:latin typeface="Calibri Light"/>
              </a:rPr>
              <a:t>Modello specifiche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931040"/>
            <a:ext cx="183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Sistema completo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con feedback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9" name="Immagine 1" descr="Immagine che contiene diagramma, Piano, linea, Disegno tecnico&#10;&#10;Descrizione generata automaticamente"/>
          <p:cNvPicPr/>
          <p:nvPr/>
        </p:nvPicPr>
        <p:blipFill>
          <a:blip r:embed="rId1"/>
          <a:srcRect l="0" t="8853" r="0" b="3301"/>
          <a:stretch/>
        </p:blipFill>
        <p:spPr>
          <a:xfrm>
            <a:off x="3036600" y="1938600"/>
            <a:ext cx="8316360" cy="40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8133</Words>
  <Paragraphs>326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2023-07-13T14:28:00Z</dcterms:created>
  <dc:creator>Stefano</dc:creator>
  <dc:description/>
  <dc:language>en-US</dc:language>
  <cp:lastModifiedBy/>
  <dcterms:modified xsi:type="dcterms:W3CDTF">2023-09-11T11:03:11Z</dcterms:modified>
  <cp:revision>15</cp:revision>
  <dc:subject/>
  <dc:title>WPS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7A6EFF9BE7254A8492CEDB882AC64D77</vt:lpwstr>
  </property>
  <property fmtid="{D5CDD505-2E9C-101B-9397-08002B2CF9AE}" pid="6" name="KSOProductBuildVer">
    <vt:lpwstr>1033-11.2.0.11537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