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3" r:id="rId10"/>
    <p:sldId id="265" r:id="rId11"/>
    <p:sldId id="266" r:id="rId12"/>
    <p:sldId id="267" r:id="rId13"/>
    <p:sldId id="268" r:id="rId14"/>
    <p:sldId id="270" r:id="rId15"/>
    <p:sldId id="277" r:id="rId16"/>
    <p:sldId id="282" r:id="rId17"/>
    <p:sldId id="285" r:id="rId18"/>
    <p:sldId id="286" r:id="rId19"/>
    <p:sldId id="287" r:id="rId20"/>
    <p:sldId id="28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21.png"/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image" Target="../media/image22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7"/>
          <p:cNvSpPr txBox="1"/>
          <p:nvPr/>
        </p:nvSpPr>
        <p:spPr>
          <a:xfrm>
            <a:off x="695325" y="560070"/>
            <a:ext cx="11022330" cy="5262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b="1"/>
              <a:t>UNIVERSITÀ DEGLI STUDI DI ROMA</a:t>
            </a:r>
            <a:r>
              <a:rPr lang="it-IT" altLang="en-US" b="1"/>
              <a:t> </a:t>
            </a:r>
            <a:endParaRPr lang="it-IT" altLang="en-US" b="1"/>
          </a:p>
          <a:p>
            <a:pPr algn="ctr"/>
            <a:r>
              <a:rPr lang="en-US" b="1"/>
              <a:t>TOR VERGATA</a:t>
            </a:r>
            <a:endParaRPr lang="en-US" b="1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pPr algn="ctr"/>
            <a:r>
              <a:rPr lang="en-US" sz="1600" b="1">
                <a:sym typeface="+mn-ea"/>
              </a:rPr>
              <a:t>FACOLTÀ DI INGEGNERIA</a:t>
            </a:r>
            <a:endParaRPr lang="en-US" sz="1600" b="1"/>
          </a:p>
          <a:p>
            <a:pPr algn="ctr"/>
            <a:r>
              <a:rPr lang="en-US" sz="1600" b="1">
                <a:sym typeface="+mn-ea"/>
              </a:rPr>
              <a:t>Corso di Laurea Magistrale in</a:t>
            </a:r>
            <a:r>
              <a:rPr lang="it-IT" altLang="en-US" sz="1600" b="1">
                <a:sym typeface="+mn-ea"/>
              </a:rPr>
              <a:t> </a:t>
            </a:r>
            <a:r>
              <a:rPr lang="en-US" sz="1600" b="1">
                <a:sym typeface="+mn-ea"/>
              </a:rPr>
              <a:t>Ingegneria informatica</a:t>
            </a:r>
            <a:endParaRPr lang="en-US" sz="1600" b="1"/>
          </a:p>
          <a:p>
            <a:endParaRPr lang="en-US"/>
          </a:p>
          <a:p>
            <a:pPr algn="ctr"/>
            <a:r>
              <a:rPr lang="en-US" sz="2800" b="1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Analisi di un sistema di infrastruttura di installazioni</a:t>
            </a:r>
            <a:endParaRPr lang="en-US" sz="2800" b="1"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pPr algn="ctr"/>
            <a:r>
              <a:rPr lang="en-US" sz="2400" b="1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 di SIM card di una compagnia telefonica</a:t>
            </a:r>
            <a:endParaRPr lang="en-US" sz="2400" b="1"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pPr algn="ctr"/>
            <a:endParaRPr lang="en-US"/>
          </a:p>
          <a:p>
            <a:pPr algn="ctr"/>
            <a:r>
              <a:rPr lang="en-US"/>
              <a:t>Performance modelling of computer systems and networks</a:t>
            </a:r>
            <a:endParaRPr lang="en-US"/>
          </a:p>
          <a:p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</p:txBody>
      </p:sp>
      <p:pic>
        <p:nvPicPr>
          <p:cNvPr id="611357007" name="immagini1" descr="Immagine che contiene logo, simbolo, Carattere, testo&#10;&#10;Descrizione generata automaticamente"/>
          <p:cNvPicPr/>
          <p:nvPr/>
        </p:nvPicPr>
        <p:blipFill>
          <a:blip r:embed="rId1">
            <a:lum/>
          </a:blip>
          <a:srcRect/>
          <a:stretch>
            <a:fillRect/>
          </a:stretch>
        </p:blipFill>
        <p:spPr>
          <a:xfrm>
            <a:off x="5632450" y="1283970"/>
            <a:ext cx="1148080" cy="1280795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10031095" y="4710430"/>
            <a:ext cx="2160905" cy="1599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 sz="1400" b="1"/>
          </a:p>
          <a:p>
            <a:r>
              <a:rPr lang="en-US" sz="1400" b="1"/>
              <a:t>Studente: </a:t>
            </a:r>
            <a:endParaRPr lang="en-US" sz="1400" b="1"/>
          </a:p>
          <a:p>
            <a:r>
              <a:rPr lang="en-US" sz="1400"/>
              <a:t>Stefano Costanzo</a:t>
            </a:r>
            <a:endParaRPr lang="en-US" sz="1400"/>
          </a:p>
          <a:p>
            <a:r>
              <a:rPr lang="en-US" sz="1400" b="1"/>
              <a:t>Matricola numero:</a:t>
            </a:r>
            <a:endParaRPr lang="en-US" sz="1400" b="1"/>
          </a:p>
          <a:p>
            <a:r>
              <a:rPr lang="en-US" sz="1400"/>
              <a:t>0300955</a:t>
            </a:r>
            <a:endParaRPr lang="en-US" sz="1400"/>
          </a:p>
          <a:p>
            <a:r>
              <a:rPr lang="en-US" sz="1400" b="1"/>
              <a:t>Professoressa:</a:t>
            </a:r>
            <a:r>
              <a:rPr lang="en-US" sz="1400"/>
              <a:t> </a:t>
            </a:r>
            <a:endParaRPr lang="en-US" sz="1400"/>
          </a:p>
          <a:p>
            <a:r>
              <a:rPr lang="en-US" sz="1400"/>
              <a:t>Vittoria De Nitto Person</a:t>
            </a:r>
            <a:endParaRPr lang="en-US" sz="1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50520"/>
            <a:ext cx="10515600" cy="1325563"/>
          </a:xfrm>
        </p:spPr>
        <p:txBody>
          <a:bodyPr/>
          <a:p>
            <a:pPr algn="ctr"/>
            <a:r>
              <a:rPr lang="it-IT" altLang="en-US" b="1">
                <a:solidFill>
                  <a:srgbClr val="0070C0"/>
                </a:solidFill>
              </a:rPr>
              <a:t>Modello Computazionale</a:t>
            </a:r>
            <a:endParaRPr lang="it-IT" altLang="en-US" b="1">
              <a:solidFill>
                <a:srgbClr val="0070C0"/>
              </a:solidFill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838200" y="1676400"/>
            <a:ext cx="962596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it-IT" altLang="en-US"/>
              <a:t>Generatori pseudocasuali: Libreria </a:t>
            </a:r>
            <a:r>
              <a:rPr lang="it-IT" altLang="en-US">
                <a:solidFill>
                  <a:srgbClr val="0070C0"/>
                </a:solidFill>
              </a:rPr>
              <a:t>Rngs.c</a:t>
            </a:r>
            <a:r>
              <a:rPr lang="it-IT" altLang="en-US">
                <a:solidFill>
                  <a:schemeClr val="tx1"/>
                </a:solidFill>
              </a:rPr>
              <a:t>. </a:t>
            </a:r>
            <a:endParaRPr lang="it-IT" altLang="en-US">
              <a:solidFill>
                <a:schemeClr val="tx1"/>
              </a:solidFill>
            </a:endParaRPr>
          </a:p>
          <a:p>
            <a:r>
              <a:rPr lang="it-IT" altLang="en-US">
                <a:solidFill>
                  <a:schemeClr val="tx1"/>
                </a:solidFill>
              </a:rPr>
              <a:t>MODULUS = 2147483647 </a:t>
            </a:r>
            <a:endParaRPr lang="it-IT" altLang="en-US">
              <a:solidFill>
                <a:schemeClr val="tx1"/>
              </a:solidFill>
            </a:endParaRPr>
          </a:p>
          <a:p>
            <a:r>
              <a:rPr lang="it-IT" altLang="en-US">
                <a:solidFill>
                  <a:schemeClr val="tx1"/>
                </a:solidFill>
              </a:rPr>
              <a:t>MULTIPLIER = 48271</a:t>
            </a:r>
            <a:endParaRPr lang="it-IT" altLang="en-US">
              <a:solidFill>
                <a:schemeClr val="tx1"/>
              </a:solidFill>
            </a:endParaRPr>
          </a:p>
          <a:p>
            <a:r>
              <a:rPr lang="it-IT" altLang="en-US"/>
              <a:t>DEFAULT SEED = 123456789.</a:t>
            </a:r>
            <a:endParaRPr lang="it-IT" altLang="en-US"/>
          </a:p>
          <a:p>
            <a:r>
              <a:rPr lang="it-IT" altLang="en-US"/>
              <a:t>Different streams for every arrive, service and feedback</a:t>
            </a:r>
            <a:endParaRPr lang="it-IT" altLang="en-US"/>
          </a:p>
          <a:p>
            <a:endParaRPr lang="it-IT" altLang="en-US"/>
          </a:p>
        </p:txBody>
      </p:sp>
      <p:sp>
        <p:nvSpPr>
          <p:cNvPr id="6" name="Text Box 5"/>
          <p:cNvSpPr txBox="1"/>
          <p:nvPr/>
        </p:nvSpPr>
        <p:spPr>
          <a:xfrm>
            <a:off x="838200" y="3330575"/>
            <a:ext cx="1051560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/>
              <a:t>- </a:t>
            </a:r>
            <a:r>
              <a:rPr lang="en-US">
                <a:solidFill>
                  <a:srgbClr val="0070C0"/>
                </a:solidFill>
              </a:rPr>
              <a:t>Stato</a:t>
            </a:r>
            <a:r>
              <a:rPr lang="en-US"/>
              <a:t>: Completa caratterizzazione del sistema. 3 multiserver a coda multipla e 3 server a coda singola.</a:t>
            </a:r>
            <a:endParaRPr lang="en-US"/>
          </a:p>
          <a:p>
            <a:pPr algn="l"/>
            <a:endParaRPr lang="en-US"/>
          </a:p>
          <a:p>
            <a:pPr algn="l"/>
            <a:r>
              <a:rPr lang="en-US"/>
              <a:t>- </a:t>
            </a:r>
            <a:r>
              <a:rPr lang="en-US">
                <a:solidFill>
                  <a:srgbClr val="0070C0"/>
                </a:solidFill>
              </a:rPr>
              <a:t>Lista di eventi</a:t>
            </a:r>
            <a:r>
              <a:rPr lang="en-US"/>
              <a:t>: Lista contenente i prossimi eventi in ordine temporale</a:t>
            </a:r>
            <a:r>
              <a:rPr lang="it-IT" altLang="en-US"/>
              <a:t>.</a:t>
            </a:r>
            <a:endParaRPr lang="it-IT" altLang="en-US"/>
          </a:p>
          <a:p>
            <a:pPr algn="l"/>
            <a:endParaRPr lang="en-US"/>
          </a:p>
          <a:p>
            <a:pPr algn="l"/>
            <a:r>
              <a:rPr lang="en-US"/>
              <a:t>- </a:t>
            </a:r>
            <a:r>
              <a:rPr lang="en-US">
                <a:solidFill>
                  <a:srgbClr val="0070C0"/>
                </a:solidFill>
              </a:rPr>
              <a:t>Configurazione</a:t>
            </a:r>
            <a:r>
              <a:rPr lang="en-US"/>
              <a:t>: Struttura che descrive la topologia di rete da usare. Parametri ingresso e di uscita, probabilità di routing e numero servers nei centri.</a:t>
            </a:r>
            <a:endParaRPr lang="en-US"/>
          </a:p>
          <a:p>
            <a:pPr algn="l"/>
            <a:endParaRPr lang="en-US"/>
          </a:p>
          <a:p>
            <a:pPr algn="l"/>
            <a:r>
              <a:rPr lang="en-US"/>
              <a:t>-</a:t>
            </a:r>
            <a:r>
              <a:rPr lang="en-US">
                <a:solidFill>
                  <a:srgbClr val="0070C0"/>
                </a:solidFill>
              </a:rPr>
              <a:t> Job</a:t>
            </a:r>
            <a:r>
              <a:rPr lang="en-US"/>
              <a:t>: Struttura per la modellazione dell’installazione.</a:t>
            </a:r>
            <a:endParaRPr lang="en-US"/>
          </a:p>
          <a:p>
            <a:pPr algn="l"/>
            <a:endParaRPr lang="en-US"/>
          </a:p>
          <a:p>
            <a:pPr algn="l"/>
            <a:r>
              <a:rPr lang="en-US"/>
              <a:t>- </a:t>
            </a:r>
            <a:r>
              <a:rPr lang="en-US">
                <a:solidFill>
                  <a:srgbClr val="0070C0"/>
                </a:solidFill>
              </a:rPr>
              <a:t>Statistica</a:t>
            </a:r>
            <a:r>
              <a:rPr lang="en-US"/>
              <a:t>: Output del sistema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50520"/>
            <a:ext cx="10515600" cy="1325563"/>
          </a:xfrm>
        </p:spPr>
        <p:txBody>
          <a:bodyPr/>
          <a:p>
            <a:pPr algn="ctr"/>
            <a:r>
              <a:rPr lang="it-IT" altLang="en-US" b="1">
                <a:solidFill>
                  <a:srgbClr val="0070C0"/>
                </a:solidFill>
              </a:rPr>
              <a:t>Verifica</a:t>
            </a:r>
            <a:endParaRPr lang="it-IT" altLang="en-US" b="1">
              <a:solidFill>
                <a:srgbClr val="0070C0"/>
              </a:solidFill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838200" y="1518285"/>
            <a:ext cx="962596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it-IT" altLang="en-US">
                <a:solidFill>
                  <a:srgbClr val="0070C0"/>
                </a:solidFill>
              </a:rPr>
              <a:t>Partizionamento del dominio</a:t>
            </a:r>
            <a:endParaRPr lang="it-IT" altLang="en-US"/>
          </a:p>
          <a:p>
            <a:r>
              <a:rPr lang="it-IT" altLang="en-US">
                <a:solidFill>
                  <a:srgbClr val="0070C0"/>
                </a:solidFill>
              </a:rPr>
              <a:t>Confronto simulatore con modello analitico</a:t>
            </a:r>
            <a:endParaRPr lang="it-IT" altLang="en-US">
              <a:solidFill>
                <a:srgbClr val="0070C0"/>
              </a:solidFill>
            </a:endParaRPr>
          </a:p>
          <a:p>
            <a:r>
              <a:rPr lang="it-IT" altLang="en-US"/>
              <a:t>Analisi</a:t>
            </a:r>
            <a:r>
              <a:rPr lang="it-IT" altLang="en-US">
                <a:solidFill>
                  <a:srgbClr val="0070C0"/>
                </a:solidFill>
              </a:rPr>
              <a:t> batch means</a:t>
            </a:r>
            <a:r>
              <a:rPr lang="it-IT" altLang="en-US"/>
              <a:t> (b = 512, k = 1024) ed intervalli di confidenza del </a:t>
            </a:r>
            <a:r>
              <a:rPr lang="it-IT" altLang="en-US">
                <a:solidFill>
                  <a:srgbClr val="0070C0"/>
                </a:solidFill>
              </a:rPr>
              <a:t>95%</a:t>
            </a:r>
            <a:endParaRPr lang="it-IT" altLang="en-US">
              <a:solidFill>
                <a:srgbClr val="0070C0"/>
              </a:solidFill>
            </a:endParaRPr>
          </a:p>
        </p:txBody>
      </p:sp>
      <p:pic>
        <p:nvPicPr>
          <p:cNvPr id="3" name="Image1" descr="Immagine che contiene testo, schermata, numero, Carattere&#10;&#10;Descrizione generata automaticamente"/>
          <p:cNvPicPr>
            <a:picLocks noChangeAspect="1" noChangeArrowheads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2656205"/>
            <a:ext cx="10515600" cy="333248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50520"/>
            <a:ext cx="10515600" cy="1325563"/>
          </a:xfrm>
        </p:spPr>
        <p:txBody>
          <a:bodyPr/>
          <a:p>
            <a:pPr algn="ctr"/>
            <a:r>
              <a:rPr lang="it-IT" altLang="en-US" b="1">
                <a:solidFill>
                  <a:srgbClr val="0070C0"/>
                </a:solidFill>
              </a:rPr>
              <a:t>Validazione</a:t>
            </a:r>
            <a:endParaRPr lang="it-IT" altLang="en-US" b="1">
              <a:solidFill>
                <a:srgbClr val="0070C0"/>
              </a:solidFill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838200" y="1353185"/>
            <a:ext cx="962596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it-IT" altLang="en-US"/>
              <a:t>Verificare che, cambiando minimamente alcuni parametri del sistema, il modello possa dimostrare un comportamento verosimile che rispecchi la realtà. </a:t>
            </a:r>
            <a:endParaRPr lang="it-IT" altLang="en-US"/>
          </a:p>
          <a:p>
            <a:endParaRPr lang="it-IT" altLang="en-US"/>
          </a:p>
        </p:txBody>
      </p:sp>
      <p:sp>
        <p:nvSpPr>
          <p:cNvPr id="100" name="Text Box 99"/>
          <p:cNvSpPr txBox="1"/>
          <p:nvPr/>
        </p:nvSpPr>
        <p:spPr>
          <a:xfrm>
            <a:off x="1143635" y="1998980"/>
            <a:ext cx="3027045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b="0">
                <a:solidFill>
                  <a:srgbClr val="2F5496"/>
                </a:solidFill>
                <a:latin typeface="Calibri" panose="020F0502020204030204" charset="0"/>
                <a:cs typeface="Calibri" panose="020F0502020204030204" charset="0"/>
              </a:rPr>
              <a:t>- 1) Aumento tassi di ingresso</a:t>
            </a:r>
            <a:endParaRPr lang="en-US">
              <a:latin typeface="Calibri" panose="020F0502020204030204" charset="0"/>
              <a:cs typeface="Calibri" panose="020F0502020204030204" charset="0"/>
            </a:endParaRPr>
          </a:p>
        </p:txBody>
      </p:sp>
      <p:pic>
        <p:nvPicPr>
          <p:cNvPr id="5" name="Picture 2" descr="resp_v1"/>
          <p:cNvPicPr>
            <a:picLocks noChangeAspect="1"/>
          </p:cNvPicPr>
          <p:nvPr/>
        </p:nvPicPr>
        <p:blipFill>
          <a:blip r:embed="rId1"/>
          <a:srcRect b="1814"/>
          <a:stretch>
            <a:fillRect/>
          </a:stretch>
        </p:blipFill>
        <p:spPr>
          <a:xfrm>
            <a:off x="1580515" y="2404110"/>
            <a:ext cx="2999105" cy="2062480"/>
          </a:xfrm>
          <a:prstGeom prst="rect">
            <a:avLst/>
          </a:prstGeom>
        </p:spPr>
      </p:pic>
      <p:pic>
        <p:nvPicPr>
          <p:cNvPr id="1001648031" name="Immagine 2" descr="Immagine che contiene testo, schermata, Carattere, diagramma&#10;&#10;Descrizione generata automaticamente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0515" y="4503420"/>
            <a:ext cx="2945130" cy="2039620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6515100" y="2016125"/>
            <a:ext cx="508000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en-US">
                <a:solidFill>
                  <a:srgbClr val="2F5496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- 2) Diminuzione tempi di servizio</a:t>
            </a:r>
            <a:endParaRPr lang="en-US">
              <a:solidFill>
                <a:srgbClr val="2F5496"/>
              </a:solidFill>
              <a:latin typeface="Calibri" panose="020F0502020204030204" charset="0"/>
              <a:cs typeface="Calibri" panose="020F0502020204030204" charset="0"/>
              <a:sym typeface="+mn-ea"/>
            </a:endParaRPr>
          </a:p>
        </p:txBody>
      </p:sp>
      <p:pic>
        <p:nvPicPr>
          <p:cNvPr id="10" name="Picture 3" descr="resp_v2"/>
          <p:cNvPicPr>
            <a:picLocks noChangeAspect="1"/>
          </p:cNvPicPr>
          <p:nvPr>
            <p:ph sz="half" idx="1"/>
          </p:nvPr>
        </p:nvPicPr>
        <p:blipFill>
          <a:blip r:embed="rId3"/>
          <a:srcRect t="5720"/>
          <a:stretch>
            <a:fillRect/>
          </a:stretch>
        </p:blipFill>
        <p:spPr>
          <a:xfrm>
            <a:off x="6877050" y="2609850"/>
            <a:ext cx="3108325" cy="2085340"/>
          </a:xfrm>
          <a:prstGeom prst="rect">
            <a:avLst/>
          </a:prstGeom>
        </p:spPr>
      </p:pic>
      <p:pic>
        <p:nvPicPr>
          <p:cNvPr id="11" name="Picture 4" descr="utiliz_v2"/>
          <p:cNvPicPr>
            <a:picLocks noChangeAspect="1"/>
          </p:cNvPicPr>
          <p:nvPr>
            <p:ph sz="half" idx="2"/>
          </p:nvPr>
        </p:nvPicPr>
        <p:blipFill>
          <a:blip r:embed="rId4"/>
          <a:srcRect l="678" t="4206"/>
          <a:stretch>
            <a:fillRect/>
          </a:stretch>
        </p:blipFill>
        <p:spPr>
          <a:xfrm>
            <a:off x="6877050" y="4695190"/>
            <a:ext cx="3108325" cy="193421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it-IT" altLang="en-US" b="1">
                <a:solidFill>
                  <a:srgbClr val="0070C0"/>
                </a:solidFill>
              </a:rPr>
              <a:t>Validazione</a:t>
            </a:r>
            <a:endParaRPr lang="it-IT" altLang="en-US" b="1">
              <a:solidFill>
                <a:srgbClr val="0070C0"/>
              </a:solidFill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838200" y="1384935"/>
            <a:ext cx="962596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it-IT" altLang="en-US"/>
              <a:t>verificare che, cambiando minimamente alcuni parametri del sistema, il modello possa dimostrare un comportamento verosimile che rispecchi la realtà. </a:t>
            </a:r>
            <a:endParaRPr lang="it-IT" altLang="en-US"/>
          </a:p>
          <a:p>
            <a:endParaRPr lang="it-IT" altLang="en-US"/>
          </a:p>
        </p:txBody>
      </p:sp>
      <p:sp>
        <p:nvSpPr>
          <p:cNvPr id="100" name="Text Box 99"/>
          <p:cNvSpPr txBox="1"/>
          <p:nvPr/>
        </p:nvSpPr>
        <p:spPr>
          <a:xfrm>
            <a:off x="990600" y="2044065"/>
            <a:ext cx="508000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en-US" b="0">
                <a:solidFill>
                  <a:srgbClr val="2F5496"/>
                </a:solidFill>
                <a:latin typeface="Calibri" panose="020F0502020204030204" charset="0"/>
                <a:cs typeface="Calibri" panose="020F0502020204030204" charset="0"/>
              </a:rPr>
              <a:t>- 3) Zero feedback</a:t>
            </a:r>
            <a:endParaRPr lang="en-US" b="0">
              <a:solidFill>
                <a:srgbClr val="2F5496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pic>
        <p:nvPicPr>
          <p:cNvPr id="3" name="Picture 5" descr="resp_v3"/>
          <p:cNvPicPr>
            <a:picLocks noChangeAspect="1"/>
          </p:cNvPicPr>
          <p:nvPr>
            <p:ph sz="half" idx="1"/>
          </p:nvPr>
        </p:nvPicPr>
        <p:blipFill>
          <a:blip r:embed="rId1"/>
          <a:srcRect t="4170" r="1443" b="2541"/>
          <a:stretch>
            <a:fillRect/>
          </a:stretch>
        </p:blipFill>
        <p:spPr>
          <a:xfrm>
            <a:off x="1610995" y="2493010"/>
            <a:ext cx="2925445" cy="2044700"/>
          </a:xfrm>
          <a:prstGeom prst="rect">
            <a:avLst/>
          </a:prstGeom>
        </p:spPr>
      </p:pic>
      <p:pic>
        <p:nvPicPr>
          <p:cNvPr id="875476724" name="Immagine 7" descr="Immagine che contiene testo, schermata, diagramma, linea&#10;&#10;Descrizione generata automaticamente"/>
          <p:cNvPicPr>
            <a:picLocks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073" b="2537"/>
          <a:stretch>
            <a:fillRect/>
          </a:stretch>
        </p:blipFill>
        <p:spPr>
          <a:xfrm>
            <a:off x="1522095" y="4344670"/>
            <a:ext cx="3103245" cy="212661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6663690" y="2044065"/>
            <a:ext cx="3068320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b="0">
                <a:solidFill>
                  <a:srgbClr val="2F5496"/>
                </a:solidFill>
                <a:latin typeface="Calibri" panose="020F0502020204030204" charset="0"/>
                <a:cs typeface="Calibri" panose="020F0502020204030204" charset="0"/>
              </a:rPr>
              <a:t>- 4)  Aumento numero server</a:t>
            </a:r>
            <a:endParaRPr lang="en-US" b="0">
              <a:solidFill>
                <a:srgbClr val="2F5496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pic>
        <p:nvPicPr>
          <p:cNvPr id="7" name="Picture 6" descr="resp_v4"/>
          <p:cNvPicPr>
            <a:picLocks noChangeAspect="1"/>
          </p:cNvPicPr>
          <p:nvPr/>
        </p:nvPicPr>
        <p:blipFill>
          <a:blip r:embed="rId3"/>
          <a:srcRect t="5275"/>
          <a:stretch>
            <a:fillRect/>
          </a:stretch>
        </p:blipFill>
        <p:spPr>
          <a:xfrm>
            <a:off x="6884035" y="2582545"/>
            <a:ext cx="2959735" cy="1995805"/>
          </a:xfrm>
          <a:prstGeom prst="rect">
            <a:avLst/>
          </a:prstGeom>
        </p:spPr>
      </p:pic>
      <p:pic>
        <p:nvPicPr>
          <p:cNvPr id="8" name="Picture 7" descr="utiliz_v4"/>
          <p:cNvPicPr>
            <a:picLocks noChangeAspect="1"/>
          </p:cNvPicPr>
          <p:nvPr/>
        </p:nvPicPr>
        <p:blipFill>
          <a:blip r:embed="rId4"/>
          <a:srcRect t="5970" r="-1458"/>
          <a:stretch>
            <a:fillRect/>
          </a:stretch>
        </p:blipFill>
        <p:spPr>
          <a:xfrm>
            <a:off x="6877050" y="4667885"/>
            <a:ext cx="2966720" cy="201295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it-IT" altLang="en-US" b="1">
                <a:solidFill>
                  <a:srgbClr val="0070C0"/>
                </a:solidFill>
              </a:rPr>
              <a:t>Analisi orizzonte infinito</a:t>
            </a:r>
            <a:endParaRPr lang="it-IT" altLang="en-US" b="1">
              <a:solidFill>
                <a:srgbClr val="0070C0"/>
              </a:solidFill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837565" y="1691005"/>
            <a:ext cx="10516235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it-IT" altLang="en-US" b="0">
                <a:latin typeface="Calibri" panose="020F0502020204030204" charset="0"/>
                <a:cs typeface="Calibri" panose="020F0502020204030204" charset="0"/>
              </a:rPr>
              <a:t>U</a:t>
            </a:r>
            <a:r>
              <a:rPr lang="en-US" b="0">
                <a:latin typeface="Calibri" panose="020F0502020204030204" charset="0"/>
                <a:cs typeface="Calibri" panose="020F0502020204030204" charset="0"/>
              </a:rPr>
              <a:t>nica simulazione a lungo orizzonte temporale con condizione di arresto a completamento di 300 000 jobs</a:t>
            </a:r>
            <a:r>
              <a:rPr lang="en-US" b="0">
                <a:latin typeface="Times New Roman" panose="02020603050405020304" charset="0"/>
                <a:cs typeface="Noto Serif CJK SC" charset="0"/>
              </a:rPr>
              <a:t>.</a:t>
            </a:r>
            <a:endParaRPr lang="en-US"/>
          </a:p>
        </p:txBody>
      </p:sp>
      <p:pic>
        <p:nvPicPr>
          <p:cNvPr id="1340055472" name="Immagine 13" descr="Immagine che contiene testo, schermata, diagramma, Rettangolo&#10;&#10;Descrizione generata automaticamente"/>
          <p:cNvPicPr>
            <a:picLocks noChangeAspect="1"/>
          </p:cNvPicPr>
          <p:nvPr>
            <p:ph sz="half"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050" y="2338070"/>
            <a:ext cx="3915410" cy="2969895"/>
          </a:xfrm>
          <a:prstGeom prst="rect">
            <a:avLst/>
          </a:prstGeom>
        </p:spPr>
      </p:pic>
      <p:pic>
        <p:nvPicPr>
          <p:cNvPr id="481394092" name="Immagine 12" descr="Immagine che contiene testo, schermata, diagramma, numero&#10;&#10;Descrizione generata automaticamente"/>
          <p:cNvPicPr>
            <a:picLocks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395" y="2338070"/>
            <a:ext cx="4092575" cy="2998470"/>
          </a:xfrm>
          <a:prstGeom prst="rect">
            <a:avLst/>
          </a:prstGeom>
        </p:spPr>
      </p:pic>
      <p:pic>
        <p:nvPicPr>
          <p:cNvPr id="1542886077" name="Immagine 14" descr="Immagine che contiene testo, schermata, diagramma, schermo&#10;&#10;Descrizione generata automaticament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805" y="2295525"/>
            <a:ext cx="4038600" cy="3085465"/>
          </a:xfrm>
          <a:prstGeom prst="rect">
            <a:avLst/>
          </a:prstGeom>
        </p:spPr>
      </p:pic>
      <p:sp>
        <p:nvSpPr>
          <p:cNvPr id="12" name="Text Box 11"/>
          <p:cNvSpPr txBox="1"/>
          <p:nvPr/>
        </p:nvSpPr>
        <p:spPr>
          <a:xfrm>
            <a:off x="8141970" y="5617210"/>
            <a:ext cx="3979545" cy="8299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sz="1600" b="0">
                <a:cs typeface="+mn-lt"/>
              </a:rPr>
              <a:t>Job priorità 1 E[Ts] = 5.26h &gt; 5h [QOS1]Job priorità </a:t>
            </a:r>
            <a:r>
              <a:rPr lang="it-IT" altLang="en-US" sz="1600" b="0">
                <a:cs typeface="+mn-lt"/>
              </a:rPr>
              <a:t>2</a:t>
            </a:r>
            <a:r>
              <a:rPr lang="en-US" sz="1600" b="0">
                <a:cs typeface="+mn-lt"/>
              </a:rPr>
              <a:t> E[Ts] = 26h  &gt; 24h [QOS2]Job priorità </a:t>
            </a:r>
            <a:r>
              <a:rPr lang="it-IT" altLang="en-US" sz="1600" b="0">
                <a:cs typeface="+mn-lt"/>
              </a:rPr>
              <a:t>3</a:t>
            </a:r>
            <a:r>
              <a:rPr lang="en-US" sz="1600" b="0">
                <a:cs typeface="+mn-lt"/>
              </a:rPr>
              <a:t> E[Ts] = 60.9h &lt; 72h [QOS3] V</a:t>
            </a:r>
            <a:endParaRPr lang="en-US" sz="1600">
              <a:cs typeface="+mn-lt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8363585" y="5314315"/>
            <a:ext cx="13335" cy="3625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Box 13"/>
          <p:cNvSpPr txBox="1"/>
          <p:nvPr/>
        </p:nvSpPr>
        <p:spPr>
          <a:xfrm>
            <a:off x="8363585" y="5248910"/>
            <a:ext cx="1541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it-IT" altLang="en-US">
                <a:solidFill>
                  <a:srgbClr val="0070C0"/>
                </a:solidFill>
              </a:rPr>
              <a:t>Considerazioni</a:t>
            </a:r>
            <a:endParaRPr lang="it-IT" altLang="en-US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pPr algn="ctr"/>
            <a:r>
              <a:rPr lang="it-IT" altLang="en-US" b="1">
                <a:solidFill>
                  <a:srgbClr val="0070C0"/>
                </a:solidFill>
              </a:rPr>
              <a:t>Analisi orizzonte finito</a:t>
            </a:r>
            <a:endParaRPr lang="it-IT" altLang="en-US" b="1">
              <a:solidFill>
                <a:srgbClr val="0070C0"/>
              </a:solidFill>
            </a:endParaRPr>
          </a:p>
        </p:txBody>
      </p:sp>
      <p:sp>
        <p:nvSpPr>
          <p:cNvPr id="100" name="Text Box 99"/>
          <p:cNvSpPr txBox="1"/>
          <p:nvPr/>
        </p:nvSpPr>
        <p:spPr>
          <a:xfrm>
            <a:off x="838200" y="1897380"/>
            <a:ext cx="5648960" cy="922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b="0">
                <a:latin typeface="Calibri" panose="020F0502020204030204" charset="0"/>
                <a:cs typeface="Calibri" panose="020F0502020204030204" charset="0"/>
              </a:rPr>
              <a:t>I seed considerati sono 123456789, 987654321, 12345.Di seguito un grafico del tempo di risposta del sistema all’aumentare del tempo di simulazione</a:t>
            </a:r>
            <a:r>
              <a:rPr lang="it-IT" altLang="en-US" b="0">
                <a:latin typeface="Calibri" panose="020F0502020204030204" charset="0"/>
                <a:cs typeface="Calibri" panose="020F0502020204030204" charset="0"/>
              </a:rPr>
              <a:t>.</a:t>
            </a:r>
            <a:endParaRPr lang="it-IT" altLang="en-US" b="0">
              <a:latin typeface="Calibri" panose="020F0502020204030204" charset="0"/>
              <a:cs typeface="Calibri" panose="020F0502020204030204" charset="0"/>
            </a:endParaRPr>
          </a:p>
        </p:txBody>
      </p:sp>
      <p:pic>
        <p:nvPicPr>
          <p:cNvPr id="8" name="Picture 8" descr="FiniteHorizon"/>
          <p:cNvPicPr>
            <a:picLocks noChangeAspect="1"/>
          </p:cNvPicPr>
          <p:nvPr>
            <p:ph idx="1"/>
          </p:nvPr>
        </p:nvPicPr>
        <p:blipFill>
          <a:blip r:embed="rId1"/>
          <a:srcRect l="1040" t="16090" r="12" b="6678"/>
          <a:stretch>
            <a:fillRect/>
          </a:stretch>
        </p:blipFill>
        <p:spPr>
          <a:xfrm>
            <a:off x="6285865" y="1503045"/>
            <a:ext cx="5120640" cy="4794885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838200" y="4011295"/>
            <a:ext cx="5447665" cy="11988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it-IT" altLang="en-US" b="0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</a:rPr>
              <a:t>Considerazioni</a:t>
            </a:r>
            <a:r>
              <a:rPr lang="it-IT" altLang="en-US" b="0">
                <a:latin typeface="Calibri" panose="020F0502020204030204" charset="0"/>
                <a:cs typeface="Calibri" panose="020F0502020204030204" charset="0"/>
              </a:rPr>
              <a:t>:</a:t>
            </a:r>
            <a:endParaRPr lang="en-US" b="0">
              <a:latin typeface="Calibri" panose="020F0502020204030204" charset="0"/>
              <a:cs typeface="Calibri" panose="020F0502020204030204" charset="0"/>
            </a:endParaRPr>
          </a:p>
          <a:p>
            <a:pPr indent="0"/>
            <a:r>
              <a:rPr lang="en-US" b="0">
                <a:latin typeface="Calibri" panose="020F0502020204030204" charset="0"/>
                <a:cs typeface="Calibri" panose="020F0502020204030204" charset="0"/>
              </a:rPr>
              <a:t>Il sistema presenta unaa forte variabilità fino a 10^3 giorni di esecuzione (circa 2,7 anni). Tende a convergere solo per tempi lunghissimi ad un E[Ts] = 92hr</a:t>
            </a:r>
            <a:endParaRPr lang="en-US"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pPr algn="ctr"/>
            <a:r>
              <a:rPr lang="it-IT" altLang="en-US" b="1">
                <a:solidFill>
                  <a:srgbClr val="0070C0"/>
                </a:solidFill>
              </a:rPr>
              <a:t>Conclusioni</a:t>
            </a:r>
            <a:endParaRPr lang="it-IT" altLang="en-US" b="1">
              <a:solidFill>
                <a:srgbClr val="0070C0"/>
              </a:solidFill>
            </a:endParaRPr>
          </a:p>
        </p:txBody>
      </p:sp>
      <p:sp>
        <p:nvSpPr>
          <p:cNvPr id="100" name="Text Box 99"/>
          <p:cNvSpPr txBox="1"/>
          <p:nvPr/>
        </p:nvSpPr>
        <p:spPr>
          <a:xfrm>
            <a:off x="838200" y="1691005"/>
            <a:ext cx="10514965" cy="11988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b="0">
                <a:latin typeface="Calibri" panose="020F0502020204030204" charset="0"/>
                <a:cs typeface="Calibri" panose="020F0502020204030204" charset="0"/>
              </a:rPr>
              <a:t>Mentre il centro di Sviluppo è il collo di </a:t>
            </a:r>
            <a:r>
              <a:rPr lang="en-US" b="0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</a:rPr>
              <a:t>bottiglia del sistema</a:t>
            </a:r>
            <a:r>
              <a:rPr lang="en-US" b="0">
                <a:latin typeface="Calibri" panose="020F0502020204030204" charset="0"/>
                <a:cs typeface="Calibri" panose="020F0502020204030204" charset="0"/>
              </a:rPr>
              <a:t>: Ha tempi di attesa molto maggiori rispetto agli altri centri con un tempo di attesa di</a:t>
            </a:r>
            <a:r>
              <a:rPr lang="it-IT" altLang="en-US" b="0">
                <a:latin typeface="Calibri" panose="020F0502020204030204" charset="0"/>
                <a:cs typeface="Calibri" panose="020F0502020204030204" charset="0"/>
              </a:rPr>
              <a:t> E[Tq] &gt;</a:t>
            </a:r>
            <a:r>
              <a:rPr lang="en-US" b="0">
                <a:latin typeface="Calibri" panose="020F0502020204030204" charset="0"/>
                <a:cs typeface="Calibri" panose="020F0502020204030204" charset="0"/>
              </a:rPr>
              <a:t> 55 ore e un’utilizzazione di U = 0.92.  Come modello migliorativo si propone l’aggiunta di un </a:t>
            </a:r>
            <a:r>
              <a:rPr lang="en-US" b="0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</a:rPr>
              <a:t>secondo server in Sviluppo</a:t>
            </a:r>
            <a:endParaRPr lang="en-US" b="0">
              <a:solidFill>
                <a:srgbClr val="0070C0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838200" y="3053715"/>
            <a:ext cx="10515600" cy="20300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b="0">
                <a:latin typeface="Calibri" panose="020F0502020204030204" charset="0"/>
                <a:cs typeface="Calibri" panose="020F0502020204030204" charset="0"/>
              </a:rPr>
              <a:t>I </a:t>
            </a:r>
            <a:r>
              <a:rPr lang="en-US" b="0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</a:rPr>
              <a:t>tempi di attesa</a:t>
            </a:r>
            <a:r>
              <a:rPr lang="en-US" b="0">
                <a:latin typeface="Calibri" panose="020F0502020204030204" charset="0"/>
                <a:cs typeface="Calibri" panose="020F0502020204030204" charset="0"/>
              </a:rPr>
              <a:t>, in primo luogo del centro di Sviluppo, </a:t>
            </a:r>
            <a:r>
              <a:rPr lang="en-US" b="0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</a:rPr>
              <a:t>sono abbattuti</a:t>
            </a:r>
            <a:r>
              <a:rPr lang="en-US" b="0">
                <a:latin typeface="Calibri" panose="020F0502020204030204" charset="0"/>
                <a:cs typeface="Calibri" panose="020F0502020204030204" charset="0"/>
              </a:rPr>
              <a:t> fortemente portando i tempi di risposta da un precedente E[Ts] =92,62hr a 37.85hr, dove solo 6.23hr per il tempo di attesa. Ancora più importante è il </a:t>
            </a:r>
            <a:r>
              <a:rPr lang="en-US" b="0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</a:rPr>
              <a:t>raggiungimento dei tempi di risposta dei QOS</a:t>
            </a:r>
            <a:r>
              <a:rPr lang="en-US" b="0">
                <a:latin typeface="Calibri" panose="020F0502020204030204" charset="0"/>
                <a:cs typeface="Calibri" panose="020F0502020204030204" charset="0"/>
              </a:rPr>
              <a:t>. [QOS1] job priorità 1 E[Ts] = 4.95h &lt; 5h.   [QOS2] job priorità 2 E[Ts] = 20.86h &lt; 24h. [QOS3] job priorità 3 E[Ts] = 24h &lt; 72h</a:t>
            </a:r>
            <a:endParaRPr lang="en-US"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52425"/>
            <a:ext cx="10515600" cy="1325563"/>
          </a:xfrm>
        </p:spPr>
        <p:txBody>
          <a:bodyPr>
            <a:normAutofit/>
          </a:bodyPr>
          <a:p>
            <a:pPr algn="ctr"/>
            <a:r>
              <a:rPr lang="it-IT" altLang="en-US" b="1">
                <a:solidFill>
                  <a:srgbClr val="0070C0"/>
                </a:solidFill>
              </a:rPr>
              <a:t>Conclusioni</a:t>
            </a:r>
            <a:endParaRPr lang="it-IT" altLang="en-US" b="1">
              <a:solidFill>
                <a:srgbClr val="0070C0"/>
              </a:solidFill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146810" y="1310005"/>
            <a:ext cx="19037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it-IT" altLang="en-US"/>
              <a:t>Sistema migliorato</a:t>
            </a:r>
            <a:endParaRPr lang="it-IT" altLang="en-US"/>
          </a:p>
        </p:txBody>
      </p:sp>
      <p:sp>
        <p:nvSpPr>
          <p:cNvPr id="4" name="Content Placeholder 3"/>
          <p:cNvSpPr/>
          <p:nvPr>
            <p:ph idx="1"/>
          </p:nvPr>
        </p:nvSpPr>
        <p:spPr>
          <a:xfrm>
            <a:off x="2033905" y="1772285"/>
            <a:ext cx="4166235" cy="4539615"/>
          </a:xfrm>
        </p:spPr>
        <p:txBody>
          <a:bodyPr>
            <a:normAutofit fontScale="25000"/>
          </a:bodyPr>
          <a:p>
            <a:pPr marL="0" indent="0">
              <a:buNone/>
            </a:pPr>
            <a:r>
              <a:rPr lang="en-US" sz="3600"/>
              <a:t>Total jobs: 400003 (output: 400000) [pr1:794, pr2:119876,pr3:240062,pr4:39268]</a:t>
            </a:r>
            <a:endParaRPr lang="en-US" sz="3600"/>
          </a:p>
          <a:p>
            <a:pPr marL="0" indent="0">
              <a:buNone/>
            </a:pPr>
            <a:r>
              <a:rPr lang="en-US" sz="3600"/>
              <a:t>Avg wait time: 6.25h</a:t>
            </a:r>
            <a:endParaRPr lang="en-US" sz="3600"/>
          </a:p>
          <a:p>
            <a:pPr marL="0" indent="0">
              <a:buNone/>
            </a:pPr>
            <a:r>
              <a:rPr lang="en-US" sz="3600"/>
              <a:t>Avg service time: 31.70h</a:t>
            </a:r>
            <a:endParaRPr lang="en-US" sz="3600"/>
          </a:p>
          <a:p>
            <a:pPr marL="0" indent="0">
              <a:buNone/>
            </a:pPr>
            <a:r>
              <a:rPr lang="en-US" sz="3600"/>
              <a:t>Avg response time: 37.95h</a:t>
            </a:r>
            <a:endParaRPr lang="en-US" sz="3600"/>
          </a:p>
          <a:p>
            <a:pPr marL="0" indent="0">
              <a:buNone/>
            </a:pPr>
            <a:endParaRPr lang="en-US" sz="3600"/>
          </a:p>
          <a:p>
            <a:pPr marL="0" indent="0">
              <a:buNone/>
            </a:pPr>
            <a:r>
              <a:rPr lang="en-US" sz="3600"/>
              <a:t>-&gt; Priorities</a:t>
            </a:r>
            <a:endParaRPr lang="en-US" sz="3600"/>
          </a:p>
          <a:p>
            <a:pPr marL="0" indent="0">
              <a:buNone/>
            </a:pPr>
            <a:r>
              <a:rPr lang="en-US" sz="3600"/>
              <a:t>[Prior 1] job: 794, wait: 0.13h, service: 4.96h, response: 5.09h</a:t>
            </a:r>
            <a:endParaRPr lang="en-US" sz="3600"/>
          </a:p>
          <a:p>
            <a:pPr marL="0" indent="0">
              <a:buNone/>
            </a:pPr>
            <a:r>
              <a:rPr lang="en-US" sz="3600"/>
              <a:t>[Prior 2] job: 119876, wait: 3.40h, service: 17.44h, response: 20.84h</a:t>
            </a:r>
            <a:endParaRPr lang="en-US" sz="3600"/>
          </a:p>
          <a:p>
            <a:pPr marL="0" indent="0">
              <a:buNone/>
            </a:pPr>
            <a:r>
              <a:rPr lang="en-US" sz="3600"/>
              <a:t>[Prior 3] job: 240062, wait: 6.60h, service: 17.43h, response: 24.03h</a:t>
            </a:r>
            <a:endParaRPr lang="en-US" sz="3600"/>
          </a:p>
          <a:p>
            <a:pPr marL="0" indent="0">
              <a:buNone/>
            </a:pPr>
            <a:r>
              <a:rPr lang="en-US" sz="3600"/>
              <a:t>[Prior 4] job: 39268, wait: 12.56h, service: 17.38h, response: 29.94h</a:t>
            </a:r>
            <a:endParaRPr lang="en-US" sz="3600"/>
          </a:p>
          <a:p>
            <a:pPr marL="0" indent="0">
              <a:buNone/>
            </a:pPr>
            <a:endParaRPr lang="en-US" sz="3600"/>
          </a:p>
          <a:p>
            <a:pPr marL="0" indent="0">
              <a:buNone/>
            </a:pPr>
            <a:r>
              <a:rPr lang="en-US" sz="3600"/>
              <a:t>-&gt; Centers</a:t>
            </a:r>
            <a:endParaRPr lang="en-US" sz="3600"/>
          </a:p>
          <a:p>
            <a:pPr marL="0" indent="0">
              <a:buNone/>
            </a:pPr>
            <a:r>
              <a:rPr lang="en-US" sz="3600"/>
              <a:t>[Center 1] job: 460306, wait: 1.29h, service: 4.79h, response: 6.08h</a:t>
            </a:r>
            <a:endParaRPr lang="en-US" sz="3600"/>
          </a:p>
          <a:p>
            <a:pPr marL="0" indent="0">
              <a:buNone/>
            </a:pPr>
            <a:r>
              <a:rPr lang="en-US" sz="3600"/>
              <a:t>[Center 2] job: 481942, wait: 3.41h, service: 5.98h, response: 9.39h</a:t>
            </a:r>
            <a:endParaRPr lang="en-US" sz="3600"/>
          </a:p>
          <a:p>
            <a:pPr marL="0" indent="0">
              <a:buNone/>
            </a:pPr>
            <a:r>
              <a:rPr lang="en-US" sz="3600"/>
              <a:t>[Center 3] job: 434602, wait: 0.24h, service: 2.99h, response: 3.23h</a:t>
            </a:r>
            <a:endParaRPr lang="en-US" sz="3600"/>
          </a:p>
          <a:p>
            <a:pPr marL="0" indent="0">
              <a:buNone/>
            </a:pPr>
            <a:r>
              <a:rPr lang="en-US" sz="3600"/>
              <a:t>[Center 4] job: 129901, wait: 1.10h, service: 3.99h, response: 5.09h</a:t>
            </a:r>
            <a:endParaRPr lang="en-US" sz="3600"/>
          </a:p>
          <a:p>
            <a:pPr marL="0" indent="0">
              <a:buNone/>
            </a:pPr>
            <a:r>
              <a:rPr lang="en-US" sz="3600"/>
              <a:t>[Center 5] job: 4344, wait: 0.21h, service: 11.93h, response: 12.14h</a:t>
            </a:r>
            <a:endParaRPr lang="en-US" sz="3600"/>
          </a:p>
          <a:p>
            <a:pPr marL="0" indent="0">
              <a:buNone/>
            </a:pPr>
            <a:r>
              <a:rPr lang="en-US" sz="3600"/>
              <a:t>[Center 6] job: 794, wait: 0.00h, service: 2.01h, response: 2.01h</a:t>
            </a:r>
            <a:endParaRPr lang="en-US" sz="3600"/>
          </a:p>
          <a:p>
            <a:pPr marL="0" indent="0">
              <a:buNone/>
            </a:pPr>
            <a:endParaRPr lang="en-US" sz="3600"/>
          </a:p>
          <a:p>
            <a:endParaRPr lang="en-US"/>
          </a:p>
        </p:txBody>
      </p:sp>
      <p:sp>
        <p:nvSpPr>
          <p:cNvPr id="5" name="Content Placeholder 3"/>
          <p:cNvSpPr/>
          <p:nvPr/>
        </p:nvSpPr>
        <p:spPr>
          <a:xfrm>
            <a:off x="6628765" y="1772285"/>
            <a:ext cx="3831590" cy="4351655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>
                <a:sym typeface="+mn-ea"/>
              </a:rPr>
              <a:t>-&gt; Centers wighted: The feedback is refered as the old job</a:t>
            </a:r>
            <a:endParaRPr lang="en-US" sz="3600"/>
          </a:p>
          <a:p>
            <a:pPr marL="0" indent="0">
              <a:buNone/>
            </a:pPr>
            <a:r>
              <a:rPr lang="en-US" sz="3600">
                <a:sym typeface="+mn-ea"/>
              </a:rPr>
              <a:t>[Center 1] job: 399206, wait: 1.49h, service: 5.53h, response: 7.01h</a:t>
            </a:r>
            <a:endParaRPr lang="en-US" sz="3600"/>
          </a:p>
          <a:p>
            <a:pPr marL="0" indent="0">
              <a:buNone/>
            </a:pPr>
            <a:r>
              <a:rPr lang="en-US" sz="3600">
                <a:sym typeface="+mn-ea"/>
              </a:rPr>
              <a:t>[Center 2] job: </a:t>
            </a:r>
            <a:r>
              <a:rPr lang="en-US" sz="3600">
                <a:sym typeface="+mn-ea"/>
              </a:rPr>
              <a:t>399206, wait: 4.12h, service: 7.22h, response: 11.34h</a:t>
            </a:r>
            <a:endParaRPr lang="en-US" sz="3600"/>
          </a:p>
          <a:p>
            <a:pPr marL="0" indent="0">
              <a:buNone/>
            </a:pPr>
            <a:r>
              <a:rPr lang="en-US" sz="3600">
                <a:sym typeface="+mn-ea"/>
              </a:rPr>
              <a:t>[Center 3] job: 400000, wait: 0.26h, service: 3.25h, response: 3.51h</a:t>
            </a:r>
            <a:endParaRPr lang="en-US" sz="3600"/>
          </a:p>
          <a:p>
            <a:pPr marL="0" indent="0">
              <a:buNone/>
            </a:pPr>
            <a:r>
              <a:rPr lang="en-US" sz="3600">
                <a:sym typeface="+mn-ea"/>
              </a:rPr>
              <a:t>[Center 4] job: 126604, wait: 1.13h, service: 4.10h, response: 5.22h</a:t>
            </a:r>
            <a:endParaRPr lang="en-US" sz="3600"/>
          </a:p>
          <a:p>
            <a:pPr marL="0" indent="0">
              <a:buNone/>
            </a:pPr>
            <a:r>
              <a:rPr lang="en-US" sz="3600">
                <a:sym typeface="+mn-ea"/>
              </a:rPr>
              <a:t>[Center 5] job: 4300, wait: 0.21h, service: 12.05h, response: 12.27h</a:t>
            </a:r>
            <a:endParaRPr lang="en-US" sz="3600"/>
          </a:p>
          <a:p>
            <a:pPr marL="0" indent="0">
              <a:buNone/>
            </a:pPr>
            <a:r>
              <a:rPr lang="en-US" sz="3600">
                <a:sym typeface="+mn-ea"/>
              </a:rPr>
              <a:t>[Center 6] job: 794, wait: 0.00h, service: 2.01h, response: 2.01h</a:t>
            </a:r>
            <a:endParaRPr lang="en-US" sz="3600"/>
          </a:p>
          <a:p>
            <a:endParaRPr lang="en-US" sz="3600"/>
          </a:p>
          <a:p>
            <a:pPr marL="0" indent="0">
              <a:buNone/>
            </a:pPr>
            <a:r>
              <a:rPr lang="en-US" sz="3600">
                <a:sym typeface="+mn-ea"/>
              </a:rPr>
              <a:t>-&gt; Little Law</a:t>
            </a:r>
            <a:endParaRPr lang="en-US" sz="3600">
              <a:sym typeface="+mn-ea"/>
            </a:endParaRPr>
          </a:p>
          <a:p>
            <a:pPr marL="0" indent="0">
              <a:buNone/>
            </a:pPr>
            <a:r>
              <a:rPr lang="en-US" sz="3600">
                <a:sym typeface="+mn-ea"/>
              </a:rPr>
              <a:t>[Center 1] job queue: 0.247, service: 0.919, center: 1.166</a:t>
            </a:r>
            <a:endParaRPr lang="en-US" sz="3600">
              <a:sym typeface="+mn-ea"/>
            </a:endParaRPr>
          </a:p>
          <a:p>
            <a:pPr marL="0" indent="0">
              <a:buNone/>
            </a:pPr>
            <a:r>
              <a:rPr lang="en-US" sz="3600">
                <a:sym typeface="+mn-ea"/>
              </a:rPr>
              <a:t>[Center 2] job queue: 0.685, service: 1.201, center: 1.886</a:t>
            </a:r>
            <a:endParaRPr lang="en-US" sz="3600">
              <a:sym typeface="+mn-ea"/>
            </a:endParaRPr>
          </a:p>
          <a:p>
            <a:pPr marL="0" indent="0">
              <a:buNone/>
            </a:pPr>
            <a:r>
              <a:rPr lang="en-US" sz="3600">
                <a:sym typeface="+mn-ea"/>
              </a:rPr>
              <a:t>[Center 3] job queue: 0.043, service: 0.542, center: 0.585</a:t>
            </a:r>
            <a:endParaRPr lang="en-US" sz="3600">
              <a:sym typeface="+mn-ea"/>
            </a:endParaRPr>
          </a:p>
          <a:p>
            <a:pPr marL="0" indent="0">
              <a:buNone/>
            </a:pPr>
            <a:r>
              <a:rPr lang="en-US" sz="3600">
                <a:sym typeface="+mn-ea"/>
              </a:rPr>
              <a:t>[Center 4] job queue: 0.059, service: 0.216, center: 0.276</a:t>
            </a:r>
            <a:endParaRPr lang="en-US" sz="3600">
              <a:sym typeface="+mn-ea"/>
            </a:endParaRPr>
          </a:p>
          <a:p>
            <a:pPr marL="0" indent="0">
              <a:buNone/>
            </a:pPr>
            <a:r>
              <a:rPr lang="en-US" sz="3600">
                <a:sym typeface="+mn-ea"/>
              </a:rPr>
              <a:t>[Center 5] job queue: 0.000, service: 0.022, center: 0.022</a:t>
            </a:r>
            <a:endParaRPr lang="en-US" sz="3600">
              <a:sym typeface="+mn-ea"/>
            </a:endParaRPr>
          </a:p>
          <a:p>
            <a:pPr marL="0" indent="0">
              <a:buNone/>
            </a:pPr>
            <a:r>
              <a:rPr lang="en-US" sz="3600">
                <a:sym typeface="+mn-ea"/>
              </a:rPr>
              <a:t>[Center 6] job queue: 0.000, service: 0.001, center: 0.001</a:t>
            </a:r>
            <a:endParaRPr lang="en-US" sz="3600">
              <a:sym typeface="+mn-e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52425"/>
            <a:ext cx="10515600" cy="1325563"/>
          </a:xfrm>
        </p:spPr>
        <p:txBody>
          <a:bodyPr>
            <a:normAutofit/>
          </a:bodyPr>
          <a:p>
            <a:pPr algn="ctr"/>
            <a:r>
              <a:rPr lang="it-IT" altLang="en-US" b="1">
                <a:solidFill>
                  <a:srgbClr val="0070C0"/>
                </a:solidFill>
              </a:rPr>
              <a:t>Manuale d’uso</a:t>
            </a:r>
            <a:endParaRPr lang="it-IT" altLang="en-US" b="1">
              <a:solidFill>
                <a:srgbClr val="0070C0"/>
              </a:solidFill>
            </a:endParaRPr>
          </a:p>
        </p:txBody>
      </p:sp>
      <p:sp>
        <p:nvSpPr>
          <p:cNvPr id="6" name="Content Placeholder 5"/>
          <p:cNvSpPr/>
          <p:nvPr>
            <p:ph idx="1"/>
          </p:nvPr>
        </p:nvSpPr>
        <p:spPr>
          <a:xfrm>
            <a:off x="2376170" y="1941195"/>
            <a:ext cx="3352800" cy="3822065"/>
          </a:xfrm>
        </p:spPr>
        <p:txBody>
          <a:bodyPr/>
          <a:p>
            <a:r>
              <a:rPr lang="it-IT" altLang="en-US" sz="1800">
                <a:solidFill>
                  <a:srgbClr val="0070C0"/>
                </a:solidFill>
              </a:rPr>
              <a:t>Analisi</a:t>
            </a:r>
            <a:endParaRPr lang="it-IT" altLang="en-US" sz="1800"/>
          </a:p>
          <a:p>
            <a:pPr marL="0" indent="0">
              <a:buNone/>
            </a:pPr>
            <a:r>
              <a:rPr lang="it-IT" altLang="en-US" sz="1800"/>
              <a:t>Makefile comandi </a:t>
            </a:r>
            <a:r>
              <a:rPr lang="it-IT" altLang="en-US" sz="1800" i="1"/>
              <a:t>all</a:t>
            </a:r>
            <a:r>
              <a:rPr lang="it-IT" altLang="en-US" sz="1800"/>
              <a:t>, </a:t>
            </a:r>
            <a:r>
              <a:rPr lang="it-IT" altLang="en-US" sz="1800" i="1"/>
              <a:t>run</a:t>
            </a:r>
            <a:r>
              <a:rPr lang="it-IT" altLang="en-US" sz="1800"/>
              <a:t>, </a:t>
            </a:r>
            <a:r>
              <a:rPr lang="it-IT" altLang="en-US" sz="1800" i="1"/>
              <a:t>clean</a:t>
            </a:r>
            <a:endParaRPr lang="it-IT" altLang="en-US" sz="1800" i="1"/>
          </a:p>
          <a:p>
            <a:pPr marL="0" indent="0">
              <a:buNone/>
            </a:pPr>
            <a:endParaRPr lang="it-IT" altLang="en-US" sz="1800" i="1"/>
          </a:p>
          <a:p>
            <a:pPr marL="0" indent="0">
              <a:buNone/>
            </a:pPr>
            <a:r>
              <a:rPr lang="it-IT" altLang="en-US" sz="1800" i="1"/>
              <a:t>[CONSOLE] run command</a:t>
            </a:r>
            <a:endParaRPr lang="it-IT" altLang="en-US" sz="1800" i="1"/>
          </a:p>
          <a:p>
            <a:pPr marL="0" indent="0">
              <a:buNone/>
            </a:pPr>
            <a:r>
              <a:rPr lang="it-IT" altLang="en-US" sz="1800" i="1"/>
              <a:t>-------------------------------------------</a:t>
            </a:r>
            <a:endParaRPr lang="it-IT" altLang="en-US" sz="1800" i="1"/>
          </a:p>
          <a:p>
            <a:pPr marL="0" indent="0">
              <a:buNone/>
            </a:pPr>
            <a:r>
              <a:rPr lang="it-IT" altLang="en-US" sz="1800" i="1"/>
              <a:t>Choose an operation:</a:t>
            </a:r>
            <a:endParaRPr lang="it-IT" altLang="en-US" sz="1800" i="1"/>
          </a:p>
          <a:p>
            <a:pPr marL="0" indent="0">
              <a:buNone/>
            </a:pPr>
            <a:r>
              <a:rPr lang="it-IT" altLang="en-US" sz="1800" i="1"/>
              <a:t>1 - Verification</a:t>
            </a:r>
            <a:endParaRPr lang="it-IT" altLang="en-US" sz="1800" i="1"/>
          </a:p>
          <a:p>
            <a:pPr marL="0" indent="0">
              <a:buNone/>
            </a:pPr>
            <a:r>
              <a:rPr lang="it-IT" altLang="en-US" sz="1800" i="1"/>
              <a:t>2 - Validation</a:t>
            </a:r>
            <a:endParaRPr lang="it-IT" altLang="en-US" sz="1800" i="1"/>
          </a:p>
          <a:p>
            <a:pPr marL="0" indent="0">
              <a:buNone/>
            </a:pPr>
            <a:r>
              <a:rPr lang="it-IT" altLang="en-US" sz="1800" i="1"/>
              <a:t>3 - Steady-state analysis</a:t>
            </a:r>
            <a:endParaRPr lang="it-IT" altLang="en-US" sz="1800" i="1"/>
          </a:p>
          <a:p>
            <a:pPr marL="0" indent="0">
              <a:buNone/>
            </a:pPr>
            <a:r>
              <a:rPr lang="it-IT" altLang="en-US" sz="1800" i="1"/>
              <a:t>4 - Transient analysis</a:t>
            </a:r>
            <a:endParaRPr lang="it-IT" altLang="en-US" sz="1800" i="1"/>
          </a:p>
        </p:txBody>
      </p:sp>
      <p:sp>
        <p:nvSpPr>
          <p:cNvPr id="7" name="Content Placeholder 5"/>
          <p:cNvSpPr/>
          <p:nvPr/>
        </p:nvSpPr>
        <p:spPr>
          <a:xfrm>
            <a:off x="6407785" y="1941195"/>
            <a:ext cx="464248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altLang="en-US" sz="1800">
                <a:solidFill>
                  <a:srgbClr val="0070C0"/>
                </a:solidFill>
              </a:rPr>
              <a:t>Simulazione singola</a:t>
            </a:r>
            <a:r>
              <a:rPr lang="it-IT" altLang="en-US" sz="1800"/>
              <a:t> (steady-state)</a:t>
            </a:r>
            <a:endParaRPr lang="it-IT" altLang="en-US" sz="1800"/>
          </a:p>
          <a:p>
            <a:pPr marL="0" indent="0">
              <a:buNone/>
            </a:pPr>
            <a:r>
              <a:rPr lang="it-IT" altLang="en-US" sz="1800">
                <a:sym typeface="+mn-ea"/>
              </a:rPr>
              <a:t>Makefile comandi </a:t>
            </a:r>
            <a:r>
              <a:rPr lang="it-IT" altLang="en-US" sz="1800" i="1">
                <a:sym typeface="+mn-ea"/>
              </a:rPr>
              <a:t>single</a:t>
            </a:r>
            <a:r>
              <a:rPr lang="it-IT" altLang="en-US" sz="1800">
                <a:sym typeface="+mn-ea"/>
              </a:rPr>
              <a:t>, </a:t>
            </a:r>
            <a:r>
              <a:rPr lang="it-IT" altLang="en-US" sz="1800" i="1">
                <a:sym typeface="+mn-ea"/>
              </a:rPr>
              <a:t>runSingle</a:t>
            </a:r>
            <a:r>
              <a:rPr lang="it-IT" altLang="en-US" sz="1800">
                <a:sym typeface="+mn-ea"/>
              </a:rPr>
              <a:t>, </a:t>
            </a:r>
            <a:r>
              <a:rPr lang="it-IT" altLang="en-US" sz="1800" i="1">
                <a:sym typeface="+mn-ea"/>
              </a:rPr>
              <a:t>cleanSingle</a:t>
            </a:r>
            <a:endParaRPr lang="it-IT" altLang="en-US" sz="1800"/>
          </a:p>
          <a:p>
            <a:pPr marL="0" indent="0">
              <a:buNone/>
            </a:pPr>
            <a:endParaRPr lang="it-IT" altLang="en-US" sz="1800"/>
          </a:p>
          <a:p>
            <a:pPr marL="0" indent="0">
              <a:buNone/>
            </a:pPr>
            <a:r>
              <a:rPr lang="it-IT" altLang="en-US" sz="1800" i="1">
                <a:sym typeface="+mn-ea"/>
              </a:rPr>
              <a:t>[CONSOLE] runSingle command</a:t>
            </a:r>
            <a:endParaRPr lang="it-IT" altLang="en-US" sz="1800" i="1"/>
          </a:p>
          <a:p>
            <a:pPr marL="0" indent="0">
              <a:buNone/>
            </a:pPr>
            <a:r>
              <a:rPr lang="it-IT" altLang="en-US" sz="1800" i="1">
                <a:sym typeface="+mn-ea"/>
              </a:rPr>
              <a:t>-------------------------------------------</a:t>
            </a:r>
            <a:endParaRPr lang="it-IT" altLang="en-US" sz="1800" i="1"/>
          </a:p>
          <a:p>
            <a:pPr marL="0" indent="0">
              <a:buNone/>
            </a:pPr>
            <a:r>
              <a:rPr lang="it-IT" altLang="en-US" sz="1800"/>
              <a:t>Total jobs: 400018 (output: 400000) [pr1:794, pr2:119880,pr3:240072,pr4:39254]</a:t>
            </a:r>
            <a:endParaRPr lang="it-IT" altLang="en-US" sz="1800"/>
          </a:p>
          <a:p>
            <a:pPr marL="0" indent="0">
              <a:buNone/>
            </a:pPr>
            <a:endParaRPr lang="it-IT" altLang="en-US" sz="1800"/>
          </a:p>
          <a:p>
            <a:pPr marL="0" indent="0">
              <a:buNone/>
            </a:pPr>
            <a:r>
              <a:rPr lang="it-IT" altLang="en-US" sz="1800"/>
              <a:t>Avg wait time: 58.42h</a:t>
            </a:r>
            <a:endParaRPr lang="it-IT" altLang="en-US" sz="1800"/>
          </a:p>
          <a:p>
            <a:pPr marL="0" indent="0">
              <a:buNone/>
            </a:pPr>
            <a:r>
              <a:rPr lang="it-IT" altLang="en-US" sz="1800"/>
              <a:t>Avg service time: 31.71h</a:t>
            </a:r>
            <a:endParaRPr lang="it-IT" altLang="en-US" sz="1800"/>
          </a:p>
          <a:p>
            <a:pPr marL="0" indent="0">
              <a:buNone/>
            </a:pPr>
            <a:r>
              <a:rPr lang="it-IT" altLang="en-US" sz="1800"/>
              <a:t>Avg response time: 90.13h</a:t>
            </a:r>
            <a:endParaRPr lang="it-IT" altLang="en-US" sz="1800"/>
          </a:p>
          <a:p>
            <a:pPr marL="0" indent="0">
              <a:buNone/>
            </a:pPr>
            <a:r>
              <a:rPr lang="it-IT" altLang="en-US" sz="1800"/>
              <a:t>...</a:t>
            </a:r>
            <a:endParaRPr lang="it-IT" altLang="en-US"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it-IT" altLang="en-US" b="1">
                <a:solidFill>
                  <a:srgbClr val="0070C0"/>
                </a:solidFill>
              </a:rPr>
              <a:t>Descrizione sistema</a:t>
            </a:r>
            <a:endParaRPr lang="it-IT" altLang="en-US" b="1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1300"/>
            <a:ext cx="10516235" cy="4925695"/>
          </a:xfrm>
        </p:spPr>
        <p:txBody>
          <a:bodyPr/>
          <a:p>
            <a:pPr marL="0" indent="0" algn="ctr">
              <a:buNone/>
            </a:pPr>
            <a:r>
              <a:rPr lang="it-IT" altLang="en-US">
                <a:solidFill>
                  <a:srgbClr val="0070C0"/>
                </a:solidFill>
              </a:rPr>
              <a:t> Infrastruttura installazione SIM card</a:t>
            </a:r>
            <a:endParaRPr lang="it-IT" altLang="en-US">
              <a:solidFill>
                <a:srgbClr val="0070C0"/>
              </a:solidFill>
            </a:endParaRPr>
          </a:p>
          <a:p>
            <a:pPr marL="0" indent="0" algn="ctr">
              <a:buNone/>
            </a:pPr>
            <a:endParaRPr lang="it-IT" altLang="en-US"/>
          </a:p>
          <a:p>
            <a:pPr marL="0" indent="0" algn="l">
              <a:buNone/>
            </a:pPr>
            <a:r>
              <a:rPr lang="it-IT" altLang="en-US" sz="1800"/>
              <a:t>Il Sistema gestisce installazioni sui server di una compagnia</a:t>
            </a:r>
            <a:endParaRPr lang="it-IT" altLang="en-US" sz="1800"/>
          </a:p>
          <a:p>
            <a:pPr marL="0" indent="0" algn="l">
              <a:buNone/>
            </a:pPr>
            <a:r>
              <a:rPr lang="it-IT" altLang="en-US" sz="1800"/>
              <a:t>di telefonia. </a:t>
            </a:r>
            <a:endParaRPr lang="it-IT" altLang="en-US" sz="1800"/>
          </a:p>
          <a:p>
            <a:pPr marL="0" indent="0" algn="l">
              <a:buNone/>
            </a:pPr>
            <a:r>
              <a:rPr lang="it-IT" altLang="en-US" sz="1800"/>
              <a:t>3 step produttivi: </a:t>
            </a:r>
            <a:r>
              <a:rPr lang="it-IT" altLang="en-US" sz="1800">
                <a:solidFill>
                  <a:srgbClr val="0070C0"/>
                </a:solidFill>
              </a:rPr>
              <a:t>Sviluppo</a:t>
            </a:r>
            <a:r>
              <a:rPr lang="it-IT" altLang="en-US" sz="1800"/>
              <a:t>, </a:t>
            </a:r>
            <a:r>
              <a:rPr lang="it-IT" altLang="en-US" sz="1800">
                <a:solidFill>
                  <a:srgbClr val="0070C0"/>
                </a:solidFill>
              </a:rPr>
              <a:t>Collaudo</a:t>
            </a:r>
            <a:r>
              <a:rPr lang="it-IT" altLang="en-US" sz="1800"/>
              <a:t>, </a:t>
            </a:r>
            <a:r>
              <a:rPr lang="it-IT" altLang="en-US" sz="1800">
                <a:solidFill>
                  <a:srgbClr val="0070C0"/>
                </a:solidFill>
              </a:rPr>
              <a:t>Produzione</a:t>
            </a:r>
            <a:endParaRPr lang="it-IT" altLang="en-US" sz="1800"/>
          </a:p>
          <a:p>
            <a:pPr marL="0" indent="0" algn="l">
              <a:buNone/>
            </a:pPr>
            <a:endParaRPr lang="it-IT" altLang="en-US" sz="1800"/>
          </a:p>
          <a:p>
            <a:pPr marL="0" indent="0" algn="l">
              <a:buNone/>
            </a:pPr>
            <a:r>
              <a:rPr lang="it-IT" altLang="en-US" sz="1800"/>
              <a:t>Ogni Step ha un team specializzato che agisce su macchine</a:t>
            </a:r>
            <a:endParaRPr lang="it-IT" altLang="en-US" sz="1800"/>
          </a:p>
          <a:p>
            <a:pPr marL="0" indent="0" algn="l">
              <a:buNone/>
            </a:pPr>
            <a:r>
              <a:rPr lang="it-IT" altLang="en-US" sz="1800"/>
              <a:t>separate dagli altri:</a:t>
            </a:r>
            <a:endParaRPr lang="it-IT" altLang="en-US" sz="1800"/>
          </a:p>
          <a:p>
            <a:pPr marL="0" indent="0" algn="l">
              <a:buNone/>
            </a:pPr>
            <a:r>
              <a:rPr lang="it-IT" altLang="en-US" sz="1800"/>
              <a:t>	- Sviluppo e Collaudo su ambiente* virtuale</a:t>
            </a:r>
            <a:endParaRPr lang="it-IT" altLang="en-US" sz="1800"/>
          </a:p>
          <a:p>
            <a:pPr marL="0" indent="0" algn="l">
              <a:buNone/>
            </a:pPr>
            <a:r>
              <a:rPr lang="it-IT" altLang="en-US" sz="1800"/>
              <a:t>	- Produzione su ambiente operativo</a:t>
            </a:r>
            <a:endParaRPr lang="it-IT" altLang="en-US" sz="1800"/>
          </a:p>
          <a:p>
            <a:pPr marL="0" indent="0" algn="l">
              <a:buNone/>
            </a:pPr>
            <a:endParaRPr lang="it-IT" altLang="en-US" sz="1800"/>
          </a:p>
        </p:txBody>
      </p:sp>
      <p:grpSp>
        <p:nvGrpSpPr>
          <p:cNvPr id="7" name="Group 6"/>
          <p:cNvGrpSpPr/>
          <p:nvPr/>
        </p:nvGrpSpPr>
        <p:grpSpPr>
          <a:xfrm>
            <a:off x="10617200" y="3238218"/>
            <a:ext cx="885825" cy="895632"/>
            <a:chOff x="15769" y="4314"/>
            <a:chExt cx="1785" cy="1765"/>
          </a:xfrm>
        </p:grpSpPr>
        <p:sp>
          <p:nvSpPr>
            <p:cNvPr id="5" name="Oval 4"/>
            <p:cNvSpPr/>
            <p:nvPr/>
          </p:nvSpPr>
          <p:spPr>
            <a:xfrm>
              <a:off x="15769" y="4369"/>
              <a:ext cx="1785" cy="171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pic>
          <p:nvPicPr>
            <p:cNvPr id="4" name="Picture 3" descr="datacenter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5960" y="4936"/>
              <a:ext cx="1404" cy="927"/>
            </a:xfrm>
            <a:prstGeom prst="rect">
              <a:avLst/>
            </a:prstGeom>
            <a:effectLst>
              <a:glow rad="228600">
                <a:schemeClr val="accent6">
                  <a:satMod val="175000"/>
                  <a:alpha val="40000"/>
                </a:schemeClr>
              </a:glow>
            </a:effectLst>
          </p:spPr>
        </p:pic>
        <p:sp>
          <p:nvSpPr>
            <p:cNvPr id="6" name="Text Box 5"/>
            <p:cNvSpPr txBox="1"/>
            <p:nvPr/>
          </p:nvSpPr>
          <p:spPr>
            <a:xfrm>
              <a:off x="16094" y="4314"/>
              <a:ext cx="1136" cy="664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p>
              <a:pPr algn="ctr"/>
              <a:r>
                <a:rPr lang="it-IT" altLang="en-US" sz="1600"/>
                <a:t>120</a:t>
              </a:r>
              <a:endParaRPr lang="it-IT" altLang="en-US" sz="160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7135495" y="3238709"/>
            <a:ext cx="886460" cy="871011"/>
            <a:chOff x="15769" y="4362"/>
            <a:chExt cx="1785" cy="1717"/>
          </a:xfrm>
        </p:grpSpPr>
        <p:sp>
          <p:nvSpPr>
            <p:cNvPr id="10" name="Oval 9"/>
            <p:cNvSpPr/>
            <p:nvPr/>
          </p:nvSpPr>
          <p:spPr>
            <a:xfrm>
              <a:off x="15769" y="4369"/>
              <a:ext cx="1785" cy="171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pic>
          <p:nvPicPr>
            <p:cNvPr id="11" name="Picture 10" descr="datacenter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5960" y="4936"/>
              <a:ext cx="1404" cy="927"/>
            </a:xfrm>
            <a:prstGeom prst="rect">
              <a:avLst/>
            </a:prstGeom>
            <a:effectLst>
              <a:glow rad="228600">
                <a:schemeClr val="accent6">
                  <a:satMod val="175000"/>
                  <a:alpha val="40000"/>
                </a:schemeClr>
              </a:glow>
            </a:effectLst>
          </p:spPr>
        </p:pic>
        <p:sp>
          <p:nvSpPr>
            <p:cNvPr id="12" name="Text Box 11"/>
            <p:cNvSpPr txBox="1"/>
            <p:nvPr/>
          </p:nvSpPr>
          <p:spPr>
            <a:xfrm>
              <a:off x="16227" y="4362"/>
              <a:ext cx="869" cy="1210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p>
              <a:pPr algn="ctr"/>
              <a:r>
                <a:rPr lang="it-IT" altLang="en-US" sz="1600"/>
                <a:t>30</a:t>
              </a:r>
              <a:endParaRPr lang="it-IT" altLang="en-US"/>
            </a:p>
            <a:p>
              <a:pPr algn="ctr"/>
              <a:endParaRPr lang="it-IT" alt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8876030" y="3237854"/>
            <a:ext cx="886460" cy="895361"/>
            <a:chOff x="15769" y="4314"/>
            <a:chExt cx="1785" cy="1765"/>
          </a:xfrm>
        </p:grpSpPr>
        <p:sp>
          <p:nvSpPr>
            <p:cNvPr id="14" name="Oval 13"/>
            <p:cNvSpPr/>
            <p:nvPr/>
          </p:nvSpPr>
          <p:spPr>
            <a:xfrm>
              <a:off x="15769" y="4369"/>
              <a:ext cx="1785" cy="171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pic>
          <p:nvPicPr>
            <p:cNvPr id="15" name="Picture 14" descr="datacenter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5960" y="4936"/>
              <a:ext cx="1404" cy="927"/>
            </a:xfrm>
            <a:prstGeom prst="rect">
              <a:avLst/>
            </a:prstGeom>
            <a:effectLst>
              <a:glow rad="228600">
                <a:schemeClr val="accent6">
                  <a:satMod val="175000"/>
                  <a:alpha val="40000"/>
                </a:schemeClr>
              </a:glow>
            </a:effectLst>
          </p:spPr>
        </p:pic>
        <p:sp>
          <p:nvSpPr>
            <p:cNvPr id="16" name="Text Box 15"/>
            <p:cNvSpPr txBox="1"/>
            <p:nvPr/>
          </p:nvSpPr>
          <p:spPr>
            <a:xfrm>
              <a:off x="16228" y="4314"/>
              <a:ext cx="869" cy="665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p>
              <a:pPr algn="ctr"/>
              <a:r>
                <a:rPr lang="it-IT" altLang="en-US" sz="1600"/>
                <a:t>30</a:t>
              </a:r>
              <a:endParaRPr lang="it-IT" altLang="en-US" sz="1600"/>
            </a:p>
          </p:txBody>
        </p:sp>
      </p:grpSp>
      <p:sp>
        <p:nvSpPr>
          <p:cNvPr id="26" name="Text Box 25"/>
          <p:cNvSpPr txBox="1"/>
          <p:nvPr/>
        </p:nvSpPr>
        <p:spPr>
          <a:xfrm>
            <a:off x="9103995" y="6436995"/>
            <a:ext cx="34632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it-IT" altLang="en-US" sz="1400"/>
              <a:t>* ambiente = insieme delle macchine</a:t>
            </a:r>
            <a:endParaRPr lang="it-IT" altLang="en-US" sz="1400"/>
          </a:p>
        </p:txBody>
      </p:sp>
      <p:sp>
        <p:nvSpPr>
          <p:cNvPr id="28" name="Left Bracket 27"/>
          <p:cNvSpPr/>
          <p:nvPr/>
        </p:nvSpPr>
        <p:spPr>
          <a:xfrm rot="16200000">
            <a:off x="8305165" y="3409950"/>
            <a:ext cx="332740" cy="1780540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9" name="Left Bracket 28"/>
          <p:cNvSpPr/>
          <p:nvPr/>
        </p:nvSpPr>
        <p:spPr>
          <a:xfrm rot="16200000">
            <a:off x="10922000" y="3990975"/>
            <a:ext cx="333375" cy="619760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0" name="Text Box 29"/>
          <p:cNvSpPr txBox="1"/>
          <p:nvPr/>
        </p:nvSpPr>
        <p:spPr>
          <a:xfrm>
            <a:off x="7927340" y="4577080"/>
            <a:ext cx="134302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it-IT" altLang="en-US" sz="1600">
                <a:solidFill>
                  <a:srgbClr val="0070C0"/>
                </a:solidFill>
              </a:rPr>
              <a:t>Ambiente virtuale</a:t>
            </a:r>
            <a:endParaRPr lang="it-IT" altLang="en-US" sz="1600">
              <a:solidFill>
                <a:srgbClr val="0070C0"/>
              </a:solidFill>
            </a:endParaRPr>
          </a:p>
        </p:txBody>
      </p:sp>
      <p:sp>
        <p:nvSpPr>
          <p:cNvPr id="31" name="Text Box 30"/>
          <p:cNvSpPr txBox="1"/>
          <p:nvPr/>
        </p:nvSpPr>
        <p:spPr>
          <a:xfrm>
            <a:off x="10417810" y="4578350"/>
            <a:ext cx="134302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it-IT" altLang="en-US" sz="1600">
                <a:solidFill>
                  <a:srgbClr val="0070C0"/>
                </a:solidFill>
              </a:rPr>
              <a:t>Ambiente operativo</a:t>
            </a:r>
            <a:endParaRPr lang="it-IT" altLang="en-US" sz="1600">
              <a:solidFill>
                <a:srgbClr val="0070C0"/>
              </a:solidFill>
            </a:endParaRPr>
          </a:p>
        </p:txBody>
      </p:sp>
      <p:sp>
        <p:nvSpPr>
          <p:cNvPr id="32" name="Text Box 31"/>
          <p:cNvSpPr txBox="1"/>
          <p:nvPr/>
        </p:nvSpPr>
        <p:spPr>
          <a:xfrm>
            <a:off x="6870700" y="2743835"/>
            <a:ext cx="134302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it-IT" altLang="en-US" sz="1600">
                <a:solidFill>
                  <a:srgbClr val="0070C0"/>
                </a:solidFill>
              </a:rPr>
              <a:t>Sviluppo</a:t>
            </a:r>
            <a:endParaRPr lang="it-IT" altLang="en-US" sz="1600">
              <a:solidFill>
                <a:srgbClr val="0070C0"/>
              </a:solidFill>
            </a:endParaRPr>
          </a:p>
        </p:txBody>
      </p:sp>
      <p:sp>
        <p:nvSpPr>
          <p:cNvPr id="33" name="Text Box 32"/>
          <p:cNvSpPr txBox="1"/>
          <p:nvPr/>
        </p:nvSpPr>
        <p:spPr>
          <a:xfrm>
            <a:off x="8648700" y="2743835"/>
            <a:ext cx="134302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it-IT" altLang="en-US" sz="1600">
                <a:solidFill>
                  <a:srgbClr val="0070C0"/>
                </a:solidFill>
              </a:rPr>
              <a:t>Collaudo</a:t>
            </a:r>
            <a:endParaRPr lang="it-IT" altLang="en-US" sz="1600">
              <a:solidFill>
                <a:srgbClr val="0070C0"/>
              </a:solidFill>
            </a:endParaRPr>
          </a:p>
        </p:txBody>
      </p:sp>
      <p:sp>
        <p:nvSpPr>
          <p:cNvPr id="34" name="Text Box 33"/>
          <p:cNvSpPr txBox="1"/>
          <p:nvPr/>
        </p:nvSpPr>
        <p:spPr>
          <a:xfrm>
            <a:off x="10426700" y="2744470"/>
            <a:ext cx="134302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it-IT" altLang="en-US" sz="1600">
                <a:solidFill>
                  <a:srgbClr val="0070C0"/>
                </a:solidFill>
              </a:rPr>
              <a:t>Produzione</a:t>
            </a:r>
            <a:endParaRPr lang="it-IT" altLang="en-US" sz="160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it-IT" altLang="en-US" b="1">
                <a:solidFill>
                  <a:srgbClr val="0070C0"/>
                </a:solidFill>
              </a:rPr>
              <a:t>Descrizione sistema</a:t>
            </a:r>
            <a:endParaRPr lang="it-IT" altLang="en-US" b="1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1300"/>
            <a:ext cx="10516235" cy="4925695"/>
          </a:xfrm>
        </p:spPr>
        <p:txBody>
          <a:bodyPr>
            <a:normAutofit lnSpcReduction="10000"/>
          </a:bodyPr>
          <a:p>
            <a:pPr marL="0" indent="0" algn="ctr">
              <a:buNone/>
            </a:pPr>
            <a:r>
              <a:rPr lang="it-IT" altLang="en-US">
                <a:solidFill>
                  <a:srgbClr val="0070C0"/>
                </a:solidFill>
              </a:rPr>
              <a:t> Infrastruttura installazione SIM card</a:t>
            </a:r>
            <a:endParaRPr lang="it-IT" altLang="en-US">
              <a:solidFill>
                <a:srgbClr val="0070C0"/>
              </a:solidFill>
            </a:endParaRPr>
          </a:p>
          <a:p>
            <a:pPr marL="0" indent="0" algn="ctr">
              <a:buNone/>
            </a:pPr>
            <a:endParaRPr lang="it-IT" altLang="en-US"/>
          </a:p>
          <a:p>
            <a:pPr marL="0" indent="0" algn="l">
              <a:buNone/>
            </a:pPr>
            <a:r>
              <a:rPr lang="it-IT" altLang="en-US" sz="1800"/>
              <a:t>30 dipendenti:</a:t>
            </a:r>
            <a:endParaRPr lang="it-IT" altLang="en-US" sz="1800"/>
          </a:p>
          <a:p>
            <a:pPr marL="0" indent="0" algn="l">
              <a:buNone/>
            </a:pPr>
            <a:r>
              <a:rPr lang="it-IT" altLang="en-US" sz="1800"/>
              <a:t>	- 8 Sviluppo (</a:t>
            </a:r>
            <a:r>
              <a:rPr lang="it-IT" altLang="en-US" sz="1800">
                <a:solidFill>
                  <a:srgbClr val="0070C0"/>
                </a:solidFill>
              </a:rPr>
              <a:t>2 team</a:t>
            </a:r>
            <a:r>
              <a:rPr lang="it-IT" altLang="en-US" sz="1800"/>
              <a:t>)</a:t>
            </a:r>
            <a:endParaRPr lang="it-IT" altLang="en-US" sz="1800"/>
          </a:p>
          <a:p>
            <a:pPr marL="0" indent="0" algn="l">
              <a:buNone/>
            </a:pPr>
            <a:r>
              <a:rPr lang="it-IT" altLang="en-US" sz="1800"/>
              <a:t>	- 7 Collaudo (</a:t>
            </a:r>
            <a:r>
              <a:rPr lang="it-IT" altLang="en-US" sz="1800">
                <a:solidFill>
                  <a:srgbClr val="0070C0"/>
                </a:solidFill>
              </a:rPr>
              <a:t>2 team</a:t>
            </a:r>
            <a:r>
              <a:rPr lang="it-IT" altLang="en-US" sz="1800"/>
              <a:t>)</a:t>
            </a:r>
            <a:endParaRPr lang="it-IT" altLang="en-US" sz="1800"/>
          </a:p>
          <a:p>
            <a:pPr marL="0" indent="0" algn="l">
              <a:buNone/>
            </a:pPr>
            <a:r>
              <a:rPr lang="it-IT" altLang="en-US" sz="1800"/>
              <a:t>	- 15  Produzione (</a:t>
            </a:r>
            <a:r>
              <a:rPr lang="it-IT" altLang="en-US" sz="1800">
                <a:solidFill>
                  <a:srgbClr val="0070C0"/>
                </a:solidFill>
              </a:rPr>
              <a:t>2 team</a:t>
            </a:r>
            <a:r>
              <a:rPr lang="it-IT" altLang="en-US" sz="1800"/>
              <a:t>)</a:t>
            </a:r>
            <a:endParaRPr lang="it-IT" altLang="en-US" sz="1800"/>
          </a:p>
          <a:p>
            <a:pPr marL="0" indent="0" algn="l">
              <a:buNone/>
            </a:pPr>
            <a:endParaRPr lang="it-IT" altLang="en-US" sz="1800"/>
          </a:p>
          <a:p>
            <a:pPr marL="0" indent="0" algn="l">
              <a:buNone/>
            </a:pPr>
            <a:r>
              <a:rPr lang="it-IT" altLang="en-US" sz="1800"/>
              <a:t>4 Priorità installazioni:</a:t>
            </a:r>
            <a:endParaRPr lang="it-IT" altLang="en-US" sz="1800"/>
          </a:p>
          <a:p>
            <a:pPr marL="0" indent="0" algn="l">
              <a:buNone/>
            </a:pPr>
            <a:r>
              <a:rPr lang="it-IT" altLang="en-US" sz="1800"/>
              <a:t>	- Livello 1 (“</a:t>
            </a:r>
            <a:r>
              <a:rPr lang="it-IT" altLang="en-US" sz="1800">
                <a:solidFill>
                  <a:srgbClr val="0070C0"/>
                </a:solidFill>
              </a:rPr>
              <a:t>Very high</a:t>
            </a:r>
            <a:r>
              <a:rPr lang="it-IT" altLang="en-US" sz="1800"/>
              <a:t>”): riguarda installazioni urgenti e necessarie</a:t>
            </a:r>
            <a:endParaRPr lang="it-IT" altLang="en-US" sz="1800"/>
          </a:p>
          <a:p>
            <a:pPr marL="0" indent="0" algn="l">
              <a:buNone/>
            </a:pPr>
            <a:r>
              <a:rPr lang="it-IT" altLang="en-US" sz="1800"/>
              <a:t>	- Livello 2 (“</a:t>
            </a:r>
            <a:r>
              <a:rPr lang="it-IT" altLang="en-US" sz="1800">
                <a:solidFill>
                  <a:srgbClr val="0070C0"/>
                </a:solidFill>
              </a:rPr>
              <a:t>High</a:t>
            </a:r>
            <a:r>
              <a:rPr lang="it-IT" altLang="en-US" sz="1800"/>
              <a:t>”): per installazioni </a:t>
            </a:r>
            <a:r>
              <a:rPr lang="it-IT" altLang="en-US" sz="1800">
                <a:solidFill>
                  <a:srgbClr val="0070C0"/>
                </a:solidFill>
              </a:rPr>
              <a:t>impattanti </a:t>
            </a:r>
            <a:r>
              <a:rPr lang="it-IT" altLang="en-US" sz="1800"/>
              <a:t>sull</a:t>
            </a:r>
            <a:r>
              <a:rPr lang="it-IT" altLang="en-US" sz="1800"/>
              <a:t>’utente finale</a:t>
            </a:r>
            <a:endParaRPr lang="it-IT" altLang="en-US" sz="1800"/>
          </a:p>
          <a:p>
            <a:pPr marL="0" indent="0" algn="l">
              <a:buNone/>
            </a:pPr>
            <a:r>
              <a:rPr lang="it-IT" altLang="en-US" sz="1800"/>
              <a:t>	- Livello 3 (“</a:t>
            </a:r>
            <a:r>
              <a:rPr lang="it-IT" altLang="en-US" sz="1800">
                <a:solidFill>
                  <a:srgbClr val="0070C0"/>
                </a:solidFill>
              </a:rPr>
              <a:t>Medium</a:t>
            </a:r>
            <a:r>
              <a:rPr lang="it-IT" altLang="en-US" sz="1800"/>
              <a:t>”): per installazioni trasparenti all’utente finale</a:t>
            </a:r>
            <a:endParaRPr lang="it-IT" altLang="en-US" sz="1800"/>
          </a:p>
          <a:p>
            <a:pPr marL="0" indent="0" algn="l">
              <a:buNone/>
            </a:pPr>
            <a:r>
              <a:rPr lang="it-IT" altLang="en-US" sz="1800"/>
              <a:t>	- Livello 4 (“</a:t>
            </a:r>
            <a:r>
              <a:rPr lang="it-IT" altLang="en-US" sz="1800">
                <a:solidFill>
                  <a:srgbClr val="0070C0"/>
                </a:solidFill>
              </a:rPr>
              <a:t>Low</a:t>
            </a:r>
            <a:r>
              <a:rPr lang="it-IT" altLang="en-US" sz="1800"/>
              <a:t>”): riguarda installazioni di minima priorità, spesso riguardanti documentazione</a:t>
            </a:r>
            <a:endParaRPr lang="it-IT" altLang="en-US" sz="1800"/>
          </a:p>
        </p:txBody>
      </p:sp>
      <p:grpSp>
        <p:nvGrpSpPr>
          <p:cNvPr id="18" name="Group 17"/>
          <p:cNvGrpSpPr/>
          <p:nvPr/>
        </p:nvGrpSpPr>
        <p:grpSpPr>
          <a:xfrm>
            <a:off x="7598410" y="2304415"/>
            <a:ext cx="4494530" cy="1700530"/>
            <a:chOff x="11966" y="3529"/>
            <a:chExt cx="7078" cy="2678"/>
          </a:xfrm>
        </p:grpSpPr>
        <p:pic>
          <p:nvPicPr>
            <p:cNvPr id="8" name="Picture 7" descr="qos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1966" y="3529"/>
              <a:ext cx="2838" cy="2679"/>
            </a:xfrm>
            <a:prstGeom prst="rect">
              <a:avLst/>
            </a:prstGeom>
          </p:spPr>
        </p:pic>
        <p:sp>
          <p:nvSpPr>
            <p:cNvPr id="17" name="Text Box 16"/>
            <p:cNvSpPr txBox="1"/>
            <p:nvPr/>
          </p:nvSpPr>
          <p:spPr>
            <a:xfrm>
              <a:off x="14804" y="3706"/>
              <a:ext cx="4240" cy="2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it-IT" altLang="en-US" i="1"/>
                <a:t>1) Job pr.1: E[Ts] &lt; 5 hr </a:t>
              </a:r>
              <a:endParaRPr lang="it-IT" altLang="en-US" i="1"/>
            </a:p>
            <a:p>
              <a:endParaRPr lang="it-IT" altLang="en-US" i="1"/>
            </a:p>
            <a:p>
              <a:r>
                <a:rPr lang="it-IT" altLang="en-US" i="1"/>
                <a:t>2) Job pr.2: E[Ts] &lt; 24 hr</a:t>
              </a:r>
              <a:endParaRPr lang="it-IT" altLang="en-US" i="1"/>
            </a:p>
            <a:p>
              <a:r>
                <a:rPr lang="it-IT" altLang="en-US" i="1"/>
                <a:t> </a:t>
              </a:r>
              <a:endParaRPr lang="it-IT" altLang="en-US" i="1"/>
            </a:p>
            <a:p>
              <a:r>
                <a:rPr lang="it-IT" altLang="en-US" i="1"/>
                <a:t>3) Job pr.3: E[Ts] &lt; 3 days</a:t>
              </a:r>
              <a:endParaRPr lang="it-IT" altLang="en-US" i="1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it-IT" altLang="en-US" b="1">
                <a:solidFill>
                  <a:srgbClr val="0070C0"/>
                </a:solidFill>
              </a:rPr>
              <a:t>Astrazione</a:t>
            </a:r>
            <a:endParaRPr lang="it-IT" altLang="en-US" b="1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34415" y="1932305"/>
            <a:ext cx="5181600" cy="4351338"/>
          </a:xfrm>
        </p:spPr>
        <p:txBody>
          <a:bodyPr>
            <a:normAutofit lnSpcReduction="10000"/>
          </a:bodyPr>
          <a:p>
            <a:pPr marL="0" indent="0" algn="l">
              <a:buNone/>
            </a:pPr>
            <a:r>
              <a:rPr lang="it-IT" altLang="en-US" sz="1800"/>
              <a:t>- </a:t>
            </a:r>
            <a:r>
              <a:rPr lang="it-IT" altLang="en-US" sz="1800">
                <a:solidFill>
                  <a:srgbClr val="0070C0"/>
                </a:solidFill>
              </a:rPr>
              <a:t>Job</a:t>
            </a:r>
            <a:r>
              <a:rPr lang="it-IT" altLang="en-US" sz="1800"/>
              <a:t>: Installazione</a:t>
            </a:r>
            <a:endParaRPr lang="it-IT" altLang="en-US" sz="1800"/>
          </a:p>
          <a:p>
            <a:pPr marL="0" indent="0" algn="l">
              <a:buNone/>
            </a:pPr>
            <a:endParaRPr lang="it-IT" altLang="en-US" sz="1800"/>
          </a:p>
          <a:p>
            <a:pPr marL="0" indent="0" algn="l">
              <a:buNone/>
            </a:pPr>
            <a:r>
              <a:rPr lang="it-IT" altLang="en-US" sz="1800"/>
              <a:t>- </a:t>
            </a:r>
            <a:r>
              <a:rPr lang="it-IT" altLang="en-US" sz="1800">
                <a:solidFill>
                  <a:srgbClr val="0070C0"/>
                </a:solidFill>
              </a:rPr>
              <a:t>Servente</a:t>
            </a:r>
            <a:r>
              <a:rPr lang="it-IT" altLang="en-US" sz="1800"/>
              <a:t>: Team di lavoro</a:t>
            </a:r>
            <a:endParaRPr lang="it-IT" altLang="en-US" sz="1800"/>
          </a:p>
          <a:p>
            <a:pPr marL="0" indent="0" algn="l">
              <a:buNone/>
            </a:pPr>
            <a:endParaRPr lang="it-IT" altLang="en-US" sz="1800"/>
          </a:p>
          <a:p>
            <a:pPr marL="0" indent="0" algn="l">
              <a:buNone/>
            </a:pPr>
            <a:r>
              <a:rPr lang="it-IT" altLang="en-US" sz="1800"/>
              <a:t>- </a:t>
            </a:r>
            <a:r>
              <a:rPr lang="it-IT" altLang="en-US" sz="1800">
                <a:solidFill>
                  <a:srgbClr val="0070C0"/>
                </a:solidFill>
              </a:rPr>
              <a:t>Algoritmo</a:t>
            </a:r>
            <a:r>
              <a:rPr lang="it-IT" altLang="en-US" sz="1800"/>
              <a:t>: Next event simulation </a:t>
            </a:r>
            <a:endParaRPr lang="it-IT" altLang="en-US" sz="1800"/>
          </a:p>
          <a:p>
            <a:pPr marL="0" indent="0" algn="l">
              <a:buNone/>
            </a:pPr>
            <a:endParaRPr lang="it-IT" altLang="en-US" sz="1800"/>
          </a:p>
          <a:p>
            <a:pPr marL="0" indent="0" algn="l">
              <a:buNone/>
            </a:pPr>
            <a:r>
              <a:rPr lang="it-IT" altLang="en-US" sz="1800"/>
              <a:t>- </a:t>
            </a:r>
            <a:r>
              <a:rPr lang="it-IT" altLang="en-US" sz="1800">
                <a:solidFill>
                  <a:srgbClr val="0070C0"/>
                </a:solidFill>
              </a:rPr>
              <a:t>Tipologie di job</a:t>
            </a:r>
            <a:r>
              <a:rPr lang="it-IT" altLang="en-US" sz="1800"/>
              <a:t>: suddivisione in base al livello di priorità (1 a 4)</a:t>
            </a:r>
            <a:endParaRPr lang="it-IT" altLang="en-US" sz="1800"/>
          </a:p>
          <a:p>
            <a:pPr marL="0" indent="0" algn="l">
              <a:buNone/>
            </a:pPr>
            <a:endParaRPr lang="it-IT" altLang="en-US" sz="1800"/>
          </a:p>
          <a:p>
            <a:pPr marL="0" indent="0" algn="l">
              <a:buNone/>
            </a:pPr>
            <a:r>
              <a:rPr lang="it-IT" altLang="en-US" sz="1800"/>
              <a:t>-</a:t>
            </a:r>
            <a:r>
              <a:rPr lang="it-IT" altLang="en-US" sz="1800">
                <a:solidFill>
                  <a:srgbClr val="0070C0"/>
                </a:solidFill>
              </a:rPr>
              <a:t> Selezione job</a:t>
            </a:r>
            <a:r>
              <a:rPr lang="it-IT" altLang="en-US" sz="1800"/>
              <a:t> nel centro: Prioritaria senza preemption. </a:t>
            </a:r>
            <a:endParaRPr lang="it-IT" altLang="en-US" sz="1800"/>
          </a:p>
          <a:p>
            <a:pPr marL="0" indent="0" algn="l">
              <a:buNone/>
            </a:pPr>
            <a:r>
              <a:rPr lang="it-IT" altLang="en-US" sz="1800"/>
              <a:t>FIFO all’interno della stessa coda di attesa</a:t>
            </a:r>
            <a:endParaRPr lang="it-IT" altLang="en-US" sz="1800"/>
          </a:p>
        </p:txBody>
      </p:sp>
      <p:grpSp>
        <p:nvGrpSpPr>
          <p:cNvPr id="86" name="Group 85"/>
          <p:cNvGrpSpPr/>
          <p:nvPr/>
        </p:nvGrpSpPr>
        <p:grpSpPr>
          <a:xfrm>
            <a:off x="6097270" y="1754505"/>
            <a:ext cx="6117590" cy="4291965"/>
            <a:chOff x="10462" y="2338"/>
            <a:chExt cx="9634" cy="6759"/>
          </a:xfrm>
        </p:grpSpPr>
        <p:grpSp>
          <p:nvGrpSpPr>
            <p:cNvPr id="73" name="Group 72"/>
            <p:cNvGrpSpPr/>
            <p:nvPr/>
          </p:nvGrpSpPr>
          <p:grpSpPr>
            <a:xfrm>
              <a:off x="13629" y="3053"/>
              <a:ext cx="4847" cy="6044"/>
              <a:chOff x="13357" y="2402"/>
              <a:chExt cx="4847" cy="6044"/>
            </a:xfrm>
          </p:grpSpPr>
          <p:grpSp>
            <p:nvGrpSpPr>
              <p:cNvPr id="60" name="Group 59"/>
              <p:cNvGrpSpPr/>
              <p:nvPr/>
            </p:nvGrpSpPr>
            <p:grpSpPr>
              <a:xfrm>
                <a:off x="13357" y="2402"/>
                <a:ext cx="2446" cy="6044"/>
                <a:chOff x="14063" y="2204"/>
                <a:chExt cx="1690" cy="5143"/>
              </a:xfrm>
            </p:grpSpPr>
            <p:pic>
              <p:nvPicPr>
                <p:cNvPr id="61" name="Picture 60" descr="fifo"/>
                <p:cNvPicPr>
                  <a:picLocks noChangeAspect="1"/>
                </p:cNvPicPr>
                <p:nvPr/>
              </p:nvPicPr>
              <p:blipFill>
                <a:blip r:embed="rId1"/>
                <a:stretch>
                  <a:fillRect/>
                </a:stretch>
              </p:blipFill>
              <p:spPr>
                <a:xfrm>
                  <a:off x="14298" y="3651"/>
                  <a:ext cx="1182" cy="1182"/>
                </a:xfrm>
                <a:prstGeom prst="rect">
                  <a:avLst/>
                </a:prstGeom>
              </p:spPr>
            </p:pic>
            <p:pic>
              <p:nvPicPr>
                <p:cNvPr id="62" name="Content Placeholder 8" descr="fifo"/>
                <p:cNvPicPr>
                  <a:picLocks noChangeAspect="1"/>
                </p:cNvPicPr>
                <p:nvPr/>
              </p:nvPicPr>
              <p:blipFill>
                <a:blip r:embed="rId1"/>
                <a:stretch>
                  <a:fillRect/>
                </a:stretch>
              </p:blipFill>
              <p:spPr>
                <a:xfrm>
                  <a:off x="14361" y="6207"/>
                  <a:ext cx="1140" cy="1140"/>
                </a:xfrm>
                <a:prstGeom prst="rect">
                  <a:avLst/>
                </a:prstGeom>
              </p:spPr>
            </p:pic>
            <p:pic>
              <p:nvPicPr>
                <p:cNvPr id="63" name="Picture 62" descr="fifo"/>
                <p:cNvPicPr>
                  <a:picLocks noChangeAspect="1"/>
                </p:cNvPicPr>
                <p:nvPr/>
              </p:nvPicPr>
              <p:blipFill>
                <a:blip r:embed="rId1"/>
                <a:stretch>
                  <a:fillRect/>
                </a:stretch>
              </p:blipFill>
              <p:spPr>
                <a:xfrm>
                  <a:off x="14319" y="4929"/>
                  <a:ext cx="1182" cy="1182"/>
                </a:xfrm>
                <a:prstGeom prst="rect">
                  <a:avLst/>
                </a:prstGeom>
              </p:spPr>
            </p:pic>
            <p:pic>
              <p:nvPicPr>
                <p:cNvPr id="64" name="Picture 63" descr="fifo"/>
                <p:cNvPicPr>
                  <a:picLocks noChangeAspect="1"/>
                </p:cNvPicPr>
                <p:nvPr/>
              </p:nvPicPr>
              <p:blipFill>
                <a:blip r:embed="rId1"/>
                <a:stretch>
                  <a:fillRect/>
                </a:stretch>
              </p:blipFill>
              <p:spPr>
                <a:xfrm>
                  <a:off x="14298" y="2373"/>
                  <a:ext cx="1182" cy="1182"/>
                </a:xfrm>
                <a:prstGeom prst="rect">
                  <a:avLst/>
                </a:prstGeom>
              </p:spPr>
            </p:pic>
            <p:sp>
              <p:nvSpPr>
                <p:cNvPr id="65" name="Text Box 64"/>
                <p:cNvSpPr txBox="1"/>
                <p:nvPr/>
              </p:nvSpPr>
              <p:spPr>
                <a:xfrm>
                  <a:off x="14067" y="2204"/>
                  <a:ext cx="1644" cy="41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it-IT" altLang="en-US" sz="1400" b="1">
                      <a:solidFill>
                        <a:schemeClr val="tx1"/>
                      </a:solidFill>
                    </a:rPr>
                    <a:t>Pr1</a:t>
                  </a:r>
                  <a:endParaRPr lang="it-IT" altLang="en-US" sz="1400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6" name="Text Box 65"/>
                <p:cNvSpPr txBox="1"/>
                <p:nvPr/>
              </p:nvSpPr>
              <p:spPr>
                <a:xfrm>
                  <a:off x="14088" y="3483"/>
                  <a:ext cx="1644" cy="41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it-IT" altLang="en-US" sz="1400" b="1">
                      <a:solidFill>
                        <a:schemeClr val="tx1"/>
                      </a:solidFill>
                    </a:rPr>
                    <a:t>Pr2</a:t>
                  </a:r>
                  <a:endParaRPr lang="it-IT" altLang="en-US" sz="1400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7" name="Text Box 66"/>
                <p:cNvSpPr txBox="1"/>
                <p:nvPr/>
              </p:nvSpPr>
              <p:spPr>
                <a:xfrm>
                  <a:off x="14109" y="4762"/>
                  <a:ext cx="1644" cy="41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it-IT" altLang="en-US" sz="1400" b="1">
                      <a:solidFill>
                        <a:schemeClr val="tx1"/>
                      </a:solidFill>
                    </a:rPr>
                    <a:t>Pr3</a:t>
                  </a:r>
                  <a:endParaRPr lang="it-IT" altLang="en-US" sz="1400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8" name="Text Box 67"/>
                <p:cNvSpPr txBox="1"/>
                <p:nvPr/>
              </p:nvSpPr>
              <p:spPr>
                <a:xfrm>
                  <a:off x="14109" y="6041"/>
                  <a:ext cx="1644" cy="41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it-IT" altLang="en-US" sz="1400" b="1">
                      <a:solidFill>
                        <a:schemeClr val="tx1"/>
                      </a:solidFill>
                    </a:rPr>
                    <a:t>Pr4</a:t>
                  </a:r>
                  <a:endParaRPr lang="it-IT" altLang="en-US" sz="1400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9" name="Up Arrow 68"/>
                <p:cNvSpPr/>
                <p:nvPr/>
              </p:nvSpPr>
              <p:spPr>
                <a:xfrm>
                  <a:off x="14063" y="3651"/>
                  <a:ext cx="83" cy="2556"/>
                </a:xfrm>
                <a:prstGeom prst="upArrow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pic>
            <p:nvPicPr>
              <p:cNvPr id="71" name="Content Placeholder 55" descr="team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6808" y="2614"/>
                <a:ext cx="1396" cy="1396"/>
              </a:xfrm>
              <a:prstGeom prst="rect">
                <a:avLst/>
              </a:prstGeom>
            </p:spPr>
          </p:pic>
          <p:pic>
            <p:nvPicPr>
              <p:cNvPr id="72" name="Content Placeholder 55" descr="team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6808" y="4096"/>
                <a:ext cx="1396" cy="1396"/>
              </a:xfrm>
              <a:prstGeom prst="rect">
                <a:avLst/>
              </a:prstGeom>
            </p:spPr>
          </p:pic>
        </p:grpSp>
        <p:sp>
          <p:nvSpPr>
            <p:cNvPr id="75" name="Text Box 74"/>
            <p:cNvSpPr txBox="1"/>
            <p:nvPr/>
          </p:nvSpPr>
          <p:spPr>
            <a:xfrm>
              <a:off x="13820" y="2338"/>
              <a:ext cx="3320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it-IT" altLang="en-US" sz="2400" b="1">
                  <a:solidFill>
                    <a:srgbClr val="0070C0"/>
                  </a:solidFill>
                  <a:sym typeface="+mn-ea"/>
                </a:rPr>
                <a:t>Queues</a:t>
              </a:r>
              <a:endParaRPr lang="it-IT" altLang="en-US" sz="2400" b="1">
                <a:solidFill>
                  <a:srgbClr val="0070C0"/>
                </a:solidFill>
              </a:endParaRPr>
            </a:p>
          </p:txBody>
        </p:sp>
        <p:sp>
          <p:nvSpPr>
            <p:cNvPr id="76" name="Text Box 75"/>
            <p:cNvSpPr txBox="1"/>
            <p:nvPr/>
          </p:nvSpPr>
          <p:spPr>
            <a:xfrm>
              <a:off x="16776" y="2338"/>
              <a:ext cx="3320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it-IT" altLang="en-US" sz="2400" b="1">
                  <a:solidFill>
                    <a:srgbClr val="0070C0"/>
                  </a:solidFill>
                  <a:sym typeface="+mn-ea"/>
                </a:rPr>
                <a:t>Servers</a:t>
              </a:r>
              <a:endParaRPr lang="it-IT" altLang="en-US" sz="2400" b="1">
                <a:solidFill>
                  <a:srgbClr val="0070C0"/>
                </a:solidFill>
              </a:endParaRPr>
            </a:p>
          </p:txBody>
        </p:sp>
        <p:sp>
          <p:nvSpPr>
            <p:cNvPr id="79" name="Text Box 78"/>
            <p:cNvSpPr txBox="1"/>
            <p:nvPr/>
          </p:nvSpPr>
          <p:spPr>
            <a:xfrm>
              <a:off x="10680" y="2358"/>
              <a:ext cx="3320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it-IT" altLang="en-US" sz="2400" b="1">
                  <a:solidFill>
                    <a:srgbClr val="0070C0"/>
                  </a:solidFill>
                  <a:sym typeface="+mn-ea"/>
                </a:rPr>
                <a:t>Arrivi</a:t>
              </a:r>
              <a:endParaRPr lang="it-IT" altLang="en-US" sz="2400" b="1">
                <a:solidFill>
                  <a:srgbClr val="0070C0"/>
                </a:solidFill>
              </a:endParaRPr>
            </a:p>
          </p:txBody>
        </p:sp>
        <p:sp>
          <p:nvSpPr>
            <p:cNvPr id="81" name="Text Box 80"/>
            <p:cNvSpPr txBox="1"/>
            <p:nvPr/>
          </p:nvSpPr>
          <p:spPr>
            <a:xfrm>
              <a:off x="10462" y="3263"/>
              <a:ext cx="2227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it-IT" altLang="en-US" sz="1600" b="1">
                  <a:solidFill>
                    <a:schemeClr val="tx1"/>
                  </a:solidFill>
                </a:rPr>
                <a:t>Installazioni</a:t>
              </a:r>
              <a:endParaRPr lang="it-IT" altLang="en-US" sz="1600" b="1">
                <a:solidFill>
                  <a:schemeClr val="tx1"/>
                </a:solidFill>
              </a:endParaRPr>
            </a:p>
          </p:txBody>
        </p:sp>
        <p:cxnSp>
          <p:nvCxnSpPr>
            <p:cNvPr id="83" name="Straight Connector 82"/>
            <p:cNvCxnSpPr/>
            <p:nvPr/>
          </p:nvCxnSpPr>
          <p:spPr>
            <a:xfrm>
              <a:off x="13061" y="2358"/>
              <a:ext cx="20" cy="65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>
              <a:off x="16385" y="2358"/>
              <a:ext cx="20" cy="65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5" name="Picture 84" descr="installazione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991" y="3857"/>
              <a:ext cx="889" cy="89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it-IT" altLang="en-US" b="1">
                <a:solidFill>
                  <a:srgbClr val="0070C0"/>
                </a:solidFill>
              </a:rPr>
              <a:t>Modello concettuale</a:t>
            </a:r>
            <a:endParaRPr lang="it-IT" altLang="en-US" b="1">
              <a:solidFill>
                <a:srgbClr val="0070C0"/>
              </a:solidFill>
            </a:endParaRPr>
          </a:p>
        </p:txBody>
      </p:sp>
      <p:pic>
        <p:nvPicPr>
          <p:cNvPr id="17" name="Content Placeholder 16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2130425" y="1691005"/>
            <a:ext cx="6807200" cy="1440815"/>
          </a:xfrm>
          <a:prstGeom prst="rect">
            <a:avLst/>
          </a:prstGeom>
        </p:spPr>
      </p:pic>
      <p:pic>
        <p:nvPicPr>
          <p:cNvPr id="20" name="Content Placeholder 19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185545" y="4382135"/>
            <a:ext cx="1849120" cy="1557020"/>
          </a:xfrm>
          <a:prstGeom prst="rect">
            <a:avLst/>
          </a:prstGeom>
        </p:spPr>
      </p:pic>
      <p:sp>
        <p:nvSpPr>
          <p:cNvPr id="23" name="Text Box 22"/>
          <p:cNvSpPr txBox="1"/>
          <p:nvPr/>
        </p:nvSpPr>
        <p:spPr>
          <a:xfrm>
            <a:off x="1042035" y="2237740"/>
            <a:ext cx="13804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it-IT" altLang="en-US" sz="2400"/>
              <a:t>Flusso</a:t>
            </a:r>
            <a:endParaRPr lang="it-IT" altLang="en-US" sz="2400"/>
          </a:p>
        </p:txBody>
      </p:sp>
      <p:sp>
        <p:nvSpPr>
          <p:cNvPr id="24" name="Text Box 23"/>
          <p:cNvSpPr txBox="1"/>
          <p:nvPr/>
        </p:nvSpPr>
        <p:spPr>
          <a:xfrm>
            <a:off x="1275080" y="3244850"/>
            <a:ext cx="136334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400"/>
              <a:t>Sviluppo</a:t>
            </a:r>
            <a:endParaRPr lang="en-US" sz="2400"/>
          </a:p>
        </p:txBody>
      </p:sp>
      <p:sp>
        <p:nvSpPr>
          <p:cNvPr id="25" name="Text Box 24"/>
          <p:cNvSpPr txBox="1"/>
          <p:nvPr/>
        </p:nvSpPr>
        <p:spPr>
          <a:xfrm>
            <a:off x="838200" y="3712210"/>
            <a:ext cx="22377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it-IT" altLang="en-US"/>
              <a:t>server a coda multipla</a:t>
            </a:r>
            <a:endParaRPr lang="it-IT" altLang="en-US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7895" y="4439285"/>
            <a:ext cx="2100580" cy="1409065"/>
          </a:xfrm>
          <a:prstGeom prst="rect">
            <a:avLst/>
          </a:prstGeom>
        </p:spPr>
      </p:pic>
      <p:sp>
        <p:nvSpPr>
          <p:cNvPr id="36" name="Text Box 35"/>
          <p:cNvSpPr txBox="1"/>
          <p:nvPr/>
        </p:nvSpPr>
        <p:spPr>
          <a:xfrm>
            <a:off x="4932680" y="3251835"/>
            <a:ext cx="136334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it-IT" altLang="en-US" sz="2400"/>
              <a:t>Collaudo</a:t>
            </a:r>
            <a:endParaRPr lang="it-IT" altLang="en-US" sz="2400"/>
          </a:p>
        </p:txBody>
      </p:sp>
      <p:sp>
        <p:nvSpPr>
          <p:cNvPr id="37" name="Text Box 36"/>
          <p:cNvSpPr txBox="1"/>
          <p:nvPr/>
        </p:nvSpPr>
        <p:spPr>
          <a:xfrm>
            <a:off x="8590280" y="3251835"/>
            <a:ext cx="165735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it-IT" altLang="en-US" sz="2400"/>
              <a:t>Produzione</a:t>
            </a:r>
            <a:endParaRPr lang="it-IT" altLang="en-US" sz="2400"/>
          </a:p>
        </p:txBody>
      </p:sp>
      <p:sp>
        <p:nvSpPr>
          <p:cNvPr id="39" name="Text Box 38"/>
          <p:cNvSpPr txBox="1"/>
          <p:nvPr/>
        </p:nvSpPr>
        <p:spPr>
          <a:xfrm>
            <a:off x="4326890" y="3705225"/>
            <a:ext cx="2722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it-IT" altLang="en-US"/>
              <a:t>multiserver a coda multipla</a:t>
            </a:r>
            <a:endParaRPr lang="it-IT" altLang="en-US"/>
          </a:p>
        </p:txBody>
      </p:sp>
      <p:sp>
        <p:nvSpPr>
          <p:cNvPr id="40" name="Text Box 39"/>
          <p:cNvSpPr txBox="1"/>
          <p:nvPr/>
        </p:nvSpPr>
        <p:spPr>
          <a:xfrm>
            <a:off x="8152765" y="3705225"/>
            <a:ext cx="2722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it-IT" altLang="en-US">
                <a:sym typeface="+mn-ea"/>
              </a:rPr>
              <a:t>multiserver a coda multipl</a:t>
            </a:r>
            <a:r>
              <a:rPr lang="it-IT" altLang="en-US"/>
              <a:t>a</a:t>
            </a:r>
            <a:endParaRPr lang="it-IT" altLang="en-US"/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61705" y="4321810"/>
            <a:ext cx="1905000" cy="164401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it-IT" altLang="en-US" b="1">
                <a:solidFill>
                  <a:srgbClr val="0070C0"/>
                </a:solidFill>
              </a:rPr>
              <a:t>Modello concettuale</a:t>
            </a:r>
            <a:endParaRPr lang="it-IT" altLang="en-US" b="1">
              <a:solidFill>
                <a:srgbClr val="0070C0"/>
              </a:solidFill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838200" y="1691005"/>
            <a:ext cx="10514965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A questi, sono stati aggiunti e sviluppati altri 3 centri a servente a coda singola:</a:t>
            </a:r>
            <a:endParaRPr lang="en-US"/>
          </a:p>
          <a:p>
            <a:endParaRPr lang="en-US"/>
          </a:p>
          <a:p>
            <a:r>
              <a:rPr lang="en-US">
                <a:solidFill>
                  <a:srgbClr val="0070C0"/>
                </a:solidFill>
              </a:rPr>
              <a:t>4) Fast Development-Test</a:t>
            </a:r>
            <a:endParaRPr lang="en-US">
              <a:solidFill>
                <a:srgbClr val="0070C0"/>
              </a:solidFill>
            </a:endParaRPr>
          </a:p>
          <a:p>
            <a:r>
              <a:rPr lang="en-US"/>
              <a:t>Rappresenta il team di lavoro “straordinario” per lo sviluppo e il testing rapido dei job a priorità 1.</a:t>
            </a:r>
            <a:endParaRPr lang="en-US"/>
          </a:p>
          <a:p>
            <a:r>
              <a:rPr lang="en-US">
                <a:solidFill>
                  <a:srgbClr val="0070C0"/>
                </a:solidFill>
              </a:rPr>
              <a:t>5) Delay Production</a:t>
            </a:r>
            <a:endParaRPr lang="en-US">
              <a:solidFill>
                <a:srgbClr val="0070C0"/>
              </a:solidFill>
            </a:endParaRPr>
          </a:p>
          <a:p>
            <a:r>
              <a:rPr lang="en-US"/>
              <a:t>Si colloca fra il Collaudo e la Produzione e permette di astrarre l’attesa e il setup delle macchine in</a:t>
            </a:r>
            <a:endParaRPr lang="en-US"/>
          </a:p>
          <a:p>
            <a:r>
              <a:rPr lang="en-US"/>
              <a:t>produzione per i job di priorità 2 (“high”).</a:t>
            </a:r>
            <a:endParaRPr lang="en-US"/>
          </a:p>
          <a:p>
            <a:r>
              <a:rPr lang="en-US">
                <a:solidFill>
                  <a:srgbClr val="0070C0"/>
                </a:solidFill>
              </a:rPr>
              <a:t>6) Rollback</a:t>
            </a:r>
            <a:endParaRPr lang="en-US">
              <a:solidFill>
                <a:srgbClr val="0070C0"/>
              </a:solidFill>
            </a:endParaRPr>
          </a:p>
          <a:p>
            <a:r>
              <a:rPr lang="en-US"/>
              <a:t>Si colloca fra Produzione e Sviluppo. Astrae I feedback della produzione allo sviluppo che necessitano di un</a:t>
            </a:r>
            <a:r>
              <a:rPr lang="it-IT" altLang="en-US"/>
              <a:t> </a:t>
            </a:r>
            <a:r>
              <a:rPr lang="en-US"/>
              <a:t>rollback delle macchine di produzione.</a:t>
            </a:r>
            <a:endParaRPr lang="en-US"/>
          </a:p>
          <a:p>
            <a:endParaRPr lang="en-US"/>
          </a:p>
          <a:p>
            <a:r>
              <a:rPr lang="en-US"/>
              <a:t>Feedback:</a:t>
            </a:r>
            <a:endParaRPr lang="en-US"/>
          </a:p>
          <a:p>
            <a:r>
              <a:rPr lang="en-US"/>
              <a:t>- Dal Collaudo allo sviluppo.</a:t>
            </a:r>
            <a:endParaRPr lang="en-US"/>
          </a:p>
          <a:p>
            <a:r>
              <a:rPr lang="en-US"/>
              <a:t>- Dalla Produzione al Test.</a:t>
            </a:r>
            <a:endParaRPr lang="en-US"/>
          </a:p>
          <a:p>
            <a:r>
              <a:rPr lang="en-US"/>
              <a:t>- Dalla Produzione allo Sviluppo.</a:t>
            </a:r>
            <a:endParaRPr lang="en-US"/>
          </a:p>
          <a:p>
            <a:r>
              <a:rPr lang="en-US"/>
              <a:t>- Dalla Produzione allo sviluppo tramite Rollback.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it-IT" altLang="en-US" b="1">
                <a:solidFill>
                  <a:srgbClr val="0070C0"/>
                </a:solidFill>
              </a:rPr>
              <a:t>Modello concettuale</a:t>
            </a:r>
            <a:endParaRPr lang="it-IT" altLang="en-US" b="1">
              <a:solidFill>
                <a:srgbClr val="0070C0"/>
              </a:solidFill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838200" y="1931035"/>
            <a:ext cx="18364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it-IT" altLang="en-US"/>
              <a:t>Sistema completo</a:t>
            </a:r>
            <a:endParaRPr lang="it-IT" altLang="en-US"/>
          </a:p>
        </p:txBody>
      </p:sp>
      <p:pic>
        <p:nvPicPr>
          <p:cNvPr id="741198065" name="Immagine 7" descr="Immagine che contiene diagramma, Piano, Disegno tecnico, linea&#10;&#10;Descrizione generata automaticamente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9570" y="1301750"/>
            <a:ext cx="8444230" cy="476059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it-IT" altLang="en-US" b="1">
                <a:solidFill>
                  <a:srgbClr val="0070C0"/>
                </a:solidFill>
              </a:rPr>
              <a:t>Modello specifiche</a:t>
            </a:r>
            <a:endParaRPr lang="it-IT" altLang="en-US" b="1">
              <a:solidFill>
                <a:srgbClr val="0070C0"/>
              </a:solidFill>
            </a:endParaRPr>
          </a:p>
        </p:txBody>
      </p:sp>
      <p:sp>
        <p:nvSpPr>
          <p:cNvPr id="100" name="Text Box 99"/>
          <p:cNvSpPr txBox="1"/>
          <p:nvPr/>
        </p:nvSpPr>
        <p:spPr>
          <a:xfrm>
            <a:off x="838200" y="1591945"/>
            <a:ext cx="6692265" cy="53543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b="1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</a:rPr>
              <a:t>Distribuzioni</a:t>
            </a:r>
            <a:r>
              <a:rPr lang="en-US" b="0">
                <a:latin typeface="Calibri" panose="020F0502020204030204" charset="0"/>
                <a:cs typeface="Calibri" panose="020F0502020204030204" charset="0"/>
              </a:rPr>
              <a:t>Esponenziale </a:t>
            </a:r>
            <a:endParaRPr lang="en-US" b="1">
              <a:latin typeface="Calibri" panose="020F0502020204030204" charset="0"/>
              <a:cs typeface="Calibri" panose="020F0502020204030204" charset="0"/>
            </a:endParaRPr>
          </a:p>
          <a:p>
            <a:pPr indent="0"/>
            <a:r>
              <a:rPr lang="en-US" b="1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</a:rPr>
              <a:t>Probabilita routing</a:t>
            </a:r>
            <a:r>
              <a:rPr lang="en-US" b="0">
                <a:latin typeface="Calibri" panose="020F0502020204030204" charset="0"/>
                <a:cs typeface="Calibri" panose="020F0502020204030204" charset="0"/>
              </a:rPr>
              <a:t>Probabilità feedback Collaudo verso Sviluppo: 10%Probabilità feedback Produzione verso Collaudo: 5%Probabilità feedback Produzione verso Sviluppo: 2%Probabilità feedback Produzione verso Sviluppo con rollback: 1% </a:t>
            </a:r>
            <a:endParaRPr lang="en-US" b="1">
              <a:latin typeface="Calibri" panose="020F0502020204030204" charset="0"/>
              <a:cs typeface="Calibri" panose="020F0502020204030204" charset="0"/>
            </a:endParaRPr>
          </a:p>
          <a:p>
            <a:pPr indent="0"/>
            <a:r>
              <a:rPr lang="en-US" b="1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</a:rPr>
              <a:t>Tassi di arrivo</a:t>
            </a:r>
            <a:r>
              <a:rPr lang="en-US" b="0">
                <a:latin typeface="Calibri" panose="020F0502020204030204" charset="0"/>
                <a:cs typeface="Calibri" panose="020F0502020204030204" charset="0"/>
              </a:rPr>
              <a:t>Il numero medio di arrivi nel sistema su base giornaliera è 4 job/giornoQuesta viene suddivisa per le varie priorità come segue:- probabilità job priorità 1: 0.5%- probabilità job priorità 2: 30%- probabilità job priorità 3: 60%- probabilità job priorità 4: 9.5%</a:t>
            </a:r>
            <a:endParaRPr lang="en-US" b="0">
              <a:latin typeface="Calibri" panose="020F0502020204030204" charset="0"/>
              <a:cs typeface="Calibri" panose="020F0502020204030204" charset="0"/>
            </a:endParaRPr>
          </a:p>
          <a:p>
            <a:pPr indent="0"/>
            <a:r>
              <a:rPr lang="en-US" b="0">
                <a:latin typeface="Times New Roman" panose="02020603050405020304" charset="0"/>
                <a:cs typeface="Noto Serif CJK SC" charset="0"/>
              </a:rPr>
              <a:t> </a:t>
            </a:r>
            <a:endParaRPr lang="en-US" b="1">
              <a:latin typeface="Times New Roman" panose="02020603050405020304" charset="0"/>
              <a:cs typeface="Noto Serif CJK SC" charset="0"/>
            </a:endParaRPr>
          </a:p>
          <a:p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7745730" y="1790700"/>
            <a:ext cx="3608070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Tempi di servizio</a:t>
            </a:r>
            <a:r>
              <a:rPr lang="en-US">
                <a:latin typeface="Calibri" panose="020F0502020204030204" charset="0"/>
                <a:cs typeface="Calibri" panose="020F0502020204030204" charset="0"/>
                <a:sym typeface="+mn-ea"/>
              </a:rPr>
              <a:t>E[Si] sviluppo : 5 job/giornoE[Si] collaudo : 4 job/giornoE[Si] produzione : 8 job/giornoE[S] delay Prod. : 6 job/giornoE[S] rollback : 2 job/giornoE[S] fast devel-test : 12 job/giorno</a:t>
            </a:r>
            <a:r>
              <a:rPr lang="en-US" b="1">
                <a:latin typeface="Calibri" panose="020F0502020204030204" charset="0"/>
                <a:cs typeface="Calibri" panose="020F0502020204030204" charset="0"/>
                <a:sym typeface="+mn-ea"/>
              </a:rPr>
              <a:t> </a:t>
            </a:r>
            <a:endParaRPr lang="en-US" b="1"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r>
              <a:rPr lang="en-US" b="1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QOS</a:t>
            </a:r>
            <a:r>
              <a:rPr lang="en-US">
                <a:latin typeface="Calibri" panose="020F0502020204030204" charset="0"/>
                <a:cs typeface="Calibri" panose="020F0502020204030204" charset="0"/>
                <a:sym typeface="+mn-ea"/>
              </a:rPr>
              <a:t>1) Job priorità 1: E[Ts] &lt; 5 ore2) Job priorità 2: E[Ts] &lt; 24 ore3) Job priorità 3: E[Ts] &lt; 3 giorn</a:t>
            </a:r>
            <a:r>
              <a:rPr lang="en-US">
                <a:latin typeface="Times New Roman" panose="02020603050405020304" charset="0"/>
                <a:cs typeface="Noto Serif CJK SC" charset="0"/>
                <a:sym typeface="+mn-ea"/>
              </a:rPr>
              <a:t>i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it-IT" altLang="en-US" b="1">
                <a:solidFill>
                  <a:srgbClr val="0070C0"/>
                </a:solidFill>
              </a:rPr>
              <a:t>Modello specifiche</a:t>
            </a:r>
            <a:endParaRPr lang="it-IT" altLang="en-US" b="1">
              <a:solidFill>
                <a:srgbClr val="0070C0"/>
              </a:solidFill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838200" y="1931035"/>
            <a:ext cx="183642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it-IT" altLang="en-US"/>
              <a:t>Sistema completo</a:t>
            </a:r>
            <a:endParaRPr lang="it-IT" altLang="en-US"/>
          </a:p>
          <a:p>
            <a:r>
              <a:rPr lang="it-IT" altLang="en-US"/>
              <a:t>con feedback</a:t>
            </a:r>
            <a:endParaRPr lang="it-IT" altLang="en-US"/>
          </a:p>
        </p:txBody>
      </p:sp>
      <p:pic>
        <p:nvPicPr>
          <p:cNvPr id="883975147" name="Immagine 1" descr="Immagine che contiene diagramma, Piano, linea, Disegno tecnico&#10;&#10;Descrizione generata automaticamente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57" b="3297"/>
          <a:stretch>
            <a:fillRect/>
          </a:stretch>
        </p:blipFill>
        <p:spPr>
          <a:xfrm>
            <a:off x="3036570" y="1938655"/>
            <a:ext cx="8316595" cy="40513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8133</Words>
  <Application>WPS Presentation</Application>
  <PresentationFormat>Widescreen</PresentationFormat>
  <Paragraphs>326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9" baseType="lpstr">
      <vt:lpstr>Arial</vt:lpstr>
      <vt:lpstr>SimSun</vt:lpstr>
      <vt:lpstr>Wingdings</vt:lpstr>
      <vt:lpstr>Calibri</vt:lpstr>
      <vt:lpstr>Times New Roman</vt:lpstr>
      <vt:lpstr>Noto Serif CJK SC</vt:lpstr>
      <vt:lpstr>Segoe Print</vt:lpstr>
      <vt:lpstr>Microsoft YaHei</vt:lpstr>
      <vt:lpstr>Arial Unicode MS</vt:lpstr>
      <vt:lpstr>Calibri Light</vt:lpstr>
      <vt:lpstr>Office Theme</vt:lpstr>
      <vt:lpstr>PowerPoint 演示文稿</vt:lpstr>
      <vt:lpstr>Descrizione sistema</vt:lpstr>
      <vt:lpstr>Descrizione sistema</vt:lpstr>
      <vt:lpstr>Astrazione</vt:lpstr>
      <vt:lpstr>Modello concettuale</vt:lpstr>
      <vt:lpstr>Modello concettuale</vt:lpstr>
      <vt:lpstr>Modello concettuale</vt:lpstr>
      <vt:lpstr>Modello specifiche</vt:lpstr>
      <vt:lpstr>Modello specifiche</vt:lpstr>
      <vt:lpstr>Modello Computazionale</vt:lpstr>
      <vt:lpstr>Verifica</vt:lpstr>
      <vt:lpstr>Validazione</vt:lpstr>
      <vt:lpstr>Validazione</vt:lpstr>
      <vt:lpstr>Analisi orizzonte infinito</vt:lpstr>
      <vt:lpstr>Analisi orizzonte finito</vt:lpstr>
      <vt:lpstr>Conclusioni</vt:lpstr>
      <vt:lpstr>Conclusioni</vt:lpstr>
      <vt:lpstr>Manuale d’uso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Stefano</dc:creator>
  <cp:lastModifiedBy>Stefano</cp:lastModifiedBy>
  <cp:revision>14</cp:revision>
  <dcterms:created xsi:type="dcterms:W3CDTF">2023-07-13T14:28:00Z</dcterms:created>
  <dcterms:modified xsi:type="dcterms:W3CDTF">2023-07-15T17:22:19Z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7A6EFF9BE7254A8492CEDB882AC64D77</vt:lpwstr>
  </property>
  <property fmtid="{D5CDD505-2E9C-101B-9397-08002B2CF9AE}" pid="3" name="KSOProductBuildVer">
    <vt:lpwstr>1033-11.2.0.11537</vt:lpwstr>
  </property>
</Properties>
</file>