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3"/>
  </p:notesMasterIdLst>
  <p:handoutMasterIdLst>
    <p:handoutMasterId r:id="rId24"/>
  </p:handoutMasterIdLst>
  <p:sldIdLst>
    <p:sldId id="257" r:id="rId2"/>
    <p:sldId id="286" r:id="rId3"/>
    <p:sldId id="311" r:id="rId4"/>
    <p:sldId id="287" r:id="rId5"/>
    <p:sldId id="312" r:id="rId6"/>
    <p:sldId id="313" r:id="rId7"/>
    <p:sldId id="314" r:id="rId8"/>
    <p:sldId id="315" r:id="rId9"/>
    <p:sldId id="292" r:id="rId10"/>
    <p:sldId id="294" r:id="rId11"/>
    <p:sldId id="308" r:id="rId12"/>
    <p:sldId id="295" r:id="rId13"/>
    <p:sldId id="300" r:id="rId14"/>
    <p:sldId id="317" r:id="rId15"/>
    <p:sldId id="316" r:id="rId16"/>
    <p:sldId id="318" r:id="rId17"/>
    <p:sldId id="319" r:id="rId18"/>
    <p:sldId id="320" r:id="rId19"/>
    <p:sldId id="321" r:id="rId20"/>
    <p:sldId id="302" r:id="rId21"/>
    <p:sldId id="301" r:id="rId22"/>
  </p:sldIdLst>
  <p:sldSz cx="9144000" cy="6858000" type="screen4x3"/>
  <p:notesSz cx="6888163" cy="100203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o Sonzogni" initials="M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5BD"/>
    <a:srgbClr val="22373A"/>
    <a:srgbClr val="000548"/>
    <a:srgbClr val="4A7DD8"/>
    <a:srgbClr val="46A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5" autoAdjust="0"/>
    <p:restoredTop sz="86604" autoAdjust="0"/>
  </p:normalViewPr>
  <p:slideViewPr>
    <p:cSldViewPr snapToGrid="0">
      <p:cViewPr varScale="1">
        <p:scale>
          <a:sx n="99" d="100"/>
          <a:sy n="99" d="100"/>
        </p:scale>
        <p:origin x="23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DBC8F-C8BB-4F0D-A607-B580693B00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15E11D-624D-4D73-9FFD-F3CF0334705B}">
      <dgm:prSet/>
      <dgm:spPr/>
      <dgm:t>
        <a:bodyPr/>
        <a:lstStyle/>
        <a:p>
          <a:r>
            <a:rPr lang="it-IT" dirty="0"/>
            <a:t>Un tessuto è un insieme di cellule associate per funzione. Dal punto di vista elettrico si modellizza come un bipolo RC.</a:t>
          </a:r>
        </a:p>
      </dgm:t>
    </dgm:pt>
    <dgm:pt modelId="{854903E2-74A3-4A83-AD35-5FE8C5153922}" type="parTrans" cxnId="{5C0374AF-3357-4F75-A167-849BAD5F4D6E}">
      <dgm:prSet/>
      <dgm:spPr/>
      <dgm:t>
        <a:bodyPr/>
        <a:lstStyle/>
        <a:p>
          <a:endParaRPr lang="en-US"/>
        </a:p>
      </dgm:t>
    </dgm:pt>
    <dgm:pt modelId="{E22F34AF-92F2-4A65-B4BE-362550EE0C3D}" type="sibTrans" cxnId="{5C0374AF-3357-4F75-A167-849BAD5F4D6E}">
      <dgm:prSet/>
      <dgm:spPr/>
      <dgm:t>
        <a:bodyPr/>
        <a:lstStyle/>
        <a:p>
          <a:endParaRPr lang="en-US"/>
        </a:p>
      </dgm:t>
    </dgm:pt>
    <dgm:pt modelId="{DC6F4F2C-CE48-420F-A4B5-A79DD0813FC0}">
      <dgm:prSet/>
      <dgm:spPr/>
      <dgm:t>
        <a:bodyPr/>
        <a:lstStyle/>
        <a:p>
          <a:r>
            <a:rPr lang="it-IT" dirty="0"/>
            <a:t>La membrana cellulare separa le cariche elettriche e si comporta come un condensatore. Le proprietà resistive sono dovute alla presenza di grasso in ogni tessuto.</a:t>
          </a:r>
        </a:p>
      </dgm:t>
    </dgm:pt>
    <dgm:pt modelId="{6AA1C77D-6C2F-4BD6-9308-732DFD467E02}" type="parTrans" cxnId="{3CAA95DB-A7AC-4BAE-97A7-0F163582E01C}">
      <dgm:prSet/>
      <dgm:spPr/>
      <dgm:t>
        <a:bodyPr/>
        <a:lstStyle/>
        <a:p>
          <a:endParaRPr lang="en-US"/>
        </a:p>
      </dgm:t>
    </dgm:pt>
    <dgm:pt modelId="{BE2F2235-ABB0-4D98-9486-43CD2E0E9D7C}" type="sibTrans" cxnId="{3CAA95DB-A7AC-4BAE-97A7-0F163582E01C}">
      <dgm:prSet/>
      <dgm:spPr/>
      <dgm:t>
        <a:bodyPr/>
        <a:lstStyle/>
        <a:p>
          <a:endParaRPr lang="en-US"/>
        </a:p>
      </dgm:t>
    </dgm:pt>
    <dgm:pt modelId="{AB2A4C5E-AD89-4D87-B275-AD80C87C6B6D}">
      <dgm:prSet/>
      <dgm:spPr/>
      <dgm:t>
        <a:bodyPr/>
        <a:lstStyle/>
        <a:p>
          <a:r>
            <a:rPr lang="it-IT" dirty="0"/>
            <a:t>L’impedenza di un tessuto diminuisce all’aumentare della frequenza del segnale sinusoidale applicato.</a:t>
          </a:r>
        </a:p>
      </dgm:t>
    </dgm:pt>
    <dgm:pt modelId="{0B54804C-9601-4DB1-BF19-F33DEF167425}" type="parTrans" cxnId="{5752875F-F4C2-48E2-BD7D-C4A2D2616E52}">
      <dgm:prSet/>
      <dgm:spPr/>
      <dgm:t>
        <a:bodyPr/>
        <a:lstStyle/>
        <a:p>
          <a:endParaRPr lang="en-US"/>
        </a:p>
      </dgm:t>
    </dgm:pt>
    <dgm:pt modelId="{2704B67E-B7A9-48D2-B30A-E56BF383632A}" type="sibTrans" cxnId="{5752875F-F4C2-48E2-BD7D-C4A2D2616E52}">
      <dgm:prSet/>
      <dgm:spPr/>
      <dgm:t>
        <a:bodyPr/>
        <a:lstStyle/>
        <a:p>
          <a:endParaRPr lang="en-US"/>
        </a:p>
      </dgm:t>
    </dgm:pt>
    <dgm:pt modelId="{4819976B-8C79-4116-A0F2-CCDC2FCA2BE3}" type="pres">
      <dgm:prSet presAssocID="{375DBC8F-C8BB-4F0D-A607-B580693B00B5}" presName="vert0" presStyleCnt="0">
        <dgm:presLayoutVars>
          <dgm:dir/>
          <dgm:animOne val="branch"/>
          <dgm:animLvl val="lvl"/>
        </dgm:presLayoutVars>
      </dgm:prSet>
      <dgm:spPr/>
    </dgm:pt>
    <dgm:pt modelId="{473C6E35-026F-4D2D-AE76-01FADA1F45C2}" type="pres">
      <dgm:prSet presAssocID="{4C15E11D-624D-4D73-9FFD-F3CF0334705B}" presName="thickLine" presStyleLbl="alignNode1" presStyleIdx="0" presStyleCnt="3"/>
      <dgm:spPr/>
    </dgm:pt>
    <dgm:pt modelId="{843AE098-6CC4-43AC-8C9A-5FC0CD196645}" type="pres">
      <dgm:prSet presAssocID="{4C15E11D-624D-4D73-9FFD-F3CF0334705B}" presName="horz1" presStyleCnt="0"/>
      <dgm:spPr/>
    </dgm:pt>
    <dgm:pt modelId="{ABE85BAA-0133-4E48-B5A4-32CB54F63548}" type="pres">
      <dgm:prSet presAssocID="{4C15E11D-624D-4D73-9FFD-F3CF0334705B}" presName="tx1" presStyleLbl="revTx" presStyleIdx="0" presStyleCnt="3"/>
      <dgm:spPr/>
    </dgm:pt>
    <dgm:pt modelId="{6122D2FF-C6DA-4568-B385-2558CEA31834}" type="pres">
      <dgm:prSet presAssocID="{4C15E11D-624D-4D73-9FFD-F3CF0334705B}" presName="vert1" presStyleCnt="0"/>
      <dgm:spPr/>
    </dgm:pt>
    <dgm:pt modelId="{2FE1452E-C90B-4371-9717-AED4C41FCC08}" type="pres">
      <dgm:prSet presAssocID="{DC6F4F2C-CE48-420F-A4B5-A79DD0813FC0}" presName="thickLine" presStyleLbl="alignNode1" presStyleIdx="1" presStyleCnt="3"/>
      <dgm:spPr/>
    </dgm:pt>
    <dgm:pt modelId="{0A6BD678-6E47-425B-A49E-B4C7FE89E430}" type="pres">
      <dgm:prSet presAssocID="{DC6F4F2C-CE48-420F-A4B5-A79DD0813FC0}" presName="horz1" presStyleCnt="0"/>
      <dgm:spPr/>
    </dgm:pt>
    <dgm:pt modelId="{888EF3A2-796E-49DA-8734-E8605E959647}" type="pres">
      <dgm:prSet presAssocID="{DC6F4F2C-CE48-420F-A4B5-A79DD0813FC0}" presName="tx1" presStyleLbl="revTx" presStyleIdx="1" presStyleCnt="3"/>
      <dgm:spPr/>
    </dgm:pt>
    <dgm:pt modelId="{C05854D1-F138-47EB-93AE-4679C5266FC4}" type="pres">
      <dgm:prSet presAssocID="{DC6F4F2C-CE48-420F-A4B5-A79DD0813FC0}" presName="vert1" presStyleCnt="0"/>
      <dgm:spPr/>
    </dgm:pt>
    <dgm:pt modelId="{D451500C-03C2-4515-8677-CE76EA74A756}" type="pres">
      <dgm:prSet presAssocID="{AB2A4C5E-AD89-4D87-B275-AD80C87C6B6D}" presName="thickLine" presStyleLbl="alignNode1" presStyleIdx="2" presStyleCnt="3"/>
      <dgm:spPr/>
    </dgm:pt>
    <dgm:pt modelId="{3C918014-32A8-4A4B-B0C5-446239329607}" type="pres">
      <dgm:prSet presAssocID="{AB2A4C5E-AD89-4D87-B275-AD80C87C6B6D}" presName="horz1" presStyleCnt="0"/>
      <dgm:spPr/>
    </dgm:pt>
    <dgm:pt modelId="{C5E7B285-1F8C-48A7-AD05-45CFA64AF7B2}" type="pres">
      <dgm:prSet presAssocID="{AB2A4C5E-AD89-4D87-B275-AD80C87C6B6D}" presName="tx1" presStyleLbl="revTx" presStyleIdx="2" presStyleCnt="3"/>
      <dgm:spPr/>
    </dgm:pt>
    <dgm:pt modelId="{D8E3AF5A-BDDE-49B3-B583-00EF759FE35C}" type="pres">
      <dgm:prSet presAssocID="{AB2A4C5E-AD89-4D87-B275-AD80C87C6B6D}" presName="vert1" presStyleCnt="0"/>
      <dgm:spPr/>
    </dgm:pt>
  </dgm:ptLst>
  <dgm:cxnLst>
    <dgm:cxn modelId="{5752875F-F4C2-48E2-BD7D-C4A2D2616E52}" srcId="{375DBC8F-C8BB-4F0D-A607-B580693B00B5}" destId="{AB2A4C5E-AD89-4D87-B275-AD80C87C6B6D}" srcOrd="2" destOrd="0" parTransId="{0B54804C-9601-4DB1-BF19-F33DEF167425}" sibTransId="{2704B67E-B7A9-48D2-B30A-E56BF383632A}"/>
    <dgm:cxn modelId="{E2836B89-BEE1-46A0-85E0-ECD65B23304E}" type="presOf" srcId="{4C15E11D-624D-4D73-9FFD-F3CF0334705B}" destId="{ABE85BAA-0133-4E48-B5A4-32CB54F63548}" srcOrd="0" destOrd="0" presId="urn:microsoft.com/office/officeart/2008/layout/LinedList"/>
    <dgm:cxn modelId="{DCF14EAF-0E3F-48A5-A99F-858A273B1D65}" type="presOf" srcId="{375DBC8F-C8BB-4F0D-A607-B580693B00B5}" destId="{4819976B-8C79-4116-A0F2-CCDC2FCA2BE3}" srcOrd="0" destOrd="0" presId="urn:microsoft.com/office/officeart/2008/layout/LinedList"/>
    <dgm:cxn modelId="{5C0374AF-3357-4F75-A167-849BAD5F4D6E}" srcId="{375DBC8F-C8BB-4F0D-A607-B580693B00B5}" destId="{4C15E11D-624D-4D73-9FFD-F3CF0334705B}" srcOrd="0" destOrd="0" parTransId="{854903E2-74A3-4A83-AD35-5FE8C5153922}" sibTransId="{E22F34AF-92F2-4A65-B4BE-362550EE0C3D}"/>
    <dgm:cxn modelId="{9D637DD9-7094-4730-9586-CA345C6B1556}" type="presOf" srcId="{AB2A4C5E-AD89-4D87-B275-AD80C87C6B6D}" destId="{C5E7B285-1F8C-48A7-AD05-45CFA64AF7B2}" srcOrd="0" destOrd="0" presId="urn:microsoft.com/office/officeart/2008/layout/LinedList"/>
    <dgm:cxn modelId="{3CAA95DB-A7AC-4BAE-97A7-0F163582E01C}" srcId="{375DBC8F-C8BB-4F0D-A607-B580693B00B5}" destId="{DC6F4F2C-CE48-420F-A4B5-A79DD0813FC0}" srcOrd="1" destOrd="0" parTransId="{6AA1C77D-6C2F-4BD6-9308-732DFD467E02}" sibTransId="{BE2F2235-ABB0-4D98-9486-43CD2E0E9D7C}"/>
    <dgm:cxn modelId="{22F9FDDF-5CC5-49E5-A920-0A9058181CCB}" type="presOf" srcId="{DC6F4F2C-CE48-420F-A4B5-A79DD0813FC0}" destId="{888EF3A2-796E-49DA-8734-E8605E959647}" srcOrd="0" destOrd="0" presId="urn:microsoft.com/office/officeart/2008/layout/LinedList"/>
    <dgm:cxn modelId="{C5BF6A8B-7B08-4B37-9F73-2DEB4AE212BC}" type="presParOf" srcId="{4819976B-8C79-4116-A0F2-CCDC2FCA2BE3}" destId="{473C6E35-026F-4D2D-AE76-01FADA1F45C2}" srcOrd="0" destOrd="0" presId="urn:microsoft.com/office/officeart/2008/layout/LinedList"/>
    <dgm:cxn modelId="{0F928230-E6C1-454F-B6CC-694B5CD9A1E8}" type="presParOf" srcId="{4819976B-8C79-4116-A0F2-CCDC2FCA2BE3}" destId="{843AE098-6CC4-43AC-8C9A-5FC0CD196645}" srcOrd="1" destOrd="0" presId="urn:microsoft.com/office/officeart/2008/layout/LinedList"/>
    <dgm:cxn modelId="{79D432C1-FAC3-4AB2-A93F-B99B1FE5CA5D}" type="presParOf" srcId="{843AE098-6CC4-43AC-8C9A-5FC0CD196645}" destId="{ABE85BAA-0133-4E48-B5A4-32CB54F63548}" srcOrd="0" destOrd="0" presId="urn:microsoft.com/office/officeart/2008/layout/LinedList"/>
    <dgm:cxn modelId="{2B65A3D2-C8A9-47F5-B28B-DA8CFD6BBE4A}" type="presParOf" srcId="{843AE098-6CC4-43AC-8C9A-5FC0CD196645}" destId="{6122D2FF-C6DA-4568-B385-2558CEA31834}" srcOrd="1" destOrd="0" presId="urn:microsoft.com/office/officeart/2008/layout/LinedList"/>
    <dgm:cxn modelId="{AE416685-F07B-4E66-931A-22183707F605}" type="presParOf" srcId="{4819976B-8C79-4116-A0F2-CCDC2FCA2BE3}" destId="{2FE1452E-C90B-4371-9717-AED4C41FCC08}" srcOrd="2" destOrd="0" presId="urn:microsoft.com/office/officeart/2008/layout/LinedList"/>
    <dgm:cxn modelId="{778DD7E1-9EED-4EB6-9610-59F2EE335A11}" type="presParOf" srcId="{4819976B-8C79-4116-A0F2-CCDC2FCA2BE3}" destId="{0A6BD678-6E47-425B-A49E-B4C7FE89E430}" srcOrd="3" destOrd="0" presId="urn:microsoft.com/office/officeart/2008/layout/LinedList"/>
    <dgm:cxn modelId="{2FB01BBF-1C42-4A29-9E92-DB215497D109}" type="presParOf" srcId="{0A6BD678-6E47-425B-A49E-B4C7FE89E430}" destId="{888EF3A2-796E-49DA-8734-E8605E959647}" srcOrd="0" destOrd="0" presId="urn:microsoft.com/office/officeart/2008/layout/LinedList"/>
    <dgm:cxn modelId="{555226C0-4AC5-42FD-88D9-28DF2855C929}" type="presParOf" srcId="{0A6BD678-6E47-425B-A49E-B4C7FE89E430}" destId="{C05854D1-F138-47EB-93AE-4679C5266FC4}" srcOrd="1" destOrd="0" presId="urn:microsoft.com/office/officeart/2008/layout/LinedList"/>
    <dgm:cxn modelId="{5FE794D1-5167-4668-9AF6-76A4FBEB7FD1}" type="presParOf" srcId="{4819976B-8C79-4116-A0F2-CCDC2FCA2BE3}" destId="{D451500C-03C2-4515-8677-CE76EA74A756}" srcOrd="4" destOrd="0" presId="urn:microsoft.com/office/officeart/2008/layout/LinedList"/>
    <dgm:cxn modelId="{D0C744EB-90BD-4D80-B70E-E69FAB0F8E28}" type="presParOf" srcId="{4819976B-8C79-4116-A0F2-CCDC2FCA2BE3}" destId="{3C918014-32A8-4A4B-B0C5-446239329607}" srcOrd="5" destOrd="0" presId="urn:microsoft.com/office/officeart/2008/layout/LinedList"/>
    <dgm:cxn modelId="{3D51755C-F926-47A4-8ED3-39757ABE6153}" type="presParOf" srcId="{3C918014-32A8-4A4B-B0C5-446239329607}" destId="{C5E7B285-1F8C-48A7-AD05-45CFA64AF7B2}" srcOrd="0" destOrd="0" presId="urn:microsoft.com/office/officeart/2008/layout/LinedList"/>
    <dgm:cxn modelId="{D1BBB9BD-F8BD-4E9E-B828-63719C441534}" type="presParOf" srcId="{3C918014-32A8-4A4B-B0C5-446239329607}" destId="{D8E3AF5A-BDDE-49B3-B583-00EF759FE3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C6E35-026F-4D2D-AE76-01FADA1F45C2}">
      <dsp:nvSpPr>
        <dsp:cNvPr id="0" name=""/>
        <dsp:cNvSpPr/>
      </dsp:nvSpPr>
      <dsp:spPr>
        <a:xfrm>
          <a:off x="0" y="2309"/>
          <a:ext cx="388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85BAA-0133-4E48-B5A4-32CB54F63548}">
      <dsp:nvSpPr>
        <dsp:cNvPr id="0" name=""/>
        <dsp:cNvSpPr/>
      </dsp:nvSpPr>
      <dsp:spPr>
        <a:xfrm>
          <a:off x="0" y="2309"/>
          <a:ext cx="3886200" cy="157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Un tessuto è un insieme di cellule associate per funzione. Dal punto di vista elettrico si modellizza come un bipolo RC.</a:t>
          </a:r>
        </a:p>
      </dsp:txBody>
      <dsp:txXfrm>
        <a:off x="0" y="2309"/>
        <a:ext cx="3886200" cy="1574749"/>
      </dsp:txXfrm>
    </dsp:sp>
    <dsp:sp modelId="{2FE1452E-C90B-4371-9717-AED4C41FCC08}">
      <dsp:nvSpPr>
        <dsp:cNvPr id="0" name=""/>
        <dsp:cNvSpPr/>
      </dsp:nvSpPr>
      <dsp:spPr>
        <a:xfrm>
          <a:off x="0" y="1577058"/>
          <a:ext cx="388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EF3A2-796E-49DA-8734-E8605E959647}">
      <dsp:nvSpPr>
        <dsp:cNvPr id="0" name=""/>
        <dsp:cNvSpPr/>
      </dsp:nvSpPr>
      <dsp:spPr>
        <a:xfrm>
          <a:off x="0" y="1577058"/>
          <a:ext cx="3886200" cy="157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La membrana cellulare separa le cariche elettriche e si comporta come un condensatore. Le proprietà resistive sono dovute alla presenza di grasso in ogni tessuto.</a:t>
          </a:r>
        </a:p>
      </dsp:txBody>
      <dsp:txXfrm>
        <a:off x="0" y="1577058"/>
        <a:ext cx="3886200" cy="1574749"/>
      </dsp:txXfrm>
    </dsp:sp>
    <dsp:sp modelId="{D451500C-03C2-4515-8677-CE76EA74A756}">
      <dsp:nvSpPr>
        <dsp:cNvPr id="0" name=""/>
        <dsp:cNvSpPr/>
      </dsp:nvSpPr>
      <dsp:spPr>
        <a:xfrm>
          <a:off x="0" y="3151808"/>
          <a:ext cx="388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7B285-1F8C-48A7-AD05-45CFA64AF7B2}">
      <dsp:nvSpPr>
        <dsp:cNvPr id="0" name=""/>
        <dsp:cNvSpPr/>
      </dsp:nvSpPr>
      <dsp:spPr>
        <a:xfrm>
          <a:off x="0" y="3151808"/>
          <a:ext cx="3886200" cy="157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L’impedenza di un tessuto diminuisce all’aumentare della frequenza del segnale sinusoidale applicato.</a:t>
          </a:r>
        </a:p>
      </dsp:txBody>
      <dsp:txXfrm>
        <a:off x="0" y="3151808"/>
        <a:ext cx="3886200" cy="1574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11A15A7-3917-4175-BEDE-4C9CA1BF4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C5D82E8-477F-4ABE-A967-8ED96EE5A1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BFFA4-468E-43C8-ADAC-138BAD27CBB4}" type="datetimeFigureOut">
              <a:rPr lang="it-IT" smtClean="0"/>
              <a:t>17/12/2020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0CE754-B6A1-44BD-9823-ADC016F601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26178C-D6C7-4D1A-A74C-1908CB1E9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0A77-2A78-414E-8D3C-C8F34ACE1F5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933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E97DDE0-F8A8-4F35-9EEE-22BBE8CC4AD1}" type="datetimeFigureOut">
              <a:rPr lang="it-IT" smtClean="0"/>
              <a:t>17/12/2020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987657F-5EFB-4A86-8A01-8F6F0DDC54F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94661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lavoro di tesi svolto presso il Lab di microelettronica si è focalizzato sulla progettazione e sullo sviluppo di un sistema indossabile per la misura di </a:t>
            </a:r>
            <a:r>
              <a:rPr lang="it-IT" dirty="0" err="1"/>
              <a:t>bioimpedenza</a:t>
            </a:r>
            <a:r>
              <a:rPr lang="it-IT" dirty="0"/>
              <a:t>. </a:t>
            </a:r>
          </a:p>
          <a:p>
            <a:r>
              <a:rPr lang="it-IT" dirty="0"/>
              <a:t>Realizzare un sistema indossabile significa innanzitutto creare un dispositivo di dimensioni minime per garantire l’</a:t>
            </a:r>
            <a:r>
              <a:rPr lang="it-IT" dirty="0" err="1"/>
              <a:t>indossabilità</a:t>
            </a:r>
            <a:r>
              <a:rPr lang="it-IT" dirty="0"/>
              <a:t> e con consumi energetici per preservare il più lungo possibile la durata della batteria con cui sono alimentati.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657F-5EFB-4A86-8A01-8F6F0DDC54F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2285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657F-5EFB-4A86-8A01-8F6F0DDC54F2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526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657F-5EFB-4A86-8A01-8F6F0DDC54F2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528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abbiamo ancora fatto misure definitive perché firmware</a:t>
            </a:r>
          </a:p>
          <a:p>
            <a:endParaRPr lang="it-IT" dirty="0"/>
          </a:p>
          <a:p>
            <a:r>
              <a:rPr lang="it-IT" dirty="0"/>
              <a:t>Nello stato di Stop il consumo previsto è di 7uA con 210mAh, 30k h</a:t>
            </a:r>
          </a:p>
          <a:p>
            <a:r>
              <a:rPr lang="it-IT" dirty="0"/>
              <a:t>In </a:t>
            </a:r>
            <a:r>
              <a:rPr lang="it-IT" dirty="0" err="1"/>
              <a:t>idle</a:t>
            </a:r>
            <a:r>
              <a:rPr lang="it-IT" dirty="0"/>
              <a:t> 318h 660 </a:t>
            </a:r>
            <a:r>
              <a:rPr lang="it-IT" dirty="0" err="1"/>
              <a:t>uA</a:t>
            </a:r>
            <a:endParaRPr lang="it-IT" dirty="0"/>
          </a:p>
          <a:p>
            <a:r>
              <a:rPr lang="it-IT" dirty="0"/>
              <a:t>In log 8.5mA -&gt; 24h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657F-5EFB-4A86-8A01-8F6F0DDC54F2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345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Caratterizzare misura,</a:t>
            </a:r>
          </a:p>
          <a:p>
            <a:r>
              <a:rPr lang="it-IT" dirty="0"/>
              <a:t>Evaluation board per capire se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657F-5EFB-4A86-8A01-8F6F0DDC54F2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8033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657F-5EFB-4A86-8A01-8F6F0DDC54F2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880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Bioimpendenziometria</a:t>
            </a:r>
            <a:r>
              <a:rPr lang="it-IT" dirty="0"/>
              <a:t> è una tecnica non invasiva attraverso la quale è possibile misurare l’impedenza del corpo umano. L’obbiettivo di questa misura è quindi quello di descrivere la facilità con cui la corrente fluisce all’interno di un conduttore particolare come il corpo umano, e in particolare i suoi tessuti. Trattandosi pur sempre di un conduttore, anche nel caso della </a:t>
            </a:r>
            <a:r>
              <a:rPr lang="it-IT" dirty="0" err="1"/>
              <a:t>bioimpedenza</a:t>
            </a:r>
            <a:r>
              <a:rPr lang="it-IT" dirty="0"/>
              <a:t> vale la legge di Ohm e il suo valore si ottiene pertanto dal rapporto tra la tensione ai suoi capi e la corrente che fluisce al suo interno. Sono valide di </a:t>
            </a:r>
            <a:r>
              <a:rPr lang="it-IT" dirty="0" err="1"/>
              <a:t>consrguenza</a:t>
            </a:r>
            <a:r>
              <a:rPr lang="it-IT" dirty="0"/>
              <a:t> anche le relazioni matematiche con le quali si descrive questa grandezza. Attraverso la misura di questa grandezza è possibile a questo punto trattare due aspetti del nostro corpo legati a ciò, ossia l’attività </a:t>
            </a:r>
            <a:r>
              <a:rPr lang="it-IT" dirty="0" err="1"/>
              <a:t>elettrodermica</a:t>
            </a:r>
            <a:r>
              <a:rPr lang="it-IT" dirty="0"/>
              <a:t> e l’analisi della composizione corporea. La differenza nella valutazione di questi aspetti è nel tipo di segnale impiegato. Nel caso dell’attività </a:t>
            </a:r>
            <a:r>
              <a:rPr lang="it-IT" dirty="0" err="1"/>
              <a:t>elettrodermica</a:t>
            </a:r>
            <a:r>
              <a:rPr lang="it-IT" dirty="0"/>
              <a:t> si lavora in continua, mentre nel caso dell’analisi della composizione corporea si lavora in regime alternato.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657F-5EFB-4A86-8A01-8F6F0DDC54F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127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comprendere il principio attraverso il quale è possibile studiare l’impedenza di un tessuto biologico è fondamentale valutare il suo comportamento dal punto di vista elettrico. Un tessuto </a:t>
            </a:r>
            <a:r>
              <a:rPr lang="it-IT" dirty="0" err="1"/>
              <a:t>bilogico</a:t>
            </a:r>
            <a:r>
              <a:rPr lang="it-IT" dirty="0"/>
              <a:t> è caratterizzato da un insieme di cellule associate per funzione: distinguiamo infatti il tessuto </a:t>
            </a:r>
            <a:r>
              <a:rPr lang="it-IT" dirty="0" err="1"/>
              <a:t>epiteliare</a:t>
            </a:r>
            <a:r>
              <a:rPr lang="it-IT" dirty="0"/>
              <a:t> dal tessuto nervoso. Un tessuto è </a:t>
            </a:r>
            <a:r>
              <a:rPr lang="it-IT" dirty="0" err="1"/>
              <a:t>duque</a:t>
            </a:r>
            <a:r>
              <a:rPr lang="it-IT" dirty="0"/>
              <a:t> </a:t>
            </a:r>
            <a:r>
              <a:rPr lang="it-IT" dirty="0" err="1"/>
              <a:t>modellizzabile</a:t>
            </a:r>
            <a:r>
              <a:rPr lang="it-IT" dirty="0"/>
              <a:t> elettricamente con un bipolo RC per due motivi. Il primo riguarda la sua composizione: la parte resistiva è dovuta al fatto che qualsiasi tessuto </a:t>
            </a:r>
            <a:r>
              <a:rPr lang="it-IT" dirty="0" err="1"/>
              <a:t>presesenta</a:t>
            </a:r>
            <a:r>
              <a:rPr lang="it-IT" dirty="0"/>
              <a:t> diverse proprietà resistive in relazione alla quantità di grasso da cui è costituito, mentre la parte capacitiva dipende dalla membrana cellulare. Quest’ultima separa le cariche elettriche, modellizzando una capacità. La seconda motivazione è rintracciabile, invece nel comportamento in regime alternato; in questo caso si osserva che all’aumentare della </a:t>
            </a:r>
            <a:r>
              <a:rPr lang="it-IT" dirty="0" err="1"/>
              <a:t>frequnza</a:t>
            </a:r>
            <a:r>
              <a:rPr lang="it-IT" dirty="0"/>
              <a:t> del segnale sinusoidale applicato, l’impedenza del tessuto diminuisce e il circuito elettrico che presenta questa caratteristica è il bipolo RC.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Elettrodi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657F-5EFB-4A86-8A01-8F6F0DDC54F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508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2 e 4 elettrodi e principio di misura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657F-5EFB-4A86-8A01-8F6F0DDC54F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881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Tonica fa riferimento alla valore assoluto della resistenza elettrica cutanea ed è strettamente legato allo stato di attivazione del sistema nervoso dell’organismo. Assumerà un valore basso in caso di </a:t>
            </a:r>
            <a:r>
              <a:rPr lang="it-IT" dirty="0" err="1"/>
              <a:t>tranquilllità</a:t>
            </a:r>
            <a:r>
              <a:rPr lang="it-IT" dirty="0"/>
              <a:t>, mentre è alto nel caso di </a:t>
            </a:r>
            <a:r>
              <a:rPr lang="it-IT" dirty="0" err="1"/>
              <a:t>sistuazioni</a:t>
            </a:r>
            <a:r>
              <a:rPr lang="it-IT" dirty="0"/>
              <a:t> agitate, dal momento che aumenterà il livello di sudorazione cutanea, abbassando la resistenza e aumentando quindi la conducibilità. </a:t>
            </a:r>
          </a:p>
          <a:p>
            <a:r>
              <a:rPr lang="it-IT" dirty="0"/>
              <a:t>Tonica invece è legata alle risposte causate da eventi emozionali o sensoriali. </a:t>
            </a:r>
          </a:p>
          <a:p>
            <a:r>
              <a:rPr lang="it-IT" dirty="0" err="1"/>
              <a:t>Classifiazione</a:t>
            </a:r>
            <a:r>
              <a:rPr lang="it-IT" dirty="0"/>
              <a:t> emozioni.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657F-5EFB-4A86-8A01-8F6F0DDC54F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0859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Trattantosi</a:t>
            </a:r>
            <a:r>
              <a:rPr lang="it-IT" dirty="0"/>
              <a:t> di un segnale alternato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657F-5EFB-4A86-8A01-8F6F0DDC54F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3413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657F-5EFB-4A86-8A01-8F6F0DDC54F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52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657F-5EFB-4A86-8A01-8F6F0DDC54F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7708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7657F-5EFB-4A86-8A01-8F6F0DDC54F2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50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contenuto 2"/>
          <p:cNvSpPr>
            <a:spLocks noGrp="1"/>
          </p:cNvSpPr>
          <p:nvPr>
            <p:ph idx="13"/>
          </p:nvPr>
        </p:nvSpPr>
        <p:spPr>
          <a:xfrm>
            <a:off x="292890" y="3602038"/>
            <a:ext cx="3991241" cy="2846385"/>
          </a:xfrm>
        </p:spPr>
        <p:txBody>
          <a:bodyPr/>
          <a:lstStyle>
            <a:lvl1pPr marL="271463" indent="-271463">
              <a:buClr>
                <a:srgbClr val="0215BD"/>
              </a:buClr>
              <a:defRPr sz="2400"/>
            </a:lvl1pPr>
            <a:lvl2pPr marL="592138" indent="-236538">
              <a:buClr>
                <a:srgbClr val="0215BD"/>
              </a:buClr>
              <a:defRPr sz="2000"/>
            </a:lvl2pPr>
            <a:lvl3pPr marL="881063" indent="-169863">
              <a:buClr>
                <a:srgbClr val="0215BD"/>
              </a:buClr>
              <a:defRPr sz="1600"/>
            </a:lvl3pPr>
            <a:lvl4pPr>
              <a:buClr>
                <a:srgbClr val="0215BD"/>
              </a:buClr>
              <a:defRPr sz="1400"/>
            </a:lvl4pPr>
            <a:lvl5pPr>
              <a:buClr>
                <a:srgbClr val="0215B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2"/>
            <a:ext cx="9144000" cy="2987936"/>
          </a:xfrm>
          <a:prstGeom prst="rect">
            <a:avLst/>
          </a:prstGeom>
          <a:solidFill>
            <a:srgbClr val="021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300170"/>
            <a:ext cx="6858000" cy="23876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72000" y="3602038"/>
            <a:ext cx="4279107" cy="28463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  <p:grpSp>
        <p:nvGrpSpPr>
          <p:cNvPr id="13" name="Gruppo 12"/>
          <p:cNvGrpSpPr/>
          <p:nvPr userDrawn="1"/>
        </p:nvGrpSpPr>
        <p:grpSpPr>
          <a:xfrm>
            <a:off x="781050" y="2754089"/>
            <a:ext cx="8362950" cy="314324"/>
            <a:chOff x="781050" y="2754089"/>
            <a:chExt cx="8362950" cy="314324"/>
          </a:xfrm>
        </p:grpSpPr>
        <p:sp>
          <p:nvSpPr>
            <p:cNvPr id="8" name="Rettangolo 7"/>
            <p:cNvSpPr/>
            <p:nvPr userDrawn="1"/>
          </p:nvSpPr>
          <p:spPr>
            <a:xfrm>
              <a:off x="4572000" y="2978413"/>
              <a:ext cx="4571999" cy="90000"/>
            </a:xfrm>
            <a:prstGeom prst="rect">
              <a:avLst/>
            </a:prstGeom>
            <a:solidFill>
              <a:srgbClr val="4A7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 dirty="0"/>
            </a:p>
          </p:txBody>
        </p:sp>
        <p:sp>
          <p:nvSpPr>
            <p:cNvPr id="9" name="Rettangolo 8"/>
            <p:cNvSpPr/>
            <p:nvPr userDrawn="1"/>
          </p:nvSpPr>
          <p:spPr>
            <a:xfrm>
              <a:off x="781050" y="2877741"/>
              <a:ext cx="8362950" cy="108000"/>
            </a:xfrm>
            <a:prstGeom prst="rect">
              <a:avLst/>
            </a:prstGeom>
            <a:solidFill>
              <a:srgbClr val="000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 dirty="0"/>
            </a:p>
          </p:txBody>
        </p:sp>
        <p:sp>
          <p:nvSpPr>
            <p:cNvPr id="10" name="Rettangolo 9"/>
            <p:cNvSpPr/>
            <p:nvPr userDrawn="1"/>
          </p:nvSpPr>
          <p:spPr>
            <a:xfrm>
              <a:off x="1864519" y="2754089"/>
              <a:ext cx="7279481" cy="126000"/>
            </a:xfrm>
            <a:prstGeom prst="rect">
              <a:avLst/>
            </a:prstGeom>
            <a:solidFill>
              <a:srgbClr val="46A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762648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2"/>
          <p:cNvSpPr>
            <a:spLocks noGrp="1"/>
          </p:cNvSpPr>
          <p:nvPr>
            <p:ph idx="13"/>
          </p:nvPr>
        </p:nvSpPr>
        <p:spPr>
          <a:xfrm>
            <a:off x="10116284" y="396879"/>
            <a:ext cx="1123955" cy="860420"/>
          </a:xfrm>
        </p:spPr>
        <p:txBody>
          <a:bodyPr>
            <a:noAutofit/>
          </a:bodyPr>
          <a:lstStyle>
            <a:lvl1pPr marL="271463" indent="-271463">
              <a:buClr>
                <a:srgbClr val="0215BD"/>
              </a:buClr>
              <a:defRPr sz="1050"/>
            </a:lvl1pPr>
            <a:lvl2pPr marL="592138" indent="-236538">
              <a:buClr>
                <a:srgbClr val="0215BD"/>
              </a:buClr>
              <a:defRPr sz="2000"/>
            </a:lvl2pPr>
            <a:lvl3pPr marL="881063" indent="-169863">
              <a:buClr>
                <a:srgbClr val="0215BD"/>
              </a:buClr>
              <a:defRPr sz="1600"/>
            </a:lvl3pPr>
            <a:lvl4pPr>
              <a:buClr>
                <a:srgbClr val="0215BD"/>
              </a:buClr>
              <a:defRPr sz="1400"/>
            </a:lvl4pPr>
            <a:lvl5pPr>
              <a:buClr>
                <a:srgbClr val="0215B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3433" y="429110"/>
            <a:ext cx="863954" cy="795957"/>
          </a:xfrm>
          <a:prstGeom prst="rect">
            <a:avLst/>
          </a:prstGeom>
        </p:spPr>
      </p:pic>
      <p:sp>
        <p:nvSpPr>
          <p:cNvPr id="12" name="Rettangolo 11"/>
          <p:cNvSpPr/>
          <p:nvPr userDrawn="1"/>
        </p:nvSpPr>
        <p:spPr>
          <a:xfrm>
            <a:off x="0" y="-11376"/>
            <a:ext cx="9144000" cy="323849"/>
          </a:xfrm>
          <a:prstGeom prst="rect">
            <a:avLst/>
          </a:prstGeom>
          <a:solidFill>
            <a:srgbClr val="021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99075"/>
            <a:ext cx="7126819" cy="85822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448096"/>
            <a:ext cx="7886700" cy="4728867"/>
          </a:xfrm>
        </p:spPr>
        <p:txBody>
          <a:bodyPr/>
          <a:lstStyle>
            <a:lvl1pPr marL="271463" indent="-271463">
              <a:buClr>
                <a:srgbClr val="0215BD"/>
              </a:buClr>
              <a:defRPr sz="2400"/>
            </a:lvl1pPr>
            <a:lvl2pPr marL="592138" indent="-236538">
              <a:buClr>
                <a:srgbClr val="0215BD"/>
              </a:buClr>
              <a:defRPr sz="2000"/>
            </a:lvl2pPr>
            <a:lvl3pPr marL="881063" indent="-169863">
              <a:buClr>
                <a:srgbClr val="0215BD"/>
              </a:buClr>
              <a:defRPr sz="1600"/>
            </a:lvl3pPr>
            <a:lvl4pPr>
              <a:buClr>
                <a:srgbClr val="0215BD"/>
              </a:buClr>
              <a:defRPr sz="1400"/>
            </a:lvl4pPr>
            <a:lvl5pPr>
              <a:buClr>
                <a:srgbClr val="0215BD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7" name="Segnaposto numero diapositiva 5"/>
          <p:cNvSpPr txBox="1">
            <a:spLocks/>
          </p:cNvSpPr>
          <p:nvPr userDrawn="1"/>
        </p:nvSpPr>
        <p:spPr>
          <a:xfrm>
            <a:off x="245553" y="6457074"/>
            <a:ext cx="1235869" cy="21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F887FB5-8550-4214-A1F0-EE2C81349CDE}" type="slidenum">
              <a:rPr lang="it-IT" smtClean="0">
                <a:solidFill>
                  <a:schemeClr val="tx1"/>
                </a:solidFill>
              </a:rPr>
              <a:pPr algn="r"/>
              <a:t>‹N›</a:t>
            </a:fld>
            <a:r>
              <a:rPr lang="it-IT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Rettangolo 13"/>
          <p:cNvSpPr/>
          <p:nvPr userDrawn="1"/>
        </p:nvSpPr>
        <p:spPr>
          <a:xfrm flipV="1">
            <a:off x="628650" y="1259496"/>
            <a:ext cx="7886700" cy="14400"/>
          </a:xfrm>
          <a:prstGeom prst="rect">
            <a:avLst/>
          </a:prstGeom>
          <a:solidFill>
            <a:srgbClr val="4A7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 dirty="0"/>
          </a:p>
        </p:txBody>
      </p:sp>
      <p:grpSp>
        <p:nvGrpSpPr>
          <p:cNvPr id="15" name="Gruppo 14"/>
          <p:cNvGrpSpPr/>
          <p:nvPr userDrawn="1"/>
        </p:nvGrpSpPr>
        <p:grpSpPr>
          <a:xfrm>
            <a:off x="781050" y="6543676"/>
            <a:ext cx="8362950" cy="314324"/>
            <a:chOff x="781050" y="2754089"/>
            <a:chExt cx="8362950" cy="314324"/>
          </a:xfrm>
        </p:grpSpPr>
        <p:sp>
          <p:nvSpPr>
            <p:cNvPr id="16" name="Rettangolo 15"/>
            <p:cNvSpPr/>
            <p:nvPr userDrawn="1"/>
          </p:nvSpPr>
          <p:spPr>
            <a:xfrm>
              <a:off x="4572000" y="2978413"/>
              <a:ext cx="4571999" cy="90000"/>
            </a:xfrm>
            <a:prstGeom prst="rect">
              <a:avLst/>
            </a:prstGeom>
            <a:solidFill>
              <a:srgbClr val="4A7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 dirty="0"/>
            </a:p>
          </p:txBody>
        </p:sp>
        <p:sp>
          <p:nvSpPr>
            <p:cNvPr id="17" name="Rettangolo 16"/>
            <p:cNvSpPr/>
            <p:nvPr userDrawn="1"/>
          </p:nvSpPr>
          <p:spPr>
            <a:xfrm>
              <a:off x="781050" y="2877741"/>
              <a:ext cx="8362950" cy="108000"/>
            </a:xfrm>
            <a:prstGeom prst="rect">
              <a:avLst/>
            </a:prstGeom>
            <a:solidFill>
              <a:srgbClr val="000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 dirty="0"/>
            </a:p>
          </p:txBody>
        </p:sp>
        <p:sp>
          <p:nvSpPr>
            <p:cNvPr id="18" name="Rettangolo 17"/>
            <p:cNvSpPr/>
            <p:nvPr userDrawn="1"/>
          </p:nvSpPr>
          <p:spPr>
            <a:xfrm>
              <a:off x="1864519" y="2754089"/>
              <a:ext cx="7279481" cy="126000"/>
            </a:xfrm>
            <a:prstGeom prst="rect">
              <a:avLst/>
            </a:prstGeom>
            <a:solidFill>
              <a:srgbClr val="46A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7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736073"/>
            <a:ext cx="7886700" cy="2671763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7" name="Rettangolo 6"/>
          <p:cNvSpPr/>
          <p:nvPr userDrawn="1"/>
        </p:nvSpPr>
        <p:spPr>
          <a:xfrm>
            <a:off x="0" y="-11376"/>
            <a:ext cx="9144000" cy="323849"/>
          </a:xfrm>
          <a:prstGeom prst="rect">
            <a:avLst/>
          </a:prstGeom>
          <a:solidFill>
            <a:srgbClr val="021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 dirty="0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781050" y="6543676"/>
            <a:ext cx="8362950" cy="314324"/>
            <a:chOff x="781050" y="2754089"/>
            <a:chExt cx="8362950" cy="314324"/>
          </a:xfrm>
        </p:grpSpPr>
        <p:sp>
          <p:nvSpPr>
            <p:cNvPr id="9" name="Rettangolo 8"/>
            <p:cNvSpPr/>
            <p:nvPr userDrawn="1"/>
          </p:nvSpPr>
          <p:spPr>
            <a:xfrm>
              <a:off x="4572000" y="2978413"/>
              <a:ext cx="4571999" cy="90000"/>
            </a:xfrm>
            <a:prstGeom prst="rect">
              <a:avLst/>
            </a:prstGeom>
            <a:solidFill>
              <a:srgbClr val="4A7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 dirty="0"/>
            </a:p>
          </p:txBody>
        </p:sp>
        <p:sp>
          <p:nvSpPr>
            <p:cNvPr id="10" name="Rettangolo 9"/>
            <p:cNvSpPr/>
            <p:nvPr userDrawn="1"/>
          </p:nvSpPr>
          <p:spPr>
            <a:xfrm>
              <a:off x="781050" y="2877741"/>
              <a:ext cx="8362950" cy="108000"/>
            </a:xfrm>
            <a:prstGeom prst="rect">
              <a:avLst/>
            </a:prstGeom>
            <a:solidFill>
              <a:srgbClr val="000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 dirty="0"/>
            </a:p>
          </p:txBody>
        </p:sp>
        <p:sp>
          <p:nvSpPr>
            <p:cNvPr id="11" name="Rettangolo 10"/>
            <p:cNvSpPr/>
            <p:nvPr userDrawn="1"/>
          </p:nvSpPr>
          <p:spPr>
            <a:xfrm>
              <a:off x="1864519" y="2754089"/>
              <a:ext cx="7279481" cy="126000"/>
            </a:xfrm>
            <a:prstGeom prst="rect">
              <a:avLst/>
            </a:prstGeom>
            <a:solidFill>
              <a:srgbClr val="46A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 dirty="0"/>
            </a:p>
          </p:txBody>
        </p:sp>
      </p:grpSp>
      <p:sp>
        <p:nvSpPr>
          <p:cNvPr id="12" name="Rettangolo 11"/>
          <p:cNvSpPr/>
          <p:nvPr userDrawn="1"/>
        </p:nvSpPr>
        <p:spPr>
          <a:xfrm flipV="1">
            <a:off x="628650" y="3426964"/>
            <a:ext cx="7886700" cy="28800"/>
          </a:xfrm>
          <a:prstGeom prst="rect">
            <a:avLst/>
          </a:prstGeom>
          <a:solidFill>
            <a:srgbClr val="4A7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 dirty="0"/>
          </a:p>
        </p:txBody>
      </p:sp>
    </p:spTree>
    <p:extLst>
      <p:ext uri="{BB962C8B-B14F-4D97-AF65-F5344CB8AC3E}">
        <p14:creationId xmlns:p14="http://schemas.microsoft.com/office/powerpoint/2010/main" val="155102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10873" y="486672"/>
            <a:ext cx="804477" cy="741161"/>
          </a:xfrm>
          <a:prstGeom prst="rect">
            <a:avLst/>
          </a:prstGeom>
        </p:spPr>
      </p:pic>
      <p:sp>
        <p:nvSpPr>
          <p:cNvPr id="24" name="Segnaposto contenuto 2"/>
          <p:cNvSpPr>
            <a:spLocks noGrp="1"/>
          </p:cNvSpPr>
          <p:nvPr>
            <p:ph idx="15"/>
          </p:nvPr>
        </p:nvSpPr>
        <p:spPr>
          <a:xfrm>
            <a:off x="4629150" y="1448095"/>
            <a:ext cx="3886200" cy="4728867"/>
          </a:xfrm>
        </p:spPr>
        <p:txBody>
          <a:bodyPr/>
          <a:lstStyle>
            <a:lvl1pPr marL="271463" indent="-271463">
              <a:buClr>
                <a:srgbClr val="0215BD"/>
              </a:buClr>
              <a:defRPr sz="2400"/>
            </a:lvl1pPr>
            <a:lvl2pPr marL="592138" indent="-236538">
              <a:buClr>
                <a:srgbClr val="0215BD"/>
              </a:buClr>
              <a:defRPr sz="2000"/>
            </a:lvl2pPr>
            <a:lvl3pPr marL="881063" indent="-169863">
              <a:buClr>
                <a:srgbClr val="0215BD"/>
              </a:buClr>
              <a:defRPr sz="1600"/>
            </a:lvl3pPr>
            <a:lvl4pPr>
              <a:buClr>
                <a:srgbClr val="0215BD"/>
              </a:buClr>
              <a:defRPr sz="1400"/>
            </a:lvl4pPr>
            <a:lvl5pPr>
              <a:buClr>
                <a:srgbClr val="0215BD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23" name="Segnaposto contenuto 2"/>
          <p:cNvSpPr>
            <a:spLocks noGrp="1"/>
          </p:cNvSpPr>
          <p:nvPr>
            <p:ph idx="14"/>
          </p:nvPr>
        </p:nvSpPr>
        <p:spPr>
          <a:xfrm>
            <a:off x="628650" y="1448096"/>
            <a:ext cx="3886200" cy="4728867"/>
          </a:xfrm>
        </p:spPr>
        <p:txBody>
          <a:bodyPr/>
          <a:lstStyle>
            <a:lvl1pPr marL="271463" indent="-271463">
              <a:buClr>
                <a:srgbClr val="0215BD"/>
              </a:buClr>
              <a:defRPr sz="2400"/>
            </a:lvl1pPr>
            <a:lvl2pPr marL="592138" indent="-236538">
              <a:buClr>
                <a:srgbClr val="0215BD"/>
              </a:buClr>
              <a:defRPr sz="2000"/>
            </a:lvl2pPr>
            <a:lvl3pPr marL="881063" indent="-169863">
              <a:buClr>
                <a:srgbClr val="0215BD"/>
              </a:buClr>
              <a:defRPr sz="1600"/>
            </a:lvl3pPr>
            <a:lvl4pPr>
              <a:buClr>
                <a:srgbClr val="0215BD"/>
              </a:buClr>
              <a:defRPr sz="1400"/>
            </a:lvl4pPr>
            <a:lvl5pPr>
              <a:buClr>
                <a:srgbClr val="0215B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14" name="Rettangolo 13"/>
          <p:cNvSpPr/>
          <p:nvPr userDrawn="1"/>
        </p:nvSpPr>
        <p:spPr>
          <a:xfrm>
            <a:off x="0" y="-11376"/>
            <a:ext cx="9144000" cy="323849"/>
          </a:xfrm>
          <a:prstGeom prst="rect">
            <a:avLst/>
          </a:prstGeom>
          <a:solidFill>
            <a:srgbClr val="021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 dirty="0"/>
          </a:p>
        </p:txBody>
      </p:sp>
      <p:sp>
        <p:nvSpPr>
          <p:cNvPr id="15" name="Segnaposto numero diapositiva 5"/>
          <p:cNvSpPr txBox="1">
            <a:spLocks/>
          </p:cNvSpPr>
          <p:nvPr userDrawn="1"/>
        </p:nvSpPr>
        <p:spPr>
          <a:xfrm>
            <a:off x="628650" y="6457074"/>
            <a:ext cx="1235869" cy="21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F887FB5-8550-4214-A1F0-EE2C81349CDE}" type="slidenum">
              <a:rPr lang="it-IT" smtClean="0">
                <a:solidFill>
                  <a:schemeClr val="tx1"/>
                </a:solidFill>
              </a:rPr>
              <a:pPr algn="ctr"/>
              <a:t>‹N›</a:t>
            </a:fld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16" name="Gruppo 15"/>
          <p:cNvGrpSpPr/>
          <p:nvPr userDrawn="1"/>
        </p:nvGrpSpPr>
        <p:grpSpPr>
          <a:xfrm>
            <a:off x="781050" y="6543676"/>
            <a:ext cx="8362950" cy="314324"/>
            <a:chOff x="781050" y="2754089"/>
            <a:chExt cx="8362950" cy="314324"/>
          </a:xfrm>
        </p:grpSpPr>
        <p:sp>
          <p:nvSpPr>
            <p:cNvPr id="17" name="Rettangolo 16"/>
            <p:cNvSpPr/>
            <p:nvPr userDrawn="1"/>
          </p:nvSpPr>
          <p:spPr>
            <a:xfrm>
              <a:off x="4572000" y="2978413"/>
              <a:ext cx="4571999" cy="90000"/>
            </a:xfrm>
            <a:prstGeom prst="rect">
              <a:avLst/>
            </a:prstGeom>
            <a:solidFill>
              <a:srgbClr val="4A7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 dirty="0"/>
            </a:p>
          </p:txBody>
        </p:sp>
        <p:sp>
          <p:nvSpPr>
            <p:cNvPr id="18" name="Rettangolo 17"/>
            <p:cNvSpPr/>
            <p:nvPr userDrawn="1"/>
          </p:nvSpPr>
          <p:spPr>
            <a:xfrm>
              <a:off x="781050" y="2877741"/>
              <a:ext cx="8362950" cy="108000"/>
            </a:xfrm>
            <a:prstGeom prst="rect">
              <a:avLst/>
            </a:prstGeom>
            <a:solidFill>
              <a:srgbClr val="000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 dirty="0"/>
            </a:p>
          </p:txBody>
        </p:sp>
        <p:sp>
          <p:nvSpPr>
            <p:cNvPr id="19" name="Rettangolo 18"/>
            <p:cNvSpPr/>
            <p:nvPr userDrawn="1"/>
          </p:nvSpPr>
          <p:spPr>
            <a:xfrm>
              <a:off x="1864519" y="2754089"/>
              <a:ext cx="7279481" cy="126000"/>
            </a:xfrm>
            <a:prstGeom prst="rect">
              <a:avLst/>
            </a:prstGeom>
            <a:solidFill>
              <a:srgbClr val="46A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 dirty="0"/>
            </a:p>
          </p:txBody>
        </p:sp>
      </p:grpSp>
      <p:sp>
        <p:nvSpPr>
          <p:cNvPr id="20" name="Segnaposto contenuto 2"/>
          <p:cNvSpPr>
            <a:spLocks noGrp="1"/>
          </p:cNvSpPr>
          <p:nvPr>
            <p:ph idx="13"/>
          </p:nvPr>
        </p:nvSpPr>
        <p:spPr>
          <a:xfrm>
            <a:off x="9609207" y="414202"/>
            <a:ext cx="1123955" cy="860420"/>
          </a:xfrm>
        </p:spPr>
        <p:txBody>
          <a:bodyPr>
            <a:noAutofit/>
          </a:bodyPr>
          <a:lstStyle>
            <a:lvl1pPr marL="271463" indent="-271463">
              <a:buClr>
                <a:srgbClr val="0215BD"/>
              </a:buClr>
              <a:defRPr sz="1050"/>
            </a:lvl1pPr>
            <a:lvl2pPr marL="592138" indent="-236538">
              <a:buClr>
                <a:srgbClr val="0215BD"/>
              </a:buClr>
              <a:defRPr sz="2000"/>
            </a:lvl2pPr>
            <a:lvl3pPr marL="881063" indent="-169863">
              <a:buClr>
                <a:srgbClr val="0215BD"/>
              </a:buClr>
              <a:defRPr sz="1600"/>
            </a:lvl3pPr>
            <a:lvl4pPr>
              <a:buClr>
                <a:srgbClr val="0215BD"/>
              </a:buClr>
              <a:defRPr sz="1400"/>
            </a:lvl4pPr>
            <a:lvl5pPr>
              <a:buClr>
                <a:srgbClr val="0215B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olo 1"/>
          <p:cNvSpPr>
            <a:spLocks noGrp="1"/>
          </p:cNvSpPr>
          <p:nvPr>
            <p:ph type="title"/>
          </p:nvPr>
        </p:nvSpPr>
        <p:spPr>
          <a:xfrm>
            <a:off x="628650" y="399075"/>
            <a:ext cx="7126819" cy="85822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22" name="Rettangolo 21"/>
          <p:cNvSpPr/>
          <p:nvPr userDrawn="1"/>
        </p:nvSpPr>
        <p:spPr>
          <a:xfrm flipV="1">
            <a:off x="628650" y="1259496"/>
            <a:ext cx="7886700" cy="14400"/>
          </a:xfrm>
          <a:prstGeom prst="rect">
            <a:avLst/>
          </a:prstGeom>
          <a:solidFill>
            <a:srgbClr val="4A7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50" dirty="0"/>
          </a:p>
        </p:txBody>
      </p:sp>
    </p:spTree>
    <p:extLst>
      <p:ext uri="{BB962C8B-B14F-4D97-AF65-F5344CB8AC3E}">
        <p14:creationId xmlns:p14="http://schemas.microsoft.com/office/powerpoint/2010/main" val="120916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7FB5-8550-4214-A1F0-EE2C81349CD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519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9" y="3407059"/>
            <a:ext cx="2822046" cy="1079903"/>
          </a:xfrm>
        </p:spPr>
      </p:pic>
      <p:sp>
        <p:nvSpPr>
          <p:cNvPr id="3" name="Titolo 2"/>
          <p:cNvSpPr>
            <a:spLocks noGrp="1"/>
          </p:cNvSpPr>
          <p:nvPr>
            <p:ph type="ctrTitle"/>
          </p:nvPr>
        </p:nvSpPr>
        <p:spPr>
          <a:xfrm>
            <a:off x="436099" y="300170"/>
            <a:ext cx="8060788" cy="2387600"/>
          </a:xfrm>
        </p:spPr>
        <p:txBody>
          <a:bodyPr>
            <a:normAutofit/>
          </a:bodyPr>
          <a:lstStyle/>
          <a:p>
            <a:pPr lvl="0"/>
            <a:r>
              <a:rPr lang="it-IT" sz="3200" b="0" dirty="0">
                <a:latin typeface="Helvetica" panose="020B0604020202020204" pitchFamily="34" charset="0"/>
                <a:cs typeface="Helvetica" panose="020B0604020202020204" pitchFamily="34" charset="0"/>
              </a:rPr>
              <a:t>Progetto e sviluppo di elettronica indossabile per la misura di </a:t>
            </a:r>
            <a:r>
              <a:rPr lang="it-IT" sz="3200" b="0" dirty="0" err="1">
                <a:latin typeface="Helvetica" panose="020B0604020202020204" pitchFamily="34" charset="0"/>
                <a:cs typeface="Helvetica" panose="020B0604020202020204" pitchFamily="34" charset="0"/>
              </a:rPr>
              <a:t>bioimpedenza</a:t>
            </a:r>
            <a:endParaRPr lang="it-IT" sz="3200" dirty="0"/>
          </a:p>
        </p:txBody>
      </p:sp>
      <p:sp>
        <p:nvSpPr>
          <p:cNvPr id="10" name="Sottotitolo 3">
            <a:extLst>
              <a:ext uri="{FF2B5EF4-FFF2-40B4-BE49-F238E27FC236}">
                <a16:creationId xmlns:a16="http://schemas.microsoft.com/office/drawing/2014/main" id="{333E8A51-02E1-4D51-A4F4-27FEF934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3482" y="3429000"/>
            <a:ext cx="3823405" cy="2846386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22373A"/>
                </a:solidFill>
              </a:rPr>
              <a:t>Candidato: 	Stefano Villa</a:t>
            </a:r>
          </a:p>
          <a:p>
            <a:pPr algn="l"/>
            <a:r>
              <a:rPr lang="it-IT" dirty="0">
                <a:solidFill>
                  <a:srgbClr val="22373A"/>
                </a:solidFill>
              </a:rPr>
              <a:t>Relatore: 	Prof. Valerio Re</a:t>
            </a:r>
          </a:p>
          <a:p>
            <a:pPr algn="l"/>
            <a:r>
              <a:rPr lang="it-IT" dirty="0">
                <a:solidFill>
                  <a:srgbClr val="22373A"/>
                </a:solidFill>
              </a:rPr>
              <a:t>Correlatore: 	Dott. Andrea </a:t>
            </a:r>
            <a:r>
              <a:rPr lang="it-IT" dirty="0" err="1">
                <a:solidFill>
                  <a:srgbClr val="22373A"/>
                </a:solidFill>
              </a:rPr>
              <a:t>Pedrana</a:t>
            </a:r>
            <a:endParaRPr lang="it-IT" dirty="0">
              <a:solidFill>
                <a:srgbClr val="22373A"/>
              </a:solidFill>
            </a:endParaRPr>
          </a:p>
          <a:p>
            <a:pPr algn="l"/>
            <a:endParaRPr lang="it-IT" sz="1600" dirty="0">
              <a:solidFill>
                <a:srgbClr val="22373A"/>
              </a:solidFill>
            </a:endParaRPr>
          </a:p>
          <a:p>
            <a:r>
              <a:rPr lang="it-IT" dirty="0">
                <a:solidFill>
                  <a:srgbClr val="22373A"/>
                </a:solidFill>
              </a:rPr>
              <a:t>Tesi di Laurea Magistrale</a:t>
            </a:r>
          </a:p>
          <a:p>
            <a:r>
              <a:rPr lang="it-IT" dirty="0">
                <a:solidFill>
                  <a:srgbClr val="22373A"/>
                </a:solidFill>
              </a:rPr>
              <a:t>17 Dicembre 2020</a:t>
            </a:r>
          </a:p>
          <a:p>
            <a:r>
              <a:rPr lang="it-IT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Università degli Studi di Bergamo</a:t>
            </a:r>
          </a:p>
          <a:p>
            <a:endParaRPr lang="it-IT" dirty="0"/>
          </a:p>
        </p:txBody>
      </p:sp>
      <p:pic>
        <p:nvPicPr>
          <p:cNvPr id="1028" name="Picture 4" descr="ALLEGATO AL PUNTO 3.3 Politiche di Ateneo e programmazione didattica A.A.  2019/20">
            <a:extLst>
              <a:ext uri="{FF2B5EF4-FFF2-40B4-BE49-F238E27FC236}">
                <a16:creationId xmlns:a16="http://schemas.microsoft.com/office/drawing/2014/main" id="{2B66F2A1-39AC-4DD7-AB5B-E3B1F8C72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89" y="4486962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9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1BE84A-993A-420F-A861-4EB8E59C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Risultati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A137AD-6CCB-42A1-88CB-EDC8EE179286}"/>
              </a:ext>
            </a:extLst>
          </p:cNvPr>
          <p:cNvSpPr txBox="1"/>
          <p:nvPr/>
        </p:nvSpPr>
        <p:spPr>
          <a:xfrm>
            <a:off x="628650" y="1674733"/>
            <a:ext cx="339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segnale EDA misurato durante lo </a:t>
            </a:r>
            <a:r>
              <a:rPr lang="it-IT" dirty="0" err="1"/>
              <a:t>Stroop</a:t>
            </a:r>
            <a:r>
              <a:rPr lang="it-IT" dirty="0"/>
              <a:t> Test presenta questo andamento.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74967DC3-BAA7-4452-9406-983BDE8BFB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6684" y="1331042"/>
            <a:ext cx="5052295" cy="25340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D929269-2B11-4B04-AA99-CFE501DB3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5" y="3756141"/>
            <a:ext cx="3801063" cy="253404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5B3F9C4-B63E-402C-82E7-35DC73B47929}"/>
              </a:ext>
            </a:extLst>
          </p:cNvPr>
          <p:cNvSpPr txBox="1"/>
          <p:nvPr/>
        </p:nvSpPr>
        <p:spPr>
          <a:xfrm>
            <a:off x="628650" y="2715437"/>
            <a:ext cx="339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importante individuare la componente fasica e tonica della risposta elettrica della pelle.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65AB364-2A5E-4EB4-AC9F-BCEF473C0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43" y="4337690"/>
            <a:ext cx="3072776" cy="19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296F02-1D93-4283-A8E8-7CA927E69F21}"/>
              </a:ext>
            </a:extLst>
          </p:cNvPr>
          <p:cNvSpPr txBox="1"/>
          <p:nvPr/>
        </p:nvSpPr>
        <p:spPr>
          <a:xfrm>
            <a:off x="1061427" y="1647673"/>
            <a:ext cx="743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L’algoritmo per classificare l’emozione suscitata durante lo </a:t>
            </a:r>
            <a:r>
              <a:rPr lang="it-IT" dirty="0" err="1"/>
              <a:t>Stroop</a:t>
            </a:r>
            <a:r>
              <a:rPr lang="it-IT" dirty="0"/>
              <a:t> Test è la regressione logistica. </a:t>
            </a:r>
          </a:p>
        </p:txBody>
      </p:sp>
      <p:sp>
        <p:nvSpPr>
          <p:cNvPr id="9" name="Titolo 2">
            <a:extLst>
              <a:ext uri="{FF2B5EF4-FFF2-40B4-BE49-F238E27FC236}">
                <a16:creationId xmlns:a16="http://schemas.microsoft.com/office/drawing/2014/main" id="{50BC1ADF-C976-4E8F-8C9F-29A279AF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9075"/>
            <a:ext cx="7126819" cy="85822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Algoritmo per la classificazione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DCD251F-856B-4EBC-970F-436B283D21F0}"/>
              </a:ext>
            </a:extLst>
          </p:cNvPr>
          <p:cNvSpPr txBox="1"/>
          <p:nvPr/>
        </p:nvSpPr>
        <p:spPr>
          <a:xfrm>
            <a:off x="1061427" y="2690336"/>
            <a:ext cx="3461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la fase di addestramento del modello è stato sfruttato un dataset con misure di attività </a:t>
            </a:r>
            <a:r>
              <a:rPr lang="it-IT" dirty="0" err="1"/>
              <a:t>elettrodermica</a:t>
            </a:r>
            <a:r>
              <a:rPr lang="it-IT" dirty="0"/>
              <a:t> acquisite durante la visione di un video.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4447B97-DC9E-45E7-B39B-D5319331FF03}"/>
              </a:ext>
            </a:extLst>
          </p:cNvPr>
          <p:cNvSpPr txBox="1"/>
          <p:nvPr/>
        </p:nvSpPr>
        <p:spPr>
          <a:xfrm>
            <a:off x="1061427" y="4787146"/>
            <a:ext cx="346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campione di attività </a:t>
            </a:r>
            <a:r>
              <a:rPr lang="it-IT" dirty="0" err="1"/>
              <a:t>elettrodermica</a:t>
            </a:r>
            <a:r>
              <a:rPr lang="it-IT" dirty="0"/>
              <a:t> durante lo </a:t>
            </a:r>
            <a:r>
              <a:rPr lang="it-IT" dirty="0" err="1"/>
              <a:t>Stroop</a:t>
            </a:r>
            <a:r>
              <a:rPr lang="it-IT" dirty="0"/>
              <a:t> Test è stato classificato come uno stato di paura. </a:t>
            </a:r>
          </a:p>
        </p:txBody>
      </p:sp>
      <p:graphicFrame>
        <p:nvGraphicFramePr>
          <p:cNvPr id="2" name="Tabella 3">
            <a:extLst>
              <a:ext uri="{FF2B5EF4-FFF2-40B4-BE49-F238E27FC236}">
                <a16:creationId xmlns:a16="http://schemas.microsoft.com/office/drawing/2014/main" id="{C540C0BD-DEA5-459E-9CC8-A0EF74037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61530"/>
              </p:ext>
            </p:extLst>
          </p:nvPr>
        </p:nvGraphicFramePr>
        <p:xfrm>
          <a:off x="5372908" y="2537460"/>
          <a:ext cx="245223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15">
                  <a:extLst>
                    <a:ext uri="{9D8B030D-6E8A-4147-A177-3AD203B41FA5}">
                      <a16:colId xmlns:a16="http://schemas.microsoft.com/office/drawing/2014/main" val="2490493784"/>
                    </a:ext>
                  </a:extLst>
                </a:gridCol>
                <a:gridCol w="1226115">
                  <a:extLst>
                    <a:ext uri="{9D8B030D-6E8A-4147-A177-3AD203B41FA5}">
                      <a16:colId xmlns:a16="http://schemas.microsoft.com/office/drawing/2014/main" val="3158098990"/>
                    </a:ext>
                  </a:extLst>
                </a:gridCol>
              </a:tblGrid>
              <a:tr h="26673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Emozione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Precisione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945664"/>
                  </a:ext>
                </a:extLst>
              </a:tr>
              <a:tr h="26673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Divertente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51424"/>
                  </a:ext>
                </a:extLst>
              </a:tr>
              <a:tr h="26673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Noioso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17933"/>
                  </a:ext>
                </a:extLst>
              </a:tr>
              <a:tr h="26673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Tranquillo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03772"/>
                  </a:ext>
                </a:extLst>
              </a:tr>
              <a:tr h="26673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Pauroso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038221"/>
                  </a:ext>
                </a:extLst>
              </a:tr>
              <a:tr h="26673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Pauroso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97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88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BD42614-4BEE-4EB5-989B-77F13F5A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4680"/>
            <a:ext cx="7126819" cy="858224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Analisi composizione corporea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102553-4E9E-4069-A743-4D44BB3A7E0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44A9EEE5-1D49-4DB4-B0B2-60F2644C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8096"/>
            <a:ext cx="7886700" cy="47288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/>
              <a:t>Per la valutazione dell’analisi corporea attraverso la </a:t>
            </a:r>
            <a:r>
              <a:rPr lang="it-IT" dirty="0" err="1"/>
              <a:t>bioimpedenza</a:t>
            </a:r>
            <a:r>
              <a:rPr lang="it-IT" dirty="0"/>
              <a:t> si è sviluppato un sistema indossabile.</a:t>
            </a:r>
          </a:p>
          <a:p>
            <a:pPr>
              <a:lnSpc>
                <a:spcPct val="100000"/>
              </a:lnSpc>
            </a:pPr>
            <a:endParaRPr lang="it-IT" dirty="0"/>
          </a:p>
          <a:p>
            <a:pPr>
              <a:lnSpc>
                <a:spcPct val="100000"/>
              </a:lnSpc>
            </a:pPr>
            <a:r>
              <a:rPr lang="it-IT" dirty="0"/>
              <a:t>Attraverso la misura di </a:t>
            </a:r>
            <a:r>
              <a:rPr lang="it-IT" dirty="0" err="1"/>
              <a:t>bioimpedenza</a:t>
            </a:r>
            <a:r>
              <a:rPr lang="it-IT" dirty="0"/>
              <a:t> è possibile determinare parametri fisiologici, come la massa grassa (FM), la massa magra (FFM) e l’acqua totale in corpo (TBW).</a:t>
            </a:r>
          </a:p>
          <a:p>
            <a:endParaRPr lang="it-IT" dirty="0"/>
          </a:p>
          <a:p>
            <a:r>
              <a:rPr lang="it-IT" dirty="0"/>
              <a:t>La misura avviene attraverso la modalità </a:t>
            </a:r>
            <a:r>
              <a:rPr lang="it-IT" dirty="0" err="1"/>
              <a:t>tetrapolare</a:t>
            </a:r>
            <a:r>
              <a:rPr lang="it-IT" dirty="0"/>
              <a:t>, applicando 4 elettrodi e un segnale alternato a 50 KHz.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06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A10A428-2D39-47B4-AD2A-FB785427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Analisi composizione corporea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C9261AC-893A-4C2F-8987-026ED2866145}"/>
              </a:ext>
            </a:extLst>
          </p:cNvPr>
          <p:cNvSpPr txBox="1"/>
          <p:nvPr/>
        </p:nvSpPr>
        <p:spPr>
          <a:xfrm>
            <a:off x="347520" y="1071527"/>
            <a:ext cx="667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1200" dirty="0">
              <a:solidFill>
                <a:srgbClr val="FF0000"/>
              </a:solidFill>
            </a:endParaRPr>
          </a:p>
          <a:p>
            <a:pPr algn="just"/>
            <a:endParaRPr lang="it-IT" sz="1200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B2CE8A0-1E95-401D-A01D-3A094541F1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A5A12465-633B-478D-AC62-C78C2DB2F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8096"/>
            <a:ext cx="7886700" cy="472886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dirty="0"/>
              <a:t>Al fine di sviluppare un sistema indossabile è stato necessario:</a:t>
            </a:r>
          </a:p>
          <a:p>
            <a:pPr marL="777875" lvl="1" indent="-457200">
              <a:lnSpc>
                <a:spcPct val="100000"/>
              </a:lnSpc>
              <a:buFont typeface="+mj-lt"/>
              <a:buAutoNum type="arabicPeriod"/>
            </a:pPr>
            <a:endParaRPr lang="it-IT" dirty="0"/>
          </a:p>
          <a:p>
            <a:pPr marL="777875" lvl="1" indent="-457200">
              <a:lnSpc>
                <a:spcPct val="100000"/>
              </a:lnSpc>
              <a:buFont typeface="+mj-lt"/>
              <a:buAutoNum type="arabicPeriod"/>
            </a:pPr>
            <a:r>
              <a:rPr lang="it-IT" dirty="0"/>
              <a:t>Valutare la fattibilità della misura.</a:t>
            </a:r>
          </a:p>
          <a:p>
            <a:pPr marL="777875" lvl="1" indent="-457200">
              <a:lnSpc>
                <a:spcPct val="100000"/>
              </a:lnSpc>
              <a:buFont typeface="+mj-lt"/>
              <a:buAutoNum type="arabicPeriod"/>
            </a:pPr>
            <a:r>
              <a:rPr lang="it-IT" dirty="0"/>
              <a:t>Sviluppare il sistema indossabile.</a:t>
            </a:r>
          </a:p>
          <a:p>
            <a:pPr marL="777875" lvl="1" indent="-457200">
              <a:lnSpc>
                <a:spcPct val="100000"/>
              </a:lnSpc>
              <a:buFont typeface="+mj-lt"/>
              <a:buAutoNum type="arabicPeriod"/>
            </a:pPr>
            <a:r>
              <a:rPr lang="it-IT" dirty="0"/>
              <a:t>Implementare il firmware per acquisire la misura.</a:t>
            </a:r>
          </a:p>
          <a:p>
            <a:pPr marL="777875" lvl="1" indent="-457200">
              <a:lnSpc>
                <a:spcPct val="100000"/>
              </a:lnSpc>
              <a:buFont typeface="+mj-lt"/>
              <a:buAutoNum type="arabicPeriod"/>
            </a:pPr>
            <a:r>
              <a:rPr lang="it-IT" dirty="0"/>
              <a:t>Validare le misure.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447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A10A428-2D39-47B4-AD2A-FB785427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Studio di </a:t>
            </a:r>
            <a:r>
              <a:rPr lang="en-US" dirty="0" err="1">
                <a:solidFill>
                  <a:srgbClr val="002060"/>
                </a:solidFill>
              </a:rPr>
              <a:t>fattibilità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C9261AC-893A-4C2F-8987-026ED2866145}"/>
              </a:ext>
            </a:extLst>
          </p:cNvPr>
          <p:cNvSpPr txBox="1"/>
          <p:nvPr/>
        </p:nvSpPr>
        <p:spPr>
          <a:xfrm>
            <a:off x="347520" y="1071527"/>
            <a:ext cx="667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1200" dirty="0">
              <a:solidFill>
                <a:srgbClr val="FF0000"/>
              </a:solidFill>
            </a:endParaRPr>
          </a:p>
          <a:p>
            <a:pPr algn="just"/>
            <a:endParaRPr lang="it-IT" sz="1200" dirty="0"/>
          </a:p>
        </p:txBody>
      </p:sp>
      <p:pic>
        <p:nvPicPr>
          <p:cNvPr id="4" name="Segnaposto contenuto 3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9BC5885E-DDE1-4069-97B4-30348DC63F6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74961" y="2074042"/>
            <a:ext cx="2816754" cy="1564862"/>
          </a:xfrm>
        </p:spPr>
      </p:pic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A5A12465-633B-478D-AC62-C78C2DB2F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8096"/>
            <a:ext cx="6543675" cy="47812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/>
              <a:t>La fattibilità di questo progetto è stata valutata sfruttando una Evaluation Board di </a:t>
            </a:r>
            <a:r>
              <a:rPr lang="it-IT" i="1" dirty="0" err="1"/>
              <a:t>Analog</a:t>
            </a:r>
            <a:r>
              <a:rPr lang="it-IT" i="1" dirty="0"/>
              <a:t> Devices.</a:t>
            </a:r>
          </a:p>
          <a:p>
            <a:pPr>
              <a:lnSpc>
                <a:spcPct val="100000"/>
              </a:lnSpc>
            </a:pPr>
            <a:endParaRPr lang="it-IT" i="1" dirty="0"/>
          </a:p>
          <a:p>
            <a:pPr>
              <a:lnSpc>
                <a:spcPct val="100000"/>
              </a:lnSpc>
            </a:pPr>
            <a:r>
              <a:rPr lang="it-IT" dirty="0"/>
              <a:t>A bordo sono montati i circuiti integrati: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AD5940: Front-end analogico per misure di EDA e BIA.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AD8233 : Front-end analogico per misure di ECG.</a:t>
            </a:r>
          </a:p>
          <a:p>
            <a:pPr marL="355600" lvl="1" indent="0">
              <a:lnSpc>
                <a:spcPct val="100000"/>
              </a:lnSpc>
              <a:buNone/>
            </a:pPr>
            <a:endParaRPr lang="it-IT" dirty="0"/>
          </a:p>
          <a:p>
            <a:pPr>
              <a:lnSpc>
                <a:spcPct val="100000"/>
              </a:lnSpc>
            </a:pPr>
            <a:r>
              <a:rPr lang="it-IT" dirty="0"/>
              <a:t>La validazione del dispositivo è stata effettuata con la misura di valori di resistenze e capacità tramite una scheda di test.  </a:t>
            </a:r>
          </a:p>
          <a:p>
            <a:pPr marL="0" indent="0">
              <a:lnSpc>
                <a:spcPct val="100000"/>
              </a:lnSpc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0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B50377E-00A2-47E3-A23C-ABB23697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9075"/>
            <a:ext cx="7126819" cy="8582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Bia Board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CDE97E6-F6A6-46E3-AB7F-AF06E6412E70}"/>
              </a:ext>
            </a:extLst>
          </p:cNvPr>
          <p:cNvSpPr txBox="1"/>
          <p:nvPr/>
        </p:nvSpPr>
        <p:spPr>
          <a:xfrm>
            <a:off x="628650" y="1448097"/>
            <a:ext cx="3792348" cy="226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  <a:spcAft>
                <a:spcPts val="600"/>
              </a:spcAft>
            </a:pPr>
            <a:r>
              <a:rPr lang="it-IT" sz="2200" b="1" dirty="0">
                <a:solidFill>
                  <a:srgbClr val="002060"/>
                </a:solidFill>
              </a:rPr>
              <a:t>Componenti a bordo:</a:t>
            </a:r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Front-end AD5941</a:t>
            </a:r>
            <a:endParaRPr lang="it-IT" sz="2400" b="1" i="0" u="none" strike="noStrike" baseline="0" dirty="0"/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Front-end AD8232</a:t>
            </a:r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LDO ADP160</a:t>
            </a:r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Connettore per elettrodi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94D81D2-1716-48F4-B8EC-E2B937E675DC}"/>
              </a:ext>
            </a:extLst>
          </p:cNvPr>
          <p:cNvSpPr txBox="1"/>
          <p:nvPr/>
        </p:nvSpPr>
        <p:spPr>
          <a:xfrm>
            <a:off x="5418264" y="3968085"/>
            <a:ext cx="346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dimensione di questa PCB è stata dettata dalle dimensioni della scheda Winter-v2 sulla quale verrà innestata.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B893297-92B4-4A11-90B2-D5222FC5514C}"/>
              </a:ext>
            </a:extLst>
          </p:cNvPr>
          <p:cNvSpPr txBox="1"/>
          <p:nvPr/>
        </p:nvSpPr>
        <p:spPr>
          <a:xfrm>
            <a:off x="628650" y="4056943"/>
            <a:ext cx="4052408" cy="171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  <a:spcAft>
                <a:spcPts val="600"/>
              </a:spcAft>
            </a:pPr>
            <a:r>
              <a:rPr lang="it-IT" sz="2200" b="1" dirty="0">
                <a:solidFill>
                  <a:srgbClr val="002060"/>
                </a:solidFill>
              </a:rPr>
              <a:t>Caratteristiche:</a:t>
            </a:r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4 Layer</a:t>
            </a:r>
            <a:endParaRPr lang="it-IT" sz="2400" b="1" i="0" u="none" strike="noStrike" baseline="0" dirty="0"/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Dimensioni 32 x 20 mm</a:t>
            </a:r>
            <a:r>
              <a:rPr lang="it-IT" sz="2400" baseline="30000" dirty="0"/>
              <a:t>2</a:t>
            </a:r>
          </a:p>
        </p:txBody>
      </p:sp>
      <p:pic>
        <p:nvPicPr>
          <p:cNvPr id="11" name="Immagine 10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62EA48EB-B951-4A70-B1D3-BFF7C2758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304" y="1413442"/>
            <a:ext cx="5636506" cy="2337536"/>
          </a:xfrm>
          <a:prstGeom prst="rect">
            <a:avLst/>
          </a:prstGeo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75C0B3D-5D07-4296-9E18-CE68BA2605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4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B50377E-00A2-47E3-A23C-ABB23697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9075"/>
            <a:ext cx="7126819" cy="8582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Winter-v2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CDE97E6-F6A6-46E3-AB7F-AF06E6412E70}"/>
              </a:ext>
            </a:extLst>
          </p:cNvPr>
          <p:cNvSpPr txBox="1"/>
          <p:nvPr/>
        </p:nvSpPr>
        <p:spPr>
          <a:xfrm>
            <a:off x="628650" y="2430007"/>
            <a:ext cx="5159754" cy="256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  <a:spcAft>
                <a:spcPts val="600"/>
              </a:spcAft>
            </a:pPr>
            <a:r>
              <a:rPr lang="it-IT" sz="2200" b="1" dirty="0">
                <a:solidFill>
                  <a:srgbClr val="002060"/>
                </a:solidFill>
              </a:rPr>
              <a:t>Componenti a bordo:</a:t>
            </a:r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Microcontrollore </a:t>
            </a:r>
            <a:r>
              <a:rPr lang="it-IT" sz="2400" b="1" dirty="0"/>
              <a:t>STM32L475RG</a:t>
            </a:r>
            <a:endParaRPr lang="it-IT" sz="2400" b="1" i="0" u="none" strike="noStrike" baseline="0" dirty="0"/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Modulo BLE</a:t>
            </a:r>
            <a:r>
              <a:rPr lang="it-IT" sz="2400" b="1" dirty="0"/>
              <a:t> SPBTLE-RF</a:t>
            </a:r>
            <a:endParaRPr lang="it-IT" sz="2400" dirty="0"/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Modulo micro SD</a:t>
            </a:r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Connettore USB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75C0B3D-5D07-4296-9E18-CE68BA2605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845A9F7D-8B47-4E0B-BB8F-5D58016B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4541"/>
            <a:ext cx="8250774" cy="8582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dirty="0"/>
              <a:t>La scheda Winter-v2 è stata progettata con la previsione di arricchire le sue funzioni con dei connettori di espansione</a:t>
            </a:r>
          </a:p>
        </p:txBody>
      </p:sp>
      <p:pic>
        <p:nvPicPr>
          <p:cNvPr id="6" name="Segnaposto contenuto 19">
            <a:extLst>
              <a:ext uri="{FF2B5EF4-FFF2-40B4-BE49-F238E27FC236}">
                <a16:creationId xmlns:a16="http://schemas.microsoft.com/office/drawing/2014/main" id="{4907E8E5-3555-4017-965B-1D8081A3B4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08" y="2608771"/>
            <a:ext cx="3850424" cy="17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8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CA49AEE-BA9D-4D9D-9B03-9EE0CD2A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Firmware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CF65E4AF-7421-48C3-98EE-6AD62482B0D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117" y="1848851"/>
            <a:ext cx="4220312" cy="2349105"/>
          </a:xfr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420645C-F1BF-4FEF-A1EA-8CA1E41696E6}"/>
              </a:ext>
            </a:extLst>
          </p:cNvPr>
          <p:cNvSpPr txBox="1"/>
          <p:nvPr/>
        </p:nvSpPr>
        <p:spPr>
          <a:xfrm>
            <a:off x="4572000" y="1681297"/>
            <a:ext cx="38448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2060"/>
                </a:solidFill>
              </a:rPr>
              <a:t>Stati del sistema</a:t>
            </a:r>
          </a:p>
          <a:p>
            <a:endParaRPr lang="it-IT" sz="1200" b="1" dirty="0">
              <a:solidFill>
                <a:srgbClr val="0215B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/>
              <a:t>Start-up</a:t>
            </a:r>
            <a:r>
              <a:rPr lang="it-IT" dirty="0"/>
              <a:t>: inizializzazione periferiche.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/>
              <a:t>Idle</a:t>
            </a:r>
            <a:r>
              <a:rPr lang="it-IT" dirty="0"/>
              <a:t>: in attesa di un comando.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/>
              <a:t>Log</a:t>
            </a:r>
            <a:r>
              <a:rPr lang="it-IT" dirty="0"/>
              <a:t>: acquisizione dei campioni e salvataggio dei dati su SD.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/>
              <a:t>Stop:</a:t>
            </a:r>
            <a:r>
              <a:rPr lang="it-IT" dirty="0"/>
              <a:t> stato di Low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 err="1"/>
              <a:t>Error</a:t>
            </a:r>
            <a:r>
              <a:rPr lang="it-IT" dirty="0"/>
              <a:t>: in caso di errori generici.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D0C534-47FB-4A55-9558-DF14C562881D}"/>
              </a:ext>
            </a:extLst>
          </p:cNvPr>
          <p:cNvSpPr txBox="1"/>
          <p:nvPr/>
        </p:nvSpPr>
        <p:spPr>
          <a:xfrm>
            <a:off x="628650" y="5366777"/>
            <a:ext cx="802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transizioni da uno stato all’altro avvengono mediante l’invio di appositi inviati tramite Bluetooth Low Energy.</a:t>
            </a:r>
          </a:p>
        </p:txBody>
      </p:sp>
    </p:spTree>
    <p:extLst>
      <p:ext uri="{BB962C8B-B14F-4D97-AF65-F5344CB8AC3E}">
        <p14:creationId xmlns:p14="http://schemas.microsoft.com/office/powerpoint/2010/main" val="19580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1BE84A-993A-420F-A861-4EB8E59C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Risultati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876F27ED-C38D-48AD-AE63-29C24FF33A19}"/>
              </a:ext>
            </a:extLst>
          </p:cNvPr>
          <p:cNvSpPr txBox="1">
            <a:spLocks/>
          </p:cNvSpPr>
          <p:nvPr/>
        </p:nvSpPr>
        <p:spPr>
          <a:xfrm>
            <a:off x="628650" y="1478337"/>
            <a:ext cx="7981950" cy="4665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1463" indent="-2714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215BD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2138" indent="-2365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215BD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1063" indent="-1698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215B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215B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215B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dirty="0"/>
              <a:t>La misura di </a:t>
            </a:r>
            <a:r>
              <a:rPr lang="it-IT" dirty="0" err="1"/>
              <a:t>bioimpedenza</a:t>
            </a:r>
            <a:r>
              <a:rPr lang="it-IT" dirty="0"/>
              <a:t> è caratterizzata dalla parte resistiva e dalla parte capacitiva.</a:t>
            </a:r>
          </a:p>
          <a:p>
            <a:pPr marL="0" indent="0">
              <a:lnSpc>
                <a:spcPct val="100000"/>
              </a:lnSpc>
              <a:buNone/>
            </a:pPr>
            <a:endParaRPr lang="it-IT" dirty="0"/>
          </a:p>
          <a:p>
            <a:pPr>
              <a:lnSpc>
                <a:spcPct val="100000"/>
              </a:lnSpc>
            </a:pPr>
            <a:r>
              <a:rPr lang="it-IT" dirty="0"/>
              <a:t>Ad esempio, effettuando la misura su un uomo di 24 anni, alto 175 cm e con un peso di 65 kg si ottiene: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t-IT" dirty="0"/>
              <a:t>R = 475.8 </a:t>
            </a:r>
            <a:r>
              <a:rPr lang="el-GR" dirty="0"/>
              <a:t>Ω</a:t>
            </a:r>
            <a:endParaRPr lang="it-IT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t-IT" dirty="0" err="1"/>
              <a:t>X</a:t>
            </a:r>
            <a:r>
              <a:rPr lang="it-IT" baseline="-25000" dirty="0" err="1"/>
              <a:t>c</a:t>
            </a:r>
            <a:r>
              <a:rPr lang="it-IT" dirty="0"/>
              <a:t> = 83.2 </a:t>
            </a:r>
            <a:r>
              <a:rPr lang="el-GR" dirty="0"/>
              <a:t>Ω</a:t>
            </a:r>
            <a:endParaRPr lang="it-IT" dirty="0"/>
          </a:p>
          <a:p>
            <a:pPr marL="492125" indent="-457200">
              <a:lnSpc>
                <a:spcPct val="100000"/>
              </a:lnSpc>
            </a:pPr>
            <a:endParaRPr lang="it-IT" dirty="0"/>
          </a:p>
          <a:p>
            <a:pPr marL="377825" indent="-342900">
              <a:lnSpc>
                <a:spcPct val="100000"/>
              </a:lnSpc>
            </a:pPr>
            <a:r>
              <a:rPr lang="it-IT" dirty="0"/>
              <a:t>Sulla base di questi valori si ha:</a:t>
            </a:r>
          </a:p>
          <a:p>
            <a:pPr marL="698500" lvl="1" indent="-342900">
              <a:lnSpc>
                <a:spcPct val="100000"/>
              </a:lnSpc>
            </a:pPr>
            <a:r>
              <a:rPr lang="it-IT" dirty="0"/>
              <a:t>FFM = 38.9 kg</a:t>
            </a:r>
          </a:p>
          <a:p>
            <a:pPr marL="698500" lvl="1" indent="-342900">
              <a:lnSpc>
                <a:spcPct val="100000"/>
              </a:lnSpc>
            </a:pPr>
            <a:r>
              <a:rPr lang="it-IT" dirty="0"/>
              <a:t>FM = 20.1 kg</a:t>
            </a:r>
          </a:p>
          <a:p>
            <a:pPr marL="698500" lvl="1" indent="-342900">
              <a:lnSpc>
                <a:spcPct val="100000"/>
              </a:lnSpc>
            </a:pPr>
            <a:r>
              <a:rPr lang="it-IT" dirty="0"/>
              <a:t>TBW = 41.9 L</a:t>
            </a:r>
          </a:p>
          <a:p>
            <a:pPr marL="355600" lvl="1" indent="0">
              <a:lnSpc>
                <a:spcPct val="100000"/>
              </a:lnSpc>
              <a:buNone/>
            </a:pPr>
            <a:endParaRPr lang="it-IT" dirty="0"/>
          </a:p>
          <a:p>
            <a:pPr marL="355600" lvl="1" indent="0">
              <a:lnSpc>
                <a:spcPct val="100000"/>
              </a:lnSpc>
              <a:buNone/>
            </a:pPr>
            <a:endParaRPr lang="it-IT" dirty="0"/>
          </a:p>
          <a:p>
            <a:pPr marL="355600" lvl="1" indent="0">
              <a:lnSpc>
                <a:spcPct val="100000"/>
              </a:lnSpc>
              <a:buNone/>
            </a:pPr>
            <a:endParaRPr lang="it-IT" dirty="0"/>
          </a:p>
          <a:p>
            <a:pPr>
              <a:lnSpc>
                <a:spcPct val="100000"/>
              </a:lnSpc>
            </a:pPr>
            <a:endParaRPr lang="it-IT" dirty="0"/>
          </a:p>
          <a:p>
            <a:pPr>
              <a:lnSpc>
                <a:spcPct val="100000"/>
              </a:lnSpc>
            </a:pPr>
            <a:endParaRPr lang="it-IT" dirty="0"/>
          </a:p>
          <a:p>
            <a:pPr>
              <a:lnSpc>
                <a:spcPct val="100000"/>
              </a:lnSpc>
            </a:pPr>
            <a:endParaRPr lang="it-IT" dirty="0"/>
          </a:p>
          <a:p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3F168D-C5C1-4E23-9093-09C89E713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84" y="4150080"/>
            <a:ext cx="3899227" cy="230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1BE84A-993A-420F-A861-4EB8E59C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Risultati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876F27ED-C38D-48AD-AE63-29C24FF33A19}"/>
              </a:ext>
            </a:extLst>
          </p:cNvPr>
          <p:cNvSpPr txBox="1">
            <a:spLocks/>
          </p:cNvSpPr>
          <p:nvPr/>
        </p:nvSpPr>
        <p:spPr>
          <a:xfrm>
            <a:off x="628650" y="1478337"/>
            <a:ext cx="7981950" cy="4665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1463" indent="-2714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215BD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2138" indent="-2365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215BD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1063" indent="-1698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215B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215B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215B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dirty="0"/>
              <a:t>I parametri sono stati calcolati sulla base di modelli lineari sviluppati a partire dalla misura dei medesimi attraverso tecniche più accurate come DEXA. A partire da questa misura sono state definite relazioni lineari che potessero determinare questi parametri attraverso la misura di </a:t>
            </a:r>
            <a:r>
              <a:rPr lang="it-IT" dirty="0" err="1"/>
              <a:t>bioimpedenza</a:t>
            </a:r>
            <a:r>
              <a:rPr lang="it-IT" dirty="0"/>
              <a:t> e caratteristiche fisiche del paziente. </a:t>
            </a:r>
          </a:p>
          <a:p>
            <a:pPr>
              <a:lnSpc>
                <a:spcPct val="100000"/>
              </a:lnSpc>
            </a:pPr>
            <a:endParaRPr lang="it-IT" dirty="0"/>
          </a:p>
          <a:p>
            <a:pPr>
              <a:lnSpc>
                <a:spcPct val="100000"/>
              </a:lnSpc>
            </a:pPr>
            <a:r>
              <a:rPr lang="it-IT" dirty="0"/>
              <a:t>Per validare le misure ottenute è possibile constatare che la somma tra FM e FFM si discosta di 5 kg dal peso del soggetto in esame.</a:t>
            </a:r>
          </a:p>
          <a:p>
            <a:pPr>
              <a:lnSpc>
                <a:spcPct val="100000"/>
              </a:lnSpc>
            </a:pPr>
            <a:endParaRPr lang="it-IT" dirty="0"/>
          </a:p>
          <a:p>
            <a:pPr>
              <a:lnSpc>
                <a:spcPct val="100000"/>
              </a:lnSpc>
            </a:pPr>
            <a:r>
              <a:rPr lang="it-IT" dirty="0"/>
              <a:t>La somma tra FFM e FM infatti coincide con il peso del paziente.</a:t>
            </a:r>
          </a:p>
          <a:p>
            <a:pPr>
              <a:lnSpc>
                <a:spcPct val="100000"/>
              </a:lnSpc>
            </a:pPr>
            <a:endParaRPr lang="it-IT" dirty="0"/>
          </a:p>
          <a:p>
            <a:pPr>
              <a:lnSpc>
                <a:spcPct val="100000"/>
              </a:lnSpc>
            </a:pPr>
            <a:r>
              <a:rPr lang="it-IT" dirty="0"/>
              <a:t>Il valore di TBW è dato dalla somma tra ECW (Acqua Extra Cellulare) e ICW (Acqua Intra Cellulare)</a:t>
            </a:r>
          </a:p>
          <a:p>
            <a:pPr marL="355600" lvl="1" indent="0">
              <a:lnSpc>
                <a:spcPct val="100000"/>
              </a:lnSpc>
              <a:buNone/>
            </a:pPr>
            <a:endParaRPr lang="it-IT" dirty="0"/>
          </a:p>
          <a:p>
            <a:pPr marL="355600" lvl="1" indent="0">
              <a:lnSpc>
                <a:spcPct val="100000"/>
              </a:lnSpc>
              <a:buNone/>
            </a:pPr>
            <a:endParaRPr lang="it-IT" dirty="0"/>
          </a:p>
          <a:p>
            <a:pPr marL="355600" lvl="1" indent="0">
              <a:lnSpc>
                <a:spcPct val="100000"/>
              </a:lnSpc>
              <a:buNone/>
            </a:pPr>
            <a:endParaRPr lang="it-IT" dirty="0"/>
          </a:p>
          <a:p>
            <a:pPr>
              <a:lnSpc>
                <a:spcPct val="100000"/>
              </a:lnSpc>
            </a:pPr>
            <a:endParaRPr lang="it-IT" dirty="0"/>
          </a:p>
          <a:p>
            <a:pPr>
              <a:lnSpc>
                <a:spcPct val="100000"/>
              </a:lnSpc>
            </a:pPr>
            <a:endParaRPr lang="it-IT" dirty="0"/>
          </a:p>
          <a:p>
            <a:pPr>
              <a:lnSpc>
                <a:spcPct val="100000"/>
              </a:lnSpc>
            </a:pPr>
            <a:endParaRPr lang="it-IT" dirty="0"/>
          </a:p>
          <a:p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845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1D81B4-4EE4-4918-A4B3-E24221E9300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8649" y="1448095"/>
            <a:ext cx="4010728" cy="4866077"/>
          </a:xfrm>
        </p:spPr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it-IT" sz="2200" b="1" dirty="0" err="1">
                <a:solidFill>
                  <a:srgbClr val="002060"/>
                </a:solidFill>
              </a:rPr>
              <a:t>Bioimpendeziometria</a:t>
            </a:r>
            <a:r>
              <a:rPr lang="it-IT" sz="2200" b="1" dirty="0">
                <a:solidFill>
                  <a:srgbClr val="002060"/>
                </a:solidFill>
              </a:rPr>
              <a:t>:</a:t>
            </a:r>
          </a:p>
          <a:p>
            <a:pPr>
              <a:buClrTx/>
            </a:pPr>
            <a:r>
              <a:rPr lang="it-IT" sz="2200" dirty="0"/>
              <a:t>Tecnica non invasiva per misurare l’impedenza del corpo umano.</a:t>
            </a:r>
          </a:p>
          <a:p>
            <a:pPr marL="355600" lvl="1" indent="0">
              <a:buNone/>
            </a:pPr>
            <a:r>
              <a:rPr lang="it-IT" sz="1900" dirty="0"/>
              <a:t> </a:t>
            </a:r>
          </a:p>
          <a:p>
            <a:pPr marL="0" indent="0">
              <a:buClrTx/>
              <a:buNone/>
            </a:pPr>
            <a:r>
              <a:rPr lang="it-IT" sz="2200" b="1" dirty="0">
                <a:solidFill>
                  <a:srgbClr val="002060"/>
                </a:solidFill>
              </a:rPr>
              <a:t>Principio di misura:</a:t>
            </a:r>
          </a:p>
          <a:p>
            <a:pPr>
              <a:buClrTx/>
            </a:pPr>
            <a:r>
              <a:rPr lang="it-IT" sz="2200" dirty="0"/>
              <a:t>Si misura dal rapporto tra la tensione ai capi del conduttore e la corrente che scorre attraverso.</a:t>
            </a:r>
          </a:p>
          <a:p>
            <a:pPr marL="355600" lvl="1" indent="0">
              <a:buClrTx/>
              <a:buNone/>
            </a:pPr>
            <a:endParaRPr lang="it-IT" sz="1900" dirty="0"/>
          </a:p>
          <a:p>
            <a:pPr marL="0" indent="0">
              <a:buClrTx/>
              <a:buNone/>
            </a:pPr>
            <a:r>
              <a:rPr lang="it-IT" sz="2200" b="1" dirty="0">
                <a:solidFill>
                  <a:srgbClr val="002060"/>
                </a:solidFill>
              </a:rPr>
              <a:t>Aspetti valutabili:</a:t>
            </a:r>
          </a:p>
          <a:p>
            <a:pPr>
              <a:buClrTx/>
            </a:pPr>
            <a:r>
              <a:rPr lang="it-IT" sz="2200" dirty="0"/>
              <a:t>Attività </a:t>
            </a:r>
            <a:r>
              <a:rPr lang="it-IT" sz="2200" dirty="0" err="1"/>
              <a:t>elettrodermica</a:t>
            </a:r>
            <a:r>
              <a:rPr lang="it-IT" sz="2200" dirty="0"/>
              <a:t> (EDA);</a:t>
            </a:r>
          </a:p>
          <a:p>
            <a:pPr>
              <a:buClrTx/>
            </a:pPr>
            <a:r>
              <a:rPr lang="it-IT" sz="2200" dirty="0"/>
              <a:t>Composizione corporea.</a:t>
            </a:r>
          </a:p>
          <a:p>
            <a:pPr marL="355600" lvl="1" indent="0">
              <a:buClrTx/>
              <a:buNone/>
            </a:pPr>
            <a:endParaRPr lang="it-IT" sz="1800" b="1" dirty="0">
              <a:solidFill>
                <a:srgbClr val="002060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02C0D5D-5C36-447C-A454-75933CE6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9075"/>
            <a:ext cx="7126819" cy="858224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Bioimpedenziometria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Immagine 4" descr="Immagine che contiene interni, persona, sedendo, tavolo&#10;&#10;Descrizione generata automaticamente">
            <a:extLst>
              <a:ext uri="{FF2B5EF4-FFF2-40B4-BE49-F238E27FC236}">
                <a16:creationId xmlns:a16="http://schemas.microsoft.com/office/drawing/2014/main" id="{30D2D67C-008F-4ACE-8DA6-11D8CC63A4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89" y="1448096"/>
            <a:ext cx="3630762" cy="27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79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0957F6E-1AB6-4867-B451-D8D21495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Conclusioni e sviluppi futuri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EB2DDAC-1511-4308-B06D-B817449A54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DB895B-493D-4002-9158-3C984501161F}"/>
              </a:ext>
            </a:extLst>
          </p:cNvPr>
          <p:cNvSpPr txBox="1"/>
          <p:nvPr/>
        </p:nvSpPr>
        <p:spPr>
          <a:xfrm>
            <a:off x="628650" y="1463039"/>
            <a:ext cx="825077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2060"/>
                </a:solidFill>
              </a:rPr>
              <a:t>Conclusioni</a:t>
            </a:r>
          </a:p>
          <a:p>
            <a:endParaRPr lang="it-IT" sz="800" b="1" dirty="0">
              <a:solidFill>
                <a:srgbClr val="0215B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Realizzato sistema acquisizioni EDA.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Sviluppato firmware per EDA 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Implementata applicazione Java.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Definizione algoritmo per classificazione delle emozioni.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Prototipazione e ingegnerizzazione di un sistema indossabile per misura di </a:t>
            </a:r>
            <a:r>
              <a:rPr lang="it-IT" dirty="0" err="1"/>
              <a:t>bioimpedenza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Misure su diversi soggetti e valutazione parametri fisiologici.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r>
              <a:rPr lang="it-IT" sz="2200" b="1" dirty="0">
                <a:solidFill>
                  <a:srgbClr val="002060"/>
                </a:solidFill>
              </a:rPr>
              <a:t>Sviluppi futuri</a:t>
            </a:r>
          </a:p>
          <a:p>
            <a:endParaRPr lang="it-IT" sz="800" b="1" dirty="0">
              <a:solidFill>
                <a:srgbClr val="0215B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Aumento della numerosità campionaria dei soggetti a cui sottoporre la misura.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Validazione delle misure con uno strumento di riferimento.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185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18210D-23F5-45D4-9B64-9E7AE54A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Grazie per l’attenzione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A8F61FAC-CA67-4A1F-BC78-475C3BDB42DF}"/>
              </a:ext>
            </a:extLst>
          </p:cNvPr>
          <p:cNvGrpSpPr/>
          <p:nvPr/>
        </p:nvGrpSpPr>
        <p:grpSpPr>
          <a:xfrm>
            <a:off x="2299078" y="3710047"/>
            <a:ext cx="4545844" cy="2142114"/>
            <a:chOff x="623888" y="3757324"/>
            <a:chExt cx="3192091" cy="1609686"/>
          </a:xfrm>
        </p:grpSpPr>
        <p:pic>
          <p:nvPicPr>
            <p:cNvPr id="3" name="Content Placeholder 4">
              <a:extLst>
                <a:ext uri="{FF2B5EF4-FFF2-40B4-BE49-F238E27FC236}">
                  <a16:creationId xmlns:a16="http://schemas.microsoft.com/office/drawing/2014/main" id="{35525095-6CB3-4154-A9EA-6FF07DC72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88" y="3757324"/>
              <a:ext cx="3192091" cy="1221507"/>
            </a:xfrm>
            <a:prstGeom prst="rect">
              <a:avLst/>
            </a:prstGeom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579CD6D5-992B-4E07-B108-3566C96193BA}"/>
                </a:ext>
              </a:extLst>
            </p:cNvPr>
            <p:cNvSpPr txBox="1"/>
            <p:nvPr/>
          </p:nvSpPr>
          <p:spPr>
            <a:xfrm>
              <a:off x="712347" y="4997678"/>
              <a:ext cx="3015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www.unibg.it/microlab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81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740FAD0-08FC-4F34-B5E0-43B996DA5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61" y="1484092"/>
            <a:ext cx="2614821" cy="241069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112804E1-86BD-41EF-9B77-7263C67E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9075"/>
            <a:ext cx="7126819" cy="858224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Modello elettrico</a:t>
            </a:r>
          </a:p>
        </p:txBody>
      </p:sp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D66931F3-82D9-48A2-A5C2-9B63119D5960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4004065634"/>
              </p:ext>
            </p:extLst>
          </p:nvPr>
        </p:nvGraphicFramePr>
        <p:xfrm>
          <a:off x="628650" y="1448096"/>
          <a:ext cx="3886200" cy="472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5F2D73F4-EA7A-45DD-AF84-24CD91F3B4D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r="6885"/>
          <a:stretch/>
        </p:blipFill>
        <p:spPr>
          <a:xfrm>
            <a:off x="4629152" y="3894782"/>
            <a:ext cx="4511040" cy="25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9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D27CC67-2517-46CD-808B-9C33DADF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Stato</a:t>
            </a:r>
            <a:r>
              <a:rPr lang="en-US" dirty="0">
                <a:solidFill>
                  <a:srgbClr val="002060"/>
                </a:solidFill>
              </a:rPr>
              <a:t> dell’arte e </a:t>
            </a:r>
            <a:r>
              <a:rPr lang="en-US" dirty="0" err="1">
                <a:solidFill>
                  <a:srgbClr val="002060"/>
                </a:solidFill>
              </a:rPr>
              <a:t>modalità</a:t>
            </a:r>
            <a:r>
              <a:rPr lang="en-US" dirty="0">
                <a:solidFill>
                  <a:srgbClr val="002060"/>
                </a:solidFill>
              </a:rPr>
              <a:t> di </a:t>
            </a:r>
            <a:r>
              <a:rPr lang="en-US" dirty="0" err="1">
                <a:solidFill>
                  <a:srgbClr val="002060"/>
                </a:solidFill>
              </a:rPr>
              <a:t>misura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36C0A5B-FCB3-4BE1-96A9-7B48881F9137}"/>
              </a:ext>
            </a:extLst>
          </p:cNvPr>
          <p:cNvSpPr txBox="1"/>
          <p:nvPr/>
        </p:nvSpPr>
        <p:spPr>
          <a:xfrm>
            <a:off x="628650" y="1545835"/>
            <a:ext cx="703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  <p:pic>
        <p:nvPicPr>
          <p:cNvPr id="2050" name="Picture 2" descr="Doctorshop, Bioimpedenziometro BIA 450">
            <a:extLst>
              <a:ext uri="{FF2B5EF4-FFF2-40B4-BE49-F238E27FC236}">
                <a16:creationId xmlns:a16="http://schemas.microsoft.com/office/drawing/2014/main" id="{6F4078D1-171F-4E9C-87C6-7FEF2AD37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36" y="1455961"/>
            <a:ext cx="2079716" cy="147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9603F94D-0026-49EA-9B70-1414BCE61944}"/>
              </a:ext>
            </a:extLst>
          </p:cNvPr>
          <p:cNvSpPr txBox="1">
            <a:spLocks/>
          </p:cNvSpPr>
          <p:nvPr/>
        </p:nvSpPr>
        <p:spPr>
          <a:xfrm>
            <a:off x="506728" y="1545836"/>
            <a:ext cx="5432517" cy="402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215BD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2138" indent="-2365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215BD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1063" indent="-1698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215B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215B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215B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000" dirty="0">
                <a:latin typeface="Helvetica" panose="020B0604020202020204" pitchFamily="34" charset="0"/>
                <a:cs typeface="Helvetica" panose="020B0604020202020204" pitchFamily="34" charset="0"/>
              </a:rPr>
              <a:t>Al momento esistono diversi dispositivi e tecniche per il calcolo dell’impedenza corporea, ma nessuno di questi avviene attraverso sistemi indossabili.</a:t>
            </a:r>
          </a:p>
          <a:p>
            <a:pPr marL="0" indent="0">
              <a:lnSpc>
                <a:spcPct val="120000"/>
              </a:lnSpc>
              <a:buNone/>
            </a:pPr>
            <a:endParaRPr lang="it-IT" dirty="0"/>
          </a:p>
          <a:p>
            <a:r>
              <a:rPr lang="it-IT" dirty="0"/>
              <a:t>Per la misura di </a:t>
            </a:r>
            <a:r>
              <a:rPr lang="it-IT" dirty="0" err="1"/>
              <a:t>bioimpedenza</a:t>
            </a:r>
            <a:r>
              <a:rPr lang="it-IT" dirty="0"/>
              <a:t> è necessario applicare degli elettrodi sulla pelle:</a:t>
            </a:r>
          </a:p>
          <a:p>
            <a:pPr lvl="1"/>
            <a:r>
              <a:rPr lang="it-IT" dirty="0"/>
              <a:t>per l’analisi della composizione corporea si usano 4 elettrodi;</a:t>
            </a:r>
          </a:p>
          <a:p>
            <a:pPr lvl="1"/>
            <a:r>
              <a:rPr lang="it-IT" dirty="0"/>
              <a:t>per la misura di EDA si applicano due elettrodi.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741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12804E1-86BD-41EF-9B77-7263C67E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Attività </a:t>
            </a:r>
            <a:r>
              <a:rPr lang="it-IT" dirty="0" err="1">
                <a:solidFill>
                  <a:srgbClr val="002060"/>
                </a:solidFill>
              </a:rPr>
              <a:t>elettrodermica</a:t>
            </a:r>
            <a:r>
              <a:rPr lang="it-IT" dirty="0">
                <a:solidFill>
                  <a:srgbClr val="002060"/>
                </a:solidFill>
              </a:rPr>
              <a:t> (EDA)</a:t>
            </a:r>
          </a:p>
        </p:txBody>
      </p:sp>
      <p:pic>
        <p:nvPicPr>
          <p:cNvPr id="1026" name="Picture 2" descr="Effetto Stroop - Il test di Stroop in Psicologia Sperimentale">
            <a:extLst>
              <a:ext uri="{FF2B5EF4-FFF2-40B4-BE49-F238E27FC236}">
                <a16:creationId xmlns:a16="http://schemas.microsoft.com/office/drawing/2014/main" id="{387C6374-C565-4349-B37C-4B8F046AE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8" t="64180" r="39244" b="12124"/>
          <a:stretch/>
        </p:blipFill>
        <p:spPr bwMode="auto">
          <a:xfrm>
            <a:off x="6785335" y="3259317"/>
            <a:ext cx="1940268" cy="126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FA07B3-073B-40C6-8C81-77EC3410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8096"/>
            <a:ext cx="5667647" cy="43256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dirty="0"/>
              <a:t>Misura della variazione della conducibilità elettrica della pelle nel tempo applicando un segnale in continua attraverso gli elettrodi.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In questo caso l’attività </a:t>
            </a:r>
            <a:r>
              <a:rPr lang="it-IT" dirty="0" err="1"/>
              <a:t>elettrodermica</a:t>
            </a:r>
            <a:r>
              <a:rPr lang="it-IT" dirty="0"/>
              <a:t> è stata misurata durante lo </a:t>
            </a:r>
            <a:r>
              <a:rPr lang="it-IT" dirty="0" err="1"/>
              <a:t>Stroop</a:t>
            </a:r>
            <a:r>
              <a:rPr lang="it-IT" dirty="0"/>
              <a:t> Test. </a:t>
            </a:r>
          </a:p>
          <a:p>
            <a:endParaRPr lang="it-IT" dirty="0"/>
          </a:p>
          <a:p>
            <a:r>
              <a:rPr lang="it-IT" dirty="0"/>
              <a:t>Diventa interessante quando viene valutata su un soggetto in diverse situazioni.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512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12804E1-86BD-41EF-9B77-7263C67E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Attività </a:t>
            </a:r>
            <a:r>
              <a:rPr lang="it-IT" dirty="0" err="1">
                <a:solidFill>
                  <a:srgbClr val="002060"/>
                </a:solidFill>
              </a:rPr>
              <a:t>elettrodermica</a:t>
            </a:r>
            <a:r>
              <a:rPr lang="it-IT" dirty="0">
                <a:solidFill>
                  <a:srgbClr val="002060"/>
                </a:solidFill>
              </a:rPr>
              <a:t> (EDA)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FA07B3-073B-40C6-8C81-77EC34105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it-IT" dirty="0"/>
              <a:t>L’obiettivo di questa misura riguarda la classificazione delle emozioni durante lo svolgimento dello </a:t>
            </a:r>
            <a:r>
              <a:rPr lang="it-IT" dirty="0" err="1"/>
              <a:t>Stroop</a:t>
            </a:r>
            <a:r>
              <a:rPr lang="it-IT" dirty="0"/>
              <a:t> Test.</a:t>
            </a:r>
          </a:p>
          <a:p>
            <a:pPr>
              <a:lnSpc>
                <a:spcPct val="120000"/>
              </a:lnSpc>
            </a:pPr>
            <a:endParaRPr lang="it-IT" dirty="0"/>
          </a:p>
          <a:p>
            <a:pPr marL="0" indent="0">
              <a:lnSpc>
                <a:spcPct val="120000"/>
              </a:lnSpc>
              <a:buNone/>
            </a:pPr>
            <a:endParaRPr lang="it-IT" dirty="0"/>
          </a:p>
          <a:p>
            <a:pPr>
              <a:lnSpc>
                <a:spcPct val="100000"/>
              </a:lnSpc>
            </a:pPr>
            <a:r>
              <a:rPr lang="it-IT" dirty="0"/>
              <a:t>Il sistema per la misura dell’attività </a:t>
            </a:r>
            <a:r>
              <a:rPr lang="it-IT" dirty="0" err="1"/>
              <a:t>elettrodermica</a:t>
            </a:r>
            <a:r>
              <a:rPr lang="it-IT" dirty="0"/>
              <a:t> si compone di tre parti: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EDA Board;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software applicativo;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algoritmo per la classificazione delle emozioni.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11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B50377E-00A2-47E3-A23C-ABB23697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9075"/>
            <a:ext cx="7126819" cy="8582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EDA Board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CDE97E6-F6A6-46E3-AB7F-AF06E6412E70}"/>
              </a:ext>
            </a:extLst>
          </p:cNvPr>
          <p:cNvSpPr txBox="1"/>
          <p:nvPr/>
        </p:nvSpPr>
        <p:spPr>
          <a:xfrm>
            <a:off x="628650" y="1448096"/>
            <a:ext cx="7886700" cy="472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  <a:spcAft>
                <a:spcPts val="600"/>
              </a:spcAft>
            </a:pPr>
            <a:r>
              <a:rPr lang="it-IT" sz="2200" b="1" dirty="0">
                <a:solidFill>
                  <a:srgbClr val="002060"/>
                </a:solidFill>
              </a:rPr>
              <a:t>Componenti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  <a:spcAft>
                <a:spcPts val="600"/>
              </a:spcAft>
            </a:pPr>
            <a:endParaRPr lang="it-IT" sz="2400" b="1" dirty="0"/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Microcontrollore </a:t>
            </a:r>
            <a:r>
              <a:rPr lang="it-IT" sz="2400" b="1" i="0" u="none" strike="noStrike" baseline="0" dirty="0"/>
              <a:t>STM32L475RG</a:t>
            </a:r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Front-end analogico per la misura</a:t>
            </a:r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Interfaccia USB</a:t>
            </a:r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Connettore Elettrodi</a:t>
            </a:r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Connettore per debug</a:t>
            </a:r>
          </a:p>
        </p:txBody>
      </p:sp>
      <p:pic>
        <p:nvPicPr>
          <p:cNvPr id="7" name="Segnaposto contenuto 6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122FEE32-3F2A-47F1-8674-A852E9A01F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41" y="2468781"/>
            <a:ext cx="2555132" cy="1920438"/>
          </a:xfrm>
        </p:spPr>
      </p:pic>
    </p:spTree>
    <p:extLst>
      <p:ext uri="{BB962C8B-B14F-4D97-AF65-F5344CB8AC3E}">
        <p14:creationId xmlns:p14="http://schemas.microsoft.com/office/powerpoint/2010/main" val="63613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CDE97E6-F6A6-46E3-AB7F-AF06E6412E70}"/>
              </a:ext>
            </a:extLst>
          </p:cNvPr>
          <p:cNvSpPr txBox="1"/>
          <p:nvPr/>
        </p:nvSpPr>
        <p:spPr>
          <a:xfrm>
            <a:off x="628650" y="1448096"/>
            <a:ext cx="3886200" cy="47288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</a:pPr>
            <a:endParaRPr lang="it-IT" sz="2400" b="1" dirty="0"/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OP-AMP converte resistenza della pelle in tensione </a:t>
            </a:r>
            <a:r>
              <a:rPr lang="it-IT" sz="2400" dirty="0" err="1"/>
              <a:t>V</a:t>
            </a:r>
            <a:r>
              <a:rPr lang="it-IT" sz="2400" i="1" baseline="-25000" dirty="0" err="1"/>
              <a:t>out</a:t>
            </a:r>
            <a:endParaRPr lang="it-IT" sz="2400" i="1" baseline="-25000" dirty="0"/>
          </a:p>
          <a:p>
            <a:pPr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</a:pPr>
            <a:endParaRPr lang="it-IT" sz="2400" i="1" baseline="-25000" dirty="0"/>
          </a:p>
          <a:p>
            <a:pPr marL="342900" indent="-34290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Al nodo invertente è collegato un elettrodo; il secondo è connesso ad una resistenza connessa a massa.</a:t>
            </a:r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endParaRPr lang="it-IT" sz="2400" i="1" baseline="-25000" dirty="0"/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400" u="none" strike="noStrike" dirty="0"/>
              <a:t>R Sicurezza evita che fluisca nel corpo una corrente superiore a 10 µA.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B50377E-00A2-47E3-A23C-ABB23697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9075"/>
            <a:ext cx="7126819" cy="8582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Front-end analogico per la misura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45C816-B194-456B-9B9F-614B5B3EC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2" y="1347429"/>
            <a:ext cx="4061842" cy="26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9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B50377E-00A2-47E3-A23C-ABB23697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002060"/>
                </a:solidFill>
              </a:rPr>
              <a:t>Software applicativo in Java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C1C89A-2B1D-407C-B274-B2A4C4E39022}"/>
              </a:ext>
            </a:extLst>
          </p:cNvPr>
          <p:cNvSpPr txBox="1"/>
          <p:nvPr/>
        </p:nvSpPr>
        <p:spPr>
          <a:xfrm>
            <a:off x="418924" y="1504627"/>
            <a:ext cx="4274996" cy="495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000" dirty="0"/>
              <a:t>Connessione con EDA Board</a:t>
            </a:r>
          </a:p>
          <a:p>
            <a:pPr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</a:pPr>
            <a:endParaRPr lang="it-IT" sz="2000" b="1" i="0" u="none" strike="noStrike" baseline="0" dirty="0"/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000" dirty="0"/>
              <a:t>Informazioni sullo stato della Board</a:t>
            </a:r>
          </a:p>
          <a:p>
            <a:pPr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</a:pPr>
            <a:endParaRPr lang="it-IT" sz="2000" dirty="0"/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000" dirty="0"/>
              <a:t>Avvio </a:t>
            </a:r>
            <a:r>
              <a:rPr lang="it-IT" sz="2000" dirty="0" err="1"/>
              <a:t>Stroop</a:t>
            </a:r>
            <a:r>
              <a:rPr lang="it-IT" sz="2000" dirty="0"/>
              <a:t> Test con streaming e visualizzazione su grafico</a:t>
            </a:r>
          </a:p>
          <a:p>
            <a:pPr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</a:pPr>
            <a:endParaRPr lang="it-IT" sz="2000" dirty="0"/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000" dirty="0"/>
              <a:t>Avvio sessione di log con memorizzazione dei risultati in un foglio di calcolo</a:t>
            </a:r>
          </a:p>
          <a:p>
            <a:pPr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</a:pPr>
            <a:endParaRPr lang="it-IT" sz="2000" dirty="0"/>
          </a:p>
          <a:p>
            <a:pPr marL="285750" indent="-285750" defTabSz="685800">
              <a:lnSpc>
                <a:spcPct val="90000"/>
              </a:lnSpc>
              <a:spcAft>
                <a:spcPts val="600"/>
              </a:spcAft>
              <a:buClr>
                <a:srgbClr val="0215BD"/>
              </a:buClr>
              <a:buFont typeface="Arial" panose="020B0604020202020204" pitchFamily="34" charset="0"/>
              <a:buChar char="•"/>
            </a:pPr>
            <a:r>
              <a:rPr lang="it-IT" sz="2000" dirty="0"/>
              <a:t>Conclusione sessione</a:t>
            </a:r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D6D0E2F-68AC-4190-8CD4-F315CFCE2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57" y="1421442"/>
            <a:ext cx="2861922" cy="210790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F26B392-3A1B-41E2-992F-790F88636C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61" y="3693493"/>
            <a:ext cx="3726715" cy="27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74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N_Template.potx" id="{53D605FB-D2A5-4BD6-8AEA-1031FC389448}" vid="{81C87B9A-19FB-43BF-8D65-96E2397293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1625</Words>
  <Application>Microsoft Office PowerPoint</Application>
  <PresentationFormat>Presentazione su schermo (4:3)</PresentationFormat>
  <Paragraphs>225</Paragraphs>
  <Slides>21</Slides>
  <Notes>14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Wingdings</vt:lpstr>
      <vt:lpstr>Tema di Office</vt:lpstr>
      <vt:lpstr>Progetto e sviluppo di elettronica indossabile per la misura di bioimpedenza</vt:lpstr>
      <vt:lpstr>Bioimpedenziometria</vt:lpstr>
      <vt:lpstr>Modello elettrico</vt:lpstr>
      <vt:lpstr>Stato dell’arte e modalità di misura</vt:lpstr>
      <vt:lpstr>Attività elettrodermica (EDA)</vt:lpstr>
      <vt:lpstr>Attività elettrodermica (EDA)</vt:lpstr>
      <vt:lpstr>EDA Board</vt:lpstr>
      <vt:lpstr>Front-end analogico per la misura</vt:lpstr>
      <vt:lpstr>Software applicativo in Java</vt:lpstr>
      <vt:lpstr>Risultati</vt:lpstr>
      <vt:lpstr>Algoritmo per la classificazione</vt:lpstr>
      <vt:lpstr>Analisi composizione corporea</vt:lpstr>
      <vt:lpstr>Analisi composizione corporea</vt:lpstr>
      <vt:lpstr>Studio di fattibilità</vt:lpstr>
      <vt:lpstr>Bia Board</vt:lpstr>
      <vt:lpstr>Winter-v2</vt:lpstr>
      <vt:lpstr>Firmware</vt:lpstr>
      <vt:lpstr>Risultati</vt:lpstr>
      <vt:lpstr>Risultati</vt:lpstr>
      <vt:lpstr>Conclusioni e sviluppi futuri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sviluppo di elettronica indossabile per la misura di bioimpedenza</dc:title>
  <dc:creator>Stefano Villa</dc:creator>
  <cp:lastModifiedBy>Stefano Villa</cp:lastModifiedBy>
  <cp:revision>68</cp:revision>
  <dcterms:created xsi:type="dcterms:W3CDTF">2020-12-12T13:49:46Z</dcterms:created>
  <dcterms:modified xsi:type="dcterms:W3CDTF">2020-12-17T10:42:44Z</dcterms:modified>
</cp:coreProperties>
</file>