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386" r:id="rId5"/>
    <p:sldId id="450" r:id="rId6"/>
    <p:sldId id="451" r:id="rId7"/>
    <p:sldId id="392" r:id="rId8"/>
    <p:sldId id="410" r:id="rId9"/>
    <p:sldId id="446" r:id="rId10"/>
    <p:sldId id="452" r:id="rId11"/>
    <p:sldId id="444" r:id="rId12"/>
    <p:sldId id="443" r:id="rId13"/>
    <p:sldId id="453" r:id="rId14"/>
    <p:sldId id="442" r:id="rId15"/>
    <p:sldId id="449" r:id="rId16"/>
    <p:sldId id="454" r:id="rId17"/>
    <p:sldId id="447" r:id="rId18"/>
    <p:sldId id="448" r:id="rId19"/>
    <p:sldId id="43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D41"/>
    <a:srgbClr val="C2D0DC"/>
    <a:srgbClr val="8C9FB1"/>
    <a:srgbClr val="041E42"/>
    <a:srgbClr val="2F586E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 autoAdjust="0"/>
    <p:restoredTop sz="94053" autoAdjust="0"/>
  </p:normalViewPr>
  <p:slideViewPr>
    <p:cSldViewPr snapToGrid="0" showGuides="1">
      <p:cViewPr varScale="1">
        <p:scale>
          <a:sx n="105" d="100"/>
          <a:sy n="105" d="100"/>
        </p:scale>
        <p:origin x="348" y="120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CO</a:t>
            </a:r>
            <a:r>
              <a:rPr lang="en-US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 Prices data lists the price of CO</a:t>
            </a:r>
            <a:r>
              <a:rPr lang="en-US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 certificates at distinct days since 2008 up until 2023.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Global Emissions data contains information on global emissions per country and sector per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year since 1970 up until 2022. Emissions are registered in MtCO</a:t>
            </a:r>
            <a:r>
              <a:rPr lang="en-US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 (Megatons of CO</a:t>
            </a:r>
            <a:r>
              <a:rPr lang="en-US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13731"/>
            <a:ext cx="10780002" cy="2572669"/>
          </a:xfrm>
        </p:spPr>
        <p:txBody>
          <a:bodyPr/>
          <a:lstStyle/>
          <a:p>
            <a:r>
              <a:rPr lang="de-DE" dirty="0" err="1"/>
              <a:t>Effectiveness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 </a:t>
            </a:r>
            <a:br>
              <a:rPr lang="de-DE" dirty="0"/>
            </a:br>
            <a:r>
              <a:rPr lang="de-DE" dirty="0" err="1"/>
              <a:t>Emissions</a:t>
            </a:r>
            <a:r>
              <a:rPr lang="de-DE" dirty="0"/>
              <a:t> Trading System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50FCDBF0-F14B-48F0-AC07-A8F923C4BC49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47860E-E638-4F58-9AFE-0194B790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E52A14-2E01-47C0-B792-9A89851B7D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EU </a:t>
            </a:r>
            <a:r>
              <a:rPr lang="de-DE" dirty="0" err="1"/>
              <a:t>Emissions</a:t>
            </a:r>
            <a:r>
              <a:rPr lang="de-DE" dirty="0"/>
              <a:t> Are </a:t>
            </a:r>
            <a:r>
              <a:rPr lang="de-DE" dirty="0" err="1"/>
              <a:t>Decreasing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3E0B3B-4CEF-33D1-E601-1DA2CBAA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33" y="2028214"/>
            <a:ext cx="11116236" cy="35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0CAF3-5E45-46A0-9F2E-C2EF947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7B7E7033-F2A6-4AC1-B039-BEB8CBA444FC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AACC7-8871-4545-B616-0C11129C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5F47F2-11AE-4B82-BF84-88B24EB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F78A223-BDAD-49EC-B5E7-DBADD099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8D5002-CE98-4178-9670-FF84A064E91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Power Industry and Transport as Biggest Sectors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3EB1D2-294B-B096-3148-3720CF97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58" y="2029503"/>
            <a:ext cx="11051047" cy="3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0CAF3-5E45-46A0-9F2E-C2EF947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7B7E7033-F2A6-4AC1-B039-BEB8CBA444FC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AACC7-8871-4545-B616-0C11129C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5F47F2-11AE-4B82-BF84-88B24EB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F78A223-BDAD-49EC-B5E7-DBADD099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8D5002-CE98-4178-9670-FF84A064E91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CO2e Prices Are Connected to CO2e Emissions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4F1C611-FD6D-D8F7-7625-173C7DAD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25" y="2121231"/>
            <a:ext cx="11377980" cy="33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Global Emitters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2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0CAF3-5E45-46A0-9F2E-C2EF947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7B7E7033-F2A6-4AC1-B039-BEB8CBA444FC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AACC7-8871-4545-B616-0C11129C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5F47F2-11AE-4B82-BF84-88B24EB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F78A223-BDAD-49EC-B5E7-DBADD099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Global Emitters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8D5002-CE98-4178-9670-FF84A064E91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6A782C-51F3-5130-E38C-B03C1D60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5146" y="1760645"/>
            <a:ext cx="7008333" cy="4050000"/>
          </a:xfrm>
          <a:prstGeom prst="rect">
            <a:avLst/>
          </a:prstGeom>
        </p:spPr>
      </p:pic>
      <p:sp>
        <p:nvSpPr>
          <p:cNvPr id="5" name="Textplatzhalter 10">
            <a:extLst>
              <a:ext uri="{FF2B5EF4-FFF2-40B4-BE49-F238E27FC236}">
                <a16:creationId xmlns:a16="http://schemas.microsoft.com/office/drawing/2014/main" id="{A85A6451-71C8-822D-DF0B-E4D2C3768FA4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5469732" cy="4569619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Global </a:t>
            </a:r>
            <a:r>
              <a:rPr lang="de-DE" b="1" dirty="0" err="1"/>
              <a:t>Comparison</a:t>
            </a:r>
            <a:endParaRPr lang="de-DE" b="1" dirty="0"/>
          </a:p>
          <a:p>
            <a:pPr lvl="1"/>
            <a:r>
              <a:rPr lang="de-DE" dirty="0"/>
              <a:t>USA and EU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emissions</a:t>
            </a:r>
            <a:endParaRPr lang="de-DE" dirty="0"/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Emissions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others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increased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89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B356729-8016-2DAD-DA29-198BC0A80632}"/>
              </a:ext>
            </a:extLst>
          </p:cNvPr>
          <p:cNvSpPr/>
          <p:nvPr/>
        </p:nvSpPr>
        <p:spPr>
          <a:xfrm>
            <a:off x="517526" y="1541213"/>
            <a:ext cx="11077066" cy="1783080"/>
          </a:xfrm>
          <a:prstGeom prst="rect">
            <a:avLst/>
          </a:prstGeom>
          <a:solidFill>
            <a:srgbClr val="C2D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3905330"/>
            <a:ext cx="11157745" cy="121693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Yes, there is a direct connection between CO2e prices and CO2e emissions</a:t>
            </a:r>
          </a:p>
          <a:p>
            <a:pPr lvl="1"/>
            <a:r>
              <a:rPr lang="en-US" dirty="0"/>
              <a:t>The EU decreased CO2e emissions significantly since 2005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Nevertheless, global emissions are still rising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24F9D429-AE96-2F08-7405-C48892C31C44}"/>
              </a:ext>
            </a:extLst>
          </p:cNvPr>
          <p:cNvSpPr txBox="1">
            <a:spLocks/>
          </p:cNvSpPr>
          <p:nvPr/>
        </p:nvSpPr>
        <p:spPr>
          <a:xfrm>
            <a:off x="2699303" y="1892893"/>
            <a:ext cx="7200000" cy="10797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i="1" dirty="0" err="1">
                <a:solidFill>
                  <a:srgbClr val="021D41"/>
                </a:solidFill>
              </a:rPr>
              <a:t>Does</a:t>
            </a:r>
            <a:r>
              <a:rPr lang="de-DE" sz="2000" i="1" dirty="0">
                <a:solidFill>
                  <a:srgbClr val="021D41"/>
                </a:solidFill>
              </a:rPr>
              <a:t> </a:t>
            </a:r>
            <a:r>
              <a:rPr lang="de-DE" sz="2000" i="1" dirty="0" err="1">
                <a:solidFill>
                  <a:srgbClr val="021D41"/>
                </a:solidFill>
              </a:rPr>
              <a:t>the</a:t>
            </a:r>
            <a:r>
              <a:rPr lang="de-DE" sz="2000" i="1" dirty="0">
                <a:solidFill>
                  <a:srgbClr val="021D41"/>
                </a:solidFill>
              </a:rPr>
              <a:t> European Union </a:t>
            </a:r>
            <a:r>
              <a:rPr lang="de-DE" sz="2000" i="1" dirty="0" err="1">
                <a:solidFill>
                  <a:srgbClr val="021D41"/>
                </a:solidFill>
              </a:rPr>
              <a:t>Emissions</a:t>
            </a:r>
            <a:r>
              <a:rPr lang="de-DE" sz="2000" i="1" dirty="0">
                <a:solidFill>
                  <a:srgbClr val="021D41"/>
                </a:solidFill>
              </a:rPr>
              <a:t> Trading System </a:t>
            </a:r>
            <a:r>
              <a:rPr lang="de-DE" sz="2000" i="1" dirty="0" err="1">
                <a:solidFill>
                  <a:srgbClr val="021D41"/>
                </a:solidFill>
              </a:rPr>
              <a:t>help</a:t>
            </a:r>
            <a:r>
              <a:rPr lang="de-DE" sz="2000" i="1" dirty="0">
                <a:solidFill>
                  <a:srgbClr val="021D41"/>
                </a:solidFill>
              </a:rPr>
              <a:t> in </a:t>
            </a:r>
            <a:r>
              <a:rPr lang="de-DE" sz="2000" i="1" dirty="0" err="1">
                <a:solidFill>
                  <a:srgbClr val="021D41"/>
                </a:solidFill>
              </a:rPr>
              <a:t>decreasing</a:t>
            </a:r>
            <a:r>
              <a:rPr lang="de-DE" sz="2000" i="1" dirty="0">
                <a:solidFill>
                  <a:srgbClr val="021D41"/>
                </a:solidFill>
              </a:rPr>
              <a:t> </a:t>
            </a:r>
            <a:r>
              <a:rPr lang="de-DE" sz="2000" i="1" dirty="0" err="1">
                <a:solidFill>
                  <a:srgbClr val="021D41"/>
                </a:solidFill>
              </a:rPr>
              <a:t>emissions</a:t>
            </a:r>
            <a:r>
              <a:rPr lang="de-DE" sz="2000" i="1" dirty="0">
                <a:solidFill>
                  <a:srgbClr val="021D41"/>
                </a:solidFill>
              </a:rPr>
              <a:t> in </a:t>
            </a:r>
            <a:r>
              <a:rPr lang="de-DE" sz="2000" i="1" dirty="0" err="1">
                <a:solidFill>
                  <a:srgbClr val="021D41"/>
                </a:solidFill>
              </a:rPr>
              <a:t>the</a:t>
            </a:r>
            <a:r>
              <a:rPr lang="de-DE" sz="2000" i="1" dirty="0">
                <a:solidFill>
                  <a:srgbClr val="021D41"/>
                </a:solidFill>
              </a:rPr>
              <a:t> EU and </a:t>
            </a:r>
            <a:r>
              <a:rPr lang="de-DE" sz="2000" i="1" dirty="0" err="1">
                <a:solidFill>
                  <a:srgbClr val="021D41"/>
                </a:solidFill>
              </a:rPr>
              <a:t>if</a:t>
            </a:r>
            <a:r>
              <a:rPr lang="de-DE" sz="2000" i="1" dirty="0">
                <a:solidFill>
                  <a:srgbClr val="021D41"/>
                </a:solidFill>
              </a:rPr>
              <a:t> so, </a:t>
            </a:r>
            <a:r>
              <a:rPr lang="de-DE" sz="2000" i="1" dirty="0" err="1">
                <a:solidFill>
                  <a:srgbClr val="021D41"/>
                </a:solidFill>
              </a:rPr>
              <a:t>does</a:t>
            </a:r>
            <a:r>
              <a:rPr lang="de-DE" sz="2000" i="1" dirty="0">
                <a:solidFill>
                  <a:srgbClr val="021D41"/>
                </a:solidFill>
              </a:rPr>
              <a:t> </a:t>
            </a:r>
            <a:r>
              <a:rPr lang="de-DE" sz="2000" i="1" dirty="0" err="1">
                <a:solidFill>
                  <a:srgbClr val="021D41"/>
                </a:solidFill>
              </a:rPr>
              <a:t>it</a:t>
            </a:r>
            <a:r>
              <a:rPr lang="de-DE" sz="2000" i="1" dirty="0">
                <a:solidFill>
                  <a:srgbClr val="021D41"/>
                </a:solidFill>
              </a:rPr>
              <a:t> also </a:t>
            </a:r>
            <a:r>
              <a:rPr lang="de-DE" sz="2000" i="1" dirty="0" err="1">
                <a:solidFill>
                  <a:srgbClr val="021D41"/>
                </a:solidFill>
              </a:rPr>
              <a:t>have</a:t>
            </a:r>
            <a:r>
              <a:rPr lang="de-DE" sz="2000" i="1" dirty="0">
                <a:solidFill>
                  <a:srgbClr val="021D41"/>
                </a:solidFill>
              </a:rPr>
              <a:t> an </a:t>
            </a:r>
            <a:r>
              <a:rPr lang="de-DE" sz="2000" i="1" dirty="0" err="1">
                <a:solidFill>
                  <a:srgbClr val="021D41"/>
                </a:solidFill>
              </a:rPr>
              <a:t>impact</a:t>
            </a:r>
            <a:r>
              <a:rPr lang="de-DE" sz="2000" i="1" dirty="0">
                <a:solidFill>
                  <a:srgbClr val="021D41"/>
                </a:solidFill>
              </a:rPr>
              <a:t> on global </a:t>
            </a:r>
            <a:r>
              <a:rPr lang="de-DE" sz="2000" i="1" dirty="0" err="1">
                <a:solidFill>
                  <a:srgbClr val="021D41"/>
                </a:solidFill>
              </a:rPr>
              <a:t>emissions</a:t>
            </a:r>
            <a:r>
              <a:rPr lang="de-DE" sz="2000" i="1" dirty="0">
                <a:solidFill>
                  <a:srgbClr val="021D41"/>
                </a:solidFill>
              </a:rPr>
              <a:t>?</a:t>
            </a:r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E4450EDC-F5F1-B6D9-23A6-728BA57436AF}"/>
              </a:ext>
            </a:extLst>
          </p:cNvPr>
          <p:cNvSpPr txBox="1">
            <a:spLocks/>
          </p:cNvSpPr>
          <p:nvPr/>
        </p:nvSpPr>
        <p:spPr>
          <a:xfrm>
            <a:off x="518949" y="5549390"/>
            <a:ext cx="10963150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Emissions</a:t>
            </a:r>
            <a:r>
              <a:rPr lang="de-DE" dirty="0"/>
              <a:t> Trading Systems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7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50FCDBF0-F14B-48F0-AC07-A8F923C4BC49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47860E-E638-4F58-9AFE-0194B790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E52A14-2E01-47C0-B792-9A89851B7D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Emissions</a:t>
            </a:r>
            <a:r>
              <a:rPr lang="de-DE" dirty="0"/>
              <a:t> Are </a:t>
            </a:r>
            <a:r>
              <a:rPr lang="de-DE" dirty="0" err="1"/>
              <a:t>Rising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872D7CD-AFBF-7B3D-E8E0-92B93760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5146" y="1761044"/>
            <a:ext cx="7006953" cy="4049203"/>
          </a:xfrm>
          <a:prstGeom prst="rect">
            <a:avLst/>
          </a:prstGeom>
        </p:spPr>
      </p:pic>
      <p:pic>
        <p:nvPicPr>
          <p:cNvPr id="22" name="Grafik 21" descr="Blitz mit einfarbiger Füllung">
            <a:extLst>
              <a:ext uri="{FF2B5EF4-FFF2-40B4-BE49-F238E27FC236}">
                <a16:creationId xmlns:a16="http://schemas.microsoft.com/office/drawing/2014/main" id="{5F590727-80D0-F7DF-8C3F-0E72EFB0D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2665">
            <a:off x="10940396" y="1549101"/>
            <a:ext cx="914400" cy="914400"/>
          </a:xfrm>
          <a:prstGeom prst="rect">
            <a:avLst/>
          </a:prstGeom>
        </p:spPr>
      </p:pic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7A0DCDFC-2278-982D-8970-630EB73D8424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5469732" cy="4569619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Total Global </a:t>
            </a:r>
            <a:r>
              <a:rPr lang="de-DE" b="1" dirty="0" err="1"/>
              <a:t>Emissions</a:t>
            </a:r>
            <a:endParaRPr lang="de-DE" b="1" dirty="0"/>
          </a:p>
          <a:p>
            <a:pPr lvl="1"/>
            <a:r>
              <a:rPr lang="de-DE" dirty="0"/>
              <a:t>25.000 MtCO2e in 1970</a:t>
            </a:r>
          </a:p>
          <a:p>
            <a:pPr lvl="1"/>
            <a:r>
              <a:rPr lang="de-DE" dirty="0"/>
              <a:t>54.000 MtCO2e in 2022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Increase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119%</a:t>
            </a:r>
          </a:p>
        </p:txBody>
      </p:sp>
    </p:spTree>
    <p:extLst>
      <p:ext uri="{BB962C8B-B14F-4D97-AF65-F5344CB8AC3E}">
        <p14:creationId xmlns:p14="http://schemas.microsoft.com/office/powerpoint/2010/main" val="319860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50FCDBF0-F14B-48F0-AC07-A8F923C4BC49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47860E-E638-4F58-9AFE-0194B790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E52A14-2E01-47C0-B792-9A89851B7D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Emissions</a:t>
            </a:r>
            <a:r>
              <a:rPr lang="de-DE" dirty="0"/>
              <a:t> Are </a:t>
            </a:r>
            <a:r>
              <a:rPr lang="de-DE" dirty="0" err="1"/>
              <a:t>Rising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9451232-DAA1-1EED-EA00-D13B374E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5146" y="1760247"/>
            <a:ext cx="7008334" cy="4050000"/>
          </a:xfrm>
          <a:prstGeom prst="rect">
            <a:avLst/>
          </a:prstGeom>
        </p:spPr>
      </p:pic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A8692CF-A880-5CA8-0602-50870C787A10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5469732" cy="4569619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Emissions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Sector</a:t>
            </a:r>
            <a:endParaRPr lang="de-DE" b="1" dirty="0"/>
          </a:p>
          <a:p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Sectors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1970: </a:t>
            </a:r>
            <a:r>
              <a:rPr lang="de-DE" dirty="0" err="1"/>
              <a:t>Agriculture</a:t>
            </a:r>
            <a:endParaRPr lang="de-DE" dirty="0"/>
          </a:p>
          <a:p>
            <a:pPr lvl="1"/>
            <a:r>
              <a:rPr lang="de-DE" dirty="0"/>
              <a:t>2022: Power Industry, Transport </a:t>
            </a:r>
          </a:p>
        </p:txBody>
      </p:sp>
    </p:spTree>
    <p:extLst>
      <p:ext uri="{BB962C8B-B14F-4D97-AF65-F5344CB8AC3E}">
        <p14:creationId xmlns:p14="http://schemas.microsoft.com/office/powerpoint/2010/main" val="31624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50FCDBF0-F14B-48F0-AC07-A8F923C4BC49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47860E-E638-4F58-9AFE-0194B790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2EAEF6-C190-4852-B41A-6E47A9934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3192247"/>
            <a:ext cx="3568821" cy="3008527"/>
          </a:xfrm>
        </p:spPr>
        <p:txBody>
          <a:bodyPr/>
          <a:lstStyle/>
          <a:p>
            <a:r>
              <a:rPr lang="de-DE" b="1" dirty="0" err="1"/>
              <a:t>Regulate</a:t>
            </a:r>
            <a:r>
              <a:rPr lang="de-DE" b="1" dirty="0"/>
              <a:t> Companies</a:t>
            </a:r>
          </a:p>
          <a:p>
            <a:r>
              <a:rPr lang="de-DE" dirty="0"/>
              <a:t>Cap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CO2 </a:t>
            </a:r>
            <a:r>
              <a:rPr lang="de-DE" dirty="0" err="1"/>
              <a:t>equivalent</a:t>
            </a:r>
            <a:r>
              <a:rPr lang="de-DE" dirty="0"/>
              <a:t> (CO2e) </a:t>
            </a:r>
            <a:r>
              <a:rPr lang="de-DE" dirty="0" err="1"/>
              <a:t>emissions</a:t>
            </a:r>
            <a:r>
              <a:rPr lang="de-DE" dirty="0"/>
              <a:t> via </a:t>
            </a:r>
            <a:r>
              <a:rPr lang="de-DE" dirty="0" err="1"/>
              <a:t>certificates</a:t>
            </a:r>
            <a:endParaRPr lang="de-DE" dirty="0"/>
          </a:p>
          <a:p>
            <a:pPr lvl="1"/>
            <a:r>
              <a:rPr lang="de-DE" dirty="0"/>
              <a:t>Regulation </a:t>
            </a:r>
            <a:r>
              <a:rPr lang="de-DE" dirty="0" err="1"/>
              <a:t>for</a:t>
            </a:r>
            <a:r>
              <a:rPr lang="de-DE" dirty="0"/>
              <a:t> Power Industries and Transport </a:t>
            </a:r>
            <a:r>
              <a:rPr lang="de-DE" dirty="0" err="1"/>
              <a:t>sector</a:t>
            </a:r>
            <a:endParaRPr lang="de-DE" dirty="0"/>
          </a:p>
          <a:p>
            <a:pPr lvl="1"/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emitted</a:t>
            </a:r>
            <a:r>
              <a:rPr lang="de-DE" dirty="0"/>
              <a:t> </a:t>
            </a:r>
            <a:r>
              <a:rPr lang="de-DE" dirty="0" err="1"/>
              <a:t>emissions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67C5110-4D48-467F-A3EF-19C841E1AB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3192245"/>
            <a:ext cx="3568821" cy="3008529"/>
          </a:xfrm>
        </p:spPr>
        <p:txBody>
          <a:bodyPr/>
          <a:lstStyle/>
          <a:p>
            <a:r>
              <a:rPr lang="de-DE" b="1" dirty="0" err="1"/>
              <a:t>Sanction</a:t>
            </a:r>
            <a:r>
              <a:rPr lang="de-DE" b="1" dirty="0"/>
              <a:t> </a:t>
            </a:r>
            <a:r>
              <a:rPr lang="de-DE" b="1" dirty="0" err="1"/>
              <a:t>Producing</a:t>
            </a:r>
            <a:r>
              <a:rPr lang="de-DE" b="1" dirty="0"/>
              <a:t> </a:t>
            </a:r>
            <a:r>
              <a:rPr lang="de-DE" b="1" dirty="0" err="1"/>
              <a:t>Emissions</a:t>
            </a:r>
            <a:endParaRPr lang="de-DE" b="1" dirty="0"/>
          </a:p>
          <a:p>
            <a:r>
              <a:rPr lang="de-DE" dirty="0"/>
              <a:t>Companies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CO2e </a:t>
            </a:r>
            <a:r>
              <a:rPr lang="de-DE" dirty="0" err="1"/>
              <a:t>certificates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CO2e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cap</a:t>
            </a:r>
            <a:endParaRPr lang="de-DE" dirty="0"/>
          </a:p>
          <a:p>
            <a:pPr lvl="1"/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emissions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sanctions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9B3A426-4025-46C1-AB8F-D7748A9887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3192247"/>
            <a:ext cx="3568821" cy="3008528"/>
          </a:xfrm>
        </p:spPr>
        <p:txBody>
          <a:bodyPr/>
          <a:lstStyle/>
          <a:p>
            <a:r>
              <a:rPr lang="de-DE" b="1" dirty="0"/>
              <a:t>Support </a:t>
            </a:r>
            <a:r>
              <a:rPr lang="de-DE" b="1" dirty="0" err="1"/>
              <a:t>Reducing</a:t>
            </a:r>
            <a:r>
              <a:rPr lang="de-DE" b="1" dirty="0"/>
              <a:t> </a:t>
            </a:r>
            <a:r>
              <a:rPr lang="de-DE" b="1" dirty="0" err="1"/>
              <a:t>Emissions</a:t>
            </a:r>
            <a:endParaRPr lang="de-DE" b="1" dirty="0"/>
          </a:p>
          <a:p>
            <a:r>
              <a:rPr lang="de-DE" dirty="0"/>
              <a:t>Companies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unused</a:t>
            </a:r>
            <a:r>
              <a:rPr lang="de-DE" dirty="0"/>
              <a:t> CO2e </a:t>
            </a:r>
            <a:r>
              <a:rPr lang="de-DE" dirty="0" err="1"/>
              <a:t>certificates</a:t>
            </a:r>
            <a:endParaRPr lang="de-DE" dirty="0"/>
          </a:p>
          <a:p>
            <a:pPr lvl="1"/>
            <a:r>
              <a:rPr lang="de-DE" dirty="0"/>
              <a:t>Emission </a:t>
            </a:r>
            <a:r>
              <a:rPr lang="de-DE" dirty="0" err="1"/>
              <a:t>producers</a:t>
            </a:r>
            <a:r>
              <a:rPr lang="de-DE" dirty="0"/>
              <a:t> support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E52A14-2E01-47C0-B792-9A89851B7D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The European Union </a:t>
            </a:r>
            <a:r>
              <a:rPr lang="de-DE" dirty="0" err="1"/>
              <a:t>Emissions</a:t>
            </a:r>
            <a:r>
              <a:rPr lang="de-DE" dirty="0"/>
              <a:t> Trading System (EU ETS)</a:t>
            </a: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0CBE0F7F-ACA7-DED3-13C6-48C6C00C9F70}"/>
              </a:ext>
            </a:extLst>
          </p:cNvPr>
          <p:cNvSpPr txBox="1">
            <a:spLocks/>
          </p:cNvSpPr>
          <p:nvPr/>
        </p:nvSpPr>
        <p:spPr>
          <a:xfrm>
            <a:off x="517524" y="2065282"/>
            <a:ext cx="7858379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B050"/>
                </a:solidFill>
              </a:rPr>
              <a:t>A Solution: </a:t>
            </a:r>
            <a:r>
              <a:rPr lang="de-DE" dirty="0" err="1"/>
              <a:t>Emissions</a:t>
            </a:r>
            <a:r>
              <a:rPr lang="de-DE" dirty="0"/>
              <a:t> Trading Systems - The EU ETS</a:t>
            </a:r>
          </a:p>
        </p:txBody>
      </p:sp>
    </p:spTree>
    <p:extLst>
      <p:ext uri="{BB962C8B-B14F-4D97-AF65-F5344CB8AC3E}">
        <p14:creationId xmlns:p14="http://schemas.microsoft.com/office/powerpoint/2010/main" val="157907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038A6D7-43BC-4D62-A981-DB1D1DD2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Main Question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17D861-56F2-45F7-9456-C622212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8541EA31-76A1-402D-A564-D80CC46D5759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5FAD7A-50ED-4C85-97A9-DBA0002E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1F611-EE90-41F9-AA45-8E77257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9F445B2-619C-4D1C-B511-C96E93A4A4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97190" y="2835964"/>
            <a:ext cx="7200000" cy="2160000"/>
          </a:xfrm>
        </p:spPr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Union </a:t>
            </a:r>
            <a:r>
              <a:rPr lang="de-DE" dirty="0" err="1"/>
              <a:t>Emissions</a:t>
            </a:r>
            <a:r>
              <a:rPr lang="de-DE" dirty="0"/>
              <a:t> Trading System </a:t>
            </a:r>
            <a:r>
              <a:rPr lang="de-DE" dirty="0" err="1"/>
              <a:t>help</a:t>
            </a:r>
            <a:r>
              <a:rPr lang="de-DE" dirty="0"/>
              <a:t> in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 and </a:t>
            </a:r>
            <a:r>
              <a:rPr lang="de-DE" dirty="0" err="1"/>
              <a:t>if</a:t>
            </a:r>
            <a:r>
              <a:rPr lang="de-DE" dirty="0"/>
              <a:t> so,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global </a:t>
            </a:r>
            <a:r>
              <a:rPr lang="de-DE" dirty="0" err="1"/>
              <a:t>emissions</a:t>
            </a:r>
            <a:r>
              <a:rPr lang="de-DE" dirty="0"/>
              <a:t>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285A992-E91B-451E-9F95-DB152AAB1A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6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ADAB5-BFC5-4CF3-AC4B-B0A857A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E91F8D9E-FC5B-47BA-AA7D-A56B8FD24122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8060" y="2354711"/>
            <a:ext cx="5039989" cy="281103"/>
          </a:xfrm>
        </p:spPr>
        <p:txBody>
          <a:bodyPr/>
          <a:lstStyle/>
          <a:p>
            <a:r>
              <a:rPr lang="de-DE" dirty="0" err="1"/>
              <a:t>Analyzed</a:t>
            </a:r>
            <a:r>
              <a:rPr lang="de-DE" dirty="0"/>
              <a:t> Data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3D203B-08B1-42A4-B16C-555D2186B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2354711"/>
            <a:ext cx="320601" cy="281103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060" y="4525376"/>
            <a:ext cx="5039989" cy="281103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8318" y="4525376"/>
            <a:ext cx="320601" cy="281103"/>
          </a:xfrm>
        </p:spPr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060" y="3078266"/>
            <a:ext cx="5039989" cy="281103"/>
          </a:xfrm>
        </p:spPr>
        <p:txBody>
          <a:bodyPr/>
          <a:lstStyle/>
          <a:p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</a:t>
            </a:r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318" y="3078266"/>
            <a:ext cx="320601" cy="281103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8060" y="3801821"/>
            <a:ext cx="5039989" cy="281103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Global Emitters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39020-771E-46B4-9E38-0490CEC85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8318" y="3801821"/>
            <a:ext cx="320601" cy="281103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060" y="1631156"/>
            <a:ext cx="5039989" cy="281103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8" y="1631156"/>
            <a:ext cx="320601" cy="281103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FA31B683-DC18-4216-A897-EDDF1C85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6" name="Textplatzhalter 55">
            <a:extLst>
              <a:ext uri="{FF2B5EF4-FFF2-40B4-BE49-F238E27FC236}">
                <a16:creationId xmlns:a16="http://schemas.microsoft.com/office/drawing/2014/main" id="{52C3BB99-20F7-4054-812C-54654BC9FB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1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Analyzed</a:t>
            </a:r>
            <a:r>
              <a:rPr lang="de-DE" dirty="0"/>
              <a:t> Data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4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CF6C9E-B323-42B8-BC70-D1B3143A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D7EE4E61-8A5F-4909-9286-A64F40CD8800}" type="datetime4">
              <a:rPr lang="de-DE" smtClean="0"/>
              <a:pPr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3D05F7-F5EE-40D8-8390-9DDC2453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AF202-1C22-4B6D-8273-58106059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4139217-4378-4D02-A822-9C1B73E4F0F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61837818"/>
              </p:ext>
            </p:extLst>
          </p:nvPr>
        </p:nvGraphicFramePr>
        <p:xfrm>
          <a:off x="517525" y="1630363"/>
          <a:ext cx="7787506" cy="1183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9975">
                  <a:extLst>
                    <a:ext uri="{9D8B030D-6E8A-4147-A177-3AD203B41FA5}">
                      <a16:colId xmlns:a16="http://schemas.microsoft.com/office/drawing/2014/main" val="1576347495"/>
                    </a:ext>
                  </a:extLst>
                </a:gridCol>
                <a:gridCol w="1516163">
                  <a:extLst>
                    <a:ext uri="{9D8B030D-6E8A-4147-A177-3AD203B41FA5}">
                      <a16:colId xmlns:a16="http://schemas.microsoft.com/office/drawing/2014/main" val="2304917957"/>
                    </a:ext>
                  </a:extLst>
                </a:gridCol>
                <a:gridCol w="1503780">
                  <a:extLst>
                    <a:ext uri="{9D8B030D-6E8A-4147-A177-3AD203B41FA5}">
                      <a16:colId xmlns:a16="http://schemas.microsoft.com/office/drawing/2014/main" val="3980473287"/>
                    </a:ext>
                  </a:extLst>
                </a:gridCol>
                <a:gridCol w="2360713">
                  <a:extLst>
                    <a:ext uri="{9D8B030D-6E8A-4147-A177-3AD203B41FA5}">
                      <a16:colId xmlns:a16="http://schemas.microsoft.com/office/drawing/2014/main" val="1770291054"/>
                    </a:ext>
                  </a:extLst>
                </a:gridCol>
                <a:gridCol w="866875">
                  <a:extLst>
                    <a:ext uri="{9D8B030D-6E8A-4147-A177-3AD203B41FA5}">
                      <a16:colId xmlns:a16="http://schemas.microsoft.com/office/drawing/2014/main" val="380257395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Data Source</a:t>
                      </a:r>
                    </a:p>
                  </a:txBody>
                  <a:tcPr marL="108000" marR="108000" marT="36000" marB="360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Origin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Copyright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80307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CO2e Prices</a:t>
                      </a:r>
                    </a:p>
                  </a:txBody>
                  <a:tcPr marL="108000" marR="108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Umweltbundesamt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§ 12a </a:t>
                      </a:r>
                      <a:r>
                        <a:rPr kumimoji="0" lang="de-DE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EGovG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© 2024 Umweltbundesamt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.xlsx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928166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Global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Emissions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EU / EDGAR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 BY-NC-ND 4.0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© European Union, 1995-2024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.xlsx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773903"/>
                  </a:ext>
                </a:extLst>
              </a:tr>
            </a:tbl>
          </a:graphicData>
        </a:graphic>
      </p:graphicFrame>
      <p:sp>
        <p:nvSpPr>
          <p:cNvPr id="13" name="Titel 12">
            <a:extLst>
              <a:ext uri="{FF2B5EF4-FFF2-40B4-BE49-F238E27FC236}">
                <a16:creationId xmlns:a16="http://schemas.microsoft.com/office/drawing/2014/main" id="{2608A24F-B0CA-4AAA-BA84-364AD4B3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 err="1"/>
              <a:t>Analyzed</a:t>
            </a:r>
            <a:r>
              <a:rPr lang="de-DE" dirty="0"/>
              <a:t> Data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D6E9304-FDC5-4625-BCAD-B1F488BBCF4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ADDD1C-7AA6-5854-CC8F-40A3F7E6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9375" y="2341166"/>
            <a:ext cx="2705100" cy="13525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F4CEFA-7EA4-74E1-AC2A-12006E1AC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0144" y="3558927"/>
            <a:ext cx="3362071" cy="23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4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Emissions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Juli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44573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122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FAU - Technische Fakultät</vt:lpstr>
      <vt:lpstr>Effectiveness of the EU  Emissions Trading System </vt:lpstr>
      <vt:lpstr>Motivation</vt:lpstr>
      <vt:lpstr>Motivation</vt:lpstr>
      <vt:lpstr>Motivation</vt:lpstr>
      <vt:lpstr>Main Question</vt:lpstr>
      <vt:lpstr>Agenda</vt:lpstr>
      <vt:lpstr>Analyzed Data</vt:lpstr>
      <vt:lpstr>Analyzed Data</vt:lpstr>
      <vt:lpstr>Emissions in the EU</vt:lpstr>
      <vt:lpstr>Emissions in the EU</vt:lpstr>
      <vt:lpstr>Emissions in the EU</vt:lpstr>
      <vt:lpstr>Emissions in the EU</vt:lpstr>
      <vt:lpstr>Comparison to Global Emitters</vt:lpstr>
      <vt:lpstr>Comparison To Global Emitters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Pfahler, Stefan (ADV D EVO APS DIN 3)</cp:lastModifiedBy>
  <cp:revision>122</cp:revision>
  <dcterms:created xsi:type="dcterms:W3CDTF">2021-11-18T07:49:57Z</dcterms:created>
  <dcterms:modified xsi:type="dcterms:W3CDTF">2024-07-09T17:11:41Z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