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8C9E6-CB7E-6C3B-A176-50EF038CC7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231424-FDCB-1083-C53D-C675D87A63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C4875-346F-A92C-6DAB-A25D6D696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B3A26-366F-46AC-BBDC-D6C8788C600C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45C04-F25E-94C1-2BF9-BFA854884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91E67-331E-C99F-83CF-A691454C5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EF2F2-E848-4212-82F5-24409321F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91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A02FA-A533-9087-6771-F9ED9E0A2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4DBDE0-913A-E2E1-020B-1ED3C51708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3808A-F17E-697C-9A20-F5310A023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B3A26-366F-46AC-BBDC-D6C8788C600C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7C87D-9C3F-A03F-1A2C-0036DFB9C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99907-B985-3F14-920D-E9B81BC58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EF2F2-E848-4212-82F5-24409321F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594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96B4EB-63CF-144D-3864-4739C12DB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044F20-A8FF-9908-19AD-7DEE59078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915F2-8F9B-7C21-2858-D4F247420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B3A26-366F-46AC-BBDC-D6C8788C600C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4B12A-2D79-2A99-6A7D-0A4707BE3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E18AD-ACF9-2A7F-7B79-6353B95C3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EF2F2-E848-4212-82F5-24409321F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72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64E79-8807-94E0-A17A-00D12401A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FD913-16D5-CE31-6F16-93FFFF441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B6CF7-0A56-BFD4-1C29-ADE0A230E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B3A26-366F-46AC-BBDC-D6C8788C600C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E92D9-B4F6-9A20-EEBD-503280600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39D4C-D295-9698-2D82-B15E6B70A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EF2F2-E848-4212-82F5-24409321F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9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24485-5D78-876A-082B-2BECEA162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C2271-B15F-9DA6-FA27-C7FE15ED8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8C897-56C8-5BB8-FD4D-D9EA08138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B3A26-366F-46AC-BBDC-D6C8788C600C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C4D4D-E5D0-D70B-75F8-15E845626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89F5A-FB5C-32A9-E112-843A6098A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EF2F2-E848-4212-82F5-24409321F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53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7569F-02EF-2C6E-A20B-F2DEA1516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AA4DC-82BB-3BF4-9481-6AD6992C3E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8CFBA-2AB5-E1DD-2FF8-4FAD75EA2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70DA8-1F9E-3610-5C7B-6B4507F15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B3A26-366F-46AC-BBDC-D6C8788C600C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F3BDB6-1A60-200E-34B5-F06ECA363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91E651-12C5-A380-8393-24FD7E0BB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EF2F2-E848-4212-82F5-24409321F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21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0683D-4396-985E-F3DE-20AC8E519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FA6032-F374-5A0E-FC1F-43794597D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FD0507-3694-E61C-0FED-7B3EC4BE0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E27663-1AFE-C1DD-0083-86567AB797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1E9814-8BB0-A04F-5F81-A698D59E53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77E90C-70B6-822C-BC08-8E9750AAB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B3A26-366F-46AC-BBDC-D6C8788C600C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55154B-FEE6-1F36-C175-0FBE6E2D2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AF78FB-4A53-6171-5592-86BD9DCBA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EF2F2-E848-4212-82F5-24409321F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852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B3621-108E-6385-89CA-10932626E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176635-9CE0-0205-195A-F9DDC46DA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B3A26-366F-46AC-BBDC-D6C8788C600C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C5B4FB-0565-ACDB-1A88-0FF11CD14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63F1F1-B8B7-AA3F-9CE7-3263BC3C4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EF2F2-E848-4212-82F5-24409321F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928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20DB87-BBD1-EBE6-A11D-6B72B916D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B3A26-366F-46AC-BBDC-D6C8788C600C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B0A0AD-5902-7C9A-D5E6-F7D4622E4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78E32-A58C-8C8C-9407-3865FB7F4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EF2F2-E848-4212-82F5-24409321F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054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C5E7A-932F-8659-AA9D-442EC255E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496C5-931E-FE20-E253-823A6831C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DB4A32-CAC7-F07C-5A23-C384AC15C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E1E0BA-80C8-3B81-8429-04140F6CF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B3A26-366F-46AC-BBDC-D6C8788C600C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828EA9-5C13-CCF3-3852-C147E4DDD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43FDBE-74F2-7DA3-967A-C91E56A85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EF2F2-E848-4212-82F5-24409321F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28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B8A87-2495-2972-B719-382ADD0E9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B771AD-CBBA-E449-A7A8-1DB237C2E3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A2AF52-359F-D7B8-0D0A-7D2A4C9A24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847C4D-64E1-8F69-AACA-2A96DE35D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B3A26-366F-46AC-BBDC-D6C8788C600C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2F6EF7-E4E5-C534-A313-D3D580B2F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6CBD20-B4A1-AE7F-BAE6-2E1EF1B17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EF2F2-E848-4212-82F5-24409321F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143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B544AF-3879-1A1F-23A8-FBA913F42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7C0C8-4543-6704-981D-67EA0AC04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57DFF-856E-CCBE-2C01-29D66255C4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4B3A26-366F-46AC-BBDC-D6C8788C600C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BCAFD-F065-75B0-A678-3FA9F0E3EC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AE037-179D-2ABC-D680-899FB85370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6EF2F2-E848-4212-82F5-24409321F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400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A5707A-652E-C0F9-7D6C-EF43034BD54B}"/>
              </a:ext>
            </a:extLst>
          </p:cNvPr>
          <p:cNvSpPr txBox="1"/>
          <p:nvPr/>
        </p:nvSpPr>
        <p:spPr>
          <a:xfrm>
            <a:off x="552262" y="633743"/>
            <a:ext cx="2216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Mod de </a:t>
            </a:r>
            <a:r>
              <a:rPr lang="en-US" b="1" dirty="0" err="1"/>
              <a:t>functionare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031A1D-9204-C034-9986-26B789587A3E}"/>
              </a:ext>
            </a:extLst>
          </p:cNvPr>
          <p:cNvSpPr txBox="1"/>
          <p:nvPr/>
        </p:nvSpPr>
        <p:spPr>
          <a:xfrm>
            <a:off x="552262" y="1539089"/>
            <a:ext cx="3240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Aplicatia</a:t>
            </a:r>
            <a:r>
              <a:rPr lang="en-US" dirty="0"/>
              <a:t> </a:t>
            </a:r>
            <a:r>
              <a:rPr lang="en-US" dirty="0" err="1"/>
              <a:t>contine</a:t>
            </a:r>
            <a:r>
              <a:rPr lang="en-US" dirty="0"/>
              <a:t> </a:t>
            </a:r>
            <a:r>
              <a:rPr lang="en-US" dirty="0" err="1"/>
              <a:t>patru</a:t>
            </a:r>
            <a:r>
              <a:rPr lang="en-US" dirty="0"/>
              <a:t> </a:t>
            </a:r>
            <a:r>
              <a:rPr lang="en-US" dirty="0" err="1"/>
              <a:t>modele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CD97B6-DC8B-E786-76C7-C8FCDDBB8290}"/>
              </a:ext>
            </a:extLst>
          </p:cNvPr>
          <p:cNvSpPr txBox="1"/>
          <p:nvPr/>
        </p:nvSpPr>
        <p:spPr>
          <a:xfrm>
            <a:off x="747284" y="2075103"/>
            <a:ext cx="6338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1) ResNet50 </a:t>
            </a:r>
            <a:r>
              <a:rPr lang="en-US" dirty="0" err="1"/>
              <a:t>preantrenat</a:t>
            </a:r>
            <a:r>
              <a:rPr lang="en-US" dirty="0"/>
              <a:t> pe ImageNet cu </a:t>
            </a:r>
            <a:r>
              <a:rPr lang="en-US" dirty="0" err="1"/>
              <a:t>ultimul</a:t>
            </a:r>
            <a:r>
              <a:rPr lang="en-US" dirty="0"/>
              <a:t> </a:t>
            </a:r>
            <a:r>
              <a:rPr lang="en-US" dirty="0" err="1"/>
              <a:t>strat</a:t>
            </a:r>
            <a:r>
              <a:rPr lang="en-US" dirty="0"/>
              <a:t> </a:t>
            </a:r>
            <a:r>
              <a:rPr lang="en-US" dirty="0" err="1"/>
              <a:t>eliminat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DD02BE-C0C0-070B-DCD1-A4FB4910678C}"/>
              </a:ext>
            </a:extLst>
          </p:cNvPr>
          <p:cNvSpPr txBox="1"/>
          <p:nvPr/>
        </p:nvSpPr>
        <p:spPr>
          <a:xfrm>
            <a:off x="747284" y="2444435"/>
            <a:ext cx="6061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2) VGG16 </a:t>
            </a:r>
            <a:r>
              <a:rPr lang="en-US" dirty="0" err="1"/>
              <a:t>preantrenat</a:t>
            </a:r>
            <a:r>
              <a:rPr lang="en-US" dirty="0"/>
              <a:t> pe ImageNet cu </a:t>
            </a:r>
            <a:r>
              <a:rPr lang="en-US" dirty="0" err="1"/>
              <a:t>ultimul</a:t>
            </a:r>
            <a:r>
              <a:rPr lang="en-US" dirty="0"/>
              <a:t> </a:t>
            </a:r>
            <a:r>
              <a:rPr lang="en-US" dirty="0" err="1"/>
              <a:t>strat</a:t>
            </a:r>
            <a:r>
              <a:rPr lang="en-US" dirty="0"/>
              <a:t> </a:t>
            </a:r>
            <a:r>
              <a:rPr lang="en-US" dirty="0" err="1"/>
              <a:t>eliminat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B5F2CC-12E8-F55D-6F10-9A37B48FB7FD}"/>
              </a:ext>
            </a:extLst>
          </p:cNvPr>
          <p:cNvSpPr txBox="1"/>
          <p:nvPr/>
        </p:nvSpPr>
        <p:spPr>
          <a:xfrm>
            <a:off x="747284" y="2813767"/>
            <a:ext cx="11085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3) ResNet50 </a:t>
            </a:r>
            <a:r>
              <a:rPr lang="en-US" dirty="0" err="1"/>
              <a:t>preantrenat</a:t>
            </a:r>
            <a:r>
              <a:rPr lang="en-US" dirty="0"/>
              <a:t> pe ImageNet cu </a:t>
            </a:r>
            <a:r>
              <a:rPr lang="en-US" dirty="0" err="1"/>
              <a:t>ultimul</a:t>
            </a:r>
            <a:r>
              <a:rPr lang="en-US" dirty="0"/>
              <a:t> </a:t>
            </a:r>
            <a:r>
              <a:rPr lang="en-US" dirty="0" err="1"/>
              <a:t>strat</a:t>
            </a:r>
            <a:r>
              <a:rPr lang="en-US" dirty="0"/>
              <a:t> </a:t>
            </a:r>
            <a:r>
              <a:rPr lang="en-US" dirty="0" err="1"/>
              <a:t>eliminat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adaugat</a:t>
            </a:r>
            <a:r>
              <a:rPr lang="en-US" dirty="0"/>
              <a:t> in </a:t>
            </a:r>
            <a:r>
              <a:rPr lang="en-US" dirty="0" err="1"/>
              <a:t>locul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 un </a:t>
            </a:r>
            <a:r>
              <a:rPr lang="en-US" dirty="0" err="1"/>
              <a:t>strat</a:t>
            </a:r>
            <a:r>
              <a:rPr lang="en-US" dirty="0"/>
              <a:t> cu 256 de </a:t>
            </a:r>
            <a:r>
              <a:rPr lang="en-US" dirty="0" err="1"/>
              <a:t>neuroni</a:t>
            </a:r>
            <a:r>
              <a:rPr lang="en-US" dirty="0"/>
              <a:t>,</a:t>
            </a:r>
          </a:p>
          <a:p>
            <a:r>
              <a:rPr lang="en-US" dirty="0" err="1"/>
              <a:t>Dupa</a:t>
            </a:r>
            <a:r>
              <a:rPr lang="en-US" dirty="0"/>
              <a:t> </a:t>
            </a:r>
            <a:r>
              <a:rPr lang="en-US" dirty="0" err="1"/>
              <a:t>aceea</a:t>
            </a:r>
            <a:r>
              <a:rPr lang="en-US" dirty="0"/>
              <a:t> </a:t>
            </a:r>
            <a:r>
              <a:rPr lang="en-US" dirty="0" err="1"/>
              <a:t>modelul</a:t>
            </a:r>
            <a:r>
              <a:rPr lang="en-US" dirty="0"/>
              <a:t>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antrenat</a:t>
            </a:r>
            <a:r>
              <a:rPr lang="en-US" dirty="0"/>
              <a:t> </a:t>
            </a:r>
            <a:r>
              <a:rPr lang="en-US" dirty="0" err="1"/>
              <a:t>utilizand</a:t>
            </a:r>
            <a:r>
              <a:rPr lang="en-US" dirty="0"/>
              <a:t> contrastive loss pe </a:t>
            </a:r>
            <a:r>
              <a:rPr lang="en-US" dirty="0" err="1"/>
              <a:t>baza</a:t>
            </a:r>
            <a:r>
              <a:rPr lang="en-US" dirty="0"/>
              <a:t> de date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87C4C5-7DE8-8263-7882-B7D54182B901}"/>
              </a:ext>
            </a:extLst>
          </p:cNvPr>
          <p:cNvSpPr txBox="1"/>
          <p:nvPr/>
        </p:nvSpPr>
        <p:spPr>
          <a:xfrm>
            <a:off x="747284" y="3506264"/>
            <a:ext cx="10874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4) VGG16 </a:t>
            </a:r>
            <a:r>
              <a:rPr lang="en-US" dirty="0" err="1"/>
              <a:t>preantrenat</a:t>
            </a:r>
            <a:r>
              <a:rPr lang="en-US" dirty="0"/>
              <a:t> pe ImageNet cu </a:t>
            </a:r>
            <a:r>
              <a:rPr lang="en-US" dirty="0" err="1"/>
              <a:t>ultimul</a:t>
            </a:r>
            <a:r>
              <a:rPr lang="en-US" dirty="0"/>
              <a:t> </a:t>
            </a:r>
            <a:r>
              <a:rPr lang="en-US" dirty="0" err="1"/>
              <a:t>strat</a:t>
            </a:r>
            <a:r>
              <a:rPr lang="en-US" dirty="0"/>
              <a:t> </a:t>
            </a:r>
            <a:r>
              <a:rPr lang="en-US" dirty="0" err="1"/>
              <a:t>eliminat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adaugat</a:t>
            </a:r>
            <a:r>
              <a:rPr lang="en-US" dirty="0"/>
              <a:t> in </a:t>
            </a:r>
            <a:r>
              <a:rPr lang="en-US" dirty="0" err="1"/>
              <a:t>locul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 un </a:t>
            </a:r>
            <a:r>
              <a:rPr lang="en-US" dirty="0" err="1"/>
              <a:t>strat</a:t>
            </a:r>
            <a:r>
              <a:rPr lang="en-US" dirty="0"/>
              <a:t> cu 256 de </a:t>
            </a:r>
            <a:r>
              <a:rPr lang="en-US" dirty="0" err="1"/>
              <a:t>neuroni</a:t>
            </a:r>
            <a:r>
              <a:rPr lang="en-US" dirty="0"/>
              <a:t>,</a:t>
            </a:r>
          </a:p>
          <a:p>
            <a:r>
              <a:rPr lang="en-US" dirty="0" err="1"/>
              <a:t>Dupa</a:t>
            </a:r>
            <a:r>
              <a:rPr lang="en-US" dirty="0"/>
              <a:t> </a:t>
            </a:r>
            <a:r>
              <a:rPr lang="en-US" dirty="0" err="1"/>
              <a:t>aceea</a:t>
            </a:r>
            <a:r>
              <a:rPr lang="en-US" dirty="0"/>
              <a:t> </a:t>
            </a:r>
            <a:r>
              <a:rPr lang="en-US" dirty="0" err="1"/>
              <a:t>modelul</a:t>
            </a:r>
            <a:r>
              <a:rPr lang="en-US" dirty="0"/>
              <a:t>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antrenat</a:t>
            </a:r>
            <a:r>
              <a:rPr lang="en-US" dirty="0"/>
              <a:t> </a:t>
            </a:r>
            <a:r>
              <a:rPr lang="en-US" dirty="0" err="1"/>
              <a:t>utilizand</a:t>
            </a:r>
            <a:r>
              <a:rPr lang="en-US" dirty="0"/>
              <a:t> contrastive loss pe </a:t>
            </a:r>
            <a:r>
              <a:rPr lang="en-US" dirty="0" err="1"/>
              <a:t>baza</a:t>
            </a:r>
            <a:r>
              <a:rPr lang="en-US" dirty="0"/>
              <a:t> de date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D6A5E0-B1E3-B9BF-E05A-1F55ACA04DA0}"/>
              </a:ext>
            </a:extLst>
          </p:cNvPr>
          <p:cNvSpPr txBox="1"/>
          <p:nvPr/>
        </p:nvSpPr>
        <p:spPr>
          <a:xfrm>
            <a:off x="641582" y="4615605"/>
            <a:ext cx="11085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Modelele</a:t>
            </a:r>
            <a:r>
              <a:rPr lang="en-US" dirty="0"/>
              <a:t> sunt </a:t>
            </a:r>
            <a:r>
              <a:rPr lang="en-US" dirty="0" err="1"/>
              <a:t>folosite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calcula</a:t>
            </a:r>
            <a:r>
              <a:rPr lang="en-US" dirty="0"/>
              <a:t> </a:t>
            </a:r>
            <a:r>
              <a:rPr lang="en-US" dirty="0" err="1"/>
              <a:t>caracteristicile</a:t>
            </a:r>
            <a:r>
              <a:rPr lang="en-US" dirty="0"/>
              <a:t> </a:t>
            </a:r>
            <a:r>
              <a:rPr lang="en-US" dirty="0" err="1"/>
              <a:t>imaginiilor</a:t>
            </a:r>
            <a:r>
              <a:rPr lang="en-US" dirty="0"/>
              <a:t> din </a:t>
            </a:r>
            <a:r>
              <a:rPr lang="en-US" dirty="0" err="1"/>
              <a:t>baza</a:t>
            </a:r>
            <a:r>
              <a:rPr lang="en-US" dirty="0"/>
              <a:t> de date.</a:t>
            </a:r>
          </a:p>
          <a:p>
            <a:r>
              <a:rPr lang="en-US" dirty="0" err="1"/>
              <a:t>Caracteristicile</a:t>
            </a:r>
            <a:r>
              <a:rPr lang="en-US" dirty="0"/>
              <a:t> sunt </a:t>
            </a:r>
            <a:r>
              <a:rPr lang="en-US" dirty="0" err="1"/>
              <a:t>salvate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sunt </a:t>
            </a:r>
            <a:r>
              <a:rPr lang="en-US" dirty="0" err="1"/>
              <a:t>folosite</a:t>
            </a:r>
            <a:r>
              <a:rPr lang="en-US" dirty="0"/>
              <a:t> la </a:t>
            </a:r>
            <a:r>
              <a:rPr lang="en-US" dirty="0" err="1"/>
              <a:t>testare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compara</a:t>
            </a:r>
            <a:r>
              <a:rPr lang="en-US" dirty="0"/>
              <a:t> </a:t>
            </a:r>
            <a:r>
              <a:rPr lang="en-US" dirty="0" err="1"/>
              <a:t>similariatatea</a:t>
            </a:r>
            <a:r>
              <a:rPr lang="en-US" dirty="0"/>
              <a:t> </a:t>
            </a:r>
            <a:r>
              <a:rPr lang="en-US" dirty="0" err="1"/>
              <a:t>imaginii</a:t>
            </a:r>
            <a:r>
              <a:rPr lang="en-US" dirty="0"/>
              <a:t> data de </a:t>
            </a:r>
            <a:r>
              <a:rPr lang="en-US" dirty="0" err="1"/>
              <a:t>utilizator</a:t>
            </a:r>
            <a:r>
              <a:rPr lang="en-US" dirty="0"/>
              <a:t> cu </a:t>
            </a:r>
            <a:r>
              <a:rPr lang="en-US" dirty="0" err="1"/>
              <a:t>restul</a:t>
            </a:r>
            <a:r>
              <a:rPr lang="en-US" dirty="0"/>
              <a:t> </a:t>
            </a:r>
            <a:r>
              <a:rPr lang="en-US" dirty="0" err="1"/>
              <a:t>imaginiilor</a:t>
            </a:r>
            <a:r>
              <a:rPr lang="en-US" dirty="0"/>
              <a:t> din </a:t>
            </a:r>
            <a:r>
              <a:rPr lang="en-US" dirty="0" err="1"/>
              <a:t>baza</a:t>
            </a:r>
            <a:r>
              <a:rPr lang="en-US" dirty="0"/>
              <a:t> de date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CE5199-C851-A054-E212-C676E19C4FA1}"/>
              </a:ext>
            </a:extLst>
          </p:cNvPr>
          <p:cNvSpPr txBox="1"/>
          <p:nvPr/>
        </p:nvSpPr>
        <p:spPr>
          <a:xfrm>
            <a:off x="641581" y="5705617"/>
            <a:ext cx="11085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comparare</a:t>
            </a:r>
            <a:r>
              <a:rPr lang="en-US" dirty="0"/>
              <a:t>, la </a:t>
            </a:r>
            <a:r>
              <a:rPr lang="en-US" dirty="0" err="1"/>
              <a:t>rulare</a:t>
            </a:r>
            <a:r>
              <a:rPr lang="en-US" dirty="0"/>
              <a:t> se </a:t>
            </a:r>
            <a:r>
              <a:rPr lang="en-US" dirty="0" err="1"/>
              <a:t>vor</a:t>
            </a:r>
            <a:r>
              <a:rPr lang="en-US" dirty="0"/>
              <a:t> </a:t>
            </a:r>
            <a:r>
              <a:rPr lang="en-US" dirty="0" err="1"/>
              <a:t>afisa</a:t>
            </a:r>
            <a:r>
              <a:rPr lang="en-US" dirty="0"/>
              <a:t> </a:t>
            </a:r>
            <a:r>
              <a:rPr lang="en-US" dirty="0" err="1"/>
              <a:t>rezultatele</a:t>
            </a:r>
            <a:r>
              <a:rPr lang="en-US" dirty="0"/>
              <a:t> de la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patru</a:t>
            </a:r>
            <a:r>
              <a:rPr lang="en-US" dirty="0"/>
              <a:t> </a:t>
            </a:r>
            <a:r>
              <a:rPr lang="en-US" dirty="0" err="1"/>
              <a:t>modele</a:t>
            </a:r>
            <a:r>
              <a:rPr lang="en-US" dirty="0"/>
              <a:t> </a:t>
            </a:r>
            <a:r>
              <a:rPr lang="en-US" dirty="0" err="1"/>
              <a:t>unele</a:t>
            </a:r>
            <a:r>
              <a:rPr lang="en-US" dirty="0"/>
              <a:t> </a:t>
            </a:r>
            <a:r>
              <a:rPr lang="en-US" dirty="0" err="1"/>
              <a:t>langa</a:t>
            </a:r>
            <a:r>
              <a:rPr lang="en-US" dirty="0"/>
              <a:t> </a:t>
            </a:r>
            <a:r>
              <a:rPr lang="en-US" dirty="0" err="1"/>
              <a:t>altele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9859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19924C-C4BD-C39A-0349-0E0D56034E5E}"/>
              </a:ext>
            </a:extLst>
          </p:cNvPr>
          <p:cNvSpPr txBox="1"/>
          <p:nvPr/>
        </p:nvSpPr>
        <p:spPr>
          <a:xfrm>
            <a:off x="552262" y="633743"/>
            <a:ext cx="3036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Cum </a:t>
            </a:r>
            <a:r>
              <a:rPr lang="en-US" b="1" dirty="0" err="1"/>
              <a:t>compar</a:t>
            </a:r>
            <a:r>
              <a:rPr lang="en-US" b="1" dirty="0"/>
              <a:t> </a:t>
            </a:r>
            <a:r>
              <a:rPr lang="en-US" b="1" dirty="0" err="1"/>
              <a:t>similariatate</a:t>
            </a:r>
            <a:r>
              <a:rPr lang="en-US" b="1" dirty="0"/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ED7CE0-E647-4C05-780F-72D40A8C648F}"/>
              </a:ext>
            </a:extLst>
          </p:cNvPr>
          <p:cNvSpPr txBox="1"/>
          <p:nvPr/>
        </p:nvSpPr>
        <p:spPr>
          <a:xfrm>
            <a:off x="552262" y="1399051"/>
            <a:ext cx="2604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 </a:t>
            </a:r>
            <a:r>
              <a:rPr lang="en-US" dirty="0" err="1"/>
              <a:t>folosit</a:t>
            </a:r>
            <a:r>
              <a:rPr lang="en-US" dirty="0"/>
              <a:t> </a:t>
            </a:r>
            <a:r>
              <a:rPr lang="en-US" dirty="0" err="1"/>
              <a:t>doua</a:t>
            </a:r>
            <a:r>
              <a:rPr lang="en-US" dirty="0"/>
              <a:t> </a:t>
            </a:r>
            <a:r>
              <a:rPr lang="en-US" dirty="0" err="1"/>
              <a:t>metode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388613-85D4-D808-DDFC-096FE9EEB8FC}"/>
              </a:ext>
            </a:extLst>
          </p:cNvPr>
          <p:cNvSpPr txBox="1"/>
          <p:nvPr/>
        </p:nvSpPr>
        <p:spPr>
          <a:xfrm>
            <a:off x="772885" y="1953134"/>
            <a:ext cx="10646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 err="1"/>
              <a:t>Imaginiile</a:t>
            </a:r>
            <a:r>
              <a:rPr lang="en-US" dirty="0"/>
              <a:t> similar sunt </a:t>
            </a:r>
            <a:r>
              <a:rPr lang="en-US" dirty="0" err="1"/>
              <a:t>cele</a:t>
            </a:r>
            <a:r>
              <a:rPr lang="en-US" dirty="0"/>
              <a:t> care au </a:t>
            </a:r>
            <a:r>
              <a:rPr lang="en-US" dirty="0" err="1"/>
              <a:t>vectorii</a:t>
            </a:r>
            <a:r>
              <a:rPr lang="en-US" dirty="0"/>
              <a:t> de </a:t>
            </a:r>
            <a:r>
              <a:rPr lang="en-US" dirty="0" err="1"/>
              <a:t>caracteristici</a:t>
            </a:r>
            <a:r>
              <a:rPr lang="en-US" dirty="0"/>
              <a:t> </a:t>
            </a:r>
            <a:r>
              <a:rPr lang="en-US" dirty="0" err="1"/>
              <a:t>cei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apropiati</a:t>
            </a:r>
            <a:r>
              <a:rPr lang="en-US" dirty="0"/>
              <a:t> (</a:t>
            </a:r>
            <a:r>
              <a:rPr lang="en-US" dirty="0" err="1"/>
              <a:t>practic</a:t>
            </a:r>
            <a:r>
              <a:rPr lang="en-US" dirty="0"/>
              <a:t> e </a:t>
            </a:r>
            <a:r>
              <a:rPr lang="en-US" dirty="0" err="1"/>
              <a:t>kNN</a:t>
            </a:r>
            <a:r>
              <a:rPr lang="en-US" dirty="0"/>
              <a:t>, </a:t>
            </a:r>
            <a:r>
              <a:rPr lang="en-US" dirty="0" err="1"/>
              <a:t>unde</a:t>
            </a:r>
            <a:r>
              <a:rPr lang="en-US" dirty="0"/>
              <a:t> k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numarul</a:t>
            </a:r>
            <a:r>
              <a:rPr lang="en-US" dirty="0"/>
              <a:t> de </a:t>
            </a:r>
            <a:r>
              <a:rPr lang="en-US" dirty="0" err="1"/>
              <a:t>imagini</a:t>
            </a:r>
            <a:r>
              <a:rPr lang="en-US" dirty="0"/>
              <a:t> pe care le </a:t>
            </a:r>
            <a:r>
              <a:rPr lang="en-US" dirty="0" err="1"/>
              <a:t>afisez</a:t>
            </a:r>
            <a:r>
              <a:rPr lang="en-US" dirty="0"/>
              <a:t> </a:t>
            </a:r>
            <a:r>
              <a:rPr lang="en-US" dirty="0" err="1"/>
              <a:t>utilizatorului</a:t>
            </a:r>
            <a:r>
              <a:rPr lang="en-US" dirty="0"/>
              <a:t> 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04E4D3-1C61-F122-4A8F-9DD92B8B9E32}"/>
              </a:ext>
            </a:extLst>
          </p:cNvPr>
          <p:cNvSpPr txBox="1"/>
          <p:nvPr/>
        </p:nvSpPr>
        <p:spPr>
          <a:xfrm>
            <a:off x="772885" y="2577512"/>
            <a:ext cx="982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asta</a:t>
            </a:r>
            <a:r>
              <a:rPr lang="en-US" dirty="0"/>
              <a:t> am </a:t>
            </a:r>
            <a:r>
              <a:rPr lang="en-US" dirty="0" err="1"/>
              <a:t>folosit</a:t>
            </a:r>
            <a:r>
              <a:rPr lang="en-US" dirty="0"/>
              <a:t> </a:t>
            </a:r>
            <a:r>
              <a:rPr lang="en-US" dirty="0" err="1"/>
              <a:t>trei</a:t>
            </a:r>
            <a:r>
              <a:rPr lang="en-US" dirty="0"/>
              <a:t> </a:t>
            </a:r>
            <a:r>
              <a:rPr lang="en-US" dirty="0" err="1"/>
              <a:t>metrici</a:t>
            </a:r>
            <a:r>
              <a:rPr lang="en-US" dirty="0"/>
              <a:t>: </a:t>
            </a:r>
            <a:r>
              <a:rPr lang="en-US" dirty="0" err="1"/>
              <a:t>similariatea</a:t>
            </a:r>
            <a:r>
              <a:rPr lang="en-US" dirty="0"/>
              <a:t> </a:t>
            </a:r>
            <a:r>
              <a:rPr lang="en-US" dirty="0" err="1"/>
              <a:t>cosinus</a:t>
            </a:r>
            <a:r>
              <a:rPr lang="en-US" dirty="0"/>
              <a:t>, </a:t>
            </a:r>
            <a:r>
              <a:rPr lang="en-US" dirty="0" err="1"/>
              <a:t>distanta</a:t>
            </a:r>
            <a:r>
              <a:rPr lang="en-US" dirty="0"/>
              <a:t> </a:t>
            </a:r>
            <a:r>
              <a:rPr lang="en-US" dirty="0" err="1"/>
              <a:t>euclidiana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distanta</a:t>
            </a:r>
            <a:r>
              <a:rPr lang="en-US" dirty="0"/>
              <a:t> </a:t>
            </a:r>
            <a:r>
              <a:rPr lang="en-US" dirty="0" err="1"/>
              <a:t>manhattan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9139FB-AB06-3ABC-3E20-CEA1C89E4AA6}"/>
              </a:ext>
            </a:extLst>
          </p:cNvPr>
          <p:cNvSpPr txBox="1"/>
          <p:nvPr/>
        </p:nvSpPr>
        <p:spPr>
          <a:xfrm>
            <a:off x="844420" y="3429000"/>
            <a:ext cx="10857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2)    </a:t>
            </a:r>
            <a:r>
              <a:rPr lang="en-US" dirty="0" err="1"/>
              <a:t>Imaginiile</a:t>
            </a:r>
            <a:r>
              <a:rPr lang="en-US" dirty="0"/>
              <a:t> similar sunt </a:t>
            </a:r>
            <a:r>
              <a:rPr lang="en-US" dirty="0" err="1"/>
              <a:t>cele</a:t>
            </a:r>
            <a:r>
              <a:rPr lang="en-US" dirty="0"/>
              <a:t> care </a:t>
            </a:r>
            <a:r>
              <a:rPr lang="en-US" dirty="0" err="1"/>
              <a:t>plecand</a:t>
            </a:r>
            <a:r>
              <a:rPr lang="en-US" dirty="0"/>
              <a:t> de la </a:t>
            </a:r>
            <a:r>
              <a:rPr lang="en-US" dirty="0" err="1"/>
              <a:t>imaginea</a:t>
            </a:r>
            <a:r>
              <a:rPr lang="en-US" dirty="0"/>
              <a:t> data de </a:t>
            </a:r>
            <a:r>
              <a:rPr lang="en-US" dirty="0" err="1"/>
              <a:t>utilizator</a:t>
            </a:r>
            <a:r>
              <a:rPr lang="en-US" dirty="0"/>
              <a:t> au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vizitate</a:t>
            </a:r>
            <a:r>
              <a:rPr lang="en-US" dirty="0"/>
              <a:t> cel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frecvent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EE0CBE-0362-93A8-D779-2A8BC744272B}"/>
              </a:ext>
            </a:extLst>
          </p:cNvPr>
          <p:cNvSpPr txBox="1"/>
          <p:nvPr/>
        </p:nvSpPr>
        <p:spPr>
          <a:xfrm>
            <a:off x="772885" y="3840692"/>
            <a:ext cx="112066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asta</a:t>
            </a:r>
            <a:r>
              <a:rPr lang="en-US" dirty="0"/>
              <a:t> am </a:t>
            </a:r>
            <a:r>
              <a:rPr lang="en-US" dirty="0" err="1"/>
              <a:t>construit</a:t>
            </a:r>
            <a:r>
              <a:rPr lang="en-US" dirty="0"/>
              <a:t> un </a:t>
            </a:r>
            <a:r>
              <a:rPr lang="en-US" dirty="0" err="1"/>
              <a:t>graf</a:t>
            </a:r>
            <a:r>
              <a:rPr lang="en-US" dirty="0"/>
              <a:t> care are ca nod de </a:t>
            </a:r>
            <a:r>
              <a:rPr lang="en-US" dirty="0" err="1"/>
              <a:t>pornire</a:t>
            </a:r>
            <a:r>
              <a:rPr lang="en-US" dirty="0"/>
              <a:t> </a:t>
            </a:r>
            <a:r>
              <a:rPr lang="en-US" dirty="0" err="1"/>
              <a:t>imaginea</a:t>
            </a:r>
            <a:r>
              <a:rPr lang="en-US" dirty="0"/>
              <a:t> data de </a:t>
            </a:r>
            <a:r>
              <a:rPr lang="en-US" dirty="0" err="1"/>
              <a:t>utilizator</a:t>
            </a:r>
            <a:r>
              <a:rPr lang="en-US" dirty="0"/>
              <a:t>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valoarea</a:t>
            </a:r>
            <a:r>
              <a:rPr lang="en-US" dirty="0"/>
              <a:t> </a:t>
            </a:r>
            <a:r>
              <a:rPr lang="en-US" dirty="0" err="1"/>
              <a:t>muchiilor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data de </a:t>
            </a:r>
            <a:r>
              <a:rPr lang="en-US" dirty="0" err="1"/>
              <a:t>cofeficientii</a:t>
            </a:r>
            <a:r>
              <a:rPr lang="en-US" dirty="0"/>
              <a:t> de </a:t>
            </a:r>
            <a:r>
              <a:rPr lang="en-US" dirty="0" err="1"/>
              <a:t>similaraitate</a:t>
            </a:r>
            <a:r>
              <a:rPr lang="en-US" dirty="0"/>
              <a:t> </a:t>
            </a:r>
            <a:r>
              <a:rPr lang="en-US" dirty="0" err="1"/>
              <a:t>obtinuti</a:t>
            </a:r>
            <a:r>
              <a:rPr lang="en-US" dirty="0"/>
              <a:t> cu </a:t>
            </a:r>
            <a:r>
              <a:rPr lang="en-US" dirty="0" err="1"/>
              <a:t>metoda</a:t>
            </a:r>
            <a:r>
              <a:rPr lang="en-US" dirty="0"/>
              <a:t> 1 care au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normati</a:t>
            </a:r>
            <a:r>
              <a:rPr lang="en-US" dirty="0"/>
              <a:t>.</a:t>
            </a:r>
          </a:p>
          <a:p>
            <a:r>
              <a:rPr lang="en-US" dirty="0"/>
              <a:t>Prin random walk ma </a:t>
            </a:r>
            <a:r>
              <a:rPr lang="en-US" dirty="0" err="1"/>
              <a:t>plimb</a:t>
            </a:r>
            <a:r>
              <a:rPr lang="en-US" dirty="0"/>
              <a:t> pe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graf</a:t>
            </a:r>
            <a:r>
              <a:rPr lang="en-US" dirty="0"/>
              <a:t>, la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mutare</a:t>
            </a:r>
            <a:r>
              <a:rPr lang="en-US" dirty="0"/>
              <a:t>, </a:t>
            </a:r>
            <a:r>
              <a:rPr lang="en-US" dirty="0" err="1"/>
              <a:t>imaginea</a:t>
            </a:r>
            <a:r>
              <a:rPr lang="en-US" dirty="0"/>
              <a:t> </a:t>
            </a:r>
            <a:r>
              <a:rPr lang="en-US" dirty="0" err="1"/>
              <a:t>curenta</a:t>
            </a:r>
            <a:r>
              <a:rPr lang="en-US" dirty="0"/>
              <a:t> </a:t>
            </a:r>
            <a:r>
              <a:rPr lang="en-US" dirty="0" err="1"/>
              <a:t>devening</a:t>
            </a:r>
            <a:r>
              <a:rPr lang="en-US" dirty="0"/>
              <a:t> </a:t>
            </a:r>
            <a:r>
              <a:rPr lang="en-US" dirty="0" err="1"/>
              <a:t>nodul</a:t>
            </a:r>
            <a:r>
              <a:rPr lang="en-US" dirty="0"/>
              <a:t> principal </a:t>
            </a:r>
            <a:r>
              <a:rPr lang="en-US" dirty="0" err="1"/>
              <a:t>pentru</a:t>
            </a:r>
            <a:r>
              <a:rPr lang="en-US" dirty="0"/>
              <a:t> care se </a:t>
            </a:r>
            <a:r>
              <a:rPr lang="en-US" dirty="0" err="1"/>
              <a:t>calculeaza</a:t>
            </a:r>
            <a:r>
              <a:rPr lang="en-US" dirty="0"/>
              <a:t> </a:t>
            </a:r>
            <a:r>
              <a:rPr lang="en-US" dirty="0" err="1"/>
              <a:t>imaginiile</a:t>
            </a:r>
            <a:r>
              <a:rPr lang="en-US" dirty="0"/>
              <a:t> similar.</a:t>
            </a:r>
          </a:p>
          <a:p>
            <a:r>
              <a:rPr lang="en-US" dirty="0"/>
              <a:t>Logica </a:t>
            </a:r>
            <a:r>
              <a:rPr lang="en-US" dirty="0" err="1"/>
              <a:t>este</a:t>
            </a:r>
            <a:r>
              <a:rPr lang="en-US" dirty="0"/>
              <a:t> ca </a:t>
            </a:r>
            <a:r>
              <a:rPr lang="en-US" dirty="0" err="1"/>
              <a:t>imaginiile</a:t>
            </a:r>
            <a:r>
              <a:rPr lang="en-US" dirty="0"/>
              <a:t> cu </a:t>
            </a:r>
            <a:r>
              <a:rPr lang="en-US" dirty="0" err="1"/>
              <a:t>acelasi</a:t>
            </a:r>
            <a:r>
              <a:rPr lang="en-US" dirty="0"/>
              <a:t> </a:t>
            </a:r>
            <a:r>
              <a:rPr lang="en-US" dirty="0" err="1"/>
              <a:t>continut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> fi </a:t>
            </a:r>
            <a:r>
              <a:rPr lang="en-US" dirty="0" err="1"/>
              <a:t>vizitate</a:t>
            </a:r>
            <a:r>
              <a:rPr lang="en-US" dirty="0"/>
              <a:t> cel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frecvent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4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834585-8E67-D74E-99EE-17681A5AF5E0}"/>
              </a:ext>
            </a:extLst>
          </p:cNvPr>
          <p:cNvSpPr txBox="1"/>
          <p:nvPr/>
        </p:nvSpPr>
        <p:spPr>
          <a:xfrm>
            <a:off x="550503" y="579085"/>
            <a:ext cx="93582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Metoda</a:t>
            </a:r>
            <a:r>
              <a:rPr lang="en-US" dirty="0"/>
              <a:t> 2 </a:t>
            </a:r>
            <a:r>
              <a:rPr lang="en-US" dirty="0" err="1"/>
              <a:t>este</a:t>
            </a:r>
            <a:r>
              <a:rPr lang="en-US" dirty="0"/>
              <a:t> inspirate de https://github.com/fyang93/diffusion/tree/master . </a:t>
            </a:r>
          </a:p>
          <a:p>
            <a:r>
              <a:rPr lang="en-US" dirty="0"/>
              <a:t>Ei </a:t>
            </a:r>
            <a:r>
              <a:rPr lang="en-US" dirty="0" err="1"/>
              <a:t>implementeaza</a:t>
            </a:r>
            <a:r>
              <a:rPr lang="en-US" dirty="0"/>
              <a:t> un process de </a:t>
            </a:r>
            <a:r>
              <a:rPr lang="en-US" dirty="0" err="1"/>
              <a:t>difuzie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complicat</a:t>
            </a:r>
            <a:r>
              <a:rPr lang="en-US" dirty="0"/>
              <a:t> </a:t>
            </a:r>
            <a:r>
              <a:rPr lang="en-US" dirty="0" err="1"/>
              <a:t>decat</a:t>
            </a:r>
            <a:r>
              <a:rPr lang="en-US" dirty="0"/>
              <a:t> random walk </a:t>
            </a:r>
            <a:r>
              <a:rPr lang="en-US" dirty="0" err="1"/>
              <a:t>folosit</a:t>
            </a:r>
            <a:r>
              <a:rPr lang="en-US" dirty="0"/>
              <a:t> de </a:t>
            </a:r>
            <a:r>
              <a:rPr lang="en-US" dirty="0" err="1"/>
              <a:t>noi</a:t>
            </a:r>
            <a:r>
              <a:rPr lang="en-US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CA7E13-5BB2-4842-53D6-DE014681A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465" y="2103405"/>
            <a:ext cx="7010400" cy="39338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DBDA77F-9766-04B7-D446-11548B90AF1A}"/>
              </a:ext>
            </a:extLst>
          </p:cNvPr>
          <p:cNvSpPr txBox="1"/>
          <p:nvPr/>
        </p:nvSpPr>
        <p:spPr>
          <a:xfrm>
            <a:off x="550503" y="1562057"/>
            <a:ext cx="789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Figura</a:t>
            </a:r>
            <a:r>
              <a:rPr lang="en-US" dirty="0"/>
              <a:t> de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jos</a:t>
            </a:r>
            <a:r>
              <a:rPr lang="en-US" dirty="0"/>
              <a:t> </a:t>
            </a:r>
            <a:r>
              <a:rPr lang="en-US" dirty="0" err="1"/>
              <a:t>reprezinta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in care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trebuii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functioneze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95489D-FA06-87CB-93C9-6DDDF196019F}"/>
              </a:ext>
            </a:extLst>
          </p:cNvPr>
          <p:cNvSpPr txBox="1"/>
          <p:nvPr/>
        </p:nvSpPr>
        <p:spPr>
          <a:xfrm>
            <a:off x="296501" y="6209246"/>
            <a:ext cx="118049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Yang, F., Hinami, R., Matsui, Y., Ly, S. and Satoh, S.I., 2019, July. Efficient image retrieval via decoupling diffusion into online and offline processing. In </a:t>
            </a:r>
            <a:r>
              <a:rPr lang="en-US" sz="1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the AAAI conference on artificial intelligence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(Vol. 33, No. 01, pp. 9087-9094).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80163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408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Ștefan-Răzvan ANTON (112561)</dc:creator>
  <cp:lastModifiedBy>Ștefan-Răzvan ANTON (112561)</cp:lastModifiedBy>
  <cp:revision>1</cp:revision>
  <dcterms:created xsi:type="dcterms:W3CDTF">2024-12-18T09:51:02Z</dcterms:created>
  <dcterms:modified xsi:type="dcterms:W3CDTF">2024-12-18T10:16:23Z</dcterms:modified>
</cp:coreProperties>
</file>