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9" r:id="rId2"/>
    <p:sldId id="288" r:id="rId3"/>
    <p:sldId id="298" r:id="rId4"/>
    <p:sldId id="290" r:id="rId5"/>
    <p:sldId id="292" r:id="rId6"/>
    <p:sldId id="297" r:id="rId7"/>
    <p:sldId id="299" r:id="rId8"/>
    <p:sldId id="296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orient="horz" pos="213" userDrawn="1">
          <p15:clr>
            <a:srgbClr val="A4A3A4"/>
          </p15:clr>
        </p15:guide>
        <p15:guide id="3" orient="horz" pos="271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5542" userDrawn="1">
          <p15:clr>
            <a:srgbClr val="A4A3A4"/>
          </p15:clr>
        </p15:guide>
        <p15:guide id="7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53535"/>
    <a:srgbClr val="6A2C91"/>
    <a:srgbClr val="BFBCB7"/>
    <a:srgbClr val="FF7053"/>
    <a:srgbClr val="757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1343" autoAdjust="0"/>
  </p:normalViewPr>
  <p:slideViewPr>
    <p:cSldViewPr snapToGrid="0" snapToObjects="1">
      <p:cViewPr varScale="1">
        <p:scale>
          <a:sx n="139" d="100"/>
          <a:sy n="139" d="100"/>
        </p:scale>
        <p:origin x="176" y="664"/>
      </p:cViewPr>
      <p:guideLst>
        <p:guide orient="horz" pos="3025"/>
        <p:guide orient="horz" pos="213"/>
        <p:guide orient="horz" pos="2718"/>
        <p:guide orient="horz" pos="864"/>
        <p:guide pos="213"/>
        <p:guide pos="554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-69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3177-940D-4B97-A051-92805C7C3152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AA83-81CB-4FDD-B80E-7E3127469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8B54E-4A02-452E-ADC8-FC4AE631CF37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4343400"/>
            <a:ext cx="61722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31E2-5917-44CD-8A06-5F2829B1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512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547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indent="-184150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5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1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3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0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29" name="Rectangle 28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1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3" name="Freeform 32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2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pic>
        <p:nvPicPr>
          <p:cNvPr id="39" name="Picture 38" descr="sogeti-coding-dojo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74" y="4555607"/>
            <a:ext cx="782840" cy="244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3112"/>
            <a:ext cx="8460000" cy="128240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 baseline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342000" y="1588017"/>
            <a:ext cx="8460000" cy="2608839"/>
          </a:xfrm>
        </p:spPr>
        <p:txBody>
          <a:bodyPr/>
          <a:lstStyle>
            <a:lvl1pPr>
              <a:lnSpc>
                <a:spcPts val="1400"/>
              </a:lnSpc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nl-NL" noProof="0"/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42000" y="1285625"/>
            <a:ext cx="8460000" cy="266675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ct val="0"/>
              </a:spcBef>
              <a:buNone/>
              <a:defRPr lang="en-US" sz="1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om een grafiektitel te maken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6"/>
            <a:ext cx="8460000" cy="3700483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dirty="0" smtClean="0"/>
              <a:t>Click icon to add picture</a:t>
            </a:r>
            <a:endParaRPr lang="nl-NL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84600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8460000" cy="141064"/>
          </a:xfrm>
        </p:spPr>
        <p:txBody>
          <a:bodyPr vert="horz" lIns="0" tIns="0" rIns="0" bIns="0" rtlCol="0" anchor="t" anchorCtr="0">
            <a:noAutofit/>
          </a:bodyPr>
          <a:lstStyle>
            <a:lvl1pPr marL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53" name="Picture Placeholder 2"/>
          <p:cNvSpPr>
            <a:spLocks noGrp="1"/>
          </p:cNvSpPr>
          <p:nvPr>
            <p:ph type="pic" idx="13"/>
          </p:nvPr>
        </p:nvSpPr>
        <p:spPr>
          <a:xfrm>
            <a:off x="46584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9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46584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w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7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3600"/>
              </a:lnSpc>
              <a:defRPr sz="3000"/>
            </a:lvl1pPr>
          </a:lstStyle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grpSp>
        <p:nvGrpSpPr>
          <p:cNvPr id="29" name="Group 28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30" name="Rectangle 29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2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3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pic>
        <p:nvPicPr>
          <p:cNvPr id="17" name="Picture 16" descr="sogeti-coding-dojo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74" y="4555607"/>
            <a:ext cx="782840" cy="244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412" y="531734"/>
            <a:ext cx="7840326" cy="1923604"/>
          </a:xfrm>
          <a:noFill/>
        </p:spPr>
        <p:txBody>
          <a:bodyPr lIns="0" rIns="0" anchor="t" anchorCtr="0">
            <a:noAutofit/>
          </a:bodyPr>
          <a:lstStyle>
            <a:lvl1pPr>
              <a:lnSpc>
                <a:spcPts val="5000"/>
              </a:lnSpc>
              <a:defRPr sz="45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80391" y="2873354"/>
            <a:ext cx="7841273" cy="538609"/>
          </a:xfr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</a:t>
            </a:r>
            <a:br>
              <a:rPr lang="en-US" noProof="0" dirty="0" smtClean="0"/>
            </a:br>
            <a:r>
              <a:rPr lang="en-US" noProof="0" dirty="0" smtClean="0"/>
              <a:t>subtitle style</a:t>
            </a:r>
            <a:endParaRPr lang="nl-NL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 bwMode="white">
          <a:xfrm>
            <a:off x="680412" y="3632897"/>
            <a:ext cx="7840325" cy="17953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Type </a:t>
            </a:r>
            <a:r>
              <a:rPr lang="nl-NL" noProof="0" dirty="0" err="1" smtClean="0"/>
              <a:t>your</a:t>
            </a:r>
            <a:r>
              <a:rPr lang="nl-NL" noProof="0" dirty="0" smtClean="0"/>
              <a:t> </a:t>
            </a:r>
            <a:r>
              <a:rPr lang="nl-NL" noProof="0" dirty="0" err="1" smtClean="0"/>
              <a:t>Location</a:t>
            </a:r>
            <a:r>
              <a:rPr lang="nl-NL" noProof="0" dirty="0" smtClean="0"/>
              <a:t> </a:t>
            </a:r>
            <a:r>
              <a:rPr lang="nl-NL" noProof="0" dirty="0" err="1" smtClean="0"/>
              <a:t>and</a:t>
            </a:r>
            <a:r>
              <a:rPr lang="nl-NL" noProof="0" dirty="0" smtClean="0"/>
              <a:t> date</a:t>
            </a:r>
            <a:endParaRPr lang="nl-N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4"/>
            <a:ext cx="4143285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4"/>
            <a:ext cx="41436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342000" y="1285625"/>
            <a:ext cx="8460000" cy="2911231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r>
              <a:rPr lang="en-US" noProof="0" dirty="0" smtClean="0"/>
              <a:t>Click icon to add table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0155"/>
            <a:ext cx="8460000" cy="12824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000" y="342900"/>
            <a:ext cx="8460000" cy="6858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180000" tIns="0" rIns="18000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856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624" y="4608027"/>
            <a:ext cx="6621144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 smtClean="0"/>
              <a:t>Sogeti PowerPoint Referentie 2014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6000" y="4608027"/>
            <a:ext cx="216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ACBA47-91FC-4F0F-98EF-AF8B449ABA1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8505768" y="4608027"/>
            <a:ext cx="162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nl-NL" sz="900" noProof="0" dirty="0" smtClean="0"/>
              <a:t>|</a:t>
            </a:r>
            <a:endParaRPr lang="nl-NL" sz="900" noProof="0" dirty="0"/>
          </a:p>
        </p:txBody>
      </p:sp>
      <p:grpSp>
        <p:nvGrpSpPr>
          <p:cNvPr id="100" name="Group 99"/>
          <p:cNvGrpSpPr/>
          <p:nvPr userDrawn="1"/>
        </p:nvGrpSpPr>
        <p:grpSpPr bwMode="gray">
          <a:xfrm>
            <a:off x="342000" y="4559215"/>
            <a:ext cx="1109903" cy="241172"/>
            <a:chOff x="2749538" y="2279310"/>
            <a:chExt cx="1479870" cy="321562"/>
          </a:xfrm>
        </p:grpSpPr>
        <p:sp>
          <p:nvSpPr>
            <p:cNvPr id="101" name="Rectangle 100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2" name="Rectangle 101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03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105" name="Freeform 104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104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pic>
        <p:nvPicPr>
          <p:cNvPr id="4" name="Picture 3" descr="sogeti-coding-dojo-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74" y="4555607"/>
            <a:ext cx="782840" cy="2447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61" r:id="rId3"/>
    <p:sldLayoutId id="2147483650" r:id="rId4"/>
    <p:sldLayoutId id="2147483671" r:id="rId5"/>
    <p:sldLayoutId id="2147483652" r:id="rId6"/>
    <p:sldLayoutId id="2147483670" r:id="rId7"/>
    <p:sldLayoutId id="2147483654" r:id="rId8"/>
    <p:sldLayoutId id="2147483666" r:id="rId9"/>
    <p:sldLayoutId id="2147483667" r:id="rId10"/>
    <p:sldLayoutId id="2147483655" r:id="rId11"/>
    <p:sldLayoutId id="2147483668" r:id="rId12"/>
    <p:sldLayoutId id="2147483664" r:id="rId13"/>
    <p:sldLayoutId id="2147483660" r:id="rId14"/>
  </p:sldLayoutIdLst>
  <p:hf hdr="0" dt="0"/>
  <p:txStyles>
    <p:titleStyle>
      <a:lvl1pPr algn="l" defTabSz="685800" rtl="0" eaLnBrk="1" latinLnBrk="0" hangingPunct="1">
        <a:lnSpc>
          <a:spcPts val="32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1000" indent="-351000" algn="l" defTabSz="685800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75000" indent="-350044" algn="l" defTabSz="740569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10841" indent="-350044" algn="l" defTabSz="740569" rtl="0" eaLnBrk="1" latinLnBrk="0" hangingPunct="1">
        <a:lnSpc>
          <a:spcPts val="2000"/>
        </a:lnSpc>
        <a:spcBef>
          <a:spcPts val="0"/>
        </a:spcBef>
        <a:buFont typeface="Century Gothic" pitchFamily="34" charset="0"/>
        <a:buChar char="•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5406" indent="-350044" algn="l" defTabSz="685800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7116" indent="-350044" algn="l" defTabSz="501254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pple.com/wwdc/" TargetMode="External"/><Relationship Id="rId4" Type="http://schemas.openxmlformats.org/officeDocument/2006/relationships/hyperlink" Target="https://github.com/apple/swift-evolution" TargetMode="External"/><Relationship Id="rId5" Type="http://schemas.openxmlformats.org/officeDocument/2006/relationships/hyperlink" Target="https://itunes.apple.com/nl/book/swift-programming-language/id881256329" TargetMode="External"/><Relationship Id="rId6" Type="http://schemas.openxmlformats.org/officeDocument/2006/relationships/hyperlink" Target="https://swift.org/about/" TargetMode="External"/><Relationship Id="rId7" Type="http://schemas.openxmlformats.org/officeDocument/2006/relationships/hyperlink" Target="http://ericasadun.com/" TargetMode="External"/><Relationship Id="rId8" Type="http://schemas.openxmlformats.org/officeDocument/2006/relationships/hyperlink" Target="https://swiftlang.ng.bluemix.net/#/rep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348528" y="3074851"/>
            <a:ext cx="3414456" cy="11406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l-NL" dirty="0" smtClean="0">
                <a:solidFill>
                  <a:srgbClr val="353535"/>
                </a:solidFill>
              </a:rPr>
              <a:t>Ruud Puts &amp; Stefan Renne</a:t>
            </a:r>
          </a:p>
          <a:p>
            <a:pPr>
              <a:lnSpc>
                <a:spcPct val="100000"/>
              </a:lnSpc>
            </a:pPr>
            <a:endParaRPr lang="nl-NL" dirty="0">
              <a:solidFill>
                <a:srgbClr val="353535"/>
              </a:solidFill>
            </a:endParaRPr>
          </a:p>
          <a:p>
            <a:pPr>
              <a:lnSpc>
                <a:spcPct val="100000"/>
              </a:lnSpc>
            </a:pPr>
            <a:r>
              <a:rPr lang="nl-NL" dirty="0" smtClean="0">
                <a:solidFill>
                  <a:srgbClr val="353535"/>
                </a:solidFill>
              </a:rPr>
              <a:t>Eindhoven, </a:t>
            </a:r>
            <a:r>
              <a:rPr lang="nl-NL" dirty="0" smtClean="0">
                <a:solidFill>
                  <a:srgbClr val="353535"/>
                </a:solidFill>
              </a:rPr>
              <a:t>16</a:t>
            </a:r>
            <a:r>
              <a:rPr lang="nl-NL" dirty="0" smtClean="0">
                <a:solidFill>
                  <a:srgbClr val="353535"/>
                </a:solidFill>
              </a:rPr>
              <a:t> </a:t>
            </a:r>
            <a:r>
              <a:rPr lang="nl-NL" dirty="0" smtClean="0">
                <a:solidFill>
                  <a:srgbClr val="353535"/>
                </a:solidFill>
              </a:rPr>
              <a:t>September 2016</a:t>
            </a:r>
            <a:endParaRPr lang="nl-NL" dirty="0">
              <a:solidFill>
                <a:srgbClr val="353535"/>
              </a:solidFill>
            </a:endParaRPr>
          </a:p>
        </p:txBody>
      </p:sp>
      <p:pic>
        <p:nvPicPr>
          <p:cNvPr id="7" name="Picture 6" descr="sogeti-coding-doj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03" y="786086"/>
            <a:ext cx="5897391" cy="18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err="1" smtClean="0"/>
              <a:t>History</a:t>
            </a:r>
            <a:endParaRPr lang="nl-NL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smtClean="0"/>
              <a:t>Syntax in </a:t>
            </a:r>
            <a:r>
              <a:rPr lang="nl-NL" sz="2000" dirty="0" err="1" smtClean="0"/>
              <a:t>Playground</a:t>
            </a:r>
            <a:endParaRPr lang="nl-NL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smtClean="0"/>
              <a:t>Casus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smtClean="0"/>
              <a:t>Resources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84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Swift.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smtClean="0"/>
              <a:t>Safe, </a:t>
            </a:r>
            <a:r>
              <a:rPr lang="nl-NL" dirty="0" err="1" smtClean="0"/>
              <a:t>Fast</a:t>
            </a:r>
            <a:r>
              <a:rPr lang="nl-NL" dirty="0" smtClean="0"/>
              <a:t>, </a:t>
            </a:r>
            <a:r>
              <a:rPr lang="nl-NL" dirty="0" err="1" smtClean="0"/>
              <a:t>Expressive</a:t>
            </a:r>
            <a:endParaRPr lang="nl-NL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 smtClean="0"/>
              <a:t>Protocol </a:t>
            </a:r>
            <a:r>
              <a:rPr lang="nl-NL" sz="2000" dirty="0" err="1" smtClean="0"/>
              <a:t>ori</a:t>
            </a:r>
            <a:r>
              <a:rPr lang="en-US" sz="2000" dirty="0" smtClean="0"/>
              <a:t>e</a:t>
            </a:r>
            <a:r>
              <a:rPr lang="nl-NL" sz="2000" dirty="0" err="1" smtClean="0"/>
              <a:t>nted</a:t>
            </a:r>
            <a:r>
              <a:rPr lang="nl-NL" sz="2000" dirty="0" smtClean="0"/>
              <a:t> </a:t>
            </a:r>
            <a:r>
              <a:rPr lang="nl-NL" sz="2000" dirty="0" err="1" smtClean="0"/>
              <a:t>language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 err="1" smtClean="0"/>
              <a:t>Build</a:t>
            </a:r>
            <a:r>
              <a:rPr lang="nl-NL" sz="2000" dirty="0" smtClean="0"/>
              <a:t> on </a:t>
            </a:r>
            <a:r>
              <a:rPr lang="nl-NL" sz="2000" dirty="0" err="1" smtClean="0"/>
              <a:t>with</a:t>
            </a:r>
            <a:r>
              <a:rPr lang="nl-NL" sz="2000" dirty="0" smtClean="0"/>
              <a:t> LLVM compiler</a:t>
            </a:r>
          </a:p>
          <a:p>
            <a:pPr marL="1353741" lvl="2" indent="-342900">
              <a:lnSpc>
                <a:spcPct val="100000"/>
              </a:lnSpc>
              <a:buFont typeface="Arial" charset="0"/>
              <a:buChar char="•"/>
            </a:pPr>
            <a:r>
              <a:rPr lang="nl-NL" sz="1600" dirty="0" err="1" smtClean="0"/>
              <a:t>Can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mixed </a:t>
            </a:r>
            <a:r>
              <a:rPr lang="nl-NL" sz="1600" dirty="0" err="1" smtClean="0"/>
              <a:t>with</a:t>
            </a:r>
            <a:r>
              <a:rPr lang="nl-NL" sz="1600" dirty="0" smtClean="0"/>
              <a:t> C, C++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Objective</a:t>
            </a:r>
            <a:r>
              <a:rPr lang="nl-NL" sz="1600" dirty="0" smtClean="0"/>
              <a:t>-C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 smtClean="0"/>
              <a:t>Ruby-like (</a:t>
            </a:r>
            <a:r>
              <a:rPr lang="nl-NL" sz="2000" dirty="0" err="1" smtClean="0"/>
              <a:t>irb</a:t>
            </a:r>
            <a:r>
              <a:rPr lang="nl-NL" sz="2000" dirty="0" smtClean="0"/>
              <a:t>) </a:t>
            </a:r>
            <a:r>
              <a:rPr lang="nl-NL" sz="2000" dirty="0" err="1" smtClean="0"/>
              <a:t>command</a:t>
            </a:r>
            <a:r>
              <a:rPr lang="nl-NL" sz="2000" dirty="0" smtClean="0"/>
              <a:t> line interface (</a:t>
            </a:r>
            <a:r>
              <a:rPr lang="nl-NL" sz="2000" dirty="0" err="1" smtClean="0"/>
              <a:t>repl</a:t>
            </a:r>
            <a:r>
              <a:rPr lang="nl-NL" sz="20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 smtClean="0"/>
              <a:t>For iOS, </a:t>
            </a:r>
            <a:r>
              <a:rPr lang="nl-NL" sz="2000" dirty="0" err="1" smtClean="0"/>
              <a:t>WatchOS</a:t>
            </a:r>
            <a:r>
              <a:rPr lang="nl-NL" sz="2000" dirty="0" smtClean="0"/>
              <a:t>, </a:t>
            </a:r>
            <a:r>
              <a:rPr lang="nl-NL" sz="2000" dirty="0" err="1" smtClean="0"/>
              <a:t>tvOS</a:t>
            </a:r>
            <a:r>
              <a:rPr lang="nl-NL" sz="2000" dirty="0" smtClean="0"/>
              <a:t>, OS X </a:t>
            </a:r>
            <a:r>
              <a:rPr lang="nl-NL" sz="2000" dirty="0" err="1" smtClean="0"/>
              <a:t>and</a:t>
            </a:r>
            <a:r>
              <a:rPr lang="nl-NL" sz="2000" dirty="0" smtClean="0"/>
              <a:t> Linux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 err="1" smtClean="0"/>
              <a:t>Fast</a:t>
            </a:r>
            <a:r>
              <a:rPr lang="nl-NL" sz="2000" dirty="0" smtClean="0"/>
              <a:t> </a:t>
            </a:r>
            <a:r>
              <a:rPr lang="nl-NL" sz="2000" dirty="0" err="1" smtClean="0"/>
              <a:t>addoption</a:t>
            </a:r>
            <a:r>
              <a:rPr lang="nl-NL" sz="2000" dirty="0" smtClean="0"/>
              <a:t> </a:t>
            </a:r>
            <a:r>
              <a:rPr lang="nl-NL" sz="2000" dirty="0" err="1" smtClean="0"/>
              <a:t>rate</a:t>
            </a:r>
            <a:endParaRPr lang="nl-NL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6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History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July</a:t>
            </a:r>
            <a:r>
              <a:rPr lang="nl-NL" dirty="0" smtClean="0"/>
              <a:t> 2010		  	   Development </a:t>
            </a:r>
            <a:r>
              <a:rPr lang="nl-NL" dirty="0" err="1" smtClean="0"/>
              <a:t>Started</a:t>
            </a:r>
            <a:endParaRPr lang="nl-NL" dirty="0" smtClean="0"/>
          </a:p>
          <a:p>
            <a:pPr marL="3257550" lvl="8" indent="-342900">
              <a:buFont typeface="Arial" charset="0"/>
              <a:buChar char="•"/>
            </a:pPr>
            <a:r>
              <a:rPr lang="nl-NL" dirty="0" smtClean="0"/>
              <a:t>Chris </a:t>
            </a:r>
            <a:r>
              <a:rPr lang="nl-NL" dirty="0" err="1" smtClean="0"/>
              <a:t>Lattner</a:t>
            </a:r>
            <a:r>
              <a:rPr lang="nl-NL" dirty="0" smtClean="0"/>
              <a:t> (Apple)</a:t>
            </a:r>
          </a:p>
          <a:p>
            <a:pPr marL="3257550" lvl="8" indent="-342900">
              <a:buFont typeface="Arial" charset="0"/>
              <a:buChar char="•"/>
            </a:pP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smtClean="0"/>
              <a:t>Ruby, </a:t>
            </a:r>
            <a:r>
              <a:rPr lang="nl-NL" dirty="0" err="1" smtClean="0"/>
              <a:t>Objective</a:t>
            </a:r>
            <a:r>
              <a:rPr lang="nl-NL" dirty="0" smtClean="0"/>
              <a:t>-c, Python, </a:t>
            </a:r>
            <a:r>
              <a:rPr lang="nl-NL" dirty="0" err="1" smtClean="0"/>
              <a:t>Etc</a:t>
            </a:r>
            <a:endParaRPr lang="nl-NL" dirty="0" smtClean="0"/>
          </a:p>
          <a:p>
            <a:pPr marL="3257550" lvl="8" indent="-342900">
              <a:buFont typeface="Arial" charset="0"/>
              <a:buChar char="•"/>
            </a:pPr>
            <a:endParaRPr lang="nl-NL" dirty="0" smtClean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June</a:t>
            </a:r>
            <a:r>
              <a:rPr lang="nl-NL" dirty="0" smtClean="0"/>
              <a:t> 2014			Swift 1.0 </a:t>
            </a:r>
            <a:r>
              <a:rPr lang="nl-NL" dirty="0" err="1"/>
              <a:t>a</a:t>
            </a:r>
            <a:r>
              <a:rPr lang="nl-NL" dirty="0" err="1" smtClean="0"/>
              <a:t>nnounced</a:t>
            </a:r>
            <a:r>
              <a:rPr lang="nl-NL" dirty="0" smtClean="0"/>
              <a:t> </a:t>
            </a:r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June</a:t>
            </a:r>
            <a:r>
              <a:rPr lang="nl-NL" dirty="0" smtClean="0"/>
              <a:t> 2015			Swift 2.0</a:t>
            </a:r>
            <a:r>
              <a:rPr lang="nl-NL" dirty="0"/>
              <a:t> </a:t>
            </a:r>
            <a:r>
              <a:rPr lang="nl-NL" dirty="0" err="1" smtClean="0"/>
              <a:t>announced</a:t>
            </a:r>
            <a:r>
              <a:rPr lang="nl-NL" dirty="0" smtClean="0"/>
              <a:t> </a:t>
            </a:r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/>
              <a:t>December 2015 </a:t>
            </a:r>
            <a:r>
              <a:rPr lang="nl-NL" dirty="0" smtClean="0"/>
              <a:t>		Open </a:t>
            </a:r>
            <a:r>
              <a:rPr lang="nl-NL" dirty="0" err="1"/>
              <a:t>sourced</a:t>
            </a:r>
            <a:r>
              <a:rPr lang="nl-NL" dirty="0"/>
              <a:t> </a:t>
            </a:r>
            <a:endParaRPr lang="nl-NL" dirty="0" smtClean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June</a:t>
            </a:r>
            <a:r>
              <a:rPr lang="nl-NL" dirty="0" smtClean="0"/>
              <a:t> 2016</a:t>
            </a:r>
            <a:r>
              <a:rPr lang="nl-NL" dirty="0"/>
              <a:t> </a:t>
            </a:r>
            <a:r>
              <a:rPr lang="nl-NL" dirty="0" smtClean="0"/>
              <a:t>		Swift 3.0 </a:t>
            </a:r>
            <a:r>
              <a:rPr lang="nl-NL" dirty="0" err="1"/>
              <a:t>announced</a:t>
            </a:r>
            <a:r>
              <a:rPr lang="nl-NL" dirty="0"/>
              <a:t> </a:t>
            </a:r>
            <a:endParaRPr lang="nl-NL" dirty="0" smtClean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endParaRPr lang="nl-NL" dirty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Ported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			</a:t>
            </a:r>
            <a:r>
              <a:rPr lang="nl-NL" sz="1500" b="0" dirty="0" smtClean="0"/>
              <a:t>Server Side, Linux, PS4, Windows, Android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nl-NL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57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Syntax in </a:t>
            </a:r>
            <a:r>
              <a:rPr lang="nl-NL" dirty="0" err="1" smtClean="0"/>
              <a:t>Playground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39" y="2271085"/>
            <a:ext cx="1549222" cy="19324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000" y="1419195"/>
            <a:ext cx="8460000" cy="461395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stefanrenne</a:t>
            </a:r>
            <a:r>
              <a:rPr lang="en-US" dirty="0"/>
              <a:t>/</a:t>
            </a:r>
            <a:r>
              <a:rPr lang="en-US" dirty="0" err="1"/>
              <a:t>swiftBootcamp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4" y="2532461"/>
            <a:ext cx="1498600" cy="14097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83224" y="3081590"/>
            <a:ext cx="98990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Casus</a:t>
            </a:r>
            <a:r>
              <a:rPr lang="nl-NL" dirty="0"/>
              <a:t>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342000" y="1419195"/>
            <a:ext cx="8460000" cy="461395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stefanrenne</a:t>
            </a:r>
            <a:r>
              <a:rPr lang="en-US" dirty="0"/>
              <a:t>/</a:t>
            </a:r>
            <a:r>
              <a:rPr lang="en-US" dirty="0" err="1"/>
              <a:t>swiftBootcamp</a:t>
            </a: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83224" y="3081590"/>
            <a:ext cx="98990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70480"/>
            <a:ext cx="1661175" cy="1898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24" y="2555136"/>
            <a:ext cx="1346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3"/>
              </a:rPr>
              <a:t>http://developer.apple.com/wwdc</a:t>
            </a:r>
            <a:r>
              <a:rPr lang="nl-NL" sz="2000" dirty="0" smtClean="0">
                <a:hlinkClick r:id="rId3"/>
              </a:rPr>
              <a:t>/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4"/>
              </a:rPr>
              <a:t>https://</a:t>
            </a:r>
            <a:r>
              <a:rPr lang="nl-NL" sz="2000" dirty="0" smtClean="0">
                <a:hlinkClick r:id="rId4"/>
              </a:rPr>
              <a:t>github.com/apple/swift-evolution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5"/>
              </a:rPr>
              <a:t>https://</a:t>
            </a:r>
            <a:r>
              <a:rPr lang="nl-NL" sz="2000" dirty="0" smtClean="0">
                <a:hlinkClick r:id="rId5"/>
              </a:rPr>
              <a:t>itunes.apple.com/nl/book/swift-programming-language/id881256329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6"/>
              </a:rPr>
              <a:t>https://swift.org/about</a:t>
            </a:r>
            <a:r>
              <a:rPr lang="nl-NL" sz="2000" dirty="0" smtClean="0">
                <a:hlinkClick r:id="rId6"/>
              </a:rPr>
              <a:t>/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7"/>
              </a:rPr>
              <a:t>http://</a:t>
            </a:r>
            <a:r>
              <a:rPr lang="nl-NL" sz="2000" dirty="0" smtClean="0">
                <a:hlinkClick r:id="rId7"/>
              </a:rPr>
              <a:t>ericasadun.com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8"/>
              </a:rPr>
              <a:t>https://swiftlang.ng.bluemix.net/#/</a:t>
            </a:r>
            <a:r>
              <a:rPr lang="nl-NL" sz="2000" dirty="0" smtClean="0">
                <a:hlinkClick r:id="rId8"/>
              </a:rPr>
              <a:t>repl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nl-NL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346700" y="-2247900"/>
            <a:ext cx="914400" cy="9144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9665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348528" y="3074851"/>
            <a:ext cx="3414456" cy="11406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nl-NL" dirty="0" smtClean="0">
              <a:solidFill>
                <a:srgbClr val="353535"/>
              </a:solidFill>
            </a:endParaRPr>
          </a:p>
        </p:txBody>
      </p:sp>
      <p:pic>
        <p:nvPicPr>
          <p:cNvPr id="7" name="Picture 6" descr="sogeti-coding-doj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03" y="786086"/>
            <a:ext cx="5897391" cy="1844005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0" y="3296992"/>
            <a:ext cx="9144000" cy="4380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nl-NL" sz="3500" dirty="0" err="1" smtClean="0">
                <a:solidFill>
                  <a:srgbClr val="353535"/>
                </a:solidFill>
              </a:rPr>
              <a:t>Thank</a:t>
            </a:r>
            <a:r>
              <a:rPr lang="nl-NL" sz="3500" dirty="0" smtClean="0">
                <a:solidFill>
                  <a:srgbClr val="353535"/>
                </a:solidFill>
              </a:rPr>
              <a:t> </a:t>
            </a:r>
            <a:r>
              <a:rPr lang="nl-NL" sz="3500" dirty="0" err="1" smtClean="0">
                <a:solidFill>
                  <a:srgbClr val="353535"/>
                </a:solidFill>
              </a:rPr>
              <a:t>you</a:t>
            </a:r>
            <a:r>
              <a:rPr lang="nl-NL" sz="3500" dirty="0" smtClean="0">
                <a:solidFill>
                  <a:srgbClr val="353535"/>
                </a:solidFill>
              </a:rPr>
              <a:t>!</a:t>
            </a:r>
            <a:endParaRPr lang="nl-NL" sz="3500" dirty="0">
              <a:solidFill>
                <a:srgbClr val="35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ogeti 16x9 Template 2014">
  <a:themeElements>
    <a:clrScheme name="Sogeti 2013">
      <a:dk1>
        <a:srgbClr val="000000"/>
      </a:dk1>
      <a:lt1>
        <a:srgbClr val="FFFFFF"/>
      </a:lt1>
      <a:dk2>
        <a:srgbClr val="FFCFC5"/>
      </a:dk2>
      <a:lt2>
        <a:srgbClr val="D2D2D2"/>
      </a:lt2>
      <a:accent1>
        <a:srgbClr val="FF4019"/>
      </a:accent1>
      <a:accent2>
        <a:srgbClr val="474030"/>
      </a:accent2>
      <a:accent3>
        <a:srgbClr val="FF9F8C"/>
      </a:accent3>
      <a:accent4>
        <a:srgbClr val="A39F97"/>
      </a:accent4>
      <a:accent5>
        <a:srgbClr val="FF7053"/>
      </a:accent5>
      <a:accent6>
        <a:srgbClr val="757064"/>
      </a:accent6>
      <a:hlink>
        <a:srgbClr val="6A2C91"/>
      </a:hlink>
      <a:folHlink>
        <a:srgbClr val="850C7A"/>
      </a:folHlink>
    </a:clrScheme>
    <a:fontScheme name="Sogeti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no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136</Words>
  <Application>Microsoft Macintosh PowerPoint</Application>
  <PresentationFormat>On-screen Show (16:9)</PresentationFormat>
  <Paragraphs>57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ＭＳ Ｐゴシック</vt:lpstr>
      <vt:lpstr>Wingdings 3</vt:lpstr>
      <vt:lpstr>Sogeti 16x9 Template 2014</vt:lpstr>
      <vt:lpstr>PowerPoint Presentation</vt:lpstr>
      <vt:lpstr>Agenda.</vt:lpstr>
      <vt:lpstr>Swift.</vt:lpstr>
      <vt:lpstr>History.</vt:lpstr>
      <vt:lpstr>Syntax in Playground.</vt:lpstr>
      <vt:lpstr>Casus.</vt:lpstr>
      <vt:lpstr>Resources.</vt:lpstr>
      <vt:lpstr>PowerPoint Presentation</vt:lpstr>
    </vt:vector>
  </TitlesOfParts>
  <Company>CAV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CAV</dc:creator>
  <cp:lastModifiedBy>Microsoft Office User</cp:lastModifiedBy>
  <cp:revision>125</cp:revision>
  <dcterms:created xsi:type="dcterms:W3CDTF">2013-08-05T13:16:08Z</dcterms:created>
  <dcterms:modified xsi:type="dcterms:W3CDTF">2016-09-16T06:36:21Z</dcterms:modified>
</cp:coreProperties>
</file>