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E7FFD3C-F049-42BE-B070-2A90A1510BF5}">
  <a:tblStyle styleId="{EE7FFD3C-F049-42BE-B070-2A90A1510BF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MavenPro-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aven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gov.sg/dataset/relative-humidity-annual-mean?view_id=4cfa6aa5-1541-473a-916c-39835d3c3c29&amp;resource_id=77b9059f-cc9a-4f4f-a495-9c268945191b"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raitstimes.com/singapore/environment/ntuc-fairprice-sheng-siong-prime-supermarket-remove-all-asia-pulp-paper-group" TargetMode="External"/><Relationship Id="rId3" Type="http://schemas.openxmlformats.org/officeDocument/2006/relationships/hyperlink" Target="https://www.theonlinecitizen.com/2018/02/18/old-chang-kee-switches-to-sustainable-oil/"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5a52121e3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5a52121e3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65a52121e3_9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5a52121e3_9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5a52121e3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5a52121e3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65a52121e3_1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5a52121e3_1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Reward farmers who don’t use slash and burn techniques so the benefits of these techniques (peat for cultivation) are minimised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5a52121e3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5a52121e3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we will be moving on to the effects of haze.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65a52121e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5a52121e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on health - Diphtheria is one of the many respiratory-related illnesses that can lead to death. As you can see, there is a strong relation between them, meaning we can infer that haze does have some association with respiratory health.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5a52121e3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5a52121e3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boxplot here indicates a higher interquartile range for number of deaths due to air pollution per 100000 per country in affected regions, compared to that in unaffected regions. Shorter lower-bound whiskers and higher minimum number of deaths due to air pollution in affected regions further contributes to the </a:t>
            </a:r>
            <a:endParaRPr/>
          </a:p>
          <a:p>
            <a:pPr indent="0" lvl="0" marL="0" rtl="0" algn="l">
              <a:spcBef>
                <a:spcPts val="0"/>
              </a:spcBef>
              <a:spcAft>
                <a:spcPts val="0"/>
              </a:spcAft>
              <a:buNone/>
            </a:pPr>
            <a:r>
              <a:rPr lang="en"/>
              <a:t>(Data: death-rates-from-ambient-particulate-air-pollution.csv (given))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65a52121e3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65a52121e3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Bee: We compared PM2.5 and global palm oil prices, of which we then calculated to see the strength of its linear correlation.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65a52121e3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65a52121e3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know that palm oil industry is a cause to haze, but we would also like to take a reverse approach to ponder if haze causes changes to the price palm oil industry, since the correlation between two variables does not imply causation, meaning their relation can be dynamic. We propose that there is a lurking variable - something more to just haze at play. Palm oil industry thrive in the short-term because of the upward pressure on prices.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5a52121e3_1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5a52121e3_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potential switch from palm oil to other sources of fuel, at least in Europe.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5a52121e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5a52121e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5a52121e3_1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5a52121e3_1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Downward trend in prices because of increase in supply in next cycle pushes prices downward. The losses caused by haze-cutting-production may in time outweight that of the profits earned from driving prices high by limiting supply.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65a52121e3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5a52121e3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Singapore, a neighbouring country. Move to indoors to avoid the haze, to avert the potential health effects. But we realise the shift to air-conditioned environments can lead to problems in another non-related, but still environmental issue, global warming.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65a52121e3_1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5a52121e3_1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Humidity = less chance for rain</a:t>
            </a:r>
            <a:endParaRPr/>
          </a:p>
          <a:p>
            <a:pPr indent="0" lvl="0" marL="0" rtl="0" algn="l">
              <a:spcBef>
                <a:spcPts val="0"/>
              </a:spcBef>
              <a:spcAft>
                <a:spcPts val="0"/>
              </a:spcAft>
              <a:buNone/>
            </a:pPr>
            <a:r>
              <a:rPr lang="en"/>
              <a:t>Less humidity = people not used to it = fall sick</a:t>
            </a:r>
            <a:endParaRPr/>
          </a:p>
          <a:p>
            <a:pPr indent="0" lvl="0" marL="0" rtl="0" algn="l">
              <a:spcBef>
                <a:spcPts val="0"/>
              </a:spcBef>
              <a:spcAft>
                <a:spcPts val="0"/>
              </a:spcAft>
              <a:buNone/>
            </a:pPr>
            <a:r>
              <a:rPr lang="en"/>
              <a:t>Source of humidity data: data.gov.sg (</a:t>
            </a:r>
            <a:r>
              <a:rPr lang="en" u="sng">
                <a:solidFill>
                  <a:schemeClr val="hlink"/>
                </a:solidFill>
                <a:hlinkClick r:id="rId2"/>
              </a:rPr>
              <a:t>https://data.gov.sg/dataset/relative-humidity-annual-mean?view_id=4cfa6aa5-1541-473a-916c-39835d3c3c29&amp;resource_id=77b9059f-cc9a-4f4f-a495-9c268945191b</a:t>
            </a:r>
            <a:r>
              <a:rPr lang="en"/>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65a52121e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65a52121e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of bio-diversity, damages on eco-system, potential medicinal plants and endangered species/animals. Ecosystem collapses may have devastating effects on humans eventually.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65a52121e3_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65a52121e3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Singapoore Environmental Council</a:t>
            </a:r>
            <a:endParaRPr/>
          </a:p>
          <a:p>
            <a:pPr indent="0" lvl="0" marL="0" rtl="0" algn="l">
              <a:spcBef>
                <a:spcPts val="0"/>
              </a:spcBef>
              <a:spcAft>
                <a:spcPts val="0"/>
              </a:spcAft>
              <a:buNone/>
            </a:pPr>
            <a:r>
              <a:rPr lang="en"/>
              <a:t>Government and people do have power in the matter.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times 2015: </a:t>
            </a:r>
            <a:endParaRPr/>
          </a:p>
          <a:p>
            <a:pPr indent="0" lvl="0" marL="0" rtl="0" algn="l">
              <a:spcBef>
                <a:spcPts val="0"/>
              </a:spcBef>
              <a:spcAft>
                <a:spcPts val="0"/>
              </a:spcAft>
              <a:buNone/>
            </a:pPr>
            <a:r>
              <a:rPr lang="en" u="sng">
                <a:solidFill>
                  <a:schemeClr val="hlink"/>
                </a:solidFill>
                <a:hlinkClick r:id="rId2"/>
              </a:rPr>
              <a:t>https://www.straitstimes.com/singapore/environment/ntuc-fairprice-sheng-siong-prime-supermarket-remove-all-asia-pulp-paper-group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https://www.theonlinecitizen.com/2018/02/18/old-chang-kee-switches-to-sustainable-oil/</a:t>
            </a:r>
            <a:endParaRPr/>
          </a:p>
          <a:p>
            <a:pPr indent="0" lvl="0" marL="0" rtl="0" algn="l">
              <a:spcBef>
                <a:spcPts val="0"/>
              </a:spcBef>
              <a:spcAft>
                <a:spcPts val="0"/>
              </a:spcAft>
              <a:buNone/>
            </a:pPr>
            <a:r>
              <a:rPr lang="en"/>
              <a:t>Old Chang Kee, local purveyor of curry puffs and other local snacks, has switched to using a more sustainable palm oil after a petition started by local students accumulated over 8000 signatures. According to the latest petition update, the organisers of the petition received an email from Old Chang Kee at the beginning of February informing them they have switched to RSPO palm oil in all Old Chang Kee stores in Singapore.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previously reported, this petition calling for Old Chang Kee and Polar Puffs to stop using unsustainable oil was organised by Students Of Singapore Against Haze, which was then started by Gauri Shukla. Shukla had saw first-hand how beautiful rainforests were being burnt down to make way for palm oil plantations. She also investigated and found that local companies, Old Chang Kee and Polar Puffs &amp; Cakes, used non-RSPO palm oil.</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65a52121e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65a52121e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we also realise that these are rather shallow solutions. Due to time-constraints, we have chosen to ponder more on limitations of our short study.</a:t>
            </a:r>
            <a:endParaRPr/>
          </a:p>
          <a:p>
            <a:pPr indent="0" lvl="0" marL="0" rtl="0" algn="l">
              <a:spcBef>
                <a:spcPts val="0"/>
              </a:spcBef>
              <a:spcAft>
                <a:spcPts val="0"/>
              </a:spcAft>
              <a:buNone/>
            </a:pPr>
            <a:r>
              <a:rPr lang="en"/>
              <a:t>People do have a part to play as well. We don’t have solid solutions except for the typical ones you may see, for now.</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65a52121e3_1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65a52121e3_1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 agree that boycotting is difficult and this is made complex since palm oil is a major economic contributor to Indonesia. So we appreciate that this does not only concern the air we have in Singapore/neighbouring regions, but also the livelihoods of those in Indonesia who are of a poorer background. So we don’t believe that it is feasible to eradicate palm oil altogether, but rather we should, as the </a:t>
            </a:r>
            <a:r>
              <a:rPr lang="en"/>
              <a:t>representative</a:t>
            </a:r>
            <a:r>
              <a:rPr lang="en"/>
              <a:t> from PMHaze and Unilever mentioned, seek to find a balance, a sustainable way to the palm oil industry. Some countries are not as affected because their affluence means more alternative forms of shelter against the haze e.g. Singapore vs. Indonesia/Malaysia. These are also the qualitative things we are missing.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5a52121e3_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5a52121e3_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5a52121e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5a52121e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5a52121e3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5a52121e3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Increase DD → increase SS → decrease price + increase deforestation → increase haze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5a52121e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5a52121e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65a52121e3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5a52121e3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5a52121e3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5a52121e3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65a52121e3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5a52121e3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hyperlink" Target="https://www.theguardian.com/sustainable-business/2015/nov/11/indonesia-forest-fires-explained-haze-palm-oil-timber-burning" TargetMode="External"/><Relationship Id="rId7" Type="http://schemas.openxmlformats.org/officeDocument/2006/relationships/hyperlink" Target="https://www.bbc.com/news/business-3510939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Haze Datathon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Boycott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7" name="Google Shape;347;p22"/>
          <p:cNvPicPr preferRelativeResize="0"/>
          <p:nvPr/>
        </p:nvPicPr>
        <p:blipFill>
          <a:blip r:embed="rId3">
            <a:alphaModFix/>
          </a:blip>
          <a:stretch>
            <a:fillRect/>
          </a:stretch>
        </p:blipFill>
        <p:spPr>
          <a:xfrm>
            <a:off x="186863" y="166013"/>
            <a:ext cx="8770277" cy="4811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pic>
        <p:nvPicPr>
          <p:cNvPr id="352" name="Google Shape;352;p23"/>
          <p:cNvPicPr preferRelativeResize="0"/>
          <p:nvPr/>
        </p:nvPicPr>
        <p:blipFill>
          <a:blip r:embed="rId3">
            <a:alphaModFix/>
          </a:blip>
          <a:stretch>
            <a:fillRect/>
          </a:stretch>
        </p:blipFill>
        <p:spPr>
          <a:xfrm>
            <a:off x="1485390" y="494698"/>
            <a:ext cx="6173225" cy="4154100"/>
          </a:xfrm>
          <a:prstGeom prst="rect">
            <a:avLst/>
          </a:prstGeom>
          <a:noFill/>
          <a:ln>
            <a:noFill/>
          </a:ln>
        </p:spPr>
      </p:pic>
      <p:sp>
        <p:nvSpPr>
          <p:cNvPr id="353" name="Google Shape;353;p23"/>
          <p:cNvSpPr txBox="1"/>
          <p:nvPr>
            <p:ph idx="1" type="body"/>
          </p:nvPr>
        </p:nvSpPr>
        <p:spPr>
          <a:xfrm>
            <a:off x="5418550" y="3303500"/>
            <a:ext cx="1886400" cy="69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Correlation Coefficient: 0.982233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of sustainable oil production</a:t>
            </a:r>
            <a:endParaRPr/>
          </a:p>
        </p:txBody>
      </p:sp>
      <p:graphicFrame>
        <p:nvGraphicFramePr>
          <p:cNvPr id="359" name="Google Shape;359;p24"/>
          <p:cNvGraphicFramePr/>
          <p:nvPr/>
        </p:nvGraphicFramePr>
        <p:xfrm>
          <a:off x="614350" y="1507375"/>
          <a:ext cx="3000000" cy="3000000"/>
        </p:xfrm>
        <a:graphic>
          <a:graphicData uri="http://schemas.openxmlformats.org/drawingml/2006/table">
            <a:tbl>
              <a:tblPr>
                <a:noFill/>
                <a:tableStyleId>{EE7FFD3C-F049-42BE-B070-2A90A1510BF5}</a:tableStyleId>
              </a:tblPr>
              <a:tblGrid>
                <a:gridCol w="789850"/>
                <a:gridCol w="856050"/>
                <a:gridCol w="827800"/>
                <a:gridCol w="1336300"/>
              </a:tblGrid>
              <a:tr h="476250">
                <a:tc>
                  <a:txBody>
                    <a:bodyPr/>
                    <a:lstStyle/>
                    <a:p>
                      <a:pPr indent="0" lvl="0" marL="0" marR="203200" rtl="0" algn="l">
                        <a:lnSpc>
                          <a:spcPct val="115000"/>
                        </a:lnSpc>
                        <a:spcBef>
                          <a:spcPts val="0"/>
                        </a:spcBef>
                        <a:spcAft>
                          <a:spcPts val="0"/>
                        </a:spcAft>
                        <a:buNone/>
                      </a:pPr>
                      <a:r>
                        <a:rPr b="1" lang="en" sz="850">
                          <a:highlight>
                            <a:srgbClr val="FFFFFF"/>
                          </a:highlight>
                          <a:latin typeface="Verdana"/>
                          <a:ea typeface="Verdana"/>
                          <a:cs typeface="Verdana"/>
                          <a:sym typeface="Verdana"/>
                        </a:rPr>
                        <a:t>Country</a:t>
                      </a:r>
                      <a:endParaRPr b="1" sz="850">
                        <a:highlight>
                          <a:srgbClr val="FFFFFF"/>
                        </a:highlight>
                        <a:latin typeface="Verdana"/>
                        <a:ea typeface="Verdana"/>
                        <a:cs typeface="Verdana"/>
                        <a:sym typeface="Verdana"/>
                      </a:endParaRPr>
                    </a:p>
                  </a:txBody>
                  <a:tcPr marT="47625" marB="47625" marR="47625" marL="47625">
                    <a:lnR cap="flat" cmpd="sng" w="9525">
                      <a:solidFill>
                        <a:srgbClr val="D6DADC"/>
                      </a:solidFill>
                      <a:prstDash val="solid"/>
                      <a:round/>
                      <a:headEnd len="sm" w="sm" type="none"/>
                      <a:tailEnd len="sm" w="sm" type="none"/>
                    </a:lnR>
                    <a:lnB cap="flat" cmpd="sng" w="9525">
                      <a:solidFill>
                        <a:srgbClr val="D6DADC"/>
                      </a:solidFill>
                      <a:prstDash val="solid"/>
                      <a:round/>
                      <a:headEnd len="sm" w="sm" type="none"/>
                      <a:tailEnd len="sm" w="sm" type="none"/>
                    </a:lnB>
                  </a:tcPr>
                </a:tc>
                <a:tc>
                  <a:txBody>
                    <a:bodyPr/>
                    <a:lstStyle/>
                    <a:p>
                      <a:pPr indent="0" lvl="0" marL="0" marR="203200" rtl="0" algn="l">
                        <a:lnSpc>
                          <a:spcPct val="115000"/>
                        </a:lnSpc>
                        <a:spcBef>
                          <a:spcPts val="0"/>
                        </a:spcBef>
                        <a:spcAft>
                          <a:spcPts val="0"/>
                        </a:spcAft>
                        <a:buNone/>
                      </a:pPr>
                      <a:r>
                        <a:rPr b="1" lang="en" sz="850">
                          <a:highlight>
                            <a:srgbClr val="FFFFFF"/>
                          </a:highlight>
                          <a:latin typeface="Verdana"/>
                          <a:ea typeface="Verdana"/>
                          <a:cs typeface="Verdana"/>
                          <a:sym typeface="Verdana"/>
                        </a:rPr>
                        <a:t>Not RSPO Certified</a:t>
                      </a:r>
                      <a:endParaRPr b="1" sz="850">
                        <a:highlight>
                          <a:srgbClr val="FFFFFF"/>
                        </a:highlight>
                        <a:latin typeface="Verdana"/>
                        <a:ea typeface="Verdana"/>
                        <a:cs typeface="Verdana"/>
                        <a:sym typeface="Verdana"/>
                      </a:endParaRPr>
                    </a:p>
                  </a:txBody>
                  <a:tcPr marT="47625" marB="476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w="9525">
                      <a:solidFill>
                        <a:srgbClr val="D6DADC"/>
                      </a:solidFill>
                      <a:prstDash val="solid"/>
                      <a:round/>
                      <a:headEnd len="sm" w="sm" type="none"/>
                      <a:tailEnd len="sm" w="sm" type="none"/>
                    </a:lnB>
                  </a:tcPr>
                </a:tc>
                <a:tc>
                  <a:txBody>
                    <a:bodyPr/>
                    <a:lstStyle/>
                    <a:p>
                      <a:pPr indent="0" lvl="0" marL="0" marR="203200" rtl="0" algn="l">
                        <a:lnSpc>
                          <a:spcPct val="115000"/>
                        </a:lnSpc>
                        <a:spcBef>
                          <a:spcPts val="0"/>
                        </a:spcBef>
                        <a:spcAft>
                          <a:spcPts val="0"/>
                        </a:spcAft>
                        <a:buNone/>
                      </a:pPr>
                      <a:r>
                        <a:rPr b="1" lang="en" sz="850">
                          <a:highlight>
                            <a:srgbClr val="FFFFFF"/>
                          </a:highlight>
                          <a:latin typeface="Verdana"/>
                          <a:ea typeface="Verdana"/>
                          <a:cs typeface="Verdana"/>
                          <a:sym typeface="Verdana"/>
                        </a:rPr>
                        <a:t>RSPO Certified</a:t>
                      </a:r>
                      <a:endParaRPr b="1" sz="850">
                        <a:highlight>
                          <a:srgbClr val="FFFFFF"/>
                        </a:highlight>
                        <a:latin typeface="Verdana"/>
                        <a:ea typeface="Verdana"/>
                        <a:cs typeface="Verdana"/>
                        <a:sym typeface="Verdana"/>
                      </a:endParaRPr>
                    </a:p>
                  </a:txBody>
                  <a:tcPr marT="47625" marB="476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w="9525">
                      <a:solidFill>
                        <a:srgbClr val="D6DADC"/>
                      </a:solidFill>
                      <a:prstDash val="solid"/>
                      <a:round/>
                      <a:headEnd len="sm" w="sm" type="none"/>
                      <a:tailEnd len="sm" w="sm" type="none"/>
                    </a:lnB>
                  </a:tcPr>
                </a:tc>
                <a:tc>
                  <a:txBody>
                    <a:bodyPr/>
                    <a:lstStyle/>
                    <a:p>
                      <a:pPr indent="0" lvl="0" marL="0" marR="203200" rtl="0" algn="l">
                        <a:lnSpc>
                          <a:spcPct val="115000"/>
                        </a:lnSpc>
                        <a:spcBef>
                          <a:spcPts val="0"/>
                        </a:spcBef>
                        <a:spcAft>
                          <a:spcPts val="0"/>
                        </a:spcAft>
                        <a:buNone/>
                      </a:pPr>
                      <a:r>
                        <a:rPr b="1" lang="en" sz="850">
                          <a:highlight>
                            <a:srgbClr val="FFFFFF"/>
                          </a:highlight>
                          <a:latin typeface="Verdana"/>
                          <a:ea typeface="Verdana"/>
                          <a:cs typeface="Verdana"/>
                          <a:sym typeface="Verdana"/>
                        </a:rPr>
                        <a:t>percent_RSPO_</a:t>
                      </a:r>
                      <a:endParaRPr b="1" sz="850">
                        <a:highlight>
                          <a:srgbClr val="FFFFFF"/>
                        </a:highlight>
                        <a:latin typeface="Verdana"/>
                        <a:ea typeface="Verdana"/>
                        <a:cs typeface="Verdana"/>
                        <a:sym typeface="Verdana"/>
                      </a:endParaRPr>
                    </a:p>
                    <a:p>
                      <a:pPr indent="0" lvl="0" marL="0" marR="203200" rtl="0" algn="l">
                        <a:lnSpc>
                          <a:spcPct val="115000"/>
                        </a:lnSpc>
                        <a:spcBef>
                          <a:spcPts val="0"/>
                        </a:spcBef>
                        <a:spcAft>
                          <a:spcPts val="0"/>
                        </a:spcAft>
                        <a:buNone/>
                      </a:pPr>
                      <a:r>
                        <a:rPr b="1" lang="en" sz="850">
                          <a:highlight>
                            <a:srgbClr val="FFFFFF"/>
                          </a:highlight>
                          <a:latin typeface="Verdana"/>
                          <a:ea typeface="Verdana"/>
                          <a:cs typeface="Verdana"/>
                          <a:sym typeface="Verdana"/>
                        </a:rPr>
                        <a:t>Certified</a:t>
                      </a:r>
                      <a:endParaRPr b="1" sz="850">
                        <a:highlight>
                          <a:srgbClr val="FFFFFF"/>
                        </a:highlight>
                        <a:latin typeface="Verdana"/>
                        <a:ea typeface="Verdana"/>
                        <a:cs typeface="Verdana"/>
                        <a:sym typeface="Verdana"/>
                      </a:endParaRPr>
                    </a:p>
                  </a:txBody>
                  <a:tcPr marT="47625" marB="476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w="9525">
                      <a:solidFill>
                        <a:srgbClr val="D6DADC"/>
                      </a:solidFill>
                      <a:prstDash val="solid"/>
                      <a:round/>
                      <a:headEnd len="sm" w="sm" type="none"/>
                      <a:tailEnd len="sm" w="sm" type="none"/>
                    </a:lnB>
                  </a:tcPr>
                </a:tc>
              </a:tr>
            </a:tbl>
          </a:graphicData>
        </a:graphic>
      </p:graphicFrame>
      <p:graphicFrame>
        <p:nvGraphicFramePr>
          <p:cNvPr id="360" name="Google Shape;360;p24"/>
          <p:cNvGraphicFramePr/>
          <p:nvPr/>
        </p:nvGraphicFramePr>
        <p:xfrm>
          <a:off x="214300" y="2212225"/>
          <a:ext cx="3000000" cy="3000000"/>
        </p:xfrm>
        <a:graphic>
          <a:graphicData uri="http://schemas.openxmlformats.org/drawingml/2006/table">
            <a:tbl>
              <a:tblPr>
                <a:noFill/>
                <a:tableStyleId>{EE7FFD3C-F049-42BE-B070-2A90A1510BF5}</a:tableStyleId>
              </a:tblPr>
              <a:tblGrid>
                <a:gridCol w="400050"/>
                <a:gridCol w="789850"/>
                <a:gridCol w="856050"/>
                <a:gridCol w="827800"/>
                <a:gridCol w="1336300"/>
              </a:tblGrid>
              <a:tr h="476250">
                <a:tc>
                  <a:txBody>
                    <a:bodyPr/>
                    <a:lstStyle/>
                    <a:p>
                      <a:pPr indent="0" lvl="0" marL="0" rtl="0" algn="l">
                        <a:spcBef>
                          <a:spcPts val="0"/>
                        </a:spcBef>
                        <a:spcAft>
                          <a:spcPts val="0"/>
                        </a:spcAft>
                        <a:buNone/>
                      </a:pPr>
                      <a:r>
                        <a:t/>
                      </a:r>
                      <a:endParaRPr/>
                    </a:p>
                  </a:txBody>
                  <a:tcPr marT="91425" marB="91425" marR="47625" marL="47625">
                    <a:lnR cap="flat" cmpd="sng" w="9525">
                      <a:solidFill>
                        <a:srgbClr val="D6DADC"/>
                      </a:solidFill>
                      <a:prstDash val="solid"/>
                      <a:round/>
                      <a:headEnd len="sm" w="sm" type="none"/>
                      <a:tailEnd len="sm" w="sm" type="none"/>
                    </a:lnR>
                    <a:lnB cap="flat" cmpd="sng">
                      <a:solidFill>
                        <a:srgbClr val="D6DAD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a:solidFill>
                        <a:srgbClr val="D6DAD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a:solidFill>
                        <a:srgbClr val="D6DAD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a:solidFill>
                        <a:srgbClr val="D6DAD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a:solidFill>
                        <a:srgbClr val="D6DADC"/>
                      </a:solidFill>
                      <a:prstDash val="solid"/>
                      <a:round/>
                      <a:headEnd len="sm" w="sm" type="none"/>
                      <a:tailEnd len="sm" w="sm" type="none"/>
                    </a:lnB>
                  </a:tcPr>
                </a:tc>
              </a:tr>
              <a:tr h="219075">
                <a:tc>
                  <a:txBody>
                    <a:bodyPr/>
                    <a:lstStyle/>
                    <a:p>
                      <a:pPr indent="0" lvl="0" marL="0" rtl="0" algn="r">
                        <a:lnSpc>
                          <a:spcPct val="115000"/>
                        </a:lnSpc>
                        <a:spcBef>
                          <a:spcPts val="0"/>
                        </a:spcBef>
                        <a:spcAft>
                          <a:spcPts val="2700"/>
                        </a:spcAft>
                        <a:buNone/>
                      </a:pPr>
                      <a:r>
                        <a:rPr b="1" lang="en" sz="850">
                          <a:highlight>
                            <a:srgbClr val="FFFFFF"/>
                          </a:highlight>
                          <a:latin typeface="Verdana"/>
                          <a:ea typeface="Verdana"/>
                          <a:cs typeface="Verdana"/>
                          <a:sym typeface="Verdana"/>
                        </a:rPr>
                        <a:t>1</a:t>
                      </a:r>
                      <a:endParaRPr b="1" sz="850">
                        <a:highlight>
                          <a:srgbClr val="FFFFFF"/>
                        </a:highlight>
                        <a:latin typeface="Verdana"/>
                        <a:ea typeface="Verdana"/>
                        <a:cs typeface="Verdana"/>
                        <a:sym typeface="Verdana"/>
                      </a:endParaRPr>
                    </a:p>
                  </a:txBody>
                  <a:tcPr marT="38100" marB="38100" marR="47625" marL="47625">
                    <a:lnR cap="flat" cmpd="sng" w="9525">
                      <a:solidFill>
                        <a:srgbClr val="D6DADC"/>
                      </a:solidFill>
                      <a:prstDash val="solid"/>
                      <a:round/>
                      <a:headEnd len="sm" w="sm" type="none"/>
                      <a:tailEnd len="sm" w="sm" type="none"/>
                    </a:lnR>
                    <a:lnT cap="flat" cmpd="sng">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solidFill>
                      <a:srgbClr val="F4F8F9"/>
                    </a:solidFill>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BRA</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T cap="flat" cmpd="sng">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1</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T cap="flat" cmpd="sng">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2</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T cap="flat" cmpd="sng">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66.66667</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T cap="flat" cmpd="sng">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tcPr>
                </a:tc>
              </a:tr>
              <a:tr h="219075">
                <a:tc>
                  <a:txBody>
                    <a:bodyPr/>
                    <a:lstStyle/>
                    <a:p>
                      <a:pPr indent="0" lvl="0" marL="0" rtl="0" algn="r">
                        <a:lnSpc>
                          <a:spcPct val="115000"/>
                        </a:lnSpc>
                        <a:spcBef>
                          <a:spcPts val="0"/>
                        </a:spcBef>
                        <a:spcAft>
                          <a:spcPts val="2700"/>
                        </a:spcAft>
                        <a:buNone/>
                      </a:pPr>
                      <a:r>
                        <a:rPr b="1" lang="en" sz="850">
                          <a:highlight>
                            <a:srgbClr val="FFFFFF"/>
                          </a:highlight>
                          <a:latin typeface="Verdana"/>
                          <a:ea typeface="Verdana"/>
                          <a:cs typeface="Verdana"/>
                          <a:sym typeface="Verdana"/>
                        </a:rPr>
                        <a:t>2</a:t>
                      </a:r>
                      <a:endParaRPr b="1" sz="850">
                        <a:highlight>
                          <a:srgbClr val="FFFFFF"/>
                        </a:highlight>
                        <a:latin typeface="Verdana"/>
                        <a:ea typeface="Verdana"/>
                        <a:cs typeface="Verdana"/>
                        <a:sym typeface="Verdana"/>
                      </a:endParaRPr>
                    </a:p>
                  </a:txBody>
                  <a:tcPr marT="38100" marB="38100" marR="47625" marL="47625">
                    <a:lnR cap="flat" cmpd="sng" w="9525">
                      <a:solidFill>
                        <a:srgbClr val="D6DADC"/>
                      </a:solidFill>
                      <a:prstDash val="solid"/>
                      <a:round/>
                      <a:headEnd len="sm" w="sm" type="none"/>
                      <a:tailEnd len="sm" w="sm" type="none"/>
                    </a:lnR>
                    <a:lnT cap="flat" cmpd="sng" w="9525">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solidFill>
                      <a:srgbClr val="F4F8F9"/>
                    </a:solidFill>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CIV</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T cap="flat" cmpd="sng" w="9525">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0</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T cap="flat" cmpd="sng" w="9525">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1</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T cap="flat" cmpd="sng" w="9525">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100.00000</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T cap="flat" cmpd="sng" w="9525">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tcPr>
                </a:tc>
              </a:tr>
            </a:tbl>
          </a:graphicData>
        </a:graphic>
      </p:graphicFrame>
      <p:graphicFrame>
        <p:nvGraphicFramePr>
          <p:cNvPr id="361" name="Google Shape;361;p24"/>
          <p:cNvGraphicFramePr/>
          <p:nvPr/>
        </p:nvGraphicFramePr>
        <p:xfrm>
          <a:off x="4928500" y="1507375"/>
          <a:ext cx="3000000" cy="3000000"/>
        </p:xfrm>
        <a:graphic>
          <a:graphicData uri="http://schemas.openxmlformats.org/drawingml/2006/table">
            <a:tbl>
              <a:tblPr>
                <a:noFill/>
                <a:tableStyleId>{EE7FFD3C-F049-42BE-B070-2A90A1510BF5}</a:tableStyleId>
              </a:tblPr>
              <a:tblGrid>
                <a:gridCol w="1055725"/>
                <a:gridCol w="1029650"/>
                <a:gridCol w="896475"/>
                <a:gridCol w="1031925"/>
              </a:tblGrid>
              <a:tr h="476250">
                <a:tc>
                  <a:txBody>
                    <a:bodyPr/>
                    <a:lstStyle/>
                    <a:p>
                      <a:pPr indent="0" lvl="0" marL="0" marR="203200" rtl="0" algn="l">
                        <a:lnSpc>
                          <a:spcPct val="115000"/>
                        </a:lnSpc>
                        <a:spcBef>
                          <a:spcPts val="0"/>
                        </a:spcBef>
                        <a:spcAft>
                          <a:spcPts val="0"/>
                        </a:spcAft>
                        <a:buNone/>
                      </a:pPr>
                      <a:r>
                        <a:rPr b="1" lang="en" sz="850">
                          <a:highlight>
                            <a:srgbClr val="FFFFFF"/>
                          </a:highlight>
                          <a:latin typeface="Verdana"/>
                          <a:ea typeface="Verdana"/>
                          <a:cs typeface="Verdana"/>
                          <a:sym typeface="Verdana"/>
                        </a:rPr>
                        <a:t>Group</a:t>
                      </a:r>
                      <a:endParaRPr b="1" sz="850">
                        <a:highlight>
                          <a:srgbClr val="FFFFFF"/>
                        </a:highlight>
                        <a:latin typeface="Verdana"/>
                        <a:ea typeface="Verdana"/>
                        <a:cs typeface="Verdana"/>
                        <a:sym typeface="Verdana"/>
                      </a:endParaRPr>
                    </a:p>
                  </a:txBody>
                  <a:tcPr marT="47625" marB="47625" marR="47625" marL="47625">
                    <a:lnR cap="flat" cmpd="sng" w="9525">
                      <a:solidFill>
                        <a:srgbClr val="D6DADC"/>
                      </a:solidFill>
                      <a:prstDash val="solid"/>
                      <a:round/>
                      <a:headEnd len="sm" w="sm" type="none"/>
                      <a:tailEnd len="sm" w="sm" type="none"/>
                    </a:lnR>
                    <a:lnB cap="flat" cmpd="sng" w="9525">
                      <a:solidFill>
                        <a:srgbClr val="D6DADC"/>
                      </a:solidFill>
                      <a:prstDash val="solid"/>
                      <a:round/>
                      <a:headEnd len="sm" w="sm" type="none"/>
                      <a:tailEnd len="sm" w="sm" type="none"/>
                    </a:lnB>
                  </a:tcPr>
                </a:tc>
                <a:tc>
                  <a:txBody>
                    <a:bodyPr/>
                    <a:lstStyle/>
                    <a:p>
                      <a:pPr indent="0" lvl="0" marL="0" marR="203200" rtl="0" algn="l">
                        <a:lnSpc>
                          <a:spcPct val="115000"/>
                        </a:lnSpc>
                        <a:spcBef>
                          <a:spcPts val="0"/>
                        </a:spcBef>
                        <a:spcAft>
                          <a:spcPts val="0"/>
                        </a:spcAft>
                        <a:buNone/>
                      </a:pPr>
                      <a:r>
                        <a:rPr b="1" lang="en" sz="850">
                          <a:highlight>
                            <a:srgbClr val="FFFFFF"/>
                          </a:highlight>
                          <a:latin typeface="Verdana"/>
                          <a:ea typeface="Verdana"/>
                          <a:cs typeface="Verdana"/>
                          <a:sym typeface="Verdana"/>
                        </a:rPr>
                        <a:t>Not RSPO Certified</a:t>
                      </a:r>
                      <a:endParaRPr b="1" sz="850">
                        <a:highlight>
                          <a:srgbClr val="FFFFFF"/>
                        </a:highlight>
                        <a:latin typeface="Verdana"/>
                        <a:ea typeface="Verdana"/>
                        <a:cs typeface="Verdana"/>
                        <a:sym typeface="Verdana"/>
                      </a:endParaRPr>
                    </a:p>
                  </a:txBody>
                  <a:tcPr marT="47625" marB="476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w="9525">
                      <a:solidFill>
                        <a:srgbClr val="D6DADC"/>
                      </a:solidFill>
                      <a:prstDash val="solid"/>
                      <a:round/>
                      <a:headEnd len="sm" w="sm" type="none"/>
                      <a:tailEnd len="sm" w="sm" type="none"/>
                    </a:lnB>
                  </a:tcPr>
                </a:tc>
                <a:tc>
                  <a:txBody>
                    <a:bodyPr/>
                    <a:lstStyle/>
                    <a:p>
                      <a:pPr indent="0" lvl="0" marL="0" marR="203200" rtl="0" algn="l">
                        <a:lnSpc>
                          <a:spcPct val="115000"/>
                        </a:lnSpc>
                        <a:spcBef>
                          <a:spcPts val="0"/>
                        </a:spcBef>
                        <a:spcAft>
                          <a:spcPts val="0"/>
                        </a:spcAft>
                        <a:buNone/>
                      </a:pPr>
                      <a:r>
                        <a:rPr b="1" lang="en" sz="850">
                          <a:highlight>
                            <a:srgbClr val="FFFFFF"/>
                          </a:highlight>
                          <a:latin typeface="Verdana"/>
                          <a:ea typeface="Verdana"/>
                          <a:cs typeface="Verdana"/>
                          <a:sym typeface="Verdana"/>
                        </a:rPr>
                        <a:t>RSPO Certified</a:t>
                      </a:r>
                      <a:endParaRPr b="1" sz="850">
                        <a:highlight>
                          <a:srgbClr val="FFFFFF"/>
                        </a:highlight>
                        <a:latin typeface="Verdana"/>
                        <a:ea typeface="Verdana"/>
                        <a:cs typeface="Verdana"/>
                        <a:sym typeface="Verdana"/>
                      </a:endParaRPr>
                    </a:p>
                  </a:txBody>
                  <a:tcPr marT="47625" marB="476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w="9525">
                      <a:solidFill>
                        <a:srgbClr val="D6DADC"/>
                      </a:solidFill>
                      <a:prstDash val="solid"/>
                      <a:round/>
                      <a:headEnd len="sm" w="sm" type="none"/>
                      <a:tailEnd len="sm" w="sm" type="none"/>
                    </a:lnB>
                  </a:tcPr>
                </a:tc>
                <a:tc>
                  <a:txBody>
                    <a:bodyPr/>
                    <a:lstStyle/>
                    <a:p>
                      <a:pPr indent="0" lvl="0" marL="0" marR="203200" rtl="0" algn="l">
                        <a:lnSpc>
                          <a:spcPct val="115000"/>
                        </a:lnSpc>
                        <a:spcBef>
                          <a:spcPts val="0"/>
                        </a:spcBef>
                        <a:spcAft>
                          <a:spcPts val="0"/>
                        </a:spcAft>
                        <a:buNone/>
                      </a:pPr>
                      <a:r>
                        <a:rPr b="1" lang="en" sz="850">
                          <a:highlight>
                            <a:srgbClr val="FFFFFF"/>
                          </a:highlight>
                          <a:latin typeface="Verdana"/>
                          <a:ea typeface="Verdana"/>
                          <a:cs typeface="Verdana"/>
                          <a:sym typeface="Verdana"/>
                        </a:rPr>
                        <a:t>P</a:t>
                      </a:r>
                      <a:r>
                        <a:rPr b="1" lang="en" sz="850">
                          <a:highlight>
                            <a:srgbClr val="FFFFFF"/>
                          </a:highlight>
                          <a:latin typeface="Verdana"/>
                          <a:ea typeface="Verdana"/>
                          <a:cs typeface="Verdana"/>
                          <a:sym typeface="Verdana"/>
                        </a:rPr>
                        <a:t>ercent_</a:t>
                      </a:r>
                      <a:endParaRPr b="1" sz="850">
                        <a:highlight>
                          <a:srgbClr val="FFFFFF"/>
                        </a:highlight>
                        <a:latin typeface="Verdana"/>
                        <a:ea typeface="Verdana"/>
                        <a:cs typeface="Verdana"/>
                        <a:sym typeface="Verdana"/>
                      </a:endParaRPr>
                    </a:p>
                    <a:p>
                      <a:pPr indent="0" lvl="0" marL="0" marR="203200" rtl="0" algn="l">
                        <a:lnSpc>
                          <a:spcPct val="115000"/>
                        </a:lnSpc>
                        <a:spcBef>
                          <a:spcPts val="0"/>
                        </a:spcBef>
                        <a:spcAft>
                          <a:spcPts val="0"/>
                        </a:spcAft>
                        <a:buNone/>
                      </a:pPr>
                      <a:r>
                        <a:rPr b="1" lang="en" sz="850">
                          <a:highlight>
                            <a:srgbClr val="FFFFFF"/>
                          </a:highlight>
                          <a:latin typeface="Verdana"/>
                          <a:ea typeface="Verdana"/>
                          <a:cs typeface="Verdana"/>
                          <a:sym typeface="Verdana"/>
                        </a:rPr>
                        <a:t>RSPO_</a:t>
                      </a:r>
                      <a:endParaRPr b="1" sz="850">
                        <a:highlight>
                          <a:srgbClr val="FFFFFF"/>
                        </a:highlight>
                        <a:latin typeface="Verdana"/>
                        <a:ea typeface="Verdana"/>
                        <a:cs typeface="Verdana"/>
                        <a:sym typeface="Verdana"/>
                      </a:endParaRPr>
                    </a:p>
                    <a:p>
                      <a:pPr indent="0" lvl="0" marL="0" marR="203200" rtl="0" algn="l">
                        <a:lnSpc>
                          <a:spcPct val="115000"/>
                        </a:lnSpc>
                        <a:spcBef>
                          <a:spcPts val="0"/>
                        </a:spcBef>
                        <a:spcAft>
                          <a:spcPts val="0"/>
                        </a:spcAft>
                        <a:buNone/>
                      </a:pPr>
                      <a:r>
                        <a:rPr b="1" lang="en" sz="850">
                          <a:highlight>
                            <a:srgbClr val="FFFFFF"/>
                          </a:highlight>
                          <a:latin typeface="Verdana"/>
                          <a:ea typeface="Verdana"/>
                          <a:cs typeface="Verdana"/>
                          <a:sym typeface="Verdana"/>
                        </a:rPr>
                        <a:t>Certified</a:t>
                      </a:r>
                      <a:endParaRPr b="1" sz="850">
                        <a:highlight>
                          <a:srgbClr val="FFFFFF"/>
                        </a:highlight>
                        <a:latin typeface="Verdana"/>
                        <a:ea typeface="Verdana"/>
                        <a:cs typeface="Verdana"/>
                        <a:sym typeface="Verdana"/>
                      </a:endParaRPr>
                    </a:p>
                  </a:txBody>
                  <a:tcPr marT="47625" marB="476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w="9525">
                      <a:solidFill>
                        <a:srgbClr val="D6DADC"/>
                      </a:solidFill>
                      <a:prstDash val="solid"/>
                      <a:round/>
                      <a:headEnd len="sm" w="sm" type="none"/>
                      <a:tailEnd len="sm" w="sm" type="none"/>
                    </a:lnB>
                  </a:tcPr>
                </a:tc>
              </a:tr>
            </a:tbl>
          </a:graphicData>
        </a:graphic>
      </p:graphicFrame>
      <p:graphicFrame>
        <p:nvGraphicFramePr>
          <p:cNvPr id="362" name="Google Shape;362;p24"/>
          <p:cNvGraphicFramePr/>
          <p:nvPr/>
        </p:nvGraphicFramePr>
        <p:xfrm>
          <a:off x="4633238" y="2059825"/>
          <a:ext cx="3000000" cy="3000000"/>
        </p:xfrm>
        <a:graphic>
          <a:graphicData uri="http://schemas.openxmlformats.org/drawingml/2006/table">
            <a:tbl>
              <a:tblPr>
                <a:noFill/>
                <a:tableStyleId>{EE7FFD3C-F049-42BE-B070-2A90A1510BF5}</a:tableStyleId>
              </a:tblPr>
              <a:tblGrid>
                <a:gridCol w="295250"/>
                <a:gridCol w="1055725"/>
                <a:gridCol w="1029650"/>
                <a:gridCol w="896475"/>
                <a:gridCol w="1031925"/>
              </a:tblGrid>
              <a:tr h="396200">
                <a:tc>
                  <a:txBody>
                    <a:bodyPr/>
                    <a:lstStyle/>
                    <a:p>
                      <a:pPr indent="0" lvl="0" marL="0" rtl="0" algn="l">
                        <a:spcBef>
                          <a:spcPts val="0"/>
                        </a:spcBef>
                        <a:spcAft>
                          <a:spcPts val="0"/>
                        </a:spcAft>
                        <a:buNone/>
                      </a:pPr>
                      <a:r>
                        <a:t/>
                      </a:r>
                      <a:endParaRPr/>
                    </a:p>
                  </a:txBody>
                  <a:tcPr marT="91425" marB="91425" marR="47625" marL="47625">
                    <a:lnR cap="flat" cmpd="sng" w="9525">
                      <a:solidFill>
                        <a:srgbClr val="D6DADC"/>
                      </a:solidFill>
                      <a:prstDash val="solid"/>
                      <a:round/>
                      <a:headEnd len="sm" w="sm" type="none"/>
                      <a:tailEnd len="sm" w="sm" type="none"/>
                    </a:lnR>
                    <a:lnB cap="flat" cmpd="sng">
                      <a:solidFill>
                        <a:srgbClr val="D6DAD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a:solidFill>
                        <a:srgbClr val="D6DAD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a:solidFill>
                        <a:srgbClr val="D6DAD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a:solidFill>
                        <a:srgbClr val="D6DAD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a:solidFill>
                        <a:srgbClr val="D6DADC"/>
                      </a:solidFill>
                      <a:prstDash val="solid"/>
                      <a:round/>
                      <a:headEnd len="sm" w="sm" type="none"/>
                      <a:tailEnd len="sm" w="sm" type="none"/>
                    </a:lnB>
                  </a:tcPr>
                </a:tc>
              </a:tr>
              <a:tr h="219075">
                <a:tc>
                  <a:txBody>
                    <a:bodyPr/>
                    <a:lstStyle/>
                    <a:p>
                      <a:pPr indent="0" lvl="0" marL="0" rtl="0" algn="r">
                        <a:lnSpc>
                          <a:spcPct val="115000"/>
                        </a:lnSpc>
                        <a:spcBef>
                          <a:spcPts val="0"/>
                        </a:spcBef>
                        <a:spcAft>
                          <a:spcPts val="2700"/>
                        </a:spcAft>
                        <a:buNone/>
                      </a:pPr>
                      <a:r>
                        <a:rPr b="1" lang="en" sz="850">
                          <a:highlight>
                            <a:srgbClr val="FFFFFF"/>
                          </a:highlight>
                          <a:latin typeface="Verdana"/>
                          <a:ea typeface="Verdana"/>
                          <a:cs typeface="Verdana"/>
                          <a:sym typeface="Verdana"/>
                        </a:rPr>
                        <a:t>1</a:t>
                      </a:r>
                      <a:endParaRPr b="1" sz="850">
                        <a:highlight>
                          <a:srgbClr val="FFFFFF"/>
                        </a:highlight>
                        <a:latin typeface="Verdana"/>
                        <a:ea typeface="Verdana"/>
                        <a:cs typeface="Verdana"/>
                        <a:sym typeface="Verdana"/>
                      </a:endParaRPr>
                    </a:p>
                  </a:txBody>
                  <a:tcPr marT="38100" marB="38100" marR="47625" marL="47625">
                    <a:lnR cap="flat" cmpd="sng" w="9525">
                      <a:solidFill>
                        <a:srgbClr val="D6DADC"/>
                      </a:solidFill>
                      <a:prstDash val="solid"/>
                      <a:round/>
                      <a:headEnd len="sm" w="sm" type="none"/>
                      <a:tailEnd len="sm" w="sm" type="none"/>
                    </a:lnR>
                    <a:lnT cap="flat" cmpd="sng">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solidFill>
                      <a:srgbClr val="F4F8F9"/>
                    </a:solidFill>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Agropalma Group</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T cap="flat" cmpd="sng">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0</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T cap="flat" cmpd="sng">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2</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T cap="flat" cmpd="sng">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100.000000</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T cap="flat" cmpd="sng">
                      <a:solidFill>
                        <a:srgbClr val="D6DADC"/>
                      </a:solidFill>
                      <a:prstDash val="solid"/>
                      <a:round/>
                      <a:headEnd len="sm" w="sm" type="none"/>
                      <a:tailEnd len="sm" w="sm" type="none"/>
                    </a:lnT>
                    <a:lnB cap="flat" cmpd="sng" w="9525">
                      <a:solidFill>
                        <a:srgbClr val="D6DADC"/>
                      </a:solidFill>
                      <a:prstDash val="solid"/>
                      <a:round/>
                      <a:headEnd len="sm" w="sm" type="none"/>
                      <a:tailEnd len="sm" w="sm" type="none"/>
                    </a:lnB>
                  </a:tcPr>
                </a:tc>
              </a:tr>
            </a:tbl>
          </a:graphicData>
        </a:graphic>
      </p:graphicFrame>
      <p:graphicFrame>
        <p:nvGraphicFramePr>
          <p:cNvPr id="363" name="Google Shape;363;p24"/>
          <p:cNvGraphicFramePr/>
          <p:nvPr/>
        </p:nvGraphicFramePr>
        <p:xfrm>
          <a:off x="4633238" y="3027525"/>
          <a:ext cx="3000000" cy="3000000"/>
        </p:xfrm>
        <a:graphic>
          <a:graphicData uri="http://schemas.openxmlformats.org/drawingml/2006/table">
            <a:tbl>
              <a:tblPr>
                <a:solidFill>
                  <a:srgbClr val="FFFFFF"/>
                </a:solidFill>
                <a:tableStyleId>{EE7FFD3C-F049-42BE-B070-2A90A1510BF5}</a:tableStyleId>
              </a:tblPr>
              <a:tblGrid>
                <a:gridCol w="295250"/>
                <a:gridCol w="1055725"/>
                <a:gridCol w="1029650"/>
                <a:gridCol w="896475"/>
                <a:gridCol w="1031900"/>
              </a:tblGrid>
              <a:tr h="219075">
                <a:tc>
                  <a:txBody>
                    <a:bodyPr/>
                    <a:lstStyle/>
                    <a:p>
                      <a:pPr indent="0" lvl="0" marL="0" rtl="0" algn="r">
                        <a:lnSpc>
                          <a:spcPct val="115000"/>
                        </a:lnSpc>
                        <a:spcBef>
                          <a:spcPts val="0"/>
                        </a:spcBef>
                        <a:spcAft>
                          <a:spcPts val="2700"/>
                        </a:spcAft>
                        <a:buNone/>
                      </a:pPr>
                      <a:r>
                        <a:rPr b="1" lang="en" sz="850">
                          <a:highlight>
                            <a:srgbClr val="FFFFFF"/>
                          </a:highlight>
                          <a:latin typeface="Verdana"/>
                          <a:ea typeface="Verdana"/>
                          <a:cs typeface="Verdana"/>
                          <a:sym typeface="Verdana"/>
                        </a:rPr>
                        <a:t>40</a:t>
                      </a:r>
                      <a:endParaRPr b="1" sz="850">
                        <a:highlight>
                          <a:srgbClr val="FFFFFF"/>
                        </a:highlight>
                        <a:latin typeface="Verdana"/>
                        <a:ea typeface="Verdana"/>
                        <a:cs typeface="Verdana"/>
                        <a:sym typeface="Verdana"/>
                      </a:endParaRPr>
                    </a:p>
                  </a:txBody>
                  <a:tcPr marT="38100" marB="38100" marR="47625" marL="47625">
                    <a:lnR cap="flat" cmpd="sng" w="9525">
                      <a:solidFill>
                        <a:srgbClr val="D6DADC"/>
                      </a:solidFill>
                      <a:prstDash val="solid"/>
                      <a:round/>
                      <a:headEnd len="sm" w="sm" type="none"/>
                      <a:tailEnd len="sm" w="sm" type="none"/>
                    </a:lnR>
                    <a:lnB cap="flat" cmpd="sng" w="9525">
                      <a:solidFill>
                        <a:srgbClr val="D6DADC"/>
                      </a:solidFill>
                      <a:prstDash val="solid"/>
                      <a:round/>
                      <a:headEnd len="sm" w="sm" type="none"/>
                      <a:tailEnd len="sm" w="sm" type="none"/>
                    </a:lnB>
                    <a:solidFill>
                      <a:srgbClr val="F4F8F9"/>
                    </a:solidFill>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Unknown</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w="9525">
                      <a:solidFill>
                        <a:srgbClr val="D6DADC"/>
                      </a:solidFill>
                      <a:prstDash val="solid"/>
                      <a:round/>
                      <a:headEnd len="sm" w="sm" type="none"/>
                      <a:tailEnd len="sm" w="sm" type="none"/>
                    </a:lnB>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712</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w="9525">
                      <a:solidFill>
                        <a:srgbClr val="D6DADC"/>
                      </a:solidFill>
                      <a:prstDash val="solid"/>
                      <a:round/>
                      <a:headEnd len="sm" w="sm" type="none"/>
                      <a:tailEnd len="sm" w="sm" type="none"/>
                    </a:lnB>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72</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w="9525">
                      <a:solidFill>
                        <a:srgbClr val="D6DADC"/>
                      </a:solidFill>
                      <a:prstDash val="solid"/>
                      <a:round/>
                      <a:headEnd len="sm" w="sm" type="none"/>
                      <a:tailEnd len="sm" w="sm" type="none"/>
                    </a:lnB>
                  </a:tcPr>
                </a:tc>
                <a:tc>
                  <a:txBody>
                    <a:bodyPr/>
                    <a:lstStyle/>
                    <a:p>
                      <a:pPr indent="0" lvl="0" marL="0" rtl="0" algn="l">
                        <a:lnSpc>
                          <a:spcPct val="115000"/>
                        </a:lnSpc>
                        <a:spcBef>
                          <a:spcPts val="0"/>
                        </a:spcBef>
                        <a:spcAft>
                          <a:spcPts val="2700"/>
                        </a:spcAft>
                        <a:buNone/>
                      </a:pPr>
                      <a:r>
                        <a:rPr lang="en" sz="850">
                          <a:highlight>
                            <a:srgbClr val="FFFFFF"/>
                          </a:highlight>
                          <a:latin typeface="Verdana"/>
                          <a:ea typeface="Verdana"/>
                          <a:cs typeface="Verdana"/>
                          <a:sym typeface="Verdana"/>
                        </a:rPr>
                        <a:t>9.183673</a:t>
                      </a:r>
                      <a:endParaRPr sz="850">
                        <a:highlight>
                          <a:srgbClr val="FFFFFF"/>
                        </a:highlight>
                        <a:latin typeface="Verdana"/>
                        <a:ea typeface="Verdana"/>
                        <a:cs typeface="Verdana"/>
                        <a:sym typeface="Verdana"/>
                      </a:endParaRPr>
                    </a:p>
                  </a:txBody>
                  <a:tcPr marT="38100" marB="38100" marR="47625" marL="47625">
                    <a:lnL cap="flat" cmpd="sng" w="9525">
                      <a:solidFill>
                        <a:srgbClr val="D6DADC"/>
                      </a:solidFill>
                      <a:prstDash val="solid"/>
                      <a:round/>
                      <a:headEnd len="sm" w="sm" type="none"/>
                      <a:tailEnd len="sm" w="sm" type="none"/>
                    </a:lnL>
                    <a:lnR cap="flat" cmpd="sng" w="9525">
                      <a:solidFill>
                        <a:srgbClr val="D6DADC"/>
                      </a:solidFill>
                      <a:prstDash val="solid"/>
                      <a:round/>
                      <a:headEnd len="sm" w="sm" type="none"/>
                      <a:tailEnd len="sm" w="sm" type="none"/>
                    </a:lnR>
                    <a:lnB cap="flat" cmpd="sng" w="9525">
                      <a:solidFill>
                        <a:srgbClr val="D6DADC"/>
                      </a:solidFill>
                      <a:prstDash val="solid"/>
                      <a:round/>
                      <a:headEnd len="sm" w="sm" type="none"/>
                      <a:tailEnd len="sm" w="sm" type="none"/>
                    </a:lnB>
                  </a:tcPr>
                </a:tc>
              </a:tr>
            </a:tbl>
          </a:graphicData>
        </a:graphic>
      </p:graphicFrame>
      <p:sp>
        <p:nvSpPr>
          <p:cNvPr id="364" name="Google Shape;364;p24"/>
          <p:cNvSpPr txBox="1"/>
          <p:nvPr/>
        </p:nvSpPr>
        <p:spPr>
          <a:xfrm>
            <a:off x="343650" y="3983875"/>
            <a:ext cx="4080600" cy="68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Mean % RSPO Certified: 28.05045</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Ctys that fall below mean are mostly in Latin America (except Ghana, </a:t>
            </a:r>
            <a:r>
              <a:rPr b="1" lang="en">
                <a:latin typeface="Nunito"/>
                <a:ea typeface="Nunito"/>
                <a:cs typeface="Nunito"/>
                <a:sym typeface="Nunito"/>
              </a:rPr>
              <a:t>Malaysia</a:t>
            </a:r>
            <a:r>
              <a:rPr lang="en">
                <a:latin typeface="Nunito"/>
                <a:ea typeface="Nunito"/>
                <a:cs typeface="Nunito"/>
                <a:sym typeface="Nunito"/>
              </a:rPr>
              <a:t>, </a:t>
            </a:r>
            <a:r>
              <a:rPr b="1" lang="en">
                <a:latin typeface="Nunito"/>
                <a:ea typeface="Nunito"/>
                <a:cs typeface="Nunito"/>
                <a:sym typeface="Nunito"/>
              </a:rPr>
              <a:t>Indonesia</a:t>
            </a:r>
            <a:r>
              <a:rPr lang="en">
                <a:latin typeface="Nunito"/>
                <a:ea typeface="Nunito"/>
                <a:cs typeface="Nunito"/>
                <a:sym typeface="Nunito"/>
              </a:rPr>
              <a:t>, India)</a:t>
            </a:r>
            <a:endParaRPr>
              <a:latin typeface="Nunito"/>
              <a:ea typeface="Nunito"/>
              <a:cs typeface="Nunito"/>
              <a:sym typeface="Nunito"/>
            </a:endParaRPr>
          </a:p>
        </p:txBody>
      </p:sp>
      <p:sp>
        <p:nvSpPr>
          <p:cNvPr id="365" name="Google Shape;365;p24"/>
          <p:cNvSpPr txBox="1"/>
          <p:nvPr/>
        </p:nvSpPr>
        <p:spPr>
          <a:xfrm>
            <a:off x="5019425" y="3820425"/>
            <a:ext cx="3922800" cy="96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All listed oil company groups are 100% RSPO certified. All non RSPO certified companies are in “unknown” groups</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371" name="Google Shape;371;p25"/>
          <p:cNvSpPr txBox="1"/>
          <p:nvPr>
            <p:ph idx="1" type="body"/>
          </p:nvPr>
        </p:nvSpPr>
        <p:spPr>
          <a:xfrm>
            <a:off x="1208175" y="1597875"/>
            <a:ext cx="7580400" cy="2541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21212"/>
              </a:buClr>
              <a:buSzPts val="1600"/>
              <a:buFont typeface="Georgia"/>
              <a:buChar char="●"/>
            </a:pPr>
            <a:r>
              <a:rPr lang="en" sz="1600">
                <a:solidFill>
                  <a:srgbClr val="121212"/>
                </a:solidFill>
                <a:highlight>
                  <a:srgbClr val="FFFFFF"/>
                </a:highlight>
                <a:latin typeface="Georgia"/>
                <a:ea typeface="Georgia"/>
                <a:cs typeface="Georgia"/>
                <a:sym typeface="Georgia"/>
              </a:rPr>
              <a:t>Demand global accountability for unsustainable palm oil production</a:t>
            </a:r>
            <a:endParaRPr sz="1600">
              <a:solidFill>
                <a:srgbClr val="121212"/>
              </a:solidFill>
              <a:highlight>
                <a:srgbClr val="FFFFFF"/>
              </a:highlight>
              <a:latin typeface="Georgia"/>
              <a:ea typeface="Georgia"/>
              <a:cs typeface="Georgia"/>
              <a:sym typeface="Georgia"/>
            </a:endParaRPr>
          </a:p>
          <a:p>
            <a:pPr indent="-317500" lvl="1" marL="914400" rtl="0" algn="l">
              <a:lnSpc>
                <a:spcPct val="150000"/>
              </a:lnSpc>
              <a:spcBef>
                <a:spcPts val="0"/>
              </a:spcBef>
              <a:spcAft>
                <a:spcPts val="0"/>
              </a:spcAft>
              <a:buClr>
                <a:srgbClr val="121212"/>
              </a:buClr>
              <a:buSzPts val="1400"/>
              <a:buFont typeface="Georgia"/>
              <a:buChar char="○"/>
            </a:pPr>
            <a:r>
              <a:rPr lang="en" sz="1400">
                <a:solidFill>
                  <a:srgbClr val="121212"/>
                </a:solidFill>
                <a:highlight>
                  <a:srgbClr val="FFFFFF"/>
                </a:highlight>
                <a:latin typeface="Georgia"/>
                <a:ea typeface="Georgia"/>
                <a:cs typeface="Georgia"/>
                <a:sym typeface="Georgia"/>
              </a:rPr>
              <a:t>Legal</a:t>
            </a:r>
            <a:endParaRPr sz="1400">
              <a:solidFill>
                <a:srgbClr val="121212"/>
              </a:solidFill>
              <a:highlight>
                <a:srgbClr val="FFFFFF"/>
              </a:highlight>
              <a:latin typeface="Georgia"/>
              <a:ea typeface="Georgia"/>
              <a:cs typeface="Georgia"/>
              <a:sym typeface="Georgia"/>
            </a:endParaRPr>
          </a:p>
          <a:p>
            <a:pPr indent="-317500" lvl="1" marL="914400" rtl="0" algn="l">
              <a:lnSpc>
                <a:spcPct val="150000"/>
              </a:lnSpc>
              <a:spcBef>
                <a:spcPts val="0"/>
              </a:spcBef>
              <a:spcAft>
                <a:spcPts val="0"/>
              </a:spcAft>
              <a:buClr>
                <a:srgbClr val="121212"/>
              </a:buClr>
              <a:buSzPts val="1400"/>
              <a:buFont typeface="Georgia"/>
              <a:buChar char="○"/>
            </a:pPr>
            <a:r>
              <a:rPr lang="en" sz="1400">
                <a:solidFill>
                  <a:srgbClr val="121212"/>
                </a:solidFill>
                <a:highlight>
                  <a:srgbClr val="FFFFFF"/>
                </a:highlight>
                <a:latin typeface="Georgia"/>
                <a:ea typeface="Georgia"/>
                <a:cs typeface="Georgia"/>
                <a:sym typeface="Georgia"/>
              </a:rPr>
              <a:t>Economic</a:t>
            </a:r>
            <a:endParaRPr sz="1400">
              <a:solidFill>
                <a:srgbClr val="121212"/>
              </a:solidFill>
              <a:highlight>
                <a:srgbClr val="FFFFFF"/>
              </a:highlight>
              <a:latin typeface="Georgia"/>
              <a:ea typeface="Georgia"/>
              <a:cs typeface="Georgia"/>
              <a:sym typeface="Georgia"/>
            </a:endParaRPr>
          </a:p>
          <a:p>
            <a:pPr indent="-330200" lvl="0" marL="457200" rtl="0" algn="l">
              <a:lnSpc>
                <a:spcPct val="150000"/>
              </a:lnSpc>
              <a:spcBef>
                <a:spcPts val="0"/>
              </a:spcBef>
              <a:spcAft>
                <a:spcPts val="0"/>
              </a:spcAft>
              <a:buClr>
                <a:srgbClr val="121212"/>
              </a:buClr>
              <a:buSzPts val="1600"/>
              <a:buFont typeface="Georgia"/>
              <a:buChar char="●"/>
            </a:pPr>
            <a:r>
              <a:rPr lang="en" sz="1600">
                <a:solidFill>
                  <a:srgbClr val="121212"/>
                </a:solidFill>
                <a:highlight>
                  <a:srgbClr val="FFFFFF"/>
                </a:highlight>
                <a:latin typeface="Georgia"/>
                <a:ea typeface="Georgia"/>
                <a:cs typeface="Georgia"/>
                <a:sym typeface="Georgia"/>
              </a:rPr>
              <a:t>Target countries that fall below the mean percentage of RSPO-certified mills</a:t>
            </a:r>
            <a:endParaRPr sz="1600">
              <a:solidFill>
                <a:srgbClr val="121212"/>
              </a:solidFill>
              <a:highlight>
                <a:srgbClr val="FFFFFF"/>
              </a:highlight>
              <a:latin typeface="Georgia"/>
              <a:ea typeface="Georgia"/>
              <a:cs typeface="Georgia"/>
              <a:sym typeface="Georgia"/>
            </a:endParaRPr>
          </a:p>
          <a:p>
            <a:pPr indent="-317500" lvl="1" marL="914400" rtl="0" algn="l">
              <a:lnSpc>
                <a:spcPct val="150000"/>
              </a:lnSpc>
              <a:spcBef>
                <a:spcPts val="0"/>
              </a:spcBef>
              <a:spcAft>
                <a:spcPts val="0"/>
              </a:spcAft>
              <a:buClr>
                <a:srgbClr val="121212"/>
              </a:buClr>
              <a:buSzPts val="1400"/>
              <a:buFont typeface="Georgia"/>
              <a:buChar char="○"/>
            </a:pPr>
            <a:r>
              <a:rPr lang="en" sz="1400">
                <a:solidFill>
                  <a:srgbClr val="121212"/>
                </a:solidFill>
                <a:highlight>
                  <a:srgbClr val="FFFFFF"/>
                </a:highlight>
                <a:latin typeface="Georgia"/>
                <a:ea typeface="Georgia"/>
                <a:cs typeface="Georgia"/>
                <a:sym typeface="Georgia"/>
              </a:rPr>
              <a:t>Especially Malaysia and Indonesia</a:t>
            </a:r>
            <a:endParaRPr sz="1400">
              <a:solidFill>
                <a:srgbClr val="121212"/>
              </a:solidFill>
              <a:highlight>
                <a:srgbClr val="FFFFFF"/>
              </a:highlight>
              <a:latin typeface="Georgia"/>
              <a:ea typeface="Georgia"/>
              <a:cs typeface="Georgia"/>
              <a:sym typeface="Georgia"/>
            </a:endParaRPr>
          </a:p>
          <a:p>
            <a:pPr indent="-323850" lvl="0" marL="457200" rtl="0" algn="l">
              <a:lnSpc>
                <a:spcPct val="150000"/>
              </a:lnSpc>
              <a:spcBef>
                <a:spcPts val="0"/>
              </a:spcBef>
              <a:spcAft>
                <a:spcPts val="0"/>
              </a:spcAft>
              <a:buClr>
                <a:srgbClr val="121212"/>
              </a:buClr>
              <a:buSzPts val="1500"/>
              <a:buFont typeface="Georgia"/>
              <a:buChar char="●"/>
            </a:pPr>
            <a:r>
              <a:rPr lang="en" sz="1500">
                <a:solidFill>
                  <a:srgbClr val="121212"/>
                </a:solidFill>
                <a:highlight>
                  <a:srgbClr val="FFFFFF"/>
                </a:highlight>
                <a:latin typeface="Georgia"/>
                <a:ea typeface="Georgia"/>
                <a:cs typeface="Georgia"/>
                <a:sym typeface="Georgia"/>
              </a:rPr>
              <a:t>Boycotting of products (target firms) that use oil from unsustainable methods of production</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6"/>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Effects!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of the Haze - Health  </a:t>
            </a:r>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a:p>
        </p:txBody>
      </p:sp>
      <p:pic>
        <p:nvPicPr>
          <p:cNvPr id="382" name="Google Shape;382;p27"/>
          <p:cNvPicPr preferRelativeResize="0"/>
          <p:nvPr/>
        </p:nvPicPr>
        <p:blipFill>
          <a:blip r:embed="rId3">
            <a:alphaModFix/>
          </a:blip>
          <a:stretch>
            <a:fillRect/>
          </a:stretch>
        </p:blipFill>
        <p:spPr>
          <a:xfrm>
            <a:off x="410950" y="1254500"/>
            <a:ext cx="6737899" cy="3614750"/>
          </a:xfrm>
          <a:prstGeom prst="rect">
            <a:avLst/>
          </a:prstGeom>
          <a:noFill/>
          <a:ln>
            <a:noFill/>
          </a:ln>
        </p:spPr>
      </p:pic>
      <p:sp>
        <p:nvSpPr>
          <p:cNvPr id="383" name="Google Shape;383;p27"/>
          <p:cNvSpPr txBox="1"/>
          <p:nvPr/>
        </p:nvSpPr>
        <p:spPr>
          <a:xfrm>
            <a:off x="7148850" y="2741013"/>
            <a:ext cx="2032200" cy="6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ven Pro"/>
                <a:ea typeface="Maven Pro"/>
                <a:cs typeface="Maven Pro"/>
                <a:sym typeface="Maven Pro"/>
              </a:rPr>
              <a:t>Correlation coefficient = </a:t>
            </a:r>
            <a:r>
              <a:rPr b="1" lang="en">
                <a:latin typeface="Maven Pro"/>
                <a:ea typeface="Maven Pro"/>
                <a:cs typeface="Maven Pro"/>
                <a:sym typeface="Maven Pro"/>
              </a:rPr>
              <a:t>0.974</a:t>
            </a:r>
            <a:endParaRPr b="1">
              <a:latin typeface="Maven Pro"/>
              <a:ea typeface="Maven Pro"/>
              <a:cs typeface="Maven Pro"/>
              <a:sym typeface="Maven Pro"/>
            </a:endParaRPr>
          </a:p>
        </p:txBody>
      </p:sp>
      <p:sp>
        <p:nvSpPr>
          <p:cNvPr id="384" name="Google Shape;384;p27"/>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of Haze - Deaths due to Air Pollution (by Region)</a:t>
            </a:r>
            <a:endParaRPr/>
          </a:p>
        </p:txBody>
      </p:sp>
      <p:pic>
        <p:nvPicPr>
          <p:cNvPr id="390" name="Google Shape;390;p28"/>
          <p:cNvPicPr preferRelativeResize="0"/>
          <p:nvPr/>
        </p:nvPicPr>
        <p:blipFill rotWithShape="1">
          <a:blip r:embed="rId3">
            <a:alphaModFix/>
          </a:blip>
          <a:srcRect b="11613" l="0" r="0" t="0"/>
          <a:stretch/>
        </p:blipFill>
        <p:spPr>
          <a:xfrm>
            <a:off x="1303800" y="1597875"/>
            <a:ext cx="6280676" cy="3523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29"/>
          <p:cNvSpPr txBox="1"/>
          <p:nvPr>
            <p:ph type="title"/>
          </p:nvPr>
        </p:nvSpPr>
        <p:spPr>
          <a:xfrm>
            <a:off x="1303800" y="598575"/>
            <a:ext cx="7030500" cy="6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of Haze - Palm Oil Industry</a:t>
            </a:r>
            <a:endParaRPr/>
          </a:p>
        </p:txBody>
      </p:sp>
      <p:pic>
        <p:nvPicPr>
          <p:cNvPr id="396" name="Google Shape;396;p29"/>
          <p:cNvPicPr preferRelativeResize="0"/>
          <p:nvPr/>
        </p:nvPicPr>
        <p:blipFill>
          <a:blip r:embed="rId3">
            <a:alphaModFix/>
          </a:blip>
          <a:stretch>
            <a:fillRect/>
          </a:stretch>
        </p:blipFill>
        <p:spPr>
          <a:xfrm>
            <a:off x="925887" y="1308225"/>
            <a:ext cx="7292225" cy="3448050"/>
          </a:xfrm>
          <a:prstGeom prst="rect">
            <a:avLst/>
          </a:prstGeom>
          <a:noFill/>
          <a:ln>
            <a:noFill/>
          </a:ln>
        </p:spPr>
      </p:pic>
      <p:sp>
        <p:nvSpPr>
          <p:cNvPr id="397" name="Google Shape;397;p29"/>
          <p:cNvSpPr txBox="1"/>
          <p:nvPr/>
        </p:nvSpPr>
        <p:spPr>
          <a:xfrm>
            <a:off x="3443388" y="4519525"/>
            <a:ext cx="2751300" cy="3867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Correlation Coefficient = </a:t>
            </a:r>
            <a:r>
              <a:rPr b="1" lang="en" u="sng">
                <a:latin typeface="Nunito"/>
                <a:ea typeface="Nunito"/>
                <a:cs typeface="Nunito"/>
                <a:sym typeface="Nunito"/>
              </a:rPr>
              <a:t>0.861</a:t>
            </a:r>
            <a:endParaRPr b="1" u="sng">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of Haze - Palm Oil Industry</a:t>
            </a:r>
            <a:endParaRPr/>
          </a:p>
        </p:txBody>
      </p:sp>
      <p:sp>
        <p:nvSpPr>
          <p:cNvPr id="403" name="Google Shape;403;p30"/>
          <p:cNvSpPr txBox="1"/>
          <p:nvPr/>
        </p:nvSpPr>
        <p:spPr>
          <a:xfrm>
            <a:off x="771525" y="1660925"/>
            <a:ext cx="7562700" cy="21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Though the correlation between the global price of palm oil and PM 2.5 is strong, there is no proof that the relationship is one of causation.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	Hypothesis</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dry season hinders production of palm oil, allowing for global prices to rise due to shortage in supply</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haze plays a part in </a:t>
            </a:r>
            <a:r>
              <a:rPr lang="en">
                <a:latin typeface="Nunito"/>
                <a:ea typeface="Nunito"/>
                <a:cs typeface="Nunito"/>
                <a:sym typeface="Nunito"/>
              </a:rPr>
              <a:t>exacerbating</a:t>
            </a:r>
            <a:r>
              <a:rPr lang="en">
                <a:latin typeface="Nunito"/>
                <a:ea typeface="Nunito"/>
                <a:cs typeface="Nunito"/>
                <a:sym typeface="Nunito"/>
              </a:rPr>
              <a:t> the price spike, but there is a lurking variable i.e. the dry season and recent El Nino climate pattern</a:t>
            </a:r>
            <a:endParaRPr>
              <a:latin typeface="Nunito"/>
              <a:ea typeface="Nunito"/>
              <a:cs typeface="Nunito"/>
              <a:sym typeface="Nunito"/>
            </a:endParaRPr>
          </a:p>
        </p:txBody>
      </p:sp>
      <p:sp>
        <p:nvSpPr>
          <p:cNvPr id="404" name="Google Shape;404;p30"/>
          <p:cNvSpPr txBox="1"/>
          <p:nvPr/>
        </p:nvSpPr>
        <p:spPr>
          <a:xfrm>
            <a:off x="1100100" y="3900475"/>
            <a:ext cx="6943800" cy="8466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Haze + dry weather → low supply → increase in price → increase in production → demand for land → burning of lands → more haze</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(Cyclical)</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of Haze - Palm Oil Industry</a:t>
            </a:r>
            <a:endParaRPr/>
          </a:p>
        </p:txBody>
      </p:sp>
      <p:pic>
        <p:nvPicPr>
          <p:cNvPr id="410" name="Google Shape;410;p31"/>
          <p:cNvPicPr preferRelativeResize="0"/>
          <p:nvPr/>
        </p:nvPicPr>
        <p:blipFill>
          <a:blip r:embed="rId3">
            <a:alphaModFix/>
          </a:blip>
          <a:stretch>
            <a:fillRect/>
          </a:stretch>
        </p:blipFill>
        <p:spPr>
          <a:xfrm>
            <a:off x="528675" y="1533575"/>
            <a:ext cx="8086630" cy="3240825"/>
          </a:xfrm>
          <a:prstGeom prst="rect">
            <a:avLst/>
          </a:prstGeom>
          <a:noFill/>
          <a:ln>
            <a:noFill/>
          </a:ln>
        </p:spPr>
      </p:pic>
      <p:sp>
        <p:nvSpPr>
          <p:cNvPr id="411" name="Google Shape;411;p31"/>
          <p:cNvSpPr txBox="1"/>
          <p:nvPr/>
        </p:nvSpPr>
        <p:spPr>
          <a:xfrm rot="1385563">
            <a:off x="6943773" y="632287"/>
            <a:ext cx="1982560" cy="385766"/>
          </a:xfrm>
          <a:prstGeom prst="rect">
            <a:avLst/>
          </a:prstGeom>
          <a:solidFill>
            <a:srgbClr val="FFD96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R-squared = </a:t>
            </a:r>
            <a:r>
              <a:rPr b="1" lang="en" u="sng">
                <a:latin typeface="Nunito"/>
                <a:ea typeface="Nunito"/>
                <a:cs typeface="Nunito"/>
                <a:sym typeface="Nunito"/>
              </a:rPr>
              <a:t>0.741</a:t>
            </a:r>
            <a:endParaRPr b="1" u="sng">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causes and effects of haze</a:t>
            </a:r>
            <a:endParaRPr/>
          </a:p>
        </p:txBody>
      </p:sp>
      <p:sp>
        <p:nvSpPr>
          <p:cNvPr id="284" name="Google Shape;284;p14"/>
          <p:cNvSpPr txBox="1"/>
          <p:nvPr>
            <p:ph idx="1" type="body"/>
          </p:nvPr>
        </p:nvSpPr>
        <p:spPr>
          <a:xfrm>
            <a:off x="1303800" y="1443800"/>
            <a:ext cx="7030500" cy="308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Causes of the haze</a:t>
            </a:r>
            <a:endParaRPr sz="1800"/>
          </a:p>
          <a:p>
            <a:pPr indent="-342900" lvl="1" marL="914400" rtl="0" algn="l">
              <a:spcBef>
                <a:spcPts val="0"/>
              </a:spcBef>
              <a:spcAft>
                <a:spcPts val="0"/>
              </a:spcAft>
              <a:buSzPts val="1800"/>
              <a:buAutoNum type="alphaLcPeriod"/>
            </a:pPr>
            <a:r>
              <a:rPr lang="en" sz="1800"/>
              <a:t>Economic factors: palm oil demand and supply</a:t>
            </a:r>
            <a:endParaRPr sz="1400"/>
          </a:p>
          <a:p>
            <a:pPr indent="-342900" lvl="1" marL="914400" rtl="0" algn="l">
              <a:spcBef>
                <a:spcPts val="0"/>
              </a:spcBef>
              <a:spcAft>
                <a:spcPts val="0"/>
              </a:spcAft>
              <a:buSzPts val="1800"/>
              <a:buAutoNum type="alphaLcPeriod"/>
            </a:pPr>
            <a:r>
              <a:rPr lang="en" sz="1800"/>
              <a:t>Physical factors: forest burning</a:t>
            </a:r>
            <a:endParaRPr sz="1800"/>
          </a:p>
          <a:p>
            <a:pPr indent="-342900" lvl="0" marL="457200" rtl="0" algn="l">
              <a:spcBef>
                <a:spcPts val="0"/>
              </a:spcBef>
              <a:spcAft>
                <a:spcPts val="0"/>
              </a:spcAft>
              <a:buSzPts val="1800"/>
              <a:buAutoNum type="arabicPeriod"/>
            </a:pPr>
            <a:r>
              <a:rPr lang="en" sz="1800"/>
              <a:t>Effects of the haze </a:t>
            </a:r>
            <a:endParaRPr sz="1800"/>
          </a:p>
          <a:p>
            <a:pPr indent="-342900" lvl="1" marL="914400" rtl="0" algn="l">
              <a:spcBef>
                <a:spcPts val="0"/>
              </a:spcBef>
              <a:spcAft>
                <a:spcPts val="0"/>
              </a:spcAft>
              <a:buSzPts val="1800"/>
              <a:buAutoNum type="alphaLcPeriod"/>
            </a:pPr>
            <a:r>
              <a:rPr lang="en" sz="1800"/>
              <a:t>Health</a:t>
            </a:r>
            <a:endParaRPr sz="1800"/>
          </a:p>
          <a:p>
            <a:pPr indent="-342900" lvl="1" marL="914400" rtl="0" algn="l">
              <a:spcBef>
                <a:spcPts val="0"/>
              </a:spcBef>
              <a:spcAft>
                <a:spcPts val="0"/>
              </a:spcAft>
              <a:buSzPts val="1800"/>
              <a:buAutoNum type="alphaLcPeriod"/>
            </a:pPr>
            <a:r>
              <a:rPr lang="en" sz="1800"/>
              <a:t>Palm oil industry</a:t>
            </a:r>
            <a:endParaRPr sz="1800"/>
          </a:p>
          <a:p>
            <a:pPr indent="-342900" lvl="1" marL="914400" rtl="0" algn="l">
              <a:spcBef>
                <a:spcPts val="0"/>
              </a:spcBef>
              <a:spcAft>
                <a:spcPts val="0"/>
              </a:spcAft>
              <a:buSzPts val="1800"/>
              <a:buAutoNum type="alphaLcPeriod"/>
            </a:pPr>
            <a:r>
              <a:rPr lang="en" sz="1800"/>
              <a:t>Transport</a:t>
            </a:r>
            <a:endParaRPr sz="1800"/>
          </a:p>
          <a:p>
            <a:pPr indent="-342900" lvl="1" marL="914400" rtl="0" algn="l">
              <a:spcBef>
                <a:spcPts val="0"/>
              </a:spcBef>
              <a:spcAft>
                <a:spcPts val="0"/>
              </a:spcAft>
              <a:buSzPts val="1800"/>
              <a:buAutoNum type="alphaLcPeriod"/>
            </a:pPr>
            <a:r>
              <a:rPr lang="en" sz="1800"/>
              <a:t>Humidity</a:t>
            </a:r>
            <a:endParaRPr sz="1800"/>
          </a:p>
          <a:p>
            <a:pPr indent="0" lvl="0" marL="91440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of Haze - Palm Oil Industry</a:t>
            </a:r>
            <a:endParaRPr/>
          </a:p>
        </p:txBody>
      </p:sp>
      <p:sp>
        <p:nvSpPr>
          <p:cNvPr id="417" name="Google Shape;417;p32"/>
          <p:cNvSpPr txBox="1"/>
          <p:nvPr/>
        </p:nvSpPr>
        <p:spPr>
          <a:xfrm>
            <a:off x="665750" y="1597875"/>
            <a:ext cx="7871100" cy="3051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Nunito"/>
              <a:buChar char="-"/>
            </a:pPr>
            <a:r>
              <a:rPr lang="en" sz="1600">
                <a:latin typeface="Nunito"/>
                <a:ea typeface="Nunito"/>
                <a:cs typeface="Nunito"/>
                <a:sym typeface="Nunito"/>
              </a:rPr>
              <a:t>Palm oil prices are falling after the initial spike in 2012</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Char char="-"/>
            </a:pPr>
            <a:r>
              <a:rPr lang="en" sz="1600">
                <a:latin typeface="Nunito"/>
                <a:ea typeface="Nunito"/>
                <a:cs typeface="Nunito"/>
                <a:sym typeface="Nunito"/>
              </a:rPr>
              <a:t>We can use the relation between PM2.5 and Global Palm Oil Prices as a predictor to extrapolate the future of the palm oil industry</a:t>
            </a:r>
            <a:endParaRPr sz="16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of the Haze - </a:t>
            </a:r>
            <a:r>
              <a:rPr lang="en"/>
              <a:t>Transport</a:t>
            </a:r>
            <a:r>
              <a:rPr lang="en"/>
              <a:t>  </a:t>
            </a:r>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a:p>
        </p:txBody>
      </p:sp>
      <p:sp>
        <p:nvSpPr>
          <p:cNvPr id="423" name="Google Shape;423;p33"/>
          <p:cNvSpPr txBox="1"/>
          <p:nvPr/>
        </p:nvSpPr>
        <p:spPr>
          <a:xfrm>
            <a:off x="6925675" y="2454617"/>
            <a:ext cx="2032200" cy="15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ven Pro"/>
                <a:ea typeface="Maven Pro"/>
                <a:cs typeface="Maven Pro"/>
                <a:sym typeface="Maven Pro"/>
              </a:rPr>
              <a:t>Correlation coefficient = </a:t>
            </a:r>
            <a:r>
              <a:rPr b="1" lang="en">
                <a:latin typeface="Maven Pro"/>
                <a:ea typeface="Maven Pro"/>
                <a:cs typeface="Maven Pro"/>
                <a:sym typeface="Maven Pro"/>
              </a:rPr>
              <a:t>0.762 (LRT)</a:t>
            </a:r>
            <a:endParaRPr b="1">
              <a:latin typeface="Maven Pro"/>
              <a:ea typeface="Maven Pro"/>
              <a:cs typeface="Maven Pro"/>
              <a:sym typeface="Maven Pro"/>
            </a:endParaRPr>
          </a:p>
          <a:p>
            <a:pPr indent="0" lvl="0" marL="0" rtl="0" algn="l">
              <a:spcBef>
                <a:spcPts val="0"/>
              </a:spcBef>
              <a:spcAft>
                <a:spcPts val="0"/>
              </a:spcAft>
              <a:buNone/>
            </a:pPr>
            <a:r>
              <a:t/>
            </a:r>
            <a:endParaRPr b="1">
              <a:latin typeface="Maven Pro"/>
              <a:ea typeface="Maven Pro"/>
              <a:cs typeface="Maven Pro"/>
              <a:sym typeface="Maven Pro"/>
            </a:endParaRPr>
          </a:p>
          <a:p>
            <a:pPr indent="0" lvl="0" marL="0" rtl="0" algn="l">
              <a:spcBef>
                <a:spcPts val="0"/>
              </a:spcBef>
              <a:spcAft>
                <a:spcPts val="0"/>
              </a:spcAft>
              <a:buNone/>
            </a:pPr>
            <a:r>
              <a:rPr b="1" lang="en">
                <a:latin typeface="Maven Pro"/>
                <a:ea typeface="Maven Pro"/>
                <a:cs typeface="Maven Pro"/>
                <a:sym typeface="Maven Pro"/>
              </a:rPr>
              <a:t>= 0.815 (Bus)</a:t>
            </a:r>
            <a:endParaRPr b="1">
              <a:latin typeface="Maven Pro"/>
              <a:ea typeface="Maven Pro"/>
              <a:cs typeface="Maven Pro"/>
              <a:sym typeface="Maven Pro"/>
            </a:endParaRPr>
          </a:p>
          <a:p>
            <a:pPr indent="0" lvl="0" marL="0" rtl="0" algn="l">
              <a:spcBef>
                <a:spcPts val="0"/>
              </a:spcBef>
              <a:spcAft>
                <a:spcPts val="0"/>
              </a:spcAft>
              <a:buNone/>
            </a:pPr>
            <a:r>
              <a:rPr b="1" lang="en">
                <a:latin typeface="Maven Pro"/>
                <a:ea typeface="Maven Pro"/>
                <a:cs typeface="Maven Pro"/>
                <a:sym typeface="Maven Pro"/>
              </a:rPr>
              <a:t>= 0.737 (MRT)</a:t>
            </a:r>
            <a:endParaRPr b="1">
              <a:latin typeface="Maven Pro"/>
              <a:ea typeface="Maven Pro"/>
              <a:cs typeface="Maven Pro"/>
              <a:sym typeface="Maven Pro"/>
            </a:endParaRPr>
          </a:p>
        </p:txBody>
      </p:sp>
      <p:pic>
        <p:nvPicPr>
          <p:cNvPr id="424" name="Google Shape;424;p33"/>
          <p:cNvPicPr preferRelativeResize="0"/>
          <p:nvPr/>
        </p:nvPicPr>
        <p:blipFill rotWithShape="1">
          <a:blip r:embed="rId3">
            <a:alphaModFix/>
          </a:blip>
          <a:srcRect b="2014" l="0" r="0" t="4273"/>
          <a:stretch/>
        </p:blipFill>
        <p:spPr>
          <a:xfrm>
            <a:off x="186075" y="1133500"/>
            <a:ext cx="6661300" cy="3940850"/>
          </a:xfrm>
          <a:prstGeom prst="rect">
            <a:avLst/>
          </a:prstGeom>
          <a:noFill/>
          <a:ln>
            <a:noFill/>
          </a:ln>
        </p:spPr>
      </p:pic>
      <p:sp>
        <p:nvSpPr>
          <p:cNvPr id="425" name="Google Shape;425;p33"/>
          <p:cNvSpPr txBox="1"/>
          <p:nvPr/>
        </p:nvSpPr>
        <p:spPr>
          <a:xfrm>
            <a:off x="6847375" y="1133500"/>
            <a:ext cx="2188800" cy="110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Nunito"/>
                <a:ea typeface="Nunito"/>
                <a:cs typeface="Nunito"/>
                <a:sym typeface="Nunito"/>
              </a:rPr>
              <a:t>An increase in PSI value leads to an increase in passengers taking public transport. </a:t>
            </a:r>
            <a:endParaRPr sz="1500">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of Haze - Humidity</a:t>
            </a:r>
            <a:endParaRPr/>
          </a:p>
        </p:txBody>
      </p:sp>
      <p:pic>
        <p:nvPicPr>
          <p:cNvPr id="431" name="Google Shape;431;p34"/>
          <p:cNvPicPr preferRelativeResize="0"/>
          <p:nvPr/>
        </p:nvPicPr>
        <p:blipFill rotWithShape="1">
          <a:blip r:embed="rId3">
            <a:alphaModFix/>
          </a:blip>
          <a:srcRect b="0" l="0" r="0" t="4150"/>
          <a:stretch/>
        </p:blipFill>
        <p:spPr>
          <a:xfrm>
            <a:off x="284175" y="1220500"/>
            <a:ext cx="6681576" cy="3814025"/>
          </a:xfrm>
          <a:prstGeom prst="rect">
            <a:avLst/>
          </a:prstGeom>
          <a:noFill/>
          <a:ln>
            <a:noFill/>
          </a:ln>
        </p:spPr>
      </p:pic>
      <p:sp>
        <p:nvSpPr>
          <p:cNvPr id="432" name="Google Shape;432;p34"/>
          <p:cNvSpPr txBox="1"/>
          <p:nvPr/>
        </p:nvSpPr>
        <p:spPr>
          <a:xfrm>
            <a:off x="6801825" y="2730175"/>
            <a:ext cx="2210100" cy="8916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Correlation = </a:t>
            </a:r>
            <a:r>
              <a:rPr b="1" lang="en"/>
              <a:t>-0.826</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R-squared value = </a:t>
            </a:r>
            <a:r>
              <a:rPr b="1" lang="en"/>
              <a:t>0.682</a:t>
            </a:r>
            <a:endParaRPr b="1"/>
          </a:p>
          <a:p>
            <a:pPr indent="0" lvl="0" marL="0" rtl="0" algn="l">
              <a:spcBef>
                <a:spcPts val="0"/>
              </a:spcBef>
              <a:spcAft>
                <a:spcPts val="0"/>
              </a:spcAft>
              <a:buNone/>
            </a:pPr>
            <a:r>
              <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5"/>
          <p:cNvSpPr txBox="1"/>
          <p:nvPr>
            <p:ph type="title"/>
          </p:nvPr>
        </p:nvSpPr>
        <p:spPr>
          <a:xfrm>
            <a:off x="225450" y="155225"/>
            <a:ext cx="8693100" cy="6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Effects of Haze - Ecosystem</a:t>
            </a:r>
            <a:endParaRPr/>
          </a:p>
        </p:txBody>
      </p:sp>
      <p:sp>
        <p:nvSpPr>
          <p:cNvPr id="438" name="Google Shape;438;p3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39" name="Google Shape;439;p35"/>
          <p:cNvPicPr preferRelativeResize="0"/>
          <p:nvPr/>
        </p:nvPicPr>
        <p:blipFill>
          <a:blip r:embed="rId3">
            <a:alphaModFix/>
          </a:blip>
          <a:stretch>
            <a:fillRect/>
          </a:stretch>
        </p:blipFill>
        <p:spPr>
          <a:xfrm>
            <a:off x="494100" y="842279"/>
            <a:ext cx="7840199" cy="43012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xample of </a:t>
            </a:r>
            <a:r>
              <a:rPr lang="en"/>
              <a:t>Boycotting in Singapore </a:t>
            </a:r>
            <a:endParaRPr/>
          </a:p>
        </p:txBody>
      </p:sp>
      <p:sp>
        <p:nvSpPr>
          <p:cNvPr id="445" name="Google Shape;445;p36"/>
          <p:cNvSpPr txBox="1"/>
          <p:nvPr>
            <p:ph idx="1" type="body"/>
          </p:nvPr>
        </p:nvSpPr>
        <p:spPr>
          <a:xfrm>
            <a:off x="1303800" y="1445475"/>
            <a:ext cx="7030500" cy="3291900"/>
          </a:xfrm>
          <a:prstGeom prst="rect">
            <a:avLst/>
          </a:prstGeom>
        </p:spPr>
        <p:txBody>
          <a:bodyPr anchorCtr="0" anchor="t" bIns="91425" lIns="91425" spcFirstLastPara="1" rIns="91425" wrap="square" tIns="91425">
            <a:noAutofit/>
          </a:bodyPr>
          <a:lstStyle/>
          <a:p>
            <a:pPr indent="-330200" lvl="0" marL="457200" rtl="0" algn="l">
              <a:lnSpc>
                <a:spcPct val="120000"/>
              </a:lnSpc>
              <a:spcBef>
                <a:spcPts val="0"/>
              </a:spcBef>
              <a:spcAft>
                <a:spcPts val="0"/>
              </a:spcAft>
              <a:buSzPts val="1600"/>
              <a:buChar char="●"/>
            </a:pPr>
            <a:r>
              <a:rPr b="1" lang="en" sz="1600"/>
              <a:t>SEC Involvement (2015)</a:t>
            </a:r>
            <a:endParaRPr b="1" sz="1600"/>
          </a:p>
          <a:p>
            <a:pPr indent="-317500" lvl="1" marL="914400" rtl="0" algn="l">
              <a:lnSpc>
                <a:spcPct val="120000"/>
              </a:lnSpc>
              <a:spcBef>
                <a:spcPts val="0"/>
              </a:spcBef>
              <a:spcAft>
                <a:spcPts val="0"/>
              </a:spcAft>
              <a:buSzPts val="1400"/>
              <a:buChar char="○"/>
            </a:pPr>
            <a:r>
              <a:rPr lang="en" sz="1400"/>
              <a:t>Decertified NTUC, ColdStorage, Giant, Sheng Siong - stopped selling Asia Pulp &amp; Paper Products</a:t>
            </a:r>
            <a:endParaRPr sz="1400"/>
          </a:p>
          <a:p>
            <a:pPr indent="-317500" lvl="1" marL="914400" rtl="0" algn="l">
              <a:lnSpc>
                <a:spcPct val="120000"/>
              </a:lnSpc>
              <a:spcBef>
                <a:spcPts val="0"/>
              </a:spcBef>
              <a:spcAft>
                <a:spcPts val="0"/>
              </a:spcAft>
              <a:buSzPts val="1400"/>
              <a:buChar char="○"/>
            </a:pPr>
            <a:r>
              <a:rPr lang="en" sz="1400"/>
              <a:t>Asked supermarkets to stop selling products contributing to haze</a:t>
            </a:r>
            <a:endParaRPr sz="1400"/>
          </a:p>
          <a:p>
            <a:pPr indent="-330200" lvl="0" marL="457200" rtl="0" algn="l">
              <a:lnSpc>
                <a:spcPct val="120000"/>
              </a:lnSpc>
              <a:spcBef>
                <a:spcPts val="0"/>
              </a:spcBef>
              <a:spcAft>
                <a:spcPts val="0"/>
              </a:spcAft>
              <a:buSzPts val="1600"/>
              <a:buChar char="●"/>
            </a:pPr>
            <a:r>
              <a:rPr b="1" lang="en" sz="1600"/>
              <a:t>Old Chang Kee adopts Sustainable Palm Oil in Production (2018)</a:t>
            </a:r>
            <a:endParaRPr b="1" sz="1600"/>
          </a:p>
          <a:p>
            <a:pPr indent="-317500" lvl="1" marL="914400" rtl="0" algn="l">
              <a:lnSpc>
                <a:spcPct val="120000"/>
              </a:lnSpc>
              <a:spcBef>
                <a:spcPts val="0"/>
              </a:spcBef>
              <a:spcAft>
                <a:spcPts val="0"/>
              </a:spcAft>
              <a:buSzPts val="1400"/>
              <a:buChar char="○"/>
            </a:pPr>
            <a:r>
              <a:rPr lang="en" sz="1400"/>
              <a:t>8000 customers signed a petition calling on Old Chang Kee to use responsibly-sourced oil</a:t>
            </a:r>
            <a:endParaRPr sz="1400"/>
          </a:p>
          <a:p>
            <a:pPr indent="-317500" lvl="1" marL="914400" rtl="0" algn="l">
              <a:lnSpc>
                <a:spcPct val="120000"/>
              </a:lnSpc>
              <a:spcBef>
                <a:spcPts val="0"/>
              </a:spcBef>
              <a:spcAft>
                <a:spcPts val="0"/>
              </a:spcAft>
              <a:buSzPts val="1400"/>
              <a:buChar char="○"/>
            </a:pPr>
            <a:r>
              <a:rPr lang="en" sz="1400"/>
              <a:t>Result: $75,000 palm oil / year switched to a sustainable source (and to support sustainable farmers)</a:t>
            </a:r>
            <a:endParaRPr sz="1400"/>
          </a:p>
          <a:p>
            <a:pPr indent="0" lvl="0" marL="0" rtl="0" algn="l">
              <a:lnSpc>
                <a:spcPct val="120000"/>
              </a:lnSpc>
              <a:spcBef>
                <a:spcPts val="0"/>
              </a:spcBef>
              <a:spcAft>
                <a:spcPts val="0"/>
              </a:spcAft>
              <a:buNone/>
            </a:pPr>
            <a:r>
              <a:t/>
            </a:r>
            <a:endParaRPr sz="1400"/>
          </a:p>
          <a:p>
            <a:pPr indent="0" lvl="0" marL="0" rtl="0" algn="l">
              <a:lnSpc>
                <a:spcPct val="120000"/>
              </a:lnSpc>
              <a:spcBef>
                <a:spcPts val="0"/>
              </a:spcBef>
              <a:spcAft>
                <a:spcPts val="0"/>
              </a:spcAft>
              <a:buNone/>
            </a:pPr>
            <a:r>
              <a:rPr lang="en"/>
              <a:t>To give an idea of the scale of impact that collective action has, to achieve the same result through individual families choosing responsible cooking oil, would require 28,000 households to purchase responsible palm oil from the supermarket.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451" name="Google Shape;451;p37"/>
          <p:cNvSpPr txBox="1"/>
          <p:nvPr>
            <p:ph idx="1" type="body"/>
          </p:nvPr>
        </p:nvSpPr>
        <p:spPr>
          <a:xfrm>
            <a:off x="1303800" y="196830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Government intervention in production levels, stricter law enforcement on illegal slash and burn method. </a:t>
            </a:r>
            <a:endParaRPr sz="1400"/>
          </a:p>
          <a:p>
            <a:pPr indent="-317500" lvl="0" marL="457200" rtl="0" algn="l">
              <a:spcBef>
                <a:spcPts val="0"/>
              </a:spcBef>
              <a:spcAft>
                <a:spcPts val="0"/>
              </a:spcAft>
              <a:buSzPts val="1400"/>
              <a:buChar char="-"/>
            </a:pPr>
            <a:r>
              <a:rPr lang="en" sz="1400"/>
              <a:t>Restrictions on using products with palm oil as an ingredient</a:t>
            </a:r>
            <a:endParaRPr sz="1400"/>
          </a:p>
          <a:p>
            <a:pPr indent="-317500" lvl="0" marL="457200" rtl="0" algn="l">
              <a:spcBef>
                <a:spcPts val="0"/>
              </a:spcBef>
              <a:spcAft>
                <a:spcPts val="0"/>
              </a:spcAft>
              <a:buSzPts val="1400"/>
              <a:buChar char="-"/>
            </a:pPr>
            <a:r>
              <a:rPr lang="en" sz="1400"/>
              <a:t>Uphold the Principles of the RSPO- </a:t>
            </a:r>
            <a:r>
              <a:rPr b="1" lang="en" sz="1400"/>
              <a:t>Environmental responsibility and conservation of natural resources and biodiversity </a:t>
            </a:r>
            <a:r>
              <a:rPr lang="en" sz="1400"/>
              <a:t>and </a:t>
            </a:r>
            <a:r>
              <a:rPr b="1" lang="en" sz="1400"/>
              <a:t>Responsible development of new plantings</a:t>
            </a:r>
            <a:endParaRPr b="1"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457" name="Google Shape;457;p38"/>
          <p:cNvSpPr txBox="1"/>
          <p:nvPr>
            <p:ph idx="1" type="body"/>
          </p:nvPr>
        </p:nvSpPr>
        <p:spPr>
          <a:xfrm>
            <a:off x="307275" y="1432638"/>
            <a:ext cx="2954400" cy="3150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Limited and unconsolidated data</a:t>
            </a:r>
            <a:endParaRPr sz="1600"/>
          </a:p>
          <a:p>
            <a:pPr indent="-330200" lvl="0" marL="457200" rtl="0" algn="l">
              <a:lnSpc>
                <a:spcPct val="115000"/>
              </a:lnSpc>
              <a:spcBef>
                <a:spcPts val="0"/>
              </a:spcBef>
              <a:spcAft>
                <a:spcPts val="0"/>
              </a:spcAft>
              <a:buSzPts val="1600"/>
              <a:buChar char="-"/>
            </a:pPr>
            <a:r>
              <a:rPr lang="en" sz="1600"/>
              <a:t>Lurking factors that requires more research</a:t>
            </a:r>
            <a:endParaRPr sz="1600"/>
          </a:p>
          <a:p>
            <a:pPr indent="-330200" lvl="0" marL="457200" rtl="0" algn="l">
              <a:lnSpc>
                <a:spcPct val="115000"/>
              </a:lnSpc>
              <a:spcBef>
                <a:spcPts val="0"/>
              </a:spcBef>
              <a:spcAft>
                <a:spcPts val="0"/>
              </a:spcAft>
              <a:buSzPts val="1600"/>
              <a:buChar char="-"/>
            </a:pPr>
            <a:r>
              <a:rPr lang="en" sz="1600"/>
              <a:t>Effect of haze varies across different countries</a:t>
            </a:r>
            <a:endParaRPr sz="1600"/>
          </a:p>
          <a:p>
            <a:pPr indent="-330200" lvl="0" marL="457200" rtl="0" algn="l">
              <a:lnSpc>
                <a:spcPct val="115000"/>
              </a:lnSpc>
              <a:spcBef>
                <a:spcPts val="0"/>
              </a:spcBef>
              <a:spcAft>
                <a:spcPts val="0"/>
              </a:spcAft>
              <a:buSzPts val="1600"/>
              <a:buChar char="-"/>
            </a:pPr>
            <a:r>
              <a:rPr lang="en" sz="1600"/>
              <a:t>Lack of qualitative data to explain</a:t>
            </a:r>
            <a:endParaRPr sz="1600"/>
          </a:p>
          <a:p>
            <a:pPr indent="0" lvl="0" marL="457200" rtl="0" algn="l">
              <a:lnSpc>
                <a:spcPct val="115000"/>
              </a:lnSpc>
              <a:spcBef>
                <a:spcPts val="1600"/>
              </a:spcBef>
              <a:spcAft>
                <a:spcPts val="1600"/>
              </a:spcAft>
              <a:buNone/>
            </a:pPr>
            <a:r>
              <a:t/>
            </a:r>
            <a:endParaRPr sz="1600"/>
          </a:p>
        </p:txBody>
      </p:sp>
      <p:pic>
        <p:nvPicPr>
          <p:cNvPr id="458" name="Google Shape;458;p38"/>
          <p:cNvPicPr preferRelativeResize="0"/>
          <p:nvPr/>
        </p:nvPicPr>
        <p:blipFill>
          <a:blip r:embed="rId3">
            <a:alphaModFix/>
          </a:blip>
          <a:stretch>
            <a:fillRect/>
          </a:stretch>
        </p:blipFill>
        <p:spPr>
          <a:xfrm>
            <a:off x="3368850" y="1161400"/>
            <a:ext cx="5718000" cy="369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Causes:</a:t>
            </a:r>
            <a:endParaRPr/>
          </a:p>
          <a:p>
            <a:pPr indent="0" lvl="0" marL="0" rtl="0" algn="l">
              <a:spcBef>
                <a:spcPts val="0"/>
              </a:spcBef>
              <a:spcAft>
                <a:spcPts val="0"/>
              </a:spcAft>
              <a:buNone/>
            </a:pPr>
            <a:r>
              <a:rPr i="1" lang="en" sz="2400"/>
              <a:t>Research question:</a:t>
            </a:r>
            <a:endParaRPr i="1" sz="2400"/>
          </a:p>
          <a:p>
            <a:pPr indent="0" lvl="0" marL="0" rtl="0" algn="l">
              <a:spcBef>
                <a:spcPts val="0"/>
              </a:spcBef>
              <a:spcAft>
                <a:spcPts val="0"/>
              </a:spcAft>
              <a:buNone/>
            </a:pPr>
            <a:r>
              <a:rPr b="0" lang="en" sz="2400"/>
              <a:t>How does economic activity relate to the haze? </a:t>
            </a:r>
            <a:endParaRPr b="0"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Causes of the Haze</a:t>
            </a:r>
            <a:endParaRPr/>
          </a:p>
          <a:p>
            <a:pPr indent="0" lvl="0" marL="0" rtl="0" algn="l">
              <a:spcBef>
                <a:spcPts val="0"/>
              </a:spcBef>
              <a:spcAft>
                <a:spcPts val="0"/>
              </a:spcAft>
              <a:buNone/>
            </a:pPr>
            <a:r>
              <a:rPr b="0" lang="en" sz="1400"/>
              <a:t>Since the haze is caused by slash-and-burn farming practices, we examined where the demands of palm oil is coming from and what the oil is used for.</a:t>
            </a:r>
            <a:endParaRPr b="0" sz="1400"/>
          </a:p>
        </p:txBody>
      </p:sp>
      <p:sp>
        <p:nvSpPr>
          <p:cNvPr id="295" name="Google Shape;295;p16"/>
          <p:cNvSpPr txBox="1"/>
          <p:nvPr>
            <p:ph idx="1" type="body"/>
          </p:nvPr>
        </p:nvSpPr>
        <p:spPr>
          <a:xfrm>
            <a:off x="275000" y="1744900"/>
            <a:ext cx="4007400" cy="2729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Demand from importers and companies from other countries</a:t>
            </a:r>
            <a:endParaRPr sz="1500"/>
          </a:p>
          <a:p>
            <a:pPr indent="-311150" lvl="1" marL="914400" rtl="0" algn="l">
              <a:spcBef>
                <a:spcPts val="0"/>
              </a:spcBef>
              <a:spcAft>
                <a:spcPts val="0"/>
              </a:spcAft>
              <a:buSzPts val="1300"/>
              <a:buChar char="○"/>
            </a:pPr>
            <a:r>
              <a:rPr lang="en" sz="1300"/>
              <a:t>Country importing the largest amount of palm oil: </a:t>
            </a:r>
            <a:r>
              <a:rPr b="1" lang="en" sz="1300"/>
              <a:t>India</a:t>
            </a:r>
            <a:endParaRPr sz="1300"/>
          </a:p>
          <a:p>
            <a:pPr indent="-311150" lvl="1" marL="914400" rtl="0" algn="l">
              <a:spcBef>
                <a:spcPts val="0"/>
              </a:spcBef>
              <a:spcAft>
                <a:spcPts val="0"/>
              </a:spcAft>
              <a:buSzPts val="1300"/>
              <a:buChar char="○"/>
            </a:pPr>
            <a:r>
              <a:rPr lang="en" sz="1300"/>
              <a:t>Company importing largest amount of palm oil: </a:t>
            </a:r>
            <a:r>
              <a:rPr b="1" lang="en" sz="1300"/>
              <a:t>Golden Agri International Pte Ltd</a:t>
            </a:r>
            <a:endParaRPr b="1" sz="1300"/>
          </a:p>
          <a:p>
            <a:pPr indent="-311150" lvl="2" marL="1371600" rtl="0" algn="l">
              <a:spcBef>
                <a:spcPts val="0"/>
              </a:spcBef>
              <a:spcAft>
                <a:spcPts val="0"/>
              </a:spcAft>
              <a:buSzPts val="1300"/>
              <a:buChar char="■"/>
            </a:pPr>
            <a:r>
              <a:rPr lang="en" sz="1300"/>
              <a:t>Singaporean palm oil company </a:t>
            </a:r>
            <a:endParaRPr sz="1300"/>
          </a:p>
          <a:p>
            <a:pPr indent="-311150" lvl="2" marL="1371600" rtl="0" algn="l">
              <a:spcBef>
                <a:spcPts val="0"/>
              </a:spcBef>
              <a:spcAft>
                <a:spcPts val="0"/>
              </a:spcAft>
              <a:buSzPts val="1300"/>
              <a:buChar char="■"/>
            </a:pPr>
            <a:r>
              <a:rPr lang="en" sz="1300"/>
              <a:t>Imports the largest amount of palm oil from multiple Indonesian ports and multiple exporters</a:t>
            </a:r>
            <a:endParaRPr sz="1300"/>
          </a:p>
        </p:txBody>
      </p:sp>
      <p:pic>
        <p:nvPicPr>
          <p:cNvPr id="296" name="Google Shape;296;p16"/>
          <p:cNvPicPr preferRelativeResize="0"/>
          <p:nvPr/>
        </p:nvPicPr>
        <p:blipFill>
          <a:blip r:embed="rId3">
            <a:alphaModFix/>
          </a:blip>
          <a:stretch>
            <a:fillRect/>
          </a:stretch>
        </p:blipFill>
        <p:spPr>
          <a:xfrm>
            <a:off x="4459175" y="2179700"/>
            <a:ext cx="4585348" cy="2480375"/>
          </a:xfrm>
          <a:prstGeom prst="rect">
            <a:avLst/>
          </a:prstGeom>
          <a:noFill/>
          <a:ln>
            <a:noFill/>
          </a:ln>
        </p:spPr>
      </p:pic>
      <p:sp>
        <p:nvSpPr>
          <p:cNvPr id="297" name="Google Shape;297;p16"/>
          <p:cNvSpPr txBox="1"/>
          <p:nvPr/>
        </p:nvSpPr>
        <p:spPr>
          <a:xfrm>
            <a:off x="5118500" y="1821100"/>
            <a:ext cx="33969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300">
                <a:latin typeface="Nunito"/>
                <a:ea typeface="Nunito"/>
                <a:cs typeface="Nunito"/>
                <a:sym typeface="Nunito"/>
              </a:rPr>
              <a:t>Tonnes of Palm Oil Imported to Country</a:t>
            </a:r>
            <a:endParaRPr b="1" i="1" sz="13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1654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the economy and the haze</a:t>
            </a:r>
            <a:endParaRPr/>
          </a:p>
        </p:txBody>
      </p:sp>
      <p:pic>
        <p:nvPicPr>
          <p:cNvPr id="303" name="Google Shape;303;p17"/>
          <p:cNvPicPr preferRelativeResize="0"/>
          <p:nvPr/>
        </p:nvPicPr>
        <p:blipFill>
          <a:blip r:embed="rId3">
            <a:alphaModFix/>
          </a:blip>
          <a:stretch>
            <a:fillRect/>
          </a:stretch>
        </p:blipFill>
        <p:spPr>
          <a:xfrm>
            <a:off x="152400" y="1317150"/>
            <a:ext cx="8460269" cy="3673950"/>
          </a:xfrm>
          <a:prstGeom prst="rect">
            <a:avLst/>
          </a:prstGeom>
          <a:noFill/>
          <a:ln>
            <a:noFill/>
          </a:ln>
        </p:spPr>
      </p:pic>
      <p:sp>
        <p:nvSpPr>
          <p:cNvPr id="304" name="Google Shape;304;p17"/>
          <p:cNvSpPr/>
          <p:nvPr/>
        </p:nvSpPr>
        <p:spPr>
          <a:xfrm>
            <a:off x="2847625" y="3053275"/>
            <a:ext cx="427200" cy="443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7081600" y="3617000"/>
            <a:ext cx="427200" cy="443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75925" y="226000"/>
            <a:ext cx="88278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Fire </a:t>
            </a:r>
            <a:r>
              <a:rPr lang="en"/>
              <a:t>Radiative</a:t>
            </a:r>
            <a:r>
              <a:rPr lang="en"/>
              <a:t> Power by Year</a:t>
            </a:r>
            <a:endParaRPr/>
          </a:p>
          <a:p>
            <a:pPr indent="0" lvl="0" marL="0" rtl="0" algn="ctr">
              <a:spcBef>
                <a:spcPts val="0"/>
              </a:spcBef>
              <a:spcAft>
                <a:spcPts val="0"/>
              </a:spcAft>
              <a:buNone/>
            </a:pPr>
            <a:r>
              <a:rPr lang="en"/>
              <a:t> (MODIS Satellite Archive)</a:t>
            </a:r>
            <a:endParaRPr/>
          </a:p>
        </p:txBody>
      </p:sp>
      <p:pic>
        <p:nvPicPr>
          <p:cNvPr id="311" name="Google Shape;311;p18"/>
          <p:cNvPicPr preferRelativeResize="0"/>
          <p:nvPr/>
        </p:nvPicPr>
        <p:blipFill rotWithShape="1">
          <a:blip r:embed="rId3">
            <a:alphaModFix/>
          </a:blip>
          <a:srcRect b="0" l="0" r="724" t="3362"/>
          <a:stretch/>
        </p:blipFill>
        <p:spPr>
          <a:xfrm>
            <a:off x="2638293" y="1414175"/>
            <a:ext cx="6147403" cy="3681824"/>
          </a:xfrm>
          <a:prstGeom prst="rect">
            <a:avLst/>
          </a:prstGeom>
          <a:noFill/>
          <a:ln>
            <a:noFill/>
          </a:ln>
        </p:spPr>
      </p:pic>
      <p:sp>
        <p:nvSpPr>
          <p:cNvPr id="312" name="Google Shape;312;p18"/>
          <p:cNvSpPr txBox="1"/>
          <p:nvPr/>
        </p:nvSpPr>
        <p:spPr>
          <a:xfrm>
            <a:off x="358300" y="1375150"/>
            <a:ext cx="2415300" cy="131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t>FRP</a:t>
            </a:r>
            <a:endParaRPr b="1" sz="1200"/>
          </a:p>
          <a:p>
            <a:pPr indent="0" lvl="0" marL="0" rtl="0" algn="l">
              <a:lnSpc>
                <a:spcPct val="115000"/>
              </a:lnSpc>
              <a:spcBef>
                <a:spcPts val="1200"/>
              </a:spcBef>
              <a:spcAft>
                <a:spcPts val="0"/>
              </a:spcAft>
              <a:buNone/>
            </a:pPr>
            <a:r>
              <a:rPr lang="en" sz="1200"/>
              <a:t>The</a:t>
            </a:r>
            <a:r>
              <a:rPr lang="en" sz="1200"/>
              <a:t> rate at which the actively burning fire is emitting radiative energy (Watts)</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1200"/>
              </a:spcAft>
              <a:buNone/>
            </a:pPr>
            <a:r>
              <a:t/>
            </a:r>
            <a:endParaRPr sz="1200"/>
          </a:p>
        </p:txBody>
      </p:sp>
      <p:sp>
        <p:nvSpPr>
          <p:cNvPr id="313" name="Google Shape;313;p18"/>
          <p:cNvSpPr/>
          <p:nvPr/>
        </p:nvSpPr>
        <p:spPr>
          <a:xfrm>
            <a:off x="7061343" y="1225300"/>
            <a:ext cx="384000" cy="471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txBox="1"/>
          <p:nvPr/>
        </p:nvSpPr>
        <p:spPr>
          <a:xfrm>
            <a:off x="1382343" y="2343150"/>
            <a:ext cx="59610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5" name="Google Shape;315;p18"/>
          <p:cNvSpPr txBox="1"/>
          <p:nvPr/>
        </p:nvSpPr>
        <p:spPr>
          <a:xfrm>
            <a:off x="1530575" y="2081800"/>
            <a:ext cx="52530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662350" y="101800"/>
            <a:ext cx="8575800" cy="68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Fire Radiative Power per Year</a:t>
            </a:r>
            <a:endParaRPr/>
          </a:p>
          <a:p>
            <a:pPr indent="0" lvl="0" marL="0" rtl="0" algn="ctr">
              <a:spcBef>
                <a:spcPts val="0"/>
              </a:spcBef>
              <a:spcAft>
                <a:spcPts val="0"/>
              </a:spcAft>
              <a:buNone/>
            </a:pPr>
            <a:r>
              <a:rPr lang="en"/>
              <a:t> (VIIRS Satellite Archive)</a:t>
            </a:r>
            <a:endParaRPr/>
          </a:p>
        </p:txBody>
      </p:sp>
      <p:sp>
        <p:nvSpPr>
          <p:cNvPr id="321" name="Google Shape;321;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2" name="Google Shape;322;p19"/>
          <p:cNvPicPr preferRelativeResize="0"/>
          <p:nvPr/>
        </p:nvPicPr>
        <p:blipFill>
          <a:blip r:embed="rId3">
            <a:alphaModFix/>
          </a:blip>
          <a:stretch>
            <a:fillRect/>
          </a:stretch>
        </p:blipFill>
        <p:spPr>
          <a:xfrm>
            <a:off x="1022312" y="1061425"/>
            <a:ext cx="7099376" cy="3894801"/>
          </a:xfrm>
          <a:prstGeom prst="rect">
            <a:avLst/>
          </a:prstGeom>
          <a:noFill/>
          <a:ln>
            <a:noFill/>
          </a:ln>
        </p:spPr>
      </p:pic>
      <p:sp>
        <p:nvSpPr>
          <p:cNvPr id="323" name="Google Shape;323;p19"/>
          <p:cNvSpPr/>
          <p:nvPr/>
        </p:nvSpPr>
        <p:spPr>
          <a:xfrm>
            <a:off x="4088343" y="1635675"/>
            <a:ext cx="384000" cy="471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912900" y="122500"/>
            <a:ext cx="7812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Brightness of fires as perceived by VIIRS</a:t>
            </a:r>
            <a:endParaRPr/>
          </a:p>
        </p:txBody>
      </p:sp>
      <p:sp>
        <p:nvSpPr>
          <p:cNvPr id="329" name="Google Shape;329;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0" name="Google Shape;330;p20"/>
          <p:cNvPicPr preferRelativeResize="0"/>
          <p:nvPr/>
        </p:nvPicPr>
        <p:blipFill>
          <a:blip r:embed="rId3">
            <a:alphaModFix/>
          </a:blip>
          <a:stretch>
            <a:fillRect/>
          </a:stretch>
        </p:blipFill>
        <p:spPr>
          <a:xfrm>
            <a:off x="935263" y="828975"/>
            <a:ext cx="7767576" cy="426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21"/>
          <p:cNvPicPr preferRelativeResize="0"/>
          <p:nvPr/>
        </p:nvPicPr>
        <p:blipFill rotWithShape="1">
          <a:blip r:embed="rId3">
            <a:alphaModFix/>
          </a:blip>
          <a:srcRect b="48183" l="6255" r="6255" t="4889"/>
          <a:stretch/>
        </p:blipFill>
        <p:spPr>
          <a:xfrm>
            <a:off x="268450" y="966675"/>
            <a:ext cx="6055472" cy="1605076"/>
          </a:xfrm>
          <a:prstGeom prst="rect">
            <a:avLst/>
          </a:prstGeom>
          <a:noFill/>
          <a:ln>
            <a:noFill/>
          </a:ln>
        </p:spPr>
      </p:pic>
      <p:pic>
        <p:nvPicPr>
          <p:cNvPr id="336" name="Google Shape;336;p21"/>
          <p:cNvPicPr preferRelativeResize="0"/>
          <p:nvPr/>
        </p:nvPicPr>
        <p:blipFill>
          <a:blip r:embed="rId4">
            <a:alphaModFix/>
          </a:blip>
          <a:stretch>
            <a:fillRect/>
          </a:stretch>
        </p:blipFill>
        <p:spPr>
          <a:xfrm>
            <a:off x="2196800" y="2453188"/>
            <a:ext cx="8179876" cy="3922174"/>
          </a:xfrm>
          <a:prstGeom prst="rect">
            <a:avLst/>
          </a:prstGeom>
          <a:noFill/>
          <a:ln>
            <a:noFill/>
          </a:ln>
        </p:spPr>
      </p:pic>
      <p:sp>
        <p:nvSpPr>
          <p:cNvPr id="337" name="Google Shape;337;p21"/>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38" name="Google Shape;338;p21"/>
          <p:cNvPicPr preferRelativeResize="0"/>
          <p:nvPr/>
        </p:nvPicPr>
        <p:blipFill>
          <a:blip r:embed="rId5">
            <a:alphaModFix/>
          </a:blip>
          <a:stretch>
            <a:fillRect/>
          </a:stretch>
        </p:blipFill>
        <p:spPr>
          <a:xfrm>
            <a:off x="437725" y="3729975"/>
            <a:ext cx="7237977" cy="999300"/>
          </a:xfrm>
          <a:prstGeom prst="rect">
            <a:avLst/>
          </a:prstGeom>
          <a:noFill/>
          <a:ln>
            <a:noFill/>
          </a:ln>
        </p:spPr>
      </p:pic>
      <p:sp>
        <p:nvSpPr>
          <p:cNvPr id="339" name="Google Shape;339;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happened in 2015?</a:t>
            </a:r>
            <a:endParaRPr/>
          </a:p>
        </p:txBody>
      </p:sp>
      <p:sp>
        <p:nvSpPr>
          <p:cNvPr id="340" name="Google Shape;340;p21"/>
          <p:cNvSpPr txBox="1"/>
          <p:nvPr/>
        </p:nvSpPr>
        <p:spPr>
          <a:xfrm>
            <a:off x="0" y="0"/>
            <a:ext cx="6993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6"/>
              </a:rPr>
              <a:t>https://www.theguardian.com/sustainable-business/2015/nov/11/indonesia-forest-fires-explained-haze-palm-oil-timber-burning</a:t>
            </a:r>
            <a:endParaRPr sz="800"/>
          </a:p>
          <a:p>
            <a:pPr indent="0" lvl="0" marL="0" rtl="0" algn="l">
              <a:spcBef>
                <a:spcPts val="0"/>
              </a:spcBef>
              <a:spcAft>
                <a:spcPts val="0"/>
              </a:spcAft>
              <a:buNone/>
            </a:pPr>
            <a:r>
              <a:rPr lang="en" sz="800" u="sng">
                <a:solidFill>
                  <a:schemeClr val="hlink"/>
                </a:solidFill>
                <a:hlinkClick r:id="rId7"/>
              </a:rPr>
              <a:t>https://www.bbc.com/news/business-35109393</a:t>
            </a:r>
            <a:endParaRPr sz="800"/>
          </a:p>
          <a:p>
            <a:pPr indent="0" lvl="0" marL="0" rtl="0" algn="l">
              <a:spcBef>
                <a:spcPts val="0"/>
              </a:spcBef>
              <a:spcAft>
                <a:spcPts val="0"/>
              </a:spcAft>
              <a:buNone/>
            </a:pPr>
            <a:r>
              <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