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3" r:id="rId2"/>
    <p:sldId id="282" r:id="rId3"/>
    <p:sldId id="284" r:id="rId4"/>
    <p:sldId id="289" r:id="rId5"/>
    <p:sldId id="285" r:id="rId6"/>
    <p:sldId id="286" r:id="rId7"/>
    <p:sldId id="290" r:id="rId8"/>
    <p:sldId id="287" r:id="rId9"/>
    <p:sldId id="28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CBCEA3-42A7-4D60-9C49-BF20AF0BE2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58F36A-EFB5-47D5-A436-9FD058895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C738E-981E-4A73-968F-FC838A1F978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0C5336-1D35-4739-92B7-1E818706E1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C795D7-857A-4E61-B291-4D30DC991D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58ABB-8AF2-4DCF-A015-F6DCDB692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4768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90ACC-0C1B-4F7D-895F-3B4A7F7193EE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F61F-482C-4821-8F1D-53C74C889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888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5F7D0-590A-4874-967A-BF8119D6D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B25945-DF67-4994-8C30-B5B3C40C0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D7527-B0A7-4820-BE8A-3E1D5A17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4-216D-462E-97F7-E6348A0B0D97}" type="datetime1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726272-0F4D-4C42-B1CE-12A93AB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B2C43-43A5-4F6B-AC26-26D8FA88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05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7CB66-4766-4FEC-A25A-E9CFDC7A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90C787-C1BE-4021-AA2C-0038E30AC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AD511-092A-420C-B780-95BC3F42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A21F-0693-418C-9BCF-02E185206A97}" type="datetime1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B7692-8696-4C9E-8F17-182DC066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A2A4E-9B63-4A30-846B-F24147A2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55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70F34E-BA41-4ACC-AAA5-59F42CA97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17B72D-3D10-434F-B3E7-633F19CAF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747CF-D9F2-4763-AB79-A73FAD68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EE-B5C1-40FE-8C36-5F9DBAF43BC2}" type="datetime1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5BE732-3EDB-4AB1-8FCB-DEA87879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1F615B-6E71-47A7-8C1A-7951398A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54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A34F0-2BF1-45E4-9BFF-30B984FE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45887-3EBE-4881-AF51-D7F166D1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A1838-3864-4713-A09B-BF5A0692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BAB0-7388-491E-A4B3-BF0765A413E4}" type="datetime1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C74E3-D467-42E6-B2CF-A4349590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CDA7B-D473-4139-A43F-608387B1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F575C3C-9642-4235-9362-FC7898BA2D78}"/>
              </a:ext>
            </a:extLst>
          </p:cNvPr>
          <p:cNvCxnSpPr/>
          <p:nvPr userDrawn="1"/>
        </p:nvCxnSpPr>
        <p:spPr>
          <a:xfrm>
            <a:off x="606056" y="6246628"/>
            <a:ext cx="10893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C12B967-467B-4464-9CF9-B40239CECA91}"/>
              </a:ext>
            </a:extLst>
          </p:cNvPr>
          <p:cNvCxnSpPr/>
          <p:nvPr userDrawn="1"/>
        </p:nvCxnSpPr>
        <p:spPr>
          <a:xfrm>
            <a:off x="579553" y="1754141"/>
            <a:ext cx="10893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3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5B69C-C6F9-4F81-B73E-02A7F7BA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13BF51-A60D-4185-A96C-5664888C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206EB1-AD3E-4C3E-BBAA-3C7547BD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3AD-048D-456D-AA0F-E1B60094CEA3}" type="datetime1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BD966-67AF-40CB-9641-6C0CEE61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19C83-E3E1-4BE3-8DA8-7B26D68D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0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83A85-061F-4573-B238-CF8DDA64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02E07-7B74-42FB-ADF9-9645C9D1E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FDD605-B3E7-4FC6-9BB5-B51A88C23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FE0404-DD70-4ACA-ABE4-C0593D1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C573-4AB5-4A49-A411-2850AAED6536}" type="datetime1">
              <a:rPr lang="de-DE" smtClean="0"/>
              <a:t>17.09.2018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146628-871F-403B-88D5-6347732C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AF5B5A-4F11-49C6-A697-25484909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5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68382-2FCF-43A8-9680-C65B5547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E2E623-0679-411B-A3D9-5F6C0BA6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545693-B36E-4B24-8580-2D70F920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CB6C79-81EC-4962-BCCD-865E44C9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010F42-7841-46C3-9CCB-DFD73767F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416ACC-6C06-4D2B-BE0E-FDDBB3F8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F707-38A3-44D1-AE8D-98F8A8B9FB09}" type="datetime1">
              <a:rPr lang="de-DE" smtClean="0"/>
              <a:t>17.09.2018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B2BC7D-58CE-4762-9C10-55B66CDB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0B4D04-F22C-4883-8586-2372E011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2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E73D2-6702-4EC4-A1C8-690CF964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655994-8A6E-4F04-8B44-E59B03A8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149-BE93-411F-B80A-FECF8CAFABD6}" type="datetime1">
              <a:rPr lang="de-DE" smtClean="0"/>
              <a:t>17.09.2018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39EB74-1D73-45AC-B005-A1619DA6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4C94E7-1C00-44EA-AC7D-A690C76E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009395-2EE9-48FB-AF42-0397FA5D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F10-5BAD-4657-A509-5FECD0CE7A6E}" type="datetime1">
              <a:rPr lang="de-DE" smtClean="0"/>
              <a:t>17.09.2018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9AFC94-8EAA-4162-9267-3E57B892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D3BD3-EBC1-4BF8-8BE6-FF39D0C3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74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65D79-5900-4D8B-8CBB-395629ED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EABF7-3DF5-4338-9E64-B699BE5C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58A95-5DE6-4031-8FDE-6B62A1C60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9714F2-5F37-4B79-8B67-36C703BF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3765-3036-4831-AAB4-1F2AA34B6F4A}" type="datetime1">
              <a:rPr lang="de-DE" smtClean="0"/>
              <a:t>17.09.2018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31D03-7856-424E-90CA-B7A8A74B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FE4B3-DADC-4CE8-9D89-643C3970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0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10422-4D88-41AD-9A55-6E37F2D9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B6A6E6-7AA2-4C3A-8B4B-CB8629D29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A733BB-BB51-409D-A8F9-1E549E77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E6BF8D-6ED5-4EC8-9EBA-D52346A6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2FFA-69E5-4DF9-8220-4DB3B6695103}" type="datetime1">
              <a:rPr lang="de-DE" smtClean="0"/>
              <a:t>17.09.2018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72961B-CCA2-4595-ACE5-A6026869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250E7-3089-4A6C-843D-5C0BD51D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38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0DCFFA-2923-4E3D-9E00-5DE57A5F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B5BED5-728C-40D6-AB33-3D3A6D17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99A05C-4487-4617-91A2-1D1DCC4FB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1318-5262-45E9-B387-98078DF61620}" type="datetime1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8E07A5-3156-451E-A112-99BFE04CB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728D0A-6367-4A13-BFB0-B25D3D6D1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61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tensorflow.org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spark.apache.org/mllib/" TargetMode="External"/><Relationship Id="rId4" Type="http://schemas.openxmlformats.org/officeDocument/2006/relationships/hyperlink" Target="https://www.microsoft.com/en-us/cognitive-toolkit/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/first-steps-with-tensorflow/toolkit" TargetMode="External"/><Relationship Id="rId2" Type="http://schemas.openxmlformats.org/officeDocument/2006/relationships/hyperlink" Target="https://de.m.wikipedia.org/wiki/TensorFlo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js.tensorflow.org/tutorial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cognitive-toolkit/features/" TargetMode="External"/><Relationship Id="rId2" Type="http://schemas.openxmlformats.org/officeDocument/2006/relationships/hyperlink" Target="https://www.microsoft.com/en-us/cognitive-toolki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ntk.ai/pythondocs/tutorial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1.2.2/mllib-guide.html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spark.apache.org/docs/1.2.2/sql-programming-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1.2.2/index.html" TargetMode="External"/><Relationship Id="rId5" Type="http://schemas.openxmlformats.org/officeDocument/2006/relationships/hyperlink" Target="https://spark.apache.org/docs/1.2.2/streaming-programming-guide.html" TargetMode="External"/><Relationship Id="rId4" Type="http://schemas.openxmlformats.org/officeDocument/2006/relationships/hyperlink" Target="https://spark.apache.org/docs/1.2.2/graphx-programming-guid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ir.berkeley.edu/" TargetMode="External"/><Relationship Id="rId2" Type="http://schemas.openxmlformats.org/officeDocument/2006/relationships/hyperlink" Target="http://caffe.berkeleyvisi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40A47-4297-4723-88D6-A2738E3A3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Frameworks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D88552-FE55-4357-9B9D-FA19017E6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C5262E-AF90-4C79-B988-C486CA69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52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D1204-28F4-4631-8A3B-7C34F2A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Frameworks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1CA39F-0070-4C56-91E9-516C3F219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3" y="1825625"/>
            <a:ext cx="10186557" cy="4351338"/>
          </a:xfrm>
        </p:spPr>
        <p:txBody>
          <a:bodyPr>
            <a:normAutofit/>
          </a:bodyPr>
          <a:lstStyle/>
          <a:p>
            <a:pPr lvl="1">
              <a:lnSpc>
                <a:spcPct val="250000"/>
              </a:lnSpc>
            </a:pPr>
            <a:r>
              <a:rPr lang="de-DE" dirty="0" err="1"/>
              <a:t>scikit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http://scikit-learn.org/stable/</a:t>
            </a:r>
            <a:endParaRPr lang="de-DE" dirty="0"/>
          </a:p>
          <a:p>
            <a:pPr lvl="1">
              <a:lnSpc>
                <a:spcPct val="250000"/>
              </a:lnSpc>
            </a:pPr>
            <a:r>
              <a:rPr lang="de-DE" dirty="0" err="1"/>
              <a:t>TensorFlow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https://www.tensorflow.org/</a:t>
            </a:r>
            <a:endParaRPr lang="de-DE" dirty="0"/>
          </a:p>
          <a:p>
            <a:pPr lvl="1">
              <a:lnSpc>
                <a:spcPct val="250000"/>
              </a:lnSpc>
            </a:pPr>
            <a:r>
              <a:rPr lang="de-DE" dirty="0" err="1"/>
              <a:t>Cognitive</a:t>
            </a:r>
            <a:r>
              <a:rPr lang="de-DE" dirty="0"/>
              <a:t> Toolkit	</a:t>
            </a:r>
            <a:r>
              <a:rPr lang="de-DE" sz="2200" dirty="0">
                <a:hlinkClick r:id="rId4"/>
              </a:rPr>
              <a:t>https://www.microsoft.com/en-us/cognitive-toolkit/</a:t>
            </a:r>
            <a:endParaRPr lang="de-DE" sz="2200" dirty="0"/>
          </a:p>
          <a:p>
            <a:pPr lvl="1">
              <a:lnSpc>
                <a:spcPct val="250000"/>
              </a:lnSpc>
            </a:pPr>
            <a:r>
              <a:rPr lang="de-DE" dirty="0"/>
              <a:t>Spark ML	</a:t>
            </a:r>
            <a:r>
              <a:rPr lang="de-DE" dirty="0">
                <a:hlinkClick r:id="rId5"/>
              </a:rPr>
              <a:t>https://spark.apache.org/mllib/</a:t>
            </a: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5903FB-F513-4E44-93E0-ECDB8444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4B037F-9C1F-492C-AB8F-A6CC12DFEC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48" y="2334146"/>
            <a:ext cx="1625741" cy="5893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95E2FA-C6A1-4CE3-8C79-26251DD81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2576" y="3294923"/>
            <a:ext cx="1752600" cy="4000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4937C84-523C-4D73-8157-29CD575BFE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4280" y="4195821"/>
            <a:ext cx="3019425" cy="4381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3EB60FB-E7B0-4EEF-B458-5AD9262BE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76" y="4976759"/>
            <a:ext cx="1127872" cy="5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6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2F7E2-F52D-4FD9-9986-E8550EE3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scikit</a:t>
            </a:r>
            <a:r>
              <a:rPr lang="de-DE" dirty="0"/>
              <a:t> </a:t>
            </a:r>
            <a:r>
              <a:rPr lang="de-DE" dirty="0" err="1"/>
              <a:t>learn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9863DE-D788-4956-B78F-ED2C79C6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</a:t>
            </a:r>
            <a:r>
              <a:rPr lang="en-US" dirty="0"/>
              <a:t> and efficient tools for data mining and data analysis</a:t>
            </a:r>
          </a:p>
          <a:p>
            <a:r>
              <a:rPr lang="en-US" b="1" dirty="0"/>
              <a:t>Accessible to everybody</a:t>
            </a:r>
            <a:r>
              <a:rPr lang="en-US" dirty="0"/>
              <a:t>, and reusable in various contexts</a:t>
            </a:r>
          </a:p>
          <a:p>
            <a:r>
              <a:rPr lang="en-US" dirty="0"/>
              <a:t>Built on </a:t>
            </a:r>
            <a:r>
              <a:rPr lang="en-US" b="1" dirty="0"/>
              <a:t>NumPy</a:t>
            </a:r>
            <a:r>
              <a:rPr lang="en-US" dirty="0"/>
              <a:t>, </a:t>
            </a:r>
            <a:r>
              <a:rPr lang="en-US" b="1" dirty="0"/>
              <a:t>SciPy</a:t>
            </a:r>
            <a:r>
              <a:rPr lang="en-US" dirty="0"/>
              <a:t>, and </a:t>
            </a:r>
            <a:r>
              <a:rPr lang="en-US" b="1" dirty="0"/>
              <a:t>matplotlib</a:t>
            </a:r>
          </a:p>
          <a:p>
            <a:r>
              <a:rPr lang="en-US" b="1" dirty="0"/>
              <a:t>Open source</a:t>
            </a:r>
            <a:r>
              <a:rPr lang="en-US" dirty="0"/>
              <a:t>, commercially usable - BSD license</a:t>
            </a:r>
          </a:p>
          <a:p>
            <a:r>
              <a:rPr lang="de-DE" dirty="0" err="1"/>
              <a:t>Hundreds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in </a:t>
            </a:r>
            <a:r>
              <a:rPr lang="de-DE" b="1" dirty="0"/>
              <a:t>Python</a:t>
            </a:r>
            <a:r>
              <a:rPr lang="de-DE" dirty="0"/>
              <a:t> Language</a:t>
            </a:r>
          </a:p>
          <a:p>
            <a:pPr lvl="1"/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Notebooks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97D077-EBEB-48F2-B1A9-5BEFAC55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3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073188-9CBF-4A9C-9828-22DE677F1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48" y="733240"/>
            <a:ext cx="1625741" cy="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8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4FAC-3785-4DBA-A346-45867EDF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BA2406-BA06-483A-8AA4-12258260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source </a:t>
            </a:r>
            <a:r>
              <a:rPr lang="en-US" dirty="0"/>
              <a:t>software library </a:t>
            </a:r>
          </a:p>
          <a:p>
            <a:r>
              <a:rPr lang="en-US" dirty="0"/>
              <a:t>for high performance </a:t>
            </a:r>
            <a:r>
              <a:rPr lang="en-US" b="1" dirty="0"/>
              <a:t>numerical computation</a:t>
            </a:r>
          </a:p>
          <a:p>
            <a:r>
              <a:rPr lang="en-US" b="1" dirty="0"/>
              <a:t>easy deployment of computation </a:t>
            </a:r>
            <a:r>
              <a:rPr lang="en-US" dirty="0"/>
              <a:t>across a variety of platforms</a:t>
            </a:r>
          </a:p>
          <a:p>
            <a:r>
              <a:rPr lang="en-US" dirty="0"/>
              <a:t>Originally developed by researchers and engineers </a:t>
            </a:r>
            <a:r>
              <a:rPr lang="en-US" b="1" dirty="0"/>
              <a:t>from the Google Brain</a:t>
            </a:r>
            <a:r>
              <a:rPr lang="en-US" dirty="0"/>
              <a:t> team within Google’s AI organization</a:t>
            </a:r>
          </a:p>
          <a:p>
            <a:r>
              <a:rPr lang="en-US" dirty="0"/>
              <a:t>strong support for machine learning and deep learning</a:t>
            </a:r>
          </a:p>
          <a:p>
            <a:r>
              <a:rPr lang="en-US" dirty="0"/>
              <a:t>Support for Python, </a:t>
            </a:r>
            <a:r>
              <a:rPr lang="en-US" dirty="0" err="1"/>
              <a:t>Javascript</a:t>
            </a:r>
            <a:r>
              <a:rPr lang="en-US" dirty="0"/>
              <a:t> and Node.js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7F2B3A-2ABE-4FEA-853A-35EA9123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034AA1-13D3-4DFD-BAFA-E1F68DAD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69" y="681037"/>
            <a:ext cx="2395917" cy="54689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CF154C5-EFC6-4E07-95A4-F5ACE533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581" y="4712086"/>
            <a:ext cx="3638179" cy="14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0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9A5E9-1F3D-4B3D-87FA-856B4EBB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5E296F-D9B6-4840-A977-D3FC2CF8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Description</a:t>
            </a:r>
          </a:p>
          <a:p>
            <a:pPr marL="457200" lvl="1" indent="0">
              <a:buNone/>
            </a:pPr>
            <a:r>
              <a:rPr lang="de-DE" u="sng" dirty="0">
                <a:hlinkClick r:id="rId2"/>
              </a:rPr>
              <a:t>https://de.m.wikipedia.org/wiki/TensorFlow</a:t>
            </a:r>
            <a:endParaRPr lang="de-DE" u="sng" dirty="0"/>
          </a:p>
          <a:p>
            <a:endParaRPr lang="de-DE" dirty="0"/>
          </a:p>
          <a:p>
            <a:r>
              <a:rPr lang="de-DE" dirty="0"/>
              <a:t>Crash Course</a:t>
            </a:r>
          </a:p>
          <a:p>
            <a:pPr marL="457200" lvl="1" indent="0">
              <a:buNone/>
            </a:pPr>
            <a:r>
              <a:rPr lang="de-DE" sz="2000" dirty="0">
                <a:hlinkClick r:id="rId3"/>
              </a:rPr>
              <a:t>https://developers.google.com/machine-learning/crash-course/first-steps-with-tensorflow/toolkit</a:t>
            </a:r>
            <a:endParaRPr lang="de-DE" sz="2000" dirty="0"/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Tutorials</a:t>
            </a:r>
          </a:p>
          <a:p>
            <a:pPr marL="457200" lvl="1" indent="0">
              <a:buNone/>
            </a:pPr>
            <a:r>
              <a:rPr lang="de-DE" dirty="0">
                <a:hlinkClick r:id="rId4"/>
              </a:rPr>
              <a:t>https://js.tensorflow.org/tutorials/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3DB4D2-FCBC-47A9-A2D4-91712C30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605B95-8154-40FC-9A71-9C3801DAD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769" y="681037"/>
            <a:ext cx="2395917" cy="5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8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98561-7305-45BA-9974-D7A45D20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Cognitive</a:t>
            </a:r>
            <a:r>
              <a:rPr lang="de-DE" dirty="0"/>
              <a:t> Toolkit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301E3-B496-4A48-AD2A-D743ADFF0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Home Page: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2"/>
              </a:rPr>
              <a:t>https://www.microsoft.com/en-us/cognitive-toolkit/</a:t>
            </a:r>
            <a:endParaRPr lang="de-DE" dirty="0"/>
          </a:p>
          <a:p>
            <a:endParaRPr lang="de-DE" dirty="0"/>
          </a:p>
          <a:p>
            <a:r>
              <a:rPr lang="de-DE" dirty="0"/>
              <a:t>Features: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3"/>
              </a:rPr>
              <a:t>https://www.microsoft.com/en-us/cognitive-toolkit/features/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Tutorials: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4"/>
              </a:rPr>
              <a:t>https://cntk.ai/pythondocs/tutorials.html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1DF2EA-CEAE-4C81-BCA4-E833A7B9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0D9A02-BD46-4971-848C-F715FBF76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21" y="681037"/>
            <a:ext cx="3900092" cy="5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2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98561-7305-45BA-9974-D7A45D20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Cognitive</a:t>
            </a:r>
            <a:r>
              <a:rPr lang="de-DE" dirty="0"/>
              <a:t> Toolkit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301E3-B496-4A48-AD2A-D743ADFF0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</a:t>
            </a:r>
          </a:p>
          <a:p>
            <a:pPr lvl="1"/>
            <a:r>
              <a:rPr lang="en-US" dirty="0"/>
              <a:t>by providing uncompromised scaling, speed, and accuracy </a:t>
            </a:r>
          </a:p>
          <a:p>
            <a:pPr lvl="1"/>
            <a:r>
              <a:rPr lang="en-US" dirty="0"/>
              <a:t>with commercial-grade quality and compatibility with the programming languages and algorithms you already use. </a:t>
            </a:r>
          </a:p>
          <a:p>
            <a:r>
              <a:rPr lang="en-US" b="1" dirty="0"/>
              <a:t>Skype</a:t>
            </a:r>
            <a:r>
              <a:rPr lang="en-US" dirty="0"/>
              <a:t>, </a:t>
            </a:r>
            <a:r>
              <a:rPr lang="en-US" b="1" dirty="0"/>
              <a:t>Cortana</a:t>
            </a:r>
            <a:r>
              <a:rPr lang="en-US" dirty="0"/>
              <a:t>, </a:t>
            </a:r>
            <a:r>
              <a:rPr lang="en-US" b="1" dirty="0"/>
              <a:t>Bing</a:t>
            </a:r>
            <a:r>
              <a:rPr lang="en-US" dirty="0"/>
              <a:t>, </a:t>
            </a:r>
            <a:r>
              <a:rPr lang="en-US" b="1" dirty="0"/>
              <a:t>Xbox</a:t>
            </a:r>
            <a:r>
              <a:rPr lang="en-US" dirty="0"/>
              <a:t>, and industry-leading data scientists already use the Microsoft Cognitive Toolkit to develop commercial-grade AI.</a:t>
            </a:r>
          </a:p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: </a:t>
            </a:r>
            <a:r>
              <a:rPr lang="de-DE" b="1" dirty="0"/>
              <a:t>C++ </a:t>
            </a:r>
            <a:r>
              <a:rPr lang="de-DE" dirty="0"/>
              <a:t>and </a:t>
            </a:r>
            <a:r>
              <a:rPr lang="de-DE" b="1" dirty="0"/>
              <a:t>Python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1DF2EA-CEAE-4C81-BCA4-E833A7B9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0D9A02-BD46-4971-848C-F715FBF7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887" y="808831"/>
            <a:ext cx="30194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1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9E9EC-F76F-4197-BE29-BF9E8434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Spark 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CDD13-E667-4A77-A355-ED5CA416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 is a fast and general-purpose cluster computing system.</a:t>
            </a:r>
          </a:p>
          <a:p>
            <a:r>
              <a:rPr lang="en-US" dirty="0"/>
              <a:t>high-level APIs in </a:t>
            </a:r>
            <a:r>
              <a:rPr lang="en-US" b="1" dirty="0"/>
              <a:t>Java</a:t>
            </a:r>
            <a:r>
              <a:rPr lang="en-US" dirty="0"/>
              <a:t>, </a:t>
            </a:r>
            <a:r>
              <a:rPr lang="en-US" b="1" dirty="0"/>
              <a:t>Scala</a:t>
            </a:r>
            <a:r>
              <a:rPr lang="en-US" dirty="0"/>
              <a:t> and </a:t>
            </a:r>
            <a:r>
              <a:rPr lang="en-US" b="1" dirty="0"/>
              <a:t>Python </a:t>
            </a:r>
            <a:r>
              <a:rPr lang="en-US" dirty="0"/>
              <a:t>and</a:t>
            </a:r>
            <a:r>
              <a:rPr lang="en-US" b="1" dirty="0"/>
              <a:t> R</a:t>
            </a:r>
            <a:r>
              <a:rPr lang="en-US" dirty="0"/>
              <a:t>, and an optimized engine that supports general execution graphs. </a:t>
            </a:r>
          </a:p>
          <a:p>
            <a:r>
              <a:rPr lang="en-US" dirty="0"/>
              <a:t>rich set of higher-level tools including </a:t>
            </a:r>
            <a:r>
              <a:rPr lang="en-US" dirty="0">
                <a:hlinkClick r:id="rId2"/>
              </a:rPr>
              <a:t>Spark SQL</a:t>
            </a:r>
            <a:r>
              <a:rPr lang="en-US" dirty="0"/>
              <a:t> for SQL and structured data processing,</a:t>
            </a:r>
          </a:p>
          <a:p>
            <a:r>
              <a:rPr lang="en-US" dirty="0"/>
              <a:t> </a:t>
            </a:r>
            <a:r>
              <a:rPr lang="en-US" dirty="0" err="1">
                <a:hlinkClick r:id="rId3"/>
              </a:rPr>
              <a:t>MLlib</a:t>
            </a:r>
            <a:r>
              <a:rPr lang="en-US" dirty="0"/>
              <a:t> for machine learning,</a:t>
            </a:r>
          </a:p>
          <a:p>
            <a:r>
              <a:rPr lang="en-US" dirty="0"/>
              <a:t> </a:t>
            </a:r>
            <a:r>
              <a:rPr lang="en-US" dirty="0" err="1">
                <a:hlinkClick r:id="rId4"/>
              </a:rPr>
              <a:t>GraphX</a:t>
            </a:r>
            <a:r>
              <a:rPr lang="en-US" dirty="0"/>
              <a:t> for graph processing, and </a:t>
            </a:r>
            <a:r>
              <a:rPr lang="en-US" dirty="0">
                <a:hlinkClick r:id="rId5"/>
              </a:rPr>
              <a:t>Spark Streaming</a:t>
            </a:r>
            <a:r>
              <a:rPr lang="en-US" dirty="0"/>
              <a:t>.</a:t>
            </a:r>
          </a:p>
          <a:p>
            <a:r>
              <a:rPr lang="en-US" dirty="0">
                <a:hlinkClick r:id="rId6"/>
              </a:rPr>
              <a:t>https://spark.apache.org/docs/1.2.2/index.html</a:t>
            </a:r>
            <a:endParaRPr lang="en-US" dirty="0"/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82FA6A-A969-4DAB-AC9E-32864E07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3923DA-1B18-48AA-831B-29A74231B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25" y="594764"/>
            <a:ext cx="1127872" cy="5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7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E55A5-C687-481A-B637-AEB298A9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Caffe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8B0048-5554-43E0-AF79-2D645634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hlinkClick r:id="rId2"/>
              </a:rPr>
              <a:t>http://caffe.berkeleyvision.org/</a:t>
            </a:r>
            <a:endParaRPr lang="de-DE" dirty="0"/>
          </a:p>
          <a:p>
            <a:r>
              <a:rPr lang="en-US" dirty="0"/>
              <a:t>Caffe is a deep learning framework made with expression, speed, and modularity in mind. It is developed by Berkeley AI Research (</a:t>
            </a:r>
            <a:r>
              <a:rPr lang="en-US" dirty="0">
                <a:hlinkClick r:id="rId3"/>
              </a:rPr>
              <a:t>BAIR</a:t>
            </a:r>
            <a:r>
              <a:rPr lang="en-US" dirty="0"/>
              <a:t>) an</a:t>
            </a:r>
          </a:p>
          <a:p>
            <a:r>
              <a:rPr lang="en-US" b="1" dirty="0"/>
              <a:t>Expressive architecture</a:t>
            </a:r>
            <a:r>
              <a:rPr lang="en-US" dirty="0"/>
              <a:t> encourages application and innovation. </a:t>
            </a:r>
          </a:p>
          <a:p>
            <a:r>
              <a:rPr lang="en-US" b="1" dirty="0"/>
              <a:t>Extensible code</a:t>
            </a:r>
            <a:r>
              <a:rPr lang="en-US" dirty="0"/>
              <a:t> fosters active development. In Caffe’s first year, it has been forked by over 1,000 developers and had many significant changes contributed back. </a:t>
            </a:r>
          </a:p>
          <a:p>
            <a:r>
              <a:rPr lang="en-US" b="1" dirty="0"/>
              <a:t>Speed</a:t>
            </a:r>
            <a:r>
              <a:rPr lang="en-US" dirty="0"/>
              <a:t> makes Caffe perfect for research experiments and industry deployment. Caffe can process </a:t>
            </a:r>
            <a:r>
              <a:rPr lang="en-US" b="1" dirty="0"/>
              <a:t>over 60M images per day</a:t>
            </a:r>
            <a:r>
              <a:rPr lang="en-US" dirty="0"/>
              <a:t> with a single NVIDIA K40 GPU*. That’s 1 </a:t>
            </a:r>
            <a:r>
              <a:rPr lang="en-US" dirty="0" err="1"/>
              <a:t>ms</a:t>
            </a:r>
            <a:r>
              <a:rPr lang="en-US" dirty="0"/>
              <a:t>/image for inference and 4 </a:t>
            </a:r>
            <a:r>
              <a:rPr lang="en-US" dirty="0" err="1"/>
              <a:t>ms</a:t>
            </a:r>
            <a:r>
              <a:rPr lang="en-US" dirty="0"/>
              <a:t>/image for learning and more recent library versions and hardware are faster still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A08B9D-93D9-4943-9959-8980B817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48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Breitbild</PresentationFormat>
  <Paragraphs>66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Machine Learning Frameworks</vt:lpstr>
      <vt:lpstr>Popular Machine Learning Frameworks</vt:lpstr>
      <vt:lpstr>scikit learn</vt:lpstr>
      <vt:lpstr>TensorFlow</vt:lpstr>
      <vt:lpstr>TensorFlow</vt:lpstr>
      <vt:lpstr>Cognitive Toolkit</vt:lpstr>
      <vt:lpstr>Cognitive Toolkit</vt:lpstr>
      <vt:lpstr>Spark ML</vt:lpstr>
      <vt:lpstr>Caffe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AI, Machine Learning, Azure</dc:title>
  <dc:creator>Stefan Scharr</dc:creator>
  <cp:lastModifiedBy>Stefan Scharr</cp:lastModifiedBy>
  <cp:revision>47</cp:revision>
  <dcterms:created xsi:type="dcterms:W3CDTF">2018-09-10T09:09:03Z</dcterms:created>
  <dcterms:modified xsi:type="dcterms:W3CDTF">2018-09-17T17:20:15Z</dcterms:modified>
</cp:coreProperties>
</file>