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5" r:id="rId2"/>
    <p:sldId id="282" r:id="rId3"/>
    <p:sldId id="283" r:id="rId4"/>
    <p:sldId id="284" r:id="rId5"/>
    <p:sldId id="296" r:id="rId6"/>
    <p:sldId id="353" r:id="rId7"/>
    <p:sldId id="315" r:id="rId8"/>
    <p:sldId id="306" r:id="rId9"/>
    <p:sldId id="281" r:id="rId10"/>
    <p:sldId id="336" r:id="rId11"/>
    <p:sldId id="308" r:id="rId12"/>
    <p:sldId id="313" r:id="rId13"/>
    <p:sldId id="340" r:id="rId14"/>
    <p:sldId id="309" r:id="rId15"/>
    <p:sldId id="318" r:id="rId16"/>
    <p:sldId id="310" r:id="rId17"/>
    <p:sldId id="327" r:id="rId18"/>
    <p:sldId id="274" r:id="rId19"/>
    <p:sldId id="280" r:id="rId20"/>
    <p:sldId id="342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3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5CBCEA3-42A7-4D60-9C49-BF20AF0BE2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58F36A-EFB5-47D5-A436-9FD058895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C738E-981E-4A73-968F-FC838A1F9785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0C5336-1D35-4739-92B7-1E818706E1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C795D7-857A-4E61-B291-4D30DC991D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58ABB-8AF2-4DCF-A015-F6DCDB692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4768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90ACC-0C1B-4F7D-895F-3B4A7F7193EE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4F61F-482C-4821-8F1D-53C74C889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888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5F7D0-590A-4874-967A-BF8119D6D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B25945-DF67-4994-8C30-B5B3C40C0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D7527-B0A7-4820-BE8A-3E1D5A17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4-216D-462E-97F7-E6348A0B0D97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726272-0F4D-4C42-B1CE-12A93ABB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1B2C43-43A5-4F6B-AC26-26D8FA88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05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7CB66-4766-4FEC-A25A-E9CFDC7A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90C787-C1BE-4021-AA2C-0038E30AC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AD511-092A-420C-B780-95BC3F42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A21F-0693-418C-9BCF-02E185206A97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0B7692-8696-4C9E-8F17-182DC066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1A2A4E-9B63-4A30-846B-F24147A2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55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70F34E-BA41-4ACC-AAA5-59F42CA97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17B72D-3D10-434F-B3E7-633F19CAF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E747CF-D9F2-4763-AB79-A73FAD68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EE-B5C1-40FE-8C36-5F9DBAF43BC2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5BE732-3EDB-4AB1-8FCB-DEA87879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1F615B-6E71-47A7-8C1A-7951398A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54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A34F0-2BF1-45E4-9BFF-30B984FE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545887-3EBE-4881-AF51-D7F166D1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A1838-3864-4713-A09B-BF5A0692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BAB0-7388-491E-A4B3-BF0765A413E4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2C74E3-D467-42E6-B2CF-A4349590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CDA7B-D473-4139-A43F-608387B1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F575C3C-9642-4235-9362-FC7898BA2D78}"/>
              </a:ext>
            </a:extLst>
          </p:cNvPr>
          <p:cNvCxnSpPr/>
          <p:nvPr userDrawn="1"/>
        </p:nvCxnSpPr>
        <p:spPr>
          <a:xfrm>
            <a:off x="606056" y="6246628"/>
            <a:ext cx="10893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C12B967-467B-4464-9CF9-B40239CECA91}"/>
              </a:ext>
            </a:extLst>
          </p:cNvPr>
          <p:cNvCxnSpPr/>
          <p:nvPr userDrawn="1"/>
        </p:nvCxnSpPr>
        <p:spPr>
          <a:xfrm>
            <a:off x="579553" y="1754141"/>
            <a:ext cx="10893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63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5B69C-C6F9-4F81-B73E-02A7F7BA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13BF51-A60D-4185-A96C-5664888CD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206EB1-AD3E-4C3E-BBAA-3C7547BD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3AD-048D-456D-AA0F-E1B60094CEA3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BD966-67AF-40CB-9641-6C0CEE61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19C83-E3E1-4BE3-8DA8-7B26D68D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06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83A85-061F-4573-B238-CF8DDA64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02E07-7B74-42FB-ADF9-9645C9D1E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FDD605-B3E7-4FC6-9BB5-B51A88C23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FE0404-DD70-4ACA-ABE4-C0593D12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C573-4AB5-4A49-A411-2850AAED6536}" type="datetime1">
              <a:rPr lang="de-DE" smtClean="0"/>
              <a:t>24.09.2018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146628-871F-403B-88D5-6347732C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AF5B5A-4F11-49C6-A697-25484909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52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68382-2FCF-43A8-9680-C65B5547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E2E623-0679-411B-A3D9-5F6C0BA6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545693-B36E-4B24-8580-2D70F920E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CB6C79-81EC-4962-BCCD-865E44C9D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010F42-7841-46C3-9CCB-DFD73767F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416ACC-6C06-4D2B-BE0E-FDDBB3F8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F707-38A3-44D1-AE8D-98F8A8B9FB09}" type="datetime1">
              <a:rPr lang="de-DE" smtClean="0"/>
              <a:t>24.09.2018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B2BC7D-58CE-4762-9C10-55B66CDB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0B4D04-F22C-4883-8586-2372E011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2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E73D2-6702-4EC4-A1C8-690CF964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655994-8A6E-4F04-8B44-E59B03A8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5149-BE93-411F-B80A-FECF8CAFABD6}" type="datetime1">
              <a:rPr lang="de-DE" smtClean="0"/>
              <a:t>24.09.2018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39EB74-1D73-45AC-B005-A1619DA6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4C94E7-1C00-44EA-AC7D-A690C76E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009395-2EE9-48FB-AF42-0397FA5D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FF10-5BAD-4657-A509-5FECD0CE7A6E}" type="datetime1">
              <a:rPr lang="de-DE" smtClean="0"/>
              <a:t>24.09.2018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9AFC94-8EAA-4162-9267-3E57B892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8D3BD3-EBC1-4BF8-8BE6-FF39D0C3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74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65D79-5900-4D8B-8CBB-395629ED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EABF7-3DF5-4338-9E64-B699BE5CD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58A95-5DE6-4031-8FDE-6B62A1C60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9714F2-5F37-4B79-8B67-36C703BF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3765-3036-4831-AAB4-1F2AA34B6F4A}" type="datetime1">
              <a:rPr lang="de-DE" smtClean="0"/>
              <a:t>24.09.2018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A31D03-7856-424E-90CA-B7A8A74B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AFE4B3-DADC-4CE8-9D89-643C3970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90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10422-4D88-41AD-9A55-6E37F2D9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B6A6E6-7AA2-4C3A-8B4B-CB8629D29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A733BB-BB51-409D-A8F9-1E549E777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E6BF8D-6ED5-4EC8-9EBA-D52346A6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2FFA-69E5-4DF9-8220-4DB3B6695103}" type="datetime1">
              <a:rPr lang="de-DE" smtClean="0"/>
              <a:t>24.09.2018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72961B-CCA2-4595-ACE5-A6026869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D250E7-3089-4A6C-843D-5C0BD51D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38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0DCFFA-2923-4E3D-9E00-5DE57A5F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B5BED5-728C-40D6-AB33-3D3A6D171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99A05C-4487-4617-91A2-1D1DCC4FB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1318-5262-45E9-B387-98078DF61620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8E07A5-3156-451E-A112-99BFE04CB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728D0A-6367-4A13-BFB0-B25D3D6D1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61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azureml.ne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en-us/azure/machine-learnin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azure/machine-learn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azure/machine-learn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40A47-4297-4723-88D6-A2738E3A3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Azure </a:t>
            </a:r>
            <a:br>
              <a:rPr lang="de-DE" dirty="0"/>
            </a:br>
            <a:r>
              <a:rPr lang="de-DE" dirty="0" err="1"/>
              <a:t>Machine</a:t>
            </a:r>
            <a:r>
              <a:rPr lang="de-DE" dirty="0"/>
              <a:t> Learning Studio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D88552-FE55-4357-9B9D-FA19017E6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C5262E-AF90-4C79-B988-C486CA69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213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Loop / </a:t>
            </a:r>
            <a:r>
              <a:rPr lang="de-DE" dirty="0" err="1"/>
              <a:t>Retraining</a:t>
            </a:r>
            <a:r>
              <a:rPr lang="de-DE" dirty="0"/>
              <a:t> Loop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2072481"/>
            <a:ext cx="7048500" cy="3857625"/>
          </a:xfrm>
        </p:spPr>
      </p:pic>
      <p:sp>
        <p:nvSpPr>
          <p:cNvPr id="5" name="Ellipse 4"/>
          <p:cNvSpPr/>
          <p:nvPr/>
        </p:nvSpPr>
        <p:spPr>
          <a:xfrm>
            <a:off x="2401629" y="2222205"/>
            <a:ext cx="1867343" cy="1073888"/>
          </a:xfrm>
          <a:prstGeom prst="ellipse">
            <a:avLst/>
          </a:prstGeom>
          <a:solidFill>
            <a:srgbClr val="FF0000">
              <a:alpha val="0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401629" y="3469753"/>
            <a:ext cx="1934679" cy="1495651"/>
          </a:xfrm>
          <a:prstGeom prst="ellipse">
            <a:avLst/>
          </a:prstGeom>
          <a:solidFill>
            <a:srgbClr val="FF0000">
              <a:alpha val="0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45588" y="6014815"/>
            <a:ext cx="8018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Source: „Azure </a:t>
            </a:r>
            <a:r>
              <a:rPr lang="de-DE" sz="900" dirty="0" err="1"/>
              <a:t>Machine</a:t>
            </a:r>
            <a:r>
              <a:rPr lang="de-DE" sz="900" dirty="0"/>
              <a:t> Learning“, Jeff Barnes, ISBN 978-0-7356-9817-9</a:t>
            </a:r>
          </a:p>
        </p:txBody>
      </p:sp>
      <p:sp>
        <p:nvSpPr>
          <p:cNvPr id="8" name="Ellipse 7"/>
          <p:cNvSpPr/>
          <p:nvPr/>
        </p:nvSpPr>
        <p:spPr>
          <a:xfrm>
            <a:off x="7870874" y="3234539"/>
            <a:ext cx="1460122" cy="901366"/>
          </a:xfrm>
          <a:prstGeom prst="ellipse">
            <a:avLst/>
          </a:prstGeom>
          <a:solidFill>
            <a:srgbClr val="FF0000">
              <a:alpha val="0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18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Studio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531" y="2125186"/>
            <a:ext cx="6904365" cy="3752215"/>
          </a:xfrm>
          <a:prstGeom prst="rect">
            <a:avLst/>
          </a:prstGeom>
        </p:spPr>
      </p:pic>
      <p:sp>
        <p:nvSpPr>
          <p:cNvPr id="4" name="Inhaltsplatzhalter 2"/>
          <p:cNvSpPr txBox="1">
            <a:spLocks/>
          </p:cNvSpPr>
          <p:nvPr/>
        </p:nvSpPr>
        <p:spPr>
          <a:xfrm>
            <a:off x="838200" y="1825625"/>
            <a:ext cx="3797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hlinkClick r:id="rId3"/>
              </a:rPr>
              <a:t>https://studio.azureml.net</a:t>
            </a:r>
            <a:endParaRPr lang="de-DE" sz="2400" dirty="0"/>
          </a:p>
          <a:p>
            <a:r>
              <a:rPr lang="de-DE" sz="2400" dirty="0" err="1"/>
              <a:t>Graphical</a:t>
            </a:r>
            <a:r>
              <a:rPr lang="de-DE" sz="2400" dirty="0"/>
              <a:t> </a:t>
            </a:r>
            <a:r>
              <a:rPr lang="de-DE" sz="2400" dirty="0" err="1"/>
              <a:t>definition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processing</a:t>
            </a:r>
            <a:endParaRPr lang="de-DE" sz="2400" dirty="0"/>
          </a:p>
          <a:p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installation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software</a:t>
            </a:r>
            <a:r>
              <a:rPr lang="de-DE" sz="2400" dirty="0"/>
              <a:t> </a:t>
            </a:r>
            <a:r>
              <a:rPr lang="de-DE" sz="2400" dirty="0" err="1"/>
              <a:t>necessary</a:t>
            </a:r>
            <a:endParaRPr lang="de-DE" sz="2400" dirty="0"/>
          </a:p>
          <a:p>
            <a:r>
              <a:rPr lang="de-DE" sz="2400" dirty="0" err="1"/>
              <a:t>works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nearly</a:t>
            </a:r>
            <a:r>
              <a:rPr lang="de-DE" sz="2400" dirty="0"/>
              <a:t> all </a:t>
            </a:r>
            <a:r>
              <a:rPr lang="de-DE" sz="2400" dirty="0" err="1"/>
              <a:t>browsers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5763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Experiment / Templates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307" y="1637553"/>
            <a:ext cx="8203507" cy="453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6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Data-Import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viaWebservice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819886"/>
            <a:ext cx="10515600" cy="4351338"/>
          </a:xfrm>
        </p:spPr>
        <p:txBody>
          <a:bodyPr/>
          <a:lstStyle/>
          <a:p>
            <a:r>
              <a:rPr lang="de-DE" dirty="0"/>
              <a:t> save </a:t>
            </a:r>
            <a:r>
              <a:rPr lang="de-DE" dirty="0" err="1"/>
              <a:t>data</a:t>
            </a:r>
            <a:r>
              <a:rPr lang="de-DE" dirty="0"/>
              <a:t> in Azure-Cloud </a:t>
            </a:r>
          </a:p>
          <a:p>
            <a:r>
              <a:rPr lang="de-DE" dirty="0"/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Data via Webservice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838" y="1800847"/>
            <a:ext cx="3131824" cy="39677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126" y="4359499"/>
            <a:ext cx="5274712" cy="171976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623" y="2784446"/>
            <a:ext cx="3217107" cy="2000501"/>
          </a:xfrm>
          <a:prstGeom prst="rect">
            <a:avLst/>
          </a:prstGeom>
        </p:spPr>
      </p:pic>
      <p:cxnSp>
        <p:nvCxnSpPr>
          <p:cNvPr id="9" name="Gerade Verbindung mit Pfeil 8"/>
          <p:cNvCxnSpPr>
            <a:cxnSpLocks/>
          </p:cNvCxnSpPr>
          <p:nvPr/>
        </p:nvCxnSpPr>
        <p:spPr>
          <a:xfrm>
            <a:off x="4986670" y="2105247"/>
            <a:ext cx="2196183" cy="26497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3961999" y="4943703"/>
            <a:ext cx="1267226" cy="14016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303045" y="4200743"/>
            <a:ext cx="900831" cy="60324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4451926" y="2749092"/>
            <a:ext cx="1533877" cy="192841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R-Model / Python Model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Integration </a:t>
            </a:r>
            <a:r>
              <a:rPr lang="de-DE" dirty="0" err="1"/>
              <a:t>of</a:t>
            </a:r>
            <a:r>
              <a:rPr lang="de-DE" dirty="0"/>
              <a:t> R and Python</a:t>
            </a:r>
          </a:p>
          <a:p>
            <a:r>
              <a:rPr lang="de-DE" dirty="0"/>
              <a:t>Use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in R </a:t>
            </a:r>
            <a:r>
              <a:rPr lang="de-DE" dirty="0" err="1"/>
              <a:t>or</a:t>
            </a:r>
            <a:r>
              <a:rPr lang="de-DE" dirty="0"/>
              <a:t> Python</a:t>
            </a:r>
          </a:p>
          <a:p>
            <a:r>
              <a:rPr lang="de-DE" dirty="0"/>
              <a:t>Create and </a:t>
            </a:r>
            <a:r>
              <a:rPr lang="de-DE" dirty="0" err="1"/>
              <a:t>use</a:t>
            </a:r>
            <a:r>
              <a:rPr lang="de-DE" dirty="0"/>
              <a:t> own Models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750" y="1982572"/>
            <a:ext cx="4886675" cy="317651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24753"/>
            <a:ext cx="5470251" cy="191231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8995058" y="1901165"/>
            <a:ext cx="1172449" cy="3221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432455" y="3671467"/>
            <a:ext cx="999268" cy="4069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077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Webservice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4503"/>
            <a:ext cx="7667231" cy="302849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490" y="1585913"/>
            <a:ext cx="2884793" cy="3195638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V="1">
            <a:off x="4362824" y="2838824"/>
            <a:ext cx="4625788" cy="16495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992095" y="4105835"/>
            <a:ext cx="2354729" cy="1075765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871818" y="2283953"/>
            <a:ext cx="347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Manual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webservices</a:t>
            </a:r>
            <a:r>
              <a:rPr lang="de-DE" dirty="0"/>
              <a:t> possible (but not </a:t>
            </a:r>
            <a:r>
              <a:rPr lang="de-DE" dirty="0" err="1"/>
              <a:t>comfortable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137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Webservice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164" y="1795697"/>
            <a:ext cx="10515600" cy="399555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992095" y="4536831"/>
            <a:ext cx="1315007" cy="644769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908964" y="4346918"/>
            <a:ext cx="2376907" cy="1130104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786468" y="2736166"/>
            <a:ext cx="347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Excel-Files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plugin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consume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Webservices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 </a:t>
            </a:r>
            <a:r>
              <a:rPr lang="de-DE" dirty="0" err="1"/>
              <a:t>automatically</a:t>
            </a:r>
            <a:endParaRPr lang="de-DE" dirty="0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7650956" y="3871099"/>
            <a:ext cx="490150" cy="5412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73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Excel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consume</a:t>
            </a:r>
            <a:r>
              <a:rPr lang="de-DE" dirty="0"/>
              <a:t> Webservices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930" y="1825625"/>
            <a:ext cx="8798140" cy="435133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649508" y="4391008"/>
            <a:ext cx="504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  </a:t>
            </a:r>
            <a:r>
              <a:rPr lang="de-DE" dirty="0" err="1"/>
              <a:t>AddIn</a:t>
            </a:r>
            <a:r>
              <a:rPr lang="de-DE" dirty="0"/>
              <a:t>- für Excel überträgt Daten an Webservice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130056" y="4001294"/>
            <a:ext cx="551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   Daten für Prognoseanfrage markieren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130056" y="4827808"/>
            <a:ext cx="647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  Webservice sendet Daten inkl. Prognosen zurück ins Excel-Sheet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5195645" y="3827220"/>
            <a:ext cx="170121" cy="278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4576063" y="5080188"/>
            <a:ext cx="20213" cy="4168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8116312" y="4659804"/>
            <a:ext cx="1031534" cy="8007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5929181" y="5080188"/>
            <a:ext cx="1715629" cy="2518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2130056" y="4001294"/>
            <a:ext cx="296621" cy="3547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2112524" y="4833422"/>
            <a:ext cx="296621" cy="3547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632472" y="4403198"/>
            <a:ext cx="296621" cy="3547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347098" y="5399309"/>
            <a:ext cx="1360784" cy="761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1885444" y="5399309"/>
            <a:ext cx="5461654" cy="76147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082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087B3-5C6F-47F3-A9F7-776A5F5D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AML Studio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B355A-1227-4F93-A53D-89A6DE296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Models in </a:t>
            </a:r>
            <a:r>
              <a:rPr lang="de-DE" dirty="0" err="1"/>
              <a:t>graphical</a:t>
            </a:r>
            <a:r>
              <a:rPr lang="de-DE" dirty="0"/>
              <a:t> UI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r>
              <a:rPr lang="de-DE" dirty="0"/>
              <a:t>Create Webservices</a:t>
            </a:r>
          </a:p>
          <a:p>
            <a:r>
              <a:rPr lang="de-DE" dirty="0"/>
              <a:t>Use Webservices </a:t>
            </a:r>
            <a:r>
              <a:rPr lang="de-DE" dirty="0" err="1"/>
              <a:t>from</a:t>
            </a:r>
            <a:r>
              <a:rPr lang="de-DE" dirty="0"/>
              <a:t> R, Python, C#,…</a:t>
            </a:r>
          </a:p>
          <a:p>
            <a:r>
              <a:rPr lang="de-DE" dirty="0"/>
              <a:t>Use Webservices </a:t>
            </a:r>
            <a:r>
              <a:rPr lang="de-DE" dirty="0" err="1"/>
              <a:t>from</a:t>
            </a:r>
            <a:r>
              <a:rPr lang="de-DE" dirty="0"/>
              <a:t> Excel (Plugin)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2BBD1B-9D53-4BF6-BDAB-1D3D9937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18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847DB5-EC3C-4A27-BE1B-9ACB41452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555" y="2324594"/>
            <a:ext cx="4036868" cy="382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35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8192A-B1BB-4B14-8C85-D2457F54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AI Gallery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ABFEE5-978E-4E5A-AFA1-3F5A74FE7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/>
              <a:t>models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template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1CF16D-608C-48D7-8D19-614EA064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19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7B08B2-20D1-440F-ACA2-7975DCDBE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948" y="2275920"/>
            <a:ext cx="5404570" cy="390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3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C8804-54DB-4F98-AA5A-B9770878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</a:t>
            </a:r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A6D7E3-95D2-48FD-A77F-8E589835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2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8DB0E1B-3B35-43D0-AC1F-C39DDDB5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https://docs.microsoft.com/en-us/azure/machine-learning/</a:t>
            </a:r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DB06D5-7D65-4ED6-9144-867951148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92758"/>
            <a:ext cx="10826227" cy="264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2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Wrap-</a:t>
            </a:r>
            <a:r>
              <a:rPr lang="de-DE" dirty="0" err="1"/>
              <a:t>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Graphical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algorithms</a:t>
            </a:r>
            <a:endParaRPr lang="de-DE" dirty="0"/>
          </a:p>
          <a:p>
            <a:r>
              <a:rPr lang="de-DE" dirty="0"/>
              <a:t>Deploy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Webservice</a:t>
            </a:r>
          </a:p>
          <a:p>
            <a:r>
              <a:rPr lang="de-DE" dirty="0"/>
              <a:t>Use Excel oder individual Software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consume</a:t>
            </a:r>
            <a:r>
              <a:rPr lang="de-DE" dirty="0"/>
              <a:t> Webservices</a:t>
            </a:r>
          </a:p>
          <a:p>
            <a:r>
              <a:rPr lang="de-DE" dirty="0" err="1"/>
              <a:t>No</a:t>
            </a:r>
            <a:r>
              <a:rPr lang="de-DE" dirty="0"/>
              <a:t> software-installation </a:t>
            </a:r>
            <a:r>
              <a:rPr lang="de-DE" dirty="0" err="1"/>
              <a:t>necessary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license</a:t>
            </a:r>
            <a:r>
              <a:rPr lang="de-DE" dirty="0"/>
              <a:t> </a:t>
            </a:r>
            <a:r>
              <a:rPr lang="de-DE" dirty="0" err="1"/>
              <a:t>fee</a:t>
            </a:r>
            <a:r>
              <a:rPr lang="de-DE" dirty="0"/>
              <a:t>, just </a:t>
            </a:r>
            <a:r>
              <a:rPr lang="de-DE" dirty="0" err="1"/>
              <a:t>pay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</a:p>
          <a:p>
            <a:r>
              <a:rPr lang="de-DE" dirty="0"/>
              <a:t>Monthly </a:t>
            </a:r>
            <a:r>
              <a:rPr lang="de-DE" dirty="0" err="1"/>
              <a:t>billing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25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F4FFB-1F66-4C4F-AD00-111119AA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</a:t>
            </a:r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DC367A-941B-49A9-8612-A34D4655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3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25181D4-3BF8-42D6-90B8-BA9C9CB70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https://docs.microsoft.com/en-us/azure/machine-learning/</a:t>
            </a:r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CF5F060-7D13-40B2-9FEC-3E5E29B52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453485"/>
            <a:ext cx="9163050" cy="33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4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F4FFB-1F66-4C4F-AD00-111119AA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</a:t>
            </a:r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DC367A-941B-49A9-8612-A34D4655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4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25181D4-3BF8-42D6-90B8-BA9C9CB70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https://docs.microsoft.com/en-us/azure/machine-learning/</a:t>
            </a:r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E03B3B2-8EE3-4B72-A724-103EABC6C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71" y="2276811"/>
            <a:ext cx="6926892" cy="393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78C92-A3A6-40D3-BB54-5ACB1300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AML Studio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5EC8C5-472F-4262-8EDC-7B8B8FBC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Azure Machine Learning Studio </a:t>
            </a:r>
            <a:r>
              <a:rPr lang="en-US" dirty="0"/>
              <a:t>is a </a:t>
            </a:r>
          </a:p>
          <a:p>
            <a:pPr lvl="1"/>
            <a:r>
              <a:rPr lang="en-US" dirty="0"/>
              <a:t>collaborative, </a:t>
            </a:r>
            <a:r>
              <a:rPr lang="en-US" b="1" dirty="0"/>
              <a:t>drag-and-drop tool </a:t>
            </a:r>
          </a:p>
          <a:p>
            <a:pPr lvl="1"/>
            <a:r>
              <a:rPr lang="en-US" dirty="0"/>
              <a:t>you can use </a:t>
            </a:r>
            <a:r>
              <a:rPr lang="en-US" b="1" dirty="0"/>
              <a:t>to build, test, and deploy predictive analytics solutions </a:t>
            </a:r>
            <a:r>
              <a:rPr lang="en-US" dirty="0"/>
              <a:t>on your data. </a:t>
            </a:r>
          </a:p>
          <a:p>
            <a:pPr lvl="1"/>
            <a:r>
              <a:rPr lang="en-US" dirty="0"/>
              <a:t>Machine Learning Studio </a:t>
            </a:r>
            <a:r>
              <a:rPr lang="en-US" b="1" dirty="0"/>
              <a:t>publishes models as web services </a:t>
            </a:r>
          </a:p>
          <a:p>
            <a:pPr lvl="1"/>
            <a:r>
              <a:rPr lang="en-US" dirty="0"/>
              <a:t>that </a:t>
            </a:r>
            <a:r>
              <a:rPr lang="en-US" b="1" dirty="0"/>
              <a:t>can easily be consumed </a:t>
            </a:r>
            <a:r>
              <a:rPr lang="en-US" dirty="0"/>
              <a:t>by custom </a:t>
            </a:r>
            <a:r>
              <a:rPr lang="en-US" b="1" dirty="0"/>
              <a:t>apps or BI tools </a:t>
            </a:r>
            <a:r>
              <a:rPr lang="en-US" dirty="0"/>
              <a:t>such as </a:t>
            </a:r>
            <a:r>
              <a:rPr lang="en-US" b="1" dirty="0"/>
              <a:t>Excel</a:t>
            </a:r>
            <a:r>
              <a:rPr lang="en-US" dirty="0"/>
              <a:t>.</a:t>
            </a:r>
          </a:p>
          <a:p>
            <a:r>
              <a:rPr lang="en-US" dirty="0"/>
              <a:t>Machine Learning Studio is where </a:t>
            </a:r>
          </a:p>
          <a:p>
            <a:pPr lvl="1"/>
            <a:r>
              <a:rPr lang="en-US" dirty="0"/>
              <a:t>data science, predictive analytics, cloud resources, and your data meet.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305481-6291-4E2D-95CC-A5779FA6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33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Azure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60" y="2016369"/>
            <a:ext cx="9102337" cy="3563816"/>
          </a:xfrm>
          <a:ln w="47625">
            <a:solidFill>
              <a:schemeClr val="accent1">
                <a:lumMod val="75000"/>
              </a:schemeClr>
            </a:solidFill>
          </a:ln>
          <a:effectLst/>
        </p:spPr>
      </p:pic>
      <p:sp>
        <p:nvSpPr>
          <p:cNvPr id="5" name="Flussdiagramm: Magnetplattenspeicher 4"/>
          <p:cNvSpPr/>
          <p:nvPr/>
        </p:nvSpPr>
        <p:spPr>
          <a:xfrm>
            <a:off x="703385" y="3048001"/>
            <a:ext cx="1184030" cy="16060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91661" y="2414954"/>
            <a:ext cx="139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Data-Warehouse</a:t>
            </a:r>
          </a:p>
        </p:txBody>
      </p:sp>
      <p:sp>
        <p:nvSpPr>
          <p:cNvPr id="10" name="Rechteck: abgerundete Ecken 9"/>
          <p:cNvSpPr/>
          <p:nvPr/>
        </p:nvSpPr>
        <p:spPr>
          <a:xfrm>
            <a:off x="1266092" y="3656598"/>
            <a:ext cx="492370" cy="3761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oben gebogen 10"/>
          <p:cNvSpPr/>
          <p:nvPr/>
        </p:nvSpPr>
        <p:spPr>
          <a:xfrm>
            <a:off x="1758462" y="3681046"/>
            <a:ext cx="1473111" cy="186566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1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Visualize</a:t>
            </a:r>
            <a:r>
              <a:rPr lang="de-DE" dirty="0"/>
              <a:t> Data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995" y="1497468"/>
            <a:ext cx="1814722" cy="242064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88" y="2325854"/>
            <a:ext cx="4474005" cy="27373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153" y="3918117"/>
            <a:ext cx="2575374" cy="229013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133" y="1497468"/>
            <a:ext cx="3386326" cy="469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5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tasks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183" y="1535105"/>
            <a:ext cx="7193243" cy="4641858"/>
          </a:xfrm>
          <a:prstGeom prst="rect">
            <a:avLst/>
          </a:prstGeo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838201" y="1789805"/>
            <a:ext cx="33539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 err="1"/>
              <a:t>test</a:t>
            </a:r>
            <a:r>
              <a:rPr lang="de-DE" dirty="0"/>
              <a:t> and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algorithms</a:t>
            </a:r>
            <a:r>
              <a:rPr lang="de-DE" dirty="0"/>
              <a:t> 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formulars</a:t>
            </a:r>
            <a:r>
              <a:rPr lang="de-DE" dirty="0"/>
              <a:t> </a:t>
            </a:r>
            <a:r>
              <a:rPr lang="de-DE" dirty="0" err="1"/>
              <a:t>necessary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 just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different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27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0D5E8-F201-47A3-91D9-1FB9E01B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AML Studio –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F390B4-A96E-4CFC-A0DF-462EB3A0E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Machine Learning workspace</a:t>
            </a:r>
          </a:p>
          <a:p>
            <a:r>
              <a:rPr lang="en-US" dirty="0"/>
              <a:t>Upload existing data</a:t>
            </a:r>
          </a:p>
          <a:p>
            <a:r>
              <a:rPr lang="en-US" dirty="0"/>
              <a:t>Create a new experiment</a:t>
            </a:r>
          </a:p>
          <a:p>
            <a:r>
              <a:rPr lang="en-US" dirty="0"/>
              <a:t>Train and evaluate the models</a:t>
            </a:r>
          </a:p>
          <a:p>
            <a:r>
              <a:rPr lang="en-US" dirty="0"/>
              <a:t>Deploy the Web service</a:t>
            </a:r>
          </a:p>
          <a:p>
            <a:r>
              <a:rPr lang="en-US" dirty="0"/>
              <a:t>Access the Web service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CFBF14-0C76-4D3D-AAC0-01914F60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22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Breitbild</PresentationFormat>
  <Paragraphs>75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Azure  Machine Learning Studio</vt:lpstr>
      <vt:lpstr>Azure Machine Learning Documentation</vt:lpstr>
      <vt:lpstr>Azure Machine Learning Documentation</vt:lpstr>
      <vt:lpstr>Azure Machine Learning Documentation</vt:lpstr>
      <vt:lpstr>Introduction to AML Studio</vt:lpstr>
      <vt:lpstr>Azure Machine Learning</vt:lpstr>
      <vt:lpstr>Visualize Data</vt:lpstr>
      <vt:lpstr>Algorithms for different tasks</vt:lpstr>
      <vt:lpstr>AML Studio – how to use</vt:lpstr>
      <vt:lpstr>Training Loop / Retraining Loop</vt:lpstr>
      <vt:lpstr>Machine Learning Studio</vt:lpstr>
      <vt:lpstr>New Experiment / Templates</vt:lpstr>
      <vt:lpstr>Data-Import direct or viaWebservice</vt:lpstr>
      <vt:lpstr>R-Model / Python Model</vt:lpstr>
      <vt:lpstr>Create Webservice</vt:lpstr>
      <vt:lpstr>Create Webservice</vt:lpstr>
      <vt:lpstr>Use Excel to consume Webservices</vt:lpstr>
      <vt:lpstr>Introduction to AML Studio</vt:lpstr>
      <vt:lpstr>Azure AI Gallery</vt:lpstr>
      <vt:lpstr>Wrap-up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AI, Machine Learning, Azure</dc:title>
  <dc:creator>Stefan Scharr</dc:creator>
  <cp:lastModifiedBy>Stefan Scharr</cp:lastModifiedBy>
  <cp:revision>49</cp:revision>
  <dcterms:created xsi:type="dcterms:W3CDTF">2018-09-10T09:09:03Z</dcterms:created>
  <dcterms:modified xsi:type="dcterms:W3CDTF">2018-09-24T05:36:36Z</dcterms:modified>
</cp:coreProperties>
</file>