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0" r:id="rId2"/>
    <p:sldId id="292" r:id="rId3"/>
    <p:sldId id="305" r:id="rId4"/>
    <p:sldId id="293" r:id="rId5"/>
    <p:sldId id="306" r:id="rId6"/>
    <p:sldId id="294" r:id="rId7"/>
    <p:sldId id="295" r:id="rId8"/>
    <p:sldId id="307" r:id="rId9"/>
    <p:sldId id="296" r:id="rId10"/>
    <p:sldId id="297" r:id="rId11"/>
    <p:sldId id="298" r:id="rId12"/>
    <p:sldId id="302" r:id="rId13"/>
    <p:sldId id="299" r:id="rId14"/>
    <p:sldId id="300" r:id="rId15"/>
    <p:sldId id="303" r:id="rId16"/>
    <p:sldId id="304" r:id="rId17"/>
    <p:sldId id="301" r:id="rId18"/>
    <p:sldId id="309" r:id="rId19"/>
    <p:sldId id="30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2" d="100"/>
          <a:sy n="42" d="100"/>
        </p:scale>
        <p:origin x="36" y="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CBCEA3-42A7-4D60-9C49-BF20AF0BE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58F36A-EFB5-47D5-A436-9FD058895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738E-981E-4A73-968F-FC838A1F978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C5336-1D35-4739-92B7-1E818706E1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795D7-857A-4E61-B291-4D30DC991D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8ABB-8AF2-4DCF-A015-F6DCDB692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76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90ACC-0C1B-4F7D-895F-3B4A7F7193EE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61F-482C-4821-8F1D-53C74C889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5F7D0-590A-4874-967A-BF8119D6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25945-DF67-4994-8C30-B5B3C40C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D7527-B0A7-4820-BE8A-3E1D5A1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4-216D-462E-97F7-E6348A0B0D9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26272-0F4D-4C42-B1CE-12A93AB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B2C43-43A5-4F6B-AC26-26D8FA8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5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7CB66-4766-4FEC-A25A-E9CFDC7A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0C787-C1BE-4021-AA2C-0038E30A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AD511-092A-420C-B780-95BC3F42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A21F-0693-418C-9BCF-02E185206A9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B7692-8696-4C9E-8F17-182DC066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A2A4E-9B63-4A30-846B-F24147A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0F34E-BA41-4ACC-AAA5-59F42CA9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17B72D-3D10-434F-B3E7-633F19CA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747CF-D9F2-4763-AB79-A73FAD6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EE-B5C1-40FE-8C36-5F9DBAF43BC2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BE732-3EDB-4AB1-8FCB-DEA8787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F615B-6E71-47A7-8C1A-7951398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34F0-2BF1-45E4-9BFF-30B984FE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45887-3EBE-4881-AF51-D7F166D1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A1838-3864-4713-A09B-BF5A0692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BAB0-7388-491E-A4B3-BF0765A413E4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C74E3-D467-42E6-B2CF-A434959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CDA7B-D473-4139-A43F-608387B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F575C3C-9642-4235-9362-FC7898BA2D78}"/>
              </a:ext>
            </a:extLst>
          </p:cNvPr>
          <p:cNvCxnSpPr/>
          <p:nvPr userDrawn="1"/>
        </p:nvCxnSpPr>
        <p:spPr>
          <a:xfrm>
            <a:off x="606056" y="6246628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12B967-467B-4464-9CF9-B40239CECA91}"/>
              </a:ext>
            </a:extLst>
          </p:cNvPr>
          <p:cNvCxnSpPr/>
          <p:nvPr userDrawn="1"/>
        </p:nvCxnSpPr>
        <p:spPr>
          <a:xfrm>
            <a:off x="579553" y="1754141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5B69C-C6F9-4F81-B73E-02A7F7BA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3BF51-A60D-4185-A96C-5664888C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06EB1-AD3E-4C3E-BBAA-3C7547BD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3AD-048D-456D-AA0F-E1B60094CEA3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BD966-67AF-40CB-9641-6C0CEE61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9C83-E3E1-4BE3-8DA8-7B26D68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3A85-061F-4573-B238-CF8DDA6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2E07-7B74-42FB-ADF9-9645C9D1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DD605-B3E7-4FC6-9BB5-B51A88C2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E0404-DD70-4ACA-ABE4-C0593D1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C573-4AB5-4A49-A411-2850AAED6536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46628-871F-403B-88D5-6347732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F5B5A-4F11-49C6-A697-2548490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8382-2FCF-43A8-9680-C65B554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2E623-0679-411B-A3D9-5F6C0BA6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45693-B36E-4B24-8580-2D70F92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B6C79-81EC-4962-BCCD-865E44C9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10F42-7841-46C3-9CCB-DFD73767F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416ACC-6C06-4D2B-BE0E-FDDBB3F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F707-38A3-44D1-AE8D-98F8A8B9FB09}" type="datetime1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B2BC7D-58CE-4762-9C10-55B66CD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B4D04-F22C-4883-8586-2372E01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73D2-6702-4EC4-A1C8-690CF96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55994-8A6E-4F04-8B44-E59B03A8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149-BE93-411F-B80A-FECF8CAFABD6}" type="datetime1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9EB74-1D73-45AC-B005-A1619DA6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C94E7-1C00-44EA-AC7D-A690C76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009395-2EE9-48FB-AF42-0397FA5D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F10-5BAD-4657-A509-5FECD0CE7A6E}" type="datetime1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AFC94-8EAA-4162-9267-3E57B89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3BD3-EBC1-4BF8-8BE6-FF39D0C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65D79-5900-4D8B-8CBB-395629ED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EABF7-3DF5-4338-9E64-B699BE5C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58A95-5DE6-4031-8FDE-6B62A1C6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714F2-5F37-4B79-8B67-36C703BF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65-3036-4831-AAB4-1F2AA34B6F4A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31D03-7856-424E-90CA-B7A8A74B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FE4B3-DADC-4CE8-9D89-643C397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10422-4D88-41AD-9A55-6E37F2D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B6A6E6-7AA2-4C3A-8B4B-CB8629D2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733BB-BB51-409D-A8F9-1E549E77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6BF8D-6ED5-4EC8-9EBA-D52346A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FFA-69E5-4DF9-8220-4DB3B6695103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2961B-CCA2-4595-ACE5-A6026869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50E7-3089-4A6C-843D-5C0BD5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DCFFA-2923-4E3D-9E00-5DE57A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5BED5-728C-40D6-AB33-3D3A6D17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9A05C-4487-4617-91A2-1D1DCC4F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1318-5262-45E9-B387-98078DF61620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E07A5-3156-451E-A112-99BFE04C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28D0A-6367-4A13-BFB0-B25D3D6D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/" TargetMode="External"/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warm/" TargetMode="External"/><Relationship Id="rId2" Type="http://schemas.openxmlformats.org/officeDocument/2006/relationships/hyperlink" Target="http://kubernetes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40A47-4297-4723-88D6-A2738E3A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Container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88552-FE55-4357-9B9D-FA19017E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C5262E-AF90-4C79-B988-C486CA69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49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3B37-4560-4BF6-95EA-3020EF28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624A2-D632-4847-B135-0626EE0D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this way: an </a:t>
            </a:r>
            <a:r>
              <a:rPr lang="en-US" b="1" dirty="0"/>
              <a:t>image is like a powered-down computer</a:t>
            </a:r>
            <a:r>
              <a:rPr lang="en-US" dirty="0"/>
              <a:t>.</a:t>
            </a:r>
          </a:p>
          <a:p>
            <a:r>
              <a:rPr lang="en-US" dirty="0"/>
              <a:t> Starting up a container is like creating a brand new exact copy of that computer, software and all, only one that is running. </a:t>
            </a:r>
          </a:p>
          <a:p>
            <a:r>
              <a:rPr lang="en-US" dirty="0"/>
              <a:t>The </a:t>
            </a:r>
            <a:r>
              <a:rPr lang="en-US" b="1" dirty="0"/>
              <a:t>original computer (the image) </a:t>
            </a:r>
            <a:r>
              <a:rPr lang="en-US" dirty="0"/>
              <a:t>remains on your desk, still powered down, while </a:t>
            </a:r>
            <a:r>
              <a:rPr lang="en-US" b="1" dirty="0"/>
              <a:t>the new one (the container) </a:t>
            </a:r>
            <a:r>
              <a:rPr lang="en-US" dirty="0"/>
              <a:t>hums away busily with its assigned tasks. </a:t>
            </a:r>
          </a:p>
          <a:p>
            <a:r>
              <a:rPr lang="en-US" dirty="0"/>
              <a:t>in other words, </a:t>
            </a:r>
            <a:r>
              <a:rPr lang="en-US" b="1" dirty="0"/>
              <a:t>if an image is running, then it is a container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4049E-5A92-4BCE-B28B-E2E3B6E6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96E11-E33B-47E0-97F9-1DD96CD3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and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A51A-D6FF-4B8F-9ACD-73BF692B5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</a:t>
            </a:r>
            <a:r>
              <a:rPr lang="en-US" b="1" dirty="0"/>
              <a:t>turn an image into a container</a:t>
            </a:r>
            <a:r>
              <a:rPr lang="en-US" dirty="0"/>
              <a:t>, the Docker engine </a:t>
            </a:r>
          </a:p>
          <a:p>
            <a:pPr lvl="1"/>
            <a:r>
              <a:rPr lang="en-US" dirty="0"/>
              <a:t>takes the image, </a:t>
            </a:r>
          </a:p>
          <a:p>
            <a:pPr lvl="1"/>
            <a:r>
              <a:rPr lang="en-US" dirty="0"/>
              <a:t>adds a read-write filesystem on top </a:t>
            </a:r>
          </a:p>
          <a:p>
            <a:pPr lvl="1"/>
            <a:r>
              <a:rPr lang="en-US" dirty="0"/>
              <a:t>and initializes settings (container name, ID, network ports, etc.). </a:t>
            </a:r>
          </a:p>
          <a:p>
            <a:r>
              <a:rPr lang="en-US" dirty="0"/>
              <a:t>A </a:t>
            </a:r>
            <a:r>
              <a:rPr lang="en-US" b="1" dirty="0"/>
              <a:t>running container </a:t>
            </a:r>
            <a:r>
              <a:rPr lang="en-US" dirty="0"/>
              <a:t>has a currently executing process, </a:t>
            </a:r>
          </a:p>
          <a:p>
            <a:r>
              <a:rPr lang="en-US" dirty="0"/>
              <a:t>but a </a:t>
            </a:r>
            <a:r>
              <a:rPr lang="en-US" b="1" dirty="0"/>
              <a:t>container can also be stopped </a:t>
            </a:r>
            <a:r>
              <a:rPr lang="en-US" dirty="0"/>
              <a:t>(or, in Docker terminology, exited). </a:t>
            </a:r>
          </a:p>
          <a:p>
            <a:r>
              <a:rPr lang="en-US" dirty="0"/>
              <a:t>An </a:t>
            </a:r>
            <a:r>
              <a:rPr lang="en-US" b="1" dirty="0"/>
              <a:t>exited container is not running</a:t>
            </a:r>
            <a:r>
              <a:rPr lang="en-US" dirty="0"/>
              <a:t>, but that does not mean it has become an image: It </a:t>
            </a:r>
            <a:r>
              <a:rPr lang="en-US" b="1" dirty="0"/>
              <a:t>can be restarted </a:t>
            </a:r>
            <a:r>
              <a:rPr lang="en-US" dirty="0"/>
              <a:t>and </a:t>
            </a:r>
            <a:r>
              <a:rPr lang="en-US" b="1" dirty="0"/>
              <a:t>will retain all settings </a:t>
            </a:r>
            <a:r>
              <a:rPr lang="en-US" dirty="0"/>
              <a:t>and any filesystem changes. </a:t>
            </a:r>
          </a:p>
          <a:p>
            <a:r>
              <a:rPr lang="en-US" dirty="0"/>
              <a:t>Remember, though, that </a:t>
            </a:r>
            <a:r>
              <a:rPr lang="en-US" b="1" dirty="0"/>
              <a:t>you can save any given container as an image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53A30-1A67-445A-8A5D-C25200A6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75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BCC8A-F27C-4DE2-94A6-82073863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and Container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B468B3-D335-4A0B-93D1-78EF0D03E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209" y="1854200"/>
            <a:ext cx="6367338" cy="412273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5CC90C-B98A-4AF8-AE5E-5767A105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94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FE484-1E46-4EAD-A6C2-2945F035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and </a:t>
            </a:r>
            <a:r>
              <a:rPr lang="de-DE" dirty="0" err="1"/>
              <a:t>Volumes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0A6CF-2E0D-47C8-90DB-CC188948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up a Docker container you </a:t>
            </a:r>
            <a:r>
              <a:rPr lang="en-US" b="1" dirty="0"/>
              <a:t>can specify directories as mount points for volumes</a:t>
            </a:r>
            <a:r>
              <a:rPr lang="en-US" dirty="0"/>
              <a:t>, </a:t>
            </a:r>
          </a:p>
          <a:p>
            <a:r>
              <a:rPr lang="en-US" dirty="0"/>
              <a:t>directories are repositories for </a:t>
            </a:r>
            <a:r>
              <a:rPr lang="en-US" b="1" dirty="0"/>
              <a:t>shared or persistent data that remain even if a container gets removed</a:t>
            </a:r>
            <a:r>
              <a:rPr lang="en-US" dirty="0"/>
              <a:t>. </a:t>
            </a:r>
          </a:p>
          <a:p>
            <a:r>
              <a:rPr lang="en-US" dirty="0"/>
              <a:t>you don’t need to know anything about the host: you designate a volume, and </a:t>
            </a:r>
            <a:r>
              <a:rPr lang="en-US" b="1" dirty="0"/>
              <a:t>Docker makes sure it’s saved somewhere on, and retrievable from, the host system</a:t>
            </a:r>
            <a:r>
              <a:rPr lang="en-US" dirty="0"/>
              <a:t>. </a:t>
            </a:r>
          </a:p>
          <a:p>
            <a:r>
              <a:rPr lang="en-US" dirty="0"/>
              <a:t>When </a:t>
            </a:r>
            <a:r>
              <a:rPr lang="en-US" b="1" dirty="0"/>
              <a:t>a container is exited, any volumes it was using persist </a:t>
            </a:r>
            <a:r>
              <a:rPr lang="en-US" dirty="0"/>
              <a:t>— so if you start a second container it can use all the data from the previous one.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BB9918-9FC0-4628-BD62-31B299A8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1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517FE-588E-48E0-817F-01DFDB45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1AF6A3-F2E2-42AC-BDD2-42903CC5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>
                <a:hlinkClick r:id="rId2"/>
              </a:rPr>
              <a:t>Dockerfile</a:t>
            </a:r>
            <a:r>
              <a:rPr lang="en-US" dirty="0"/>
              <a:t> is a simple text file that contains a list of commands the Docker client calls (on the command line) when assembling an image.</a:t>
            </a:r>
          </a:p>
          <a:p>
            <a:r>
              <a:rPr lang="en-US" dirty="0"/>
              <a:t> This essentially automates the image creation process because these special files are, basically, scripts that automatically perform actions on a chosen base image. </a:t>
            </a:r>
          </a:p>
          <a:p>
            <a:r>
              <a:rPr lang="en-US" dirty="0" err="1"/>
              <a:t>Dockerfiles</a:t>
            </a:r>
            <a:r>
              <a:rPr lang="en-US" dirty="0"/>
              <a:t> are essentially the build instructions for a new project, written in executable code. </a:t>
            </a:r>
          </a:p>
          <a:p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similar in concept to the recipes and manifests found in infrastructure automation (IA) tools like </a:t>
            </a:r>
            <a:r>
              <a:rPr lang="en-US" dirty="0">
                <a:hlinkClick r:id="rId3"/>
              </a:rPr>
              <a:t>Chef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installs the operating system, all relevant components, and then makes sure all necessary dependencies are in place.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84228-1CF0-4D24-98EA-DC0F9F7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3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175A9-AE29-44DB-B12C-CCE6ACA9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8C35192-A035-48B8-94F3-E6280EF9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16" y="1825625"/>
            <a:ext cx="9067568" cy="435133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CCB583-3453-4D2B-AE69-5DC5B10F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88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76F96-111C-49BF-893F-847EA661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in 12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FEDA1-7E97-4FA5-96F0-3BADAE4E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https://www.youtube.com/watch?v=YFl2mCHdv24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9D4A75-F2C1-42DD-87D2-4AE3A8F1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48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D5F8C-4DF2-47B7-89CA-B1333F8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930D5-EB37-4E78-864B-2D44CDE6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registry is the central distribution point for deploying Docker containers. </a:t>
            </a:r>
          </a:p>
          <a:p>
            <a:r>
              <a:rPr lang="en-US" dirty="0"/>
              <a:t>You can orchestrate distribution directly from your Docker host, or use an agent like </a:t>
            </a:r>
            <a:r>
              <a:rPr lang="en-US" dirty="0">
                <a:hlinkClick r:id="rId2"/>
              </a:rPr>
              <a:t>Kubernetes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Docker Swarm</a:t>
            </a:r>
            <a:r>
              <a:rPr lang="en-US" dirty="0"/>
              <a:t> to gain features such as automated deployment and scaling.</a:t>
            </a:r>
          </a:p>
          <a:p>
            <a:r>
              <a:rPr lang="en-US" dirty="0"/>
              <a:t>The registry works basically like a git repository, allowing you to push and pull container images. </a:t>
            </a:r>
          </a:p>
          <a:p>
            <a:r>
              <a:rPr lang="en-US" dirty="0"/>
              <a:t>For example, a project’s DevOps person would likely be in charge of creating the </a:t>
            </a:r>
            <a:r>
              <a:rPr lang="en-US" dirty="0" err="1"/>
              <a:t>Dockerfile</a:t>
            </a:r>
            <a:r>
              <a:rPr lang="en-US" dirty="0"/>
              <a:t>, building the relevant container image, and then pushing it to the registry. </a:t>
            </a:r>
          </a:p>
          <a:p>
            <a:r>
              <a:rPr lang="en-US" dirty="0"/>
              <a:t>Any other developer working on the project can now simply pull the latest version from the registry and use it.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814F21-87EE-4295-B5C4-D4CC258F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68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5B73D-8D3D-4669-B757-3E1636CD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87E62-A082-4518-8ED6-E4BF7909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https://www.docker.com/products/docker-desktop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B199D-FFB5-4134-8904-8CADB1D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687FCD-793F-4E24-ABAB-A0A64FD4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405394"/>
            <a:ext cx="6762750" cy="33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1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C7A3E-1672-4E76-B257-DCBB7C5D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Look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tutorials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2E9D7-36C0-4909-9C19-F2B64838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https://docs.docker.com/get-started/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26426-1739-4E94-8A7A-89F7FB5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94A1F8-4F66-40C7-8559-CEED35BD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0825"/>
            <a:ext cx="7882890" cy="32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A3D1-CF03-45F8-80C3-18064E50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and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0B521-55C3-4FFB-9532-B3C73643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r>
              <a:rPr lang="en-US" dirty="0"/>
              <a:t>Docker is a platform for </a:t>
            </a:r>
            <a:r>
              <a:rPr lang="en-US" b="1" dirty="0"/>
              <a:t>developers and sysadmins 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develop, deploy, and run</a:t>
            </a:r>
            <a:r>
              <a:rPr lang="en-US" dirty="0"/>
              <a:t> applications with containers. </a:t>
            </a:r>
          </a:p>
          <a:p>
            <a:r>
              <a:rPr lang="en-US" dirty="0"/>
              <a:t>The use of Linux containers to </a:t>
            </a:r>
          </a:p>
          <a:p>
            <a:pPr marL="0" indent="0">
              <a:buNone/>
            </a:pPr>
            <a:r>
              <a:rPr lang="en-US" dirty="0"/>
              <a:t>   deploy applications is called </a:t>
            </a:r>
          </a:p>
          <a:p>
            <a:pPr marL="0" indent="0">
              <a:buNone/>
            </a:pPr>
            <a:r>
              <a:rPr lang="en-US" b="1" i="1" dirty="0"/>
              <a:t>   containerization</a:t>
            </a:r>
            <a:r>
              <a:rPr lang="en-US" dirty="0"/>
              <a:t>. </a:t>
            </a:r>
          </a:p>
          <a:p>
            <a:r>
              <a:rPr lang="en-US" dirty="0"/>
              <a:t>Containers are not new, but their </a:t>
            </a:r>
          </a:p>
          <a:p>
            <a:pPr marL="0" indent="0">
              <a:buNone/>
            </a:pPr>
            <a:r>
              <a:rPr lang="en-US" dirty="0"/>
              <a:t>   use for easily deploying applications is.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2B2BE-3112-404B-8C7C-85304F85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075CE6-726B-420A-9658-D8F3791A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22" y="2706876"/>
            <a:ext cx="5088762" cy="28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9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7B36B-4324-42A2-9CE2-577CECA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Container 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9E3317-3C0A-4CA6-92CB-7E8EBF7B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7" y="2001044"/>
            <a:ext cx="7896225" cy="40005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18B19C-EBE2-4081-B68E-93390A4C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43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A315A-137C-4651-942E-4D96E5C3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Concepts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58C21-6CDF-46E8-A519-0B8B74652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Containerization</a:t>
            </a:r>
            <a:r>
              <a:rPr lang="en-US" dirty="0"/>
              <a:t> is increasingly popular because containers are:</a:t>
            </a:r>
          </a:p>
          <a:p>
            <a:r>
              <a:rPr lang="en-US" dirty="0"/>
              <a:t>Flexible: Even the most complex applications can be containerized.</a:t>
            </a:r>
          </a:p>
          <a:p>
            <a:r>
              <a:rPr lang="en-US" dirty="0"/>
              <a:t>Lightweight: Containers leverage and share the host kernel.</a:t>
            </a:r>
          </a:p>
          <a:p>
            <a:r>
              <a:rPr lang="en-US" b="1" dirty="0"/>
              <a:t>Interchangeable</a:t>
            </a:r>
            <a:r>
              <a:rPr lang="en-US" dirty="0"/>
              <a:t>: You can deploy updates and upgrades on-the-fly.</a:t>
            </a:r>
          </a:p>
          <a:p>
            <a:r>
              <a:rPr lang="en-US" dirty="0"/>
              <a:t>Portable: You can build locally, deploy to the cloud, and run anywhere.</a:t>
            </a:r>
          </a:p>
          <a:p>
            <a:r>
              <a:rPr lang="en-US" dirty="0"/>
              <a:t>Scalable: You can increase and automatically distribute container replicas.</a:t>
            </a:r>
          </a:p>
          <a:p>
            <a:r>
              <a:rPr lang="en-US" dirty="0"/>
              <a:t>Stackable: You can stack services vertically and on-the-fly.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9C22BE-D7B7-4F0D-9061-8676EF41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7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207E-E72F-4C96-BC87-476BB0D7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Containers?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0E16D14-BF82-4CF1-94F5-1F7F41CC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1972469"/>
            <a:ext cx="6848475" cy="40576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D4F704-0C96-47D0-A30C-E00B17E9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13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9B8C-CB9E-46A5-94FF-BB7EE156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and Containers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31AB1-C48C-41F9-A97C-75CC6E7E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6</a:t>
            </a:fld>
            <a:endParaRPr lang="de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0AC73E-F191-4F83-AEB8-B695B6969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9916"/>
            <a:ext cx="989560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launched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by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running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an 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image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 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executable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package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everything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needed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application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runtime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libraries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variables, and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configuration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A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container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a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runtime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instance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of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image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becomes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memory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executed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running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containers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just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Linux.</a:t>
            </a:r>
          </a:p>
        </p:txBody>
      </p:sp>
    </p:spTree>
    <p:extLst>
      <p:ext uri="{BB962C8B-B14F-4D97-AF65-F5344CB8AC3E}">
        <p14:creationId xmlns:p14="http://schemas.microsoft.com/office/powerpoint/2010/main" val="207544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873CB-6483-4CFC-815B-4429377D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and Virtual Machines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9072D8A-9FFD-4464-9ED0-90A31119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9" y="1886765"/>
            <a:ext cx="3566595" cy="319763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F2AD00-2267-4505-AC71-88B97C0F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1B54D9-932F-4F18-AC11-5260A5D9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03" y="1844251"/>
            <a:ext cx="3605348" cy="324015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A3F3214-417C-42FA-A674-4862C33E7EFB}"/>
              </a:ext>
            </a:extLst>
          </p:cNvPr>
          <p:cNvSpPr txBox="1"/>
          <p:nvPr/>
        </p:nvSpPr>
        <p:spPr>
          <a:xfrm>
            <a:off x="570985" y="5096690"/>
            <a:ext cx="4959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container</a:t>
            </a:r>
            <a:r>
              <a:rPr lang="en-US" sz="1600" dirty="0"/>
              <a:t> runs </a:t>
            </a:r>
            <a:r>
              <a:rPr lang="en-US" sz="1600" i="1" dirty="0"/>
              <a:t>natively</a:t>
            </a:r>
            <a:r>
              <a:rPr lang="en-US" sz="1600" dirty="0"/>
              <a:t> on Linux and shares the kernel of the host machine with other containers. It runs a discrete process, taking no more memory than any other executable, making it lightweight.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D0B713-35A4-4D78-A6E7-801B941A4993}"/>
              </a:ext>
            </a:extLst>
          </p:cNvPr>
          <p:cNvSpPr txBox="1"/>
          <p:nvPr/>
        </p:nvSpPr>
        <p:spPr>
          <a:xfrm>
            <a:off x="6577448" y="5092757"/>
            <a:ext cx="5126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virtual machine</a:t>
            </a:r>
            <a:r>
              <a:rPr lang="en-US" sz="1600" dirty="0"/>
              <a:t> (VM) runs a full-blown “guest” operating system with </a:t>
            </a:r>
            <a:r>
              <a:rPr lang="en-US" sz="1600" i="1" dirty="0"/>
              <a:t>virtual</a:t>
            </a:r>
            <a:r>
              <a:rPr lang="en-US" sz="1600" dirty="0"/>
              <a:t> access to host resources through a hypervisor. In general, VMs provide an environment with more resources than most applications need.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7094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629E2-56ED-48AD-AC72-BAB24617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Containers and Virtual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386D2-7B87-41B8-835A-039A0F90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6FFB8-F612-45E4-A0E1-0020B989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606C48-E8A7-4E3F-8A9A-6EAF6E3B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54810"/>
            <a:ext cx="6805612" cy="43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5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7587B-6C7A-4682-98AB-659468A8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AF771-DB81-48DB-8821-2DDEC71F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Containers:</a:t>
            </a:r>
          </a:p>
          <a:p>
            <a:pPr lvl="1"/>
            <a:r>
              <a:rPr lang="en-US" dirty="0"/>
              <a:t>What’s inside the container is of no concern to the delivery system</a:t>
            </a:r>
          </a:p>
          <a:p>
            <a:pPr lvl="1"/>
            <a:r>
              <a:rPr lang="en-US" dirty="0"/>
              <a:t>the uniform exterior of the container means distribution is easily standardized each step of the way.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Dockerized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App </a:t>
            </a:r>
            <a:r>
              <a:rPr lang="en-US" dirty="0"/>
              <a:t>does not care </a:t>
            </a:r>
          </a:p>
          <a:p>
            <a:pPr lvl="2"/>
            <a:r>
              <a:rPr lang="en-US" sz="2400" dirty="0"/>
              <a:t>if it’s on a </a:t>
            </a:r>
            <a:r>
              <a:rPr lang="en-US" sz="2400" dirty="0">
                <a:highlight>
                  <a:srgbClr val="FFFF00"/>
                </a:highlight>
                <a:hlinkClick r:id="rId2"/>
              </a:rPr>
              <a:t>Kubernetes</a:t>
            </a:r>
            <a:r>
              <a:rPr lang="en-US" sz="2400" dirty="0">
                <a:highlight>
                  <a:srgbClr val="FFFF00"/>
                </a:highlight>
              </a:rPr>
              <a:t> cluster </a:t>
            </a:r>
          </a:p>
          <a:p>
            <a:pPr lvl="2"/>
            <a:r>
              <a:rPr lang="en-US" sz="2400" dirty="0"/>
              <a:t>or a </a:t>
            </a:r>
            <a:r>
              <a:rPr lang="en-US" sz="2400" dirty="0">
                <a:highlight>
                  <a:srgbClr val="FFFF00"/>
                </a:highlight>
              </a:rPr>
              <a:t>lone server </a:t>
            </a:r>
          </a:p>
          <a:p>
            <a:pPr lvl="1"/>
            <a:r>
              <a:rPr lang="en-US" dirty="0"/>
              <a:t>it will be able to run on any environment, anywhere, so long </a:t>
            </a:r>
            <a:r>
              <a:rPr lang="en-US" b="1" dirty="0">
                <a:highlight>
                  <a:srgbClr val="FFFF00"/>
                </a:highlight>
              </a:rPr>
              <a:t>as the Docker platform is installed.</a:t>
            </a:r>
            <a:endParaRPr lang="de-DE" b="1" dirty="0">
              <a:highlight>
                <a:srgbClr val="FFFF00"/>
              </a:highlight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0ED42-0559-4D29-86A9-1FEF9C1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Breitbild</PresentationFormat>
  <Paragraphs>101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Container</vt:lpstr>
      <vt:lpstr>Container and Docker</vt:lpstr>
      <vt:lpstr>Why Container ?</vt:lpstr>
      <vt:lpstr>Docker Concepts</vt:lpstr>
      <vt:lpstr>Why Containers?</vt:lpstr>
      <vt:lpstr>Images and Containers</vt:lpstr>
      <vt:lpstr>Container and Virtual Machines</vt:lpstr>
      <vt:lpstr>Containers and Virtual Machines</vt:lpstr>
      <vt:lpstr>Containers</vt:lpstr>
      <vt:lpstr>Images</vt:lpstr>
      <vt:lpstr>Images and Container</vt:lpstr>
      <vt:lpstr>Images and Container</vt:lpstr>
      <vt:lpstr>Container and Volumes</vt:lpstr>
      <vt:lpstr>Dockerfiles</vt:lpstr>
      <vt:lpstr>Dockerfiles</vt:lpstr>
      <vt:lpstr>Docker in 12 Minutes</vt:lpstr>
      <vt:lpstr>Registry</vt:lpstr>
      <vt:lpstr>Install Docker</vt:lpstr>
      <vt:lpstr>Look at the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Machine Learning, Azure</dc:title>
  <dc:creator>Stefan Scharr</dc:creator>
  <cp:lastModifiedBy>Stefan Scharr</cp:lastModifiedBy>
  <cp:revision>56</cp:revision>
  <dcterms:created xsi:type="dcterms:W3CDTF">2018-09-10T09:09:03Z</dcterms:created>
  <dcterms:modified xsi:type="dcterms:W3CDTF">2018-09-25T05:50:10Z</dcterms:modified>
</cp:coreProperties>
</file>