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7" r:id="rId3"/>
    <p:sldId id="265" r:id="rId5"/>
    <p:sldId id="259" r:id="rId6"/>
    <p:sldId id="260" r:id="rId7"/>
    <p:sldId id="267" r:id="rId8"/>
    <p:sldId id="261" r:id="rId9"/>
    <p:sldId id="262" r:id="rId10"/>
    <p:sldId id="263" r:id="rId11"/>
    <p:sldId id="279" r:id="rId12"/>
    <p:sldId id="287" r:id="rId13"/>
    <p:sldId id="276" r:id="rId14"/>
    <p:sldId id="280" r:id="rId15"/>
    <p:sldId id="277" r:id="rId16"/>
    <p:sldId id="278" r:id="rId17"/>
    <p:sldId id="285" r:id="rId18"/>
  </p:sldIdLst>
  <p:sldSz cx="12192000" cy="6858000"/>
  <p:notesSz cx="6858000" cy="9144000"/>
  <p:embeddedFontLst>
    <p:embeddedFont>
      <p:font typeface="Calibri" panose="020F0502020204030204"/>
      <p:regular r:id="rId22"/>
    </p:embeddedFont>
    <p:embeddedFont>
      <p:font typeface="Poppins" panose="0000050000000000000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840B075-6EF5-48B5-A6D8-1DA6AB4E73CC}" styleName="Table_0">
    <a:wholeTbl>
      <a:tcTxStyle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Style>
        <a:tcBdr/>
        <a:fill>
          <a:solidFill>
            <a:srgbClr val="CDD4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DD4EA"/>
          </a:solidFill>
        </a:fill>
      </a:tcStyle>
    </a:band1V>
    <a:band2V>
      <a:tcStyle>
        <a:tcBdr/>
      </a:tcStyle>
    </a:band2V>
    <a:lastCol>
      <a:tcTxStyle b="on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73" name="Google Shape;73;p2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10" name="Google Shape;110;p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10" name="Google Shape;110;p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10" name="Google Shape;110;p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10" name="Google Shape;110;p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10" name="Google Shape;110;p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10" name="Google Shape;110;p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79" name="Google Shape;79;p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85" name="Google Shape;85;p4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91" name="Google Shape;91;p5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91" name="Google Shape;91;p5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97" name="Google Shape;97;p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03" name="Google Shape;103;p7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10" name="Google Shape;110;p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10" name="Google Shape;110;p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ytuł i zawartość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4" name="Google Shape;14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2"/>
          <p:cNvSpPr/>
          <p:nvPr/>
        </p:nvSpPr>
        <p:spPr>
          <a:xfrm>
            <a:off x="10911636" y="-773508"/>
            <a:ext cx="2111432" cy="2111432"/>
          </a:xfrm>
          <a:prstGeom prst="ellipse">
            <a:avLst/>
          </a:prstGeom>
          <a:solidFill>
            <a:srgbClr val="98A1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" name="Google Shape;16;p12"/>
          <p:cNvSpPr/>
          <p:nvPr/>
        </p:nvSpPr>
        <p:spPr>
          <a:xfrm rot="-2793109">
            <a:off x="11309305" y="4498671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</a:t>
            </a: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" name="Google Shape;17;p12"/>
          <p:cNvSpPr/>
          <p:nvPr/>
        </p:nvSpPr>
        <p:spPr>
          <a:xfrm rot="-1002334">
            <a:off x="-581181" y="-552332"/>
            <a:ext cx="1396941" cy="1335601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>
  <p:cSld name="1_Slajd tytułowy 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ctrTitle"/>
          </p:nvPr>
        </p:nvSpPr>
        <p:spPr>
          <a:xfrm>
            <a:off x="388883" y="1041400"/>
            <a:ext cx="695063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" name="Google Shape;20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3"/>
          <p:cNvSpPr/>
          <p:nvPr/>
        </p:nvSpPr>
        <p:spPr>
          <a:xfrm rot="-1002334">
            <a:off x="11243410" y="904269"/>
            <a:ext cx="1847923" cy="1847923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" name="Google Shape;23;p13"/>
          <p:cNvSpPr/>
          <p:nvPr/>
        </p:nvSpPr>
        <p:spPr>
          <a:xfrm>
            <a:off x="-546948" y="-935831"/>
            <a:ext cx="1871662" cy="1871662"/>
          </a:xfrm>
          <a:prstGeom prst="ellipse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" name="Google Shape;24;p13"/>
          <p:cNvSpPr txBox="1"/>
          <p:nvPr>
            <p:ph type="subTitle" idx="1"/>
          </p:nvPr>
        </p:nvSpPr>
        <p:spPr>
          <a:xfrm>
            <a:off x="388883" y="3496355"/>
            <a:ext cx="69506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25" name="Google Shape;25;p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339522" y="2521772"/>
            <a:ext cx="71479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3"/>
          <p:cNvSpPr/>
          <p:nvPr/>
        </p:nvSpPr>
        <p:spPr>
          <a:xfrm>
            <a:off x="8712742" y="4447259"/>
            <a:ext cx="2301945" cy="2343600"/>
          </a:xfrm>
          <a:prstGeom prst="roundRect">
            <a:avLst>
              <a:gd name="adj" fmla="val 9719"/>
            </a:avLst>
          </a:prstGeom>
          <a:blipFill rotWithShape="1">
            <a:blip r:embed="rId4"/>
            <a:stretch>
              <a:fillRect l="-21152" t="-2992" r="-21152" b="-7364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7" name="Google Shape;27;p13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716348" y="3236148"/>
            <a:ext cx="714796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Slajd tytułowy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type="subTitle" idx="1"/>
          </p:nvPr>
        </p:nvSpPr>
        <p:spPr>
          <a:xfrm>
            <a:off x="1524000" y="3602038"/>
            <a:ext cx="9144000" cy="108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31" name="Google Shape;31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291552" y="3591391"/>
            <a:ext cx="7267848" cy="6107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6110" y="209347"/>
            <a:ext cx="797776" cy="889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>
  <p:cSld name="1_Slajd tytułow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5" name="Google Shape;35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5"/>
          <p:cNvSpPr/>
          <p:nvPr/>
        </p:nvSpPr>
        <p:spPr>
          <a:xfrm rot="-1002334">
            <a:off x="-458579" y="-534985"/>
            <a:ext cx="1847923" cy="1847923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8" name="Google Shape;38;p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171123" y="4493570"/>
            <a:ext cx="7043864" cy="583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5"/>
          <p:cNvPicPr preferRelativeResize="0"/>
          <p:nvPr/>
        </p:nvPicPr>
        <p:blipFill rotWithShape="1">
          <a:blip r:embed="rId4"/>
          <a:srcRect l="77135" t="68889"/>
          <a:stretch>
            <a:fillRect/>
          </a:stretch>
        </p:blipFill>
        <p:spPr>
          <a:xfrm>
            <a:off x="10693055" y="3962399"/>
            <a:ext cx="2475959" cy="2245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>
  <p:cSld name="1_Tytuł i zawartość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8200" y="365125"/>
            <a:ext cx="8852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type="body" idx="1"/>
          </p:nvPr>
        </p:nvSpPr>
        <p:spPr>
          <a:xfrm>
            <a:off x="838199" y="1825625"/>
            <a:ext cx="1021007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6"/>
          <p:cNvSpPr/>
          <p:nvPr/>
        </p:nvSpPr>
        <p:spPr>
          <a:xfrm rot="-2793109">
            <a:off x="11390761" y="4878136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4" name="Google Shape;44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6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6" name="Google Shape;46;p16"/>
          <p:cNvPicPr preferRelativeResize="0"/>
          <p:nvPr/>
        </p:nvPicPr>
        <p:blipFill rotWithShape="1">
          <a:blip r:embed="rId3"/>
          <a:srcRect l="8875" t="5333" r="75115" b="74200"/>
          <a:stretch>
            <a:fillRect/>
          </a:stretch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Porównanie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839788" y="365125"/>
            <a:ext cx="885086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0" name="Google Shape;50;p17"/>
          <p:cNvSpPr txBox="1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2" name="Google Shape;52;p17"/>
          <p:cNvSpPr txBox="1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3" name="Google Shape;53;p17"/>
          <p:cNvPicPr preferRelativeResize="0"/>
          <p:nvPr/>
        </p:nvPicPr>
        <p:blipFill rotWithShape="1">
          <a:blip r:embed="rId2"/>
          <a:srcRect r="84470" b="70777"/>
          <a:stretch>
            <a:fillRect/>
          </a:stretch>
        </p:blipFill>
        <p:spPr>
          <a:xfrm>
            <a:off x="2140897" y="-1154171"/>
            <a:ext cx="1681656" cy="21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7"/>
          <p:cNvSpPr/>
          <p:nvPr/>
        </p:nvSpPr>
        <p:spPr>
          <a:xfrm rot="-780000">
            <a:off x="-679854" y="6817895"/>
            <a:ext cx="4796590" cy="80210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5" name="Google Shape;55;p1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7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7" name="Google Shape;57;p17"/>
          <p:cNvPicPr preferRelativeResize="0"/>
          <p:nvPr/>
        </p:nvPicPr>
        <p:blipFill rotWithShape="1">
          <a:blip r:embed="rId4"/>
          <a:srcRect l="8875" t="5333" r="75115" b="74200"/>
          <a:stretch>
            <a:fillRect/>
          </a:stretch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Pusty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 rot="-2793109">
            <a:off x="11390761" y="4878136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60" name="Google Shape;60;p18"/>
          <p:cNvPicPr preferRelativeResize="0"/>
          <p:nvPr/>
        </p:nvPicPr>
        <p:blipFill rotWithShape="1">
          <a:blip r:embed="rId2"/>
          <a:srcRect r="84470" b="70777"/>
          <a:stretch>
            <a:fillRect/>
          </a:stretch>
        </p:blipFill>
        <p:spPr>
          <a:xfrm>
            <a:off x="-194856" y="-934857"/>
            <a:ext cx="1681656" cy="21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8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" name="Google Shape;62;p18"/>
          <p:cNvSpPr/>
          <p:nvPr/>
        </p:nvSpPr>
        <p:spPr>
          <a:xfrm rot="-780000">
            <a:off x="-679854" y="6817895"/>
            <a:ext cx="4796590" cy="80210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63" name="Google Shape;63;p18"/>
          <p:cNvPicPr preferRelativeResize="0"/>
          <p:nvPr/>
        </p:nvPicPr>
        <p:blipFill rotWithShape="1">
          <a:blip r:embed="rId3"/>
          <a:srcRect l="8875" t="5333" r="75115" b="74200"/>
          <a:stretch>
            <a:fillRect/>
          </a:stretch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type="ctrTitle"/>
          </p:nvPr>
        </p:nvSpPr>
        <p:spPr>
          <a:xfrm>
            <a:off x="388883" y="1041400"/>
            <a:ext cx="695063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</a:pPr>
            <a:r>
              <a:rPr lang="en-US" sz="50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Projekt Końcowy</a:t>
            </a:r>
            <a:endParaRPr sz="50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6" name="Google Shape;76;p2"/>
          <p:cNvSpPr txBox="1"/>
          <p:nvPr>
            <p:ph type="subTitle" idx="1"/>
          </p:nvPr>
        </p:nvSpPr>
        <p:spPr>
          <a:xfrm>
            <a:off x="388883" y="3496355"/>
            <a:ext cx="69506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000"/>
              <a:buNone/>
            </a:pPr>
            <a:r>
              <a:rPr lang="pl-PL" altLang="en-US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Anna Stefańska</a:t>
            </a:r>
            <a:r>
              <a:rPr lang="en-US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000"/>
              <a:buNone/>
            </a:pPr>
            <a:r>
              <a:rPr lang="en-US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ZDtestPol</a:t>
            </a:r>
            <a:r>
              <a:rPr lang="pl-PL" altLang="en-US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98</a:t>
            </a: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000"/>
              <a:buNone/>
            </a:pPr>
            <a:r>
              <a:rPr lang="pl-PL" altLang="en-US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MrBuggy6-Project</a:t>
            </a:r>
            <a:br>
              <a:rPr lang="en-US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</a:b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US" sz="35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</a:br>
            <a:br>
              <a:rPr lang="en-US" sz="35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</a:br>
            <a:r>
              <a:rPr lang="en-US" sz="35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Przepisanie wybranego przypadku testowego za pomocą Behavior Driven Development.</a:t>
            </a:r>
            <a:br>
              <a:rPr sz="35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</a:br>
            <a:br>
              <a:rPr sz="35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</a:br>
            <a:endParaRPr sz="35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13" name="Google Shape;113;p8"/>
          <p:cNvSpPr txBox="1"/>
          <p:nvPr>
            <p:ph type="body" idx="1"/>
          </p:nvPr>
        </p:nvSpPr>
        <p:spPr>
          <a:xfrm>
            <a:off x="775335" y="1772920"/>
            <a:ext cx="10083800" cy="4351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charset="0"/>
              <a:buChar char="Ø"/>
            </a:pPr>
            <a:r>
              <a:rPr lang="pl-PL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Do utworzenia wybranych przypadków testowych za pomocą BDD wykorzystałam stronę :</a:t>
            </a:r>
            <a:endParaRPr lang="pl-PL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pl-PL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https://react-shopping-cart-67954.firebaseapp.com/</a:t>
            </a:r>
            <a:endParaRPr lang="pl-PL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pl-PL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5715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charset="0"/>
              <a:buChar char="Ø"/>
            </a:pPr>
            <a:r>
              <a:rPr lang="pl-PL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Przypadki zostały utworzone w aplikacji</a:t>
            </a:r>
            <a:r>
              <a:rPr lang="pl-PL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Intellij IDEA Community Edition 2022 1.1.</a:t>
            </a:r>
            <a:endParaRPr lang="pl-PL" b="1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pl-PL" b="1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pl-PL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pl-PL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pl-PL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pl-PL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36880" y="-1184275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pl-PL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Nagrywanie testów za pomocą Narzędzia Selenium IDE</a:t>
            </a:r>
            <a:endParaRPr sz="35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13" name="Google Shape;113;p8"/>
          <p:cNvSpPr txBox="1"/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Przyjmijmy poniższy scenariusz:</a:t>
            </a:r>
            <a:endParaRPr b="1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1)</a:t>
            </a:r>
            <a:r>
              <a: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Wejdź na stronę www.x-kom.pl.</a:t>
            </a: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2)</a:t>
            </a:r>
            <a:r>
              <a: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W wyszukiwarce wpisz: Samsung Galaxy S20+ G985F Dual SIM Cosmic Black.</a:t>
            </a: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3)</a:t>
            </a:r>
            <a:r>
              <a: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Kliknij ikonę lupy.</a:t>
            </a: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4)</a:t>
            </a:r>
            <a:r>
              <a: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Kliknij na produkt.</a:t>
            </a: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5)</a:t>
            </a:r>
            <a:r>
              <a: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Kliknij na przycisk Dodaj do koszyka.</a:t>
            </a: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6)</a:t>
            </a:r>
            <a:r>
              <a: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Kliknij na przycisk Przejdź do koszyka</a:t>
            </a: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Nagrywanie testów za pomocą Narzędzia Selenium IDE</a:t>
            </a:r>
            <a:endParaRPr sz="35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13" name="Google Shape;113;p8"/>
          <p:cNvSpPr txBox="1"/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125" y="1566545"/>
            <a:ext cx="10187305" cy="48406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Korzystanie z narzędzi deweloperskich w przeglądarce internetowej</a:t>
            </a:r>
            <a:endParaRPr sz="35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13" name="Google Shape;113;p8"/>
          <p:cNvSpPr txBox="1"/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pic>
        <p:nvPicPr>
          <p:cNvPr id="2" name="Obraz 1" descr="narzędzi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2980" y="1628775"/>
            <a:ext cx="9740900" cy="46069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Wysyłanie request’ów za pomocą narzędzia Postman, (GET, POST, PUT, DELETE).</a:t>
            </a:r>
            <a:br>
              <a:rPr sz="35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</a:br>
            <a:endParaRPr sz="35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13" name="Google Shape;113;p8"/>
          <p:cNvSpPr txBox="1"/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1412875"/>
            <a:ext cx="10996930" cy="51295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Wysyłanie request’ów za pomocą narzędzia Postman, (GET, POST, PUT, DELETE).</a:t>
            </a:r>
            <a:br>
              <a:rPr sz="35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</a:br>
            <a:endParaRPr sz="35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13" name="Google Shape;113;p8"/>
          <p:cNvSpPr txBox="1"/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charset="0"/>
              <a:buChar char="Ø"/>
            </a:pPr>
            <a:r>
              <a:rPr lang="pl-PL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do ćwiczeń z wysyłania request’ów za pomocą narzędzie Postman wykorzystałam:</a:t>
            </a:r>
            <a:endParaRPr lang="pl-PL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5715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charset="0"/>
              <a:buChar char="Ø"/>
            </a:pPr>
            <a:endParaRPr lang="pl-PL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charset="0"/>
              <a:buNone/>
            </a:pPr>
            <a:r>
              <a:rPr lang="pl-PL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https://github.com/vdespa/introduction-to-postman course/blob/main/simple-books-api.md</a:t>
            </a:r>
            <a:endParaRPr lang="pl-PL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charset="0"/>
              <a:buNone/>
            </a:pPr>
            <a:endParaRPr lang="pl-PL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35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Charakterystyka aplikacji MrBuggy 6</a:t>
            </a:r>
            <a:endParaRPr lang="pl-PL" sz="35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2" name="Google Shape;82;p3"/>
          <p:cNvSpPr txBox="1"/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5245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Wingdings" panose="05000000000000000000" charset="0"/>
              <a:buChar char="Ø"/>
            </a:pPr>
            <a:r>
              <a:rPr lang="pl-PL" sz="21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aplikacja przeznaczona jest dla osób zarządzających firmami, które świadczą usługi testowania.</a:t>
            </a:r>
            <a:endParaRPr lang="pl-PL" sz="21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55245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Wingdings" panose="05000000000000000000" charset="0"/>
              <a:buChar char="Ø"/>
            </a:pPr>
            <a:r>
              <a:rPr lang="pl-PL" sz="21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wspiera procesowanie nowych okazji na projekty (opportunity) oraz zarządzanie istniejącymi projektami(projects)</a:t>
            </a:r>
            <a:endParaRPr lang="pl-PL" sz="21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55245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Wingdings" panose="05000000000000000000" charset="0"/>
              <a:buChar char="Ø"/>
            </a:pPr>
            <a:r>
              <a:rPr lang="pl-PL" sz="21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dodatkowo aplikacja zapewnia dostęp do listy pracowników, klientów oraz usług  </a:t>
            </a:r>
            <a:endParaRPr lang="pl-PL" sz="21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55245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Wingdings" panose="05000000000000000000" charset="0"/>
              <a:buChar char="Ø"/>
            </a:pPr>
            <a:r>
              <a:rPr lang="pl-PL" sz="21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na potrzeby obrony projektu  końcowego utworzona została </a:t>
            </a:r>
            <a:r>
              <a:rPr lang="pl-PL" sz="21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Specyfikacja Wymagań Aplikacji MrBuggy6</a:t>
            </a:r>
            <a:r>
              <a:rPr lang="pl-PL" sz="21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określajaca jak poszczególne funkcje powinny działać</a:t>
            </a:r>
            <a:endParaRPr lang="pl-PL" sz="21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55245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Wingdings" panose="05000000000000000000" charset="0"/>
              <a:buChar char="Ø"/>
            </a:pPr>
            <a:endParaRPr lang="pl-PL" sz="21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095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 panose="00000500000000000000"/>
              <a:buNone/>
            </a:pPr>
            <a:endParaRPr sz="21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Specyfikacja</a:t>
            </a:r>
            <a:endParaRPr sz="35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8" name="Google Shape;88;p4"/>
          <p:cNvSpPr txBox="1"/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Przykładowe wyprowadzone warunki testowe/przypadki testowe na podstawie specyfikacji.</a:t>
            </a:r>
            <a:endParaRPr lang="en-US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125" y="2564765"/>
            <a:ext cx="10094595" cy="4194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Ryzyka Projektowe oraz Produktowe</a:t>
            </a:r>
            <a:endParaRPr sz="35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4" name="Google Shape;94;p5"/>
          <p:cNvSpPr txBox="1"/>
          <p:nvPr>
            <p:ph type="body" idx="1"/>
          </p:nvPr>
        </p:nvSpPr>
        <p:spPr>
          <a:xfrm>
            <a:off x="838200" y="184467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Przykładowe zidentyfikowane ryzyka projektowe </a:t>
            </a:r>
            <a:endParaRPr lang="en-US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US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1655" y="2204720"/>
            <a:ext cx="3488690" cy="44945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Ryzyka Projektowe oraz Produktowe</a:t>
            </a:r>
            <a:endParaRPr sz="35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4" name="Google Shape;94;p5"/>
          <p:cNvSpPr txBox="1"/>
          <p:nvPr>
            <p:ph type="body" idx="1"/>
          </p:nvPr>
        </p:nvSpPr>
        <p:spPr>
          <a:xfrm>
            <a:off x="838200" y="184467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Przykładowe zidentyfikowane ryzyka produktowe</a:t>
            </a:r>
            <a:endParaRPr lang="en-US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graphicFrame>
        <p:nvGraphicFramePr>
          <p:cNvPr id="2" name="Tabela 1"/>
          <p:cNvGraphicFramePr/>
          <p:nvPr/>
        </p:nvGraphicFramePr>
        <p:xfrm>
          <a:off x="6096000" y="222123"/>
          <a:ext cx="0" cy="452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</a:tblGrid>
              <a:tr h="250952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Wyciek danych osobowych pracowników oraz klientów firmy</a:t>
                      </a:r>
                      <a:endParaRPr lang="en-US" alt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- rekomendacja wdrożenia 2 Factor Authentication,- testy związane z logowaniem i zmianą hasła mają najwyższy priorytet,- zlecenie wykonania testów bezpieczeństwa podmiotowi zewnętrznemu (obecny zespół nie posiada wystarczającej wiedzy merytorycznej niezbędnej do przeprowadzenia testów bezpieczeństwa)</a:t>
                      </a:r>
                      <a:endParaRPr lang="en-US" alt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76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Aplikacja MrBuggy 6 nie jest wystarczająco intuicyjna i nowi klienci nie posiadają wiedzy jak jej używać</a:t>
                      </a:r>
                      <a:endParaRPr lang="en-US" alt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- rekomendacja przygotowania instrukcji obsługi aplikacji z dołączonymi screenshot’ami, która będzie dostępna na stronie startowej,- po zakończeniu testów funkcjonalnych rekomendowane jest przeprowadzenie dodatkowej sesji testów użyteczności</a:t>
                      </a:r>
                      <a:endParaRPr lang="en-US" alt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Obraz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0538" y="2493010"/>
            <a:ext cx="3590925" cy="2619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Przypadki testowe w narzędziu</a:t>
            </a:r>
            <a:endParaRPr sz="35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0" name="Google Shape;100;p6"/>
          <p:cNvSpPr txBox="1"/>
          <p:nvPr>
            <p:ph type="body" idx="1"/>
          </p:nvPr>
        </p:nvSpPr>
        <p:spPr>
          <a:xfrm>
            <a:off x="838200" y="184467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Zrzut ekranu przykładowego przypadku testowego.</a:t>
            </a:r>
            <a:endParaRPr lang="en-US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US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US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220" y="2421255"/>
            <a:ext cx="9940925" cy="3926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Sesja eksploracyjna</a:t>
            </a:r>
            <a:endParaRPr sz="35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6" name="Google Shape;106;p7"/>
          <p:cNvSpPr txBox="1"/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Uzupełnij poniższą kartę sesji eksploracyjnej</a:t>
            </a: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graphicFrame>
        <p:nvGraphicFramePr>
          <p:cNvPr id="107" name="Google Shape;107;p7"/>
          <p:cNvGraphicFramePr/>
          <p:nvPr/>
        </p:nvGraphicFramePr>
        <p:xfrm>
          <a:off x="1041400" y="2191385"/>
          <a:ext cx="10534650" cy="4312285"/>
        </p:xfrm>
        <a:graphic>
          <a:graphicData uri="http://schemas.openxmlformats.org/drawingml/2006/table">
            <a:tbl>
              <a:tblPr>
                <a:noFill/>
                <a:tableStyleId>{4840B075-6EF5-48B5-A6D8-1DA6AB4E73CC}</a:tableStyleId>
              </a:tblPr>
              <a:tblGrid>
                <a:gridCol w="2472690"/>
                <a:gridCol w="755650"/>
                <a:gridCol w="755650"/>
                <a:gridCol w="756285"/>
                <a:gridCol w="1385570"/>
                <a:gridCol w="755650"/>
                <a:gridCol w="755650"/>
                <a:gridCol w="756285"/>
                <a:gridCol w="1384935"/>
                <a:gridCol w="756285"/>
              </a:tblGrid>
              <a:tr h="11480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altLang="en-US" sz="1500" b="1" i="0" u="none" strike="noStrike" cap="none">
                          <a:solidFill>
                            <a:srgbClr val="44546A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ID: AS-01</a:t>
                      </a:r>
                      <a:endParaRPr lang="pl-PL" altLang="en-US" sz="1500" b="1" i="0" u="none" strike="noStrike" cap="none">
                        <a:solidFill>
                          <a:srgbClr val="44546A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Times New Roman" panose="02020603050405020304" charset="0"/>
                          <a:cs typeface="Times New Roman" panose="02020603050405020304" charset="0"/>
                        </a:rPr>
                        <a:t> </a:t>
                      </a:r>
                      <a:endParaRPr lang="en-US" sz="1000" b="1" i="0" u="none" strike="noStrike" cap="none">
                        <a:solidFill>
                          <a:srgbClr val="44546A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  <a:sym typeface="Calibri" panose="020F0502020204030204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Times New Roman" panose="02020603050405020304" charset="0"/>
                          <a:cs typeface="Times New Roman" panose="02020603050405020304" charset="0"/>
                        </a:rPr>
                        <a:t> </a:t>
                      </a:r>
                      <a:endParaRPr lang="en-US" sz="1000" b="1" i="0" u="none" strike="noStrike" cap="none">
                        <a:solidFill>
                          <a:srgbClr val="44546A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  <a:sym typeface="Calibri" panose="020F0502020204030204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Times New Roman" panose="02020603050405020304" charset="0"/>
                          <a:cs typeface="Times New Roman" panose="02020603050405020304" charset="0"/>
                        </a:rPr>
                        <a:t> </a:t>
                      </a:r>
                      <a:endParaRPr lang="en-US" sz="1000" b="1" i="0" u="none" strike="noStrike" cap="none">
                        <a:solidFill>
                          <a:srgbClr val="44546A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  <a:sym typeface="Calibri" panose="020F0502020204030204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Times New Roman" panose="02020603050405020304" charset="0"/>
                          <a:cs typeface="Times New Roman" panose="02020603050405020304" charset="0"/>
                        </a:rPr>
                        <a:t> </a:t>
                      </a:r>
                      <a:endParaRPr lang="en-US" sz="1000" b="1" i="0" u="none" strike="noStrike" cap="none">
                        <a:solidFill>
                          <a:srgbClr val="44546A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  <a:sym typeface="Calibri" panose="020F0502020204030204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Times New Roman" panose="02020603050405020304" charset="0"/>
                          <a:cs typeface="Times New Roman" panose="02020603050405020304" charset="0"/>
                        </a:rPr>
                        <a:t> </a:t>
                      </a:r>
                      <a:endParaRPr lang="en-US" sz="1000" b="1" i="0" u="none" strike="noStrike" cap="none">
                        <a:solidFill>
                          <a:srgbClr val="44546A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  <a:sym typeface="Calibri" panose="020F0502020204030204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Times New Roman" panose="02020603050405020304" charset="0"/>
                          <a:cs typeface="Times New Roman" panose="02020603050405020304" charset="0"/>
                        </a:rPr>
                        <a:t> </a:t>
                      </a:r>
                      <a:endParaRPr lang="en-US" sz="1000" b="1" i="0" u="none" strike="noStrike" cap="none">
                        <a:solidFill>
                          <a:srgbClr val="44546A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  <a:sym typeface="Calibri" panose="020F0502020204030204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25" marR="7625" marT="7625" marB="0" anchor="b"/>
                </a:tc>
              </a:tr>
              <a:tr h="47053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Tester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25" marR="7625" marT="7625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 b="1" i="0" u="none" strike="noStrike" cap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  <a:sym typeface="Calibri" panose="020F0502020204030204"/>
                        </a:rPr>
                        <a:t>Anna Stefańska</a:t>
                      </a:r>
                      <a:endParaRPr lang="pl-PL" sz="1000" b="1" i="0" u="none" strike="noStrike" cap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  <a:sym typeface="Calibri" panose="020F0502020204030204"/>
                      </a:endParaRPr>
                    </a:p>
                  </a:txBody>
                  <a:tcPr marL="7625" marR="7625" marT="7625" marB="0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Times New Roman" panose="02020603050405020304" charset="0"/>
                          <a:cs typeface="Times New Roman" panose="02020603050405020304" charset="0"/>
                        </a:rPr>
                        <a:t> </a:t>
                      </a:r>
                      <a:endParaRPr lang="en-US" sz="1000" b="1" i="0" u="none" strike="noStrike" cap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  <a:sym typeface="Calibri" panose="020F0502020204030204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Times New Roman" panose="02020603050405020304" charset="0"/>
                          <a:cs typeface="Times New Roman" panose="02020603050405020304" charset="0"/>
                        </a:rPr>
                        <a:t>Data</a:t>
                      </a:r>
                      <a:endParaRPr lang="en-US" sz="1000" b="1" i="0" u="none" strike="noStrike" cap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  <a:sym typeface="Calibri" panose="020F0502020204030204"/>
                      </a:endParaRPr>
                    </a:p>
                  </a:txBody>
                  <a:tcPr marL="7625" marR="7625" marT="7625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 b="1" i="0" u="none" strike="noStrike" cap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  <a:sym typeface="Calibri" panose="020F0502020204030204"/>
                        </a:rPr>
                        <a:t>16.07.2022</a:t>
                      </a:r>
                      <a:endParaRPr lang="pl-PL" sz="1000" b="1" i="0" u="none" strike="noStrike" cap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  <a:sym typeface="Calibri" panose="020F0502020204030204"/>
                      </a:endParaRPr>
                    </a:p>
                  </a:txBody>
                  <a:tcPr marL="7625" marR="7625" marT="7625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25" marR="7625" marT="7625" marB="0" anchor="b"/>
                </a:tc>
              </a:tr>
              <a:tr h="84709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Czas Rozpoczęcia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25" marR="7625" marT="7625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000" b="1" i="0" u="none" strike="noStrike" cap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  <a:sym typeface="Calibri" panose="020F05020202040302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000" b="1" i="0" u="none" strike="noStrike" cap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  <a:sym typeface="Calibri" panose="020F05020202040302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000" b="1" i="0" u="none" strike="noStrike" cap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  <a:sym typeface="Calibri" panose="020F05020202040302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000" b="1" i="0" u="none" strike="noStrike" cap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  <a:sym typeface="Calibri" panose="020F05020202040302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000" b="1" i="0" u="none" strike="noStrike" cap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  <a:sym typeface="Calibri" panose="020F05020202040302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 b="1" i="0" u="none" strike="noStrike" cap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  <a:sym typeface="Calibri" panose="020F0502020204030204"/>
                        </a:rPr>
                        <a:t>12:00</a:t>
                      </a:r>
                      <a:endParaRPr lang="pl-PL" sz="1000" b="1" i="0" u="none" strike="noStrike" cap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  <a:sym typeface="Calibri" panose="020F0502020204030204"/>
                      </a:endParaRPr>
                    </a:p>
                  </a:txBody>
                  <a:tcPr marL="7625" marR="7625" marT="7625" marB="0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Times New Roman" panose="02020603050405020304" charset="0"/>
                          <a:cs typeface="Times New Roman" panose="02020603050405020304" charset="0"/>
                        </a:rPr>
                        <a:t> </a:t>
                      </a:r>
                      <a:endParaRPr lang="en-US" sz="1000" b="1" i="0" u="none" strike="noStrike" cap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  <a:sym typeface="Calibri" panose="020F0502020204030204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Times New Roman" panose="02020603050405020304" charset="0"/>
                          <a:cs typeface="Times New Roman" panose="02020603050405020304" charset="0"/>
                        </a:rPr>
                        <a:t>Czas Zakończenia</a:t>
                      </a:r>
                      <a:endParaRPr lang="en-US" sz="1000" b="1" i="0" u="none" strike="noStrike" cap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  <a:sym typeface="Calibri" panose="020F0502020204030204"/>
                      </a:endParaRPr>
                    </a:p>
                  </a:txBody>
                  <a:tcPr marL="7625" marR="7625" marT="76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latin typeface="Times New Roman" panose="02020603050405020304" charset="0"/>
                          <a:cs typeface="Times New Roman" panose="02020603050405020304" charset="0"/>
                        </a:rPr>
                        <a:t> </a:t>
                      </a:r>
                      <a:r>
                        <a:rPr lang="pl-PL" altLang="en-US" sz="1000" b="1" u="none" strike="noStrike" cap="none">
                          <a:latin typeface="Times New Roman" panose="02020603050405020304" charset="0"/>
                          <a:cs typeface="Times New Roman" panose="02020603050405020304" charset="0"/>
                        </a:rPr>
                        <a:t>12:30</a:t>
                      </a:r>
                      <a:endParaRPr lang="pl-PL" altLang="en-US" sz="1000" b="1" i="0" u="none" strike="noStrike" cap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  <a:sym typeface="Calibri" panose="020F0502020204030204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Times New Roman" panose="02020603050405020304" charset="0"/>
                          <a:cs typeface="Times New Roman" panose="02020603050405020304" charset="0"/>
                        </a:rPr>
                        <a:t> </a:t>
                      </a:r>
                      <a:endParaRPr lang="en-US" sz="1000" b="1" i="0" u="none" strike="noStrike" cap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  <a:sym typeface="Calibri" panose="020F0502020204030204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25" marR="7625" marT="7625" marB="0" anchor="b"/>
                </a:tc>
              </a:tr>
              <a:tr h="8064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Cel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25" marR="7625" marT="7625" marB="0" anchor="ctr"/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Times New Roman" panose="02020603050405020304" charset="0"/>
                          <a:cs typeface="Times New Roman" panose="02020603050405020304" charset="0"/>
                        </a:rPr>
                        <a:t>Przetestowanie funkcjonalności tworzenia </a:t>
                      </a:r>
                      <a:r>
                        <a:rPr lang="pl-PL" altLang="en-US" sz="1000" u="none" strike="noStrike" cap="none">
                          <a:latin typeface="Times New Roman" panose="02020603050405020304" charset="0"/>
                          <a:cs typeface="Times New Roman" panose="02020603050405020304" charset="0"/>
                        </a:rPr>
                        <a:t>hasła dla użytkownika </a:t>
                      </a:r>
                      <a:endParaRPr lang="pl-PL" altLang="en-US" sz="1000" u="none" strike="noStrike" cap="none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altLang="en-US" sz="1000" u="none" strike="noStrike" cap="none">
                          <a:latin typeface="Times New Roman" panose="02020603050405020304" charset="0"/>
                          <a:cs typeface="Times New Roman" panose="02020603050405020304" charset="0"/>
                        </a:rPr>
                        <a:t>-testowanie tworzenia hasła zgodnie oraz niezgodnie z  zasadami</a:t>
                      </a:r>
                      <a:endParaRPr lang="pl-PL" altLang="en-US" sz="1000" u="none" strike="noStrike" cap="none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altLang="en-US" sz="1000" b="0" i="0" u="none" strike="noStrike" cap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  <a:sym typeface="Calibri" panose="020F0502020204030204"/>
                        </a:rPr>
                        <a:t>-testowanie utworzenia hasła z pozostawieniem pustego pola</a:t>
                      </a:r>
                      <a:endParaRPr lang="pl-PL" altLang="en-US" sz="1000" b="0" i="0" u="none" strike="noStrike" cap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  <a:sym typeface="Calibri" panose="020F05020202040302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altLang="en-US" sz="1000" b="0" i="0" u="none" strike="noStrike" cap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  <a:sym typeface="Calibri" panose="020F0502020204030204"/>
                        </a:rPr>
                        <a:t>-zweryfikowanie liczby znaków w polach hasło oraz potwierdź hasło </a:t>
                      </a:r>
                      <a:endParaRPr lang="pl-PL" altLang="en-US" sz="1000" b="0" i="0" u="none" strike="noStrike" cap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  <a:sym typeface="Calibri" panose="020F0502020204030204"/>
                      </a:endParaRPr>
                    </a:p>
                  </a:txBody>
                  <a:tcPr marL="7625" marR="7625" marT="7625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3307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Znalezione Błedy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25" marR="7625" marT="7625" marB="0" anchor="ctr"/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Times New Roman" panose="02020603050405020304" charset="0"/>
                          <a:cs typeface="Times New Roman" panose="02020603050405020304" charset="0"/>
                        </a:rPr>
                        <a:t> </a:t>
                      </a:r>
                      <a:r>
                        <a:rPr lang="pl-PL" altLang="en-US" sz="1000" u="none" strike="noStrike" cap="none">
                          <a:latin typeface="Times New Roman" panose="02020603050405020304" charset="0"/>
                          <a:cs typeface="Times New Roman" panose="02020603050405020304" charset="0"/>
                        </a:rPr>
                        <a:t>Kiedy użytkownik tworzy hasło niezgodne z zasadami i  wpisze je obydwu polach, przechedzi do dalszych etapów logowania.</a:t>
                      </a:r>
                      <a:endParaRPr lang="pl-PL" altLang="en-US" sz="1000" u="none" strike="noStrike" cap="none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altLang="en-US" sz="1000" b="0" i="0" u="none" strike="noStrike" cap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  <a:sym typeface="Calibri" panose="020F0502020204030204"/>
                        </a:rPr>
                        <a:t>Użytkownik w polu hasło może wpisać 20 znaków w polu potwierdź hasło można wpisać 68 znaków.</a:t>
                      </a:r>
                      <a:endParaRPr lang="pl-PL" altLang="en-US" sz="1000" b="0" i="0" u="none" strike="noStrike" cap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  <a:sym typeface="Calibri" panose="020F0502020204030204"/>
                      </a:endParaRPr>
                    </a:p>
                  </a:txBody>
                  <a:tcPr marL="7625" marR="7625" marT="7625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0706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Dalsza analiza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7625" marR="7625" marT="7625" marB="0" anchor="ctr"/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Times New Roman" panose="02020603050405020304" charset="0"/>
                          <a:cs typeface="Times New Roman" panose="02020603050405020304" charset="0"/>
                        </a:rPr>
                        <a:t>W polu hasło oraz potwierdź hasło nie następuje weryfikacja wpisywanych danych pod kątem wymagań-istnieje możliwość prawidłowego przejścia do dalszych etapów logowania z wykorzystaniem hasła nie zawierającego</a:t>
                      </a:r>
                      <a:r>
                        <a:rPr lang="pl-PL" altLang="en-US" sz="1000" u="none" strike="noStrike" cap="none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  <a:sym typeface="Calibri" panose="020F0502020204030204"/>
                        </a:rPr>
                        <a:t>znaku specjalnego oraz cyfry.Ponadto aplikacja akceptuje hasła krótsze niż 8 znaków.</a:t>
                      </a:r>
                      <a:r>
                        <a:rPr lang="pl-PL" altLang="en-US" sz="1000" b="0" i="0" u="none" strike="noStrike" cap="none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  <a:sym typeface="Calibri" panose="020F0502020204030204"/>
                        </a:rPr>
                        <a:t>W polu potwierdź hasło można wpisać 21 znakow, w polu hasło brak możliwości wpisania powyżej 20 znaków. Rozwiązaniem dla znalezionych błędów będzie ograniczenie możliwości wpisywania znaków w obydwu polach od 8 do 20 oraz dostosowanie pól do narzuconych wymagań dla hasła.</a:t>
                      </a:r>
                      <a:endParaRPr lang="pl-PL" altLang="en-US" sz="1000" b="0" i="0" u="none" strike="noStrike" cap="none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  <a:sym typeface="Calibri" panose="020F0502020204030204"/>
                      </a:endParaRPr>
                    </a:p>
                  </a:txBody>
                  <a:tcPr marL="7625" marR="7625" marT="7625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Raportowanie defektów w narzędziu JIRA</a:t>
            </a:r>
            <a:endParaRPr sz="35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13" name="Google Shape;113;p8"/>
          <p:cNvSpPr txBox="1"/>
          <p:nvPr>
            <p:ph type="body" idx="1"/>
          </p:nvPr>
        </p:nvSpPr>
        <p:spPr>
          <a:xfrm>
            <a:off x="839470" y="169100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Zrzut ekranu przykładowego raportu z awarii.</a:t>
            </a:r>
            <a:endParaRPr lang="en-US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pic>
        <p:nvPicPr>
          <p:cNvPr id="3" name="Obraz 2" descr="Zrzut ekranu 2022-07-17 19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5420" y="2060575"/>
            <a:ext cx="9281160" cy="46031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US" sz="35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</a:br>
            <a:br>
              <a:rPr lang="en-US" sz="35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</a:br>
            <a:r>
              <a:rPr lang="en-US" sz="35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Przepisanie wybranego przypadku testowego za pomocą Behavior Driven Development.</a:t>
            </a:r>
            <a:br>
              <a:rPr sz="35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</a:br>
            <a:br>
              <a:rPr sz="35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</a:br>
            <a:endParaRPr sz="35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13" name="Google Shape;113;p8"/>
          <p:cNvSpPr txBox="1"/>
          <p:nvPr>
            <p:ph type="body" idx="1"/>
          </p:nvPr>
        </p:nvSpPr>
        <p:spPr>
          <a:xfrm>
            <a:off x="838200" y="1825625"/>
            <a:ext cx="3692525" cy="4351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pic>
        <p:nvPicPr>
          <p:cNvPr id="2" name="Obraz 1" descr="BD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9515" y="1772920"/>
            <a:ext cx="3829685" cy="4715510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772920"/>
            <a:ext cx="4098290" cy="47415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12229</Words>
  <Application>WPS Presentation</Application>
  <PresentationFormat/>
  <Paragraphs>260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Arial</vt:lpstr>
      <vt:lpstr>Calibri</vt:lpstr>
      <vt:lpstr>Poppins</vt:lpstr>
      <vt:lpstr>Wingdings</vt:lpstr>
      <vt:lpstr>Times New Roman</vt:lpstr>
      <vt:lpstr>Microsoft YaHei</vt:lpstr>
      <vt:lpstr>Arial Unicode MS</vt:lpstr>
      <vt:lpstr>Motyw pakietu Office</vt:lpstr>
      <vt:lpstr>Projekt Końcowy</vt:lpstr>
      <vt:lpstr>Charakterystyka aplikacji MrBuggy 6</vt:lpstr>
      <vt:lpstr>Specyfikacja</vt:lpstr>
      <vt:lpstr>Ryzyka Projektowe oraz Produktowe</vt:lpstr>
      <vt:lpstr>Ryzyka Projektowe oraz Produktowe</vt:lpstr>
      <vt:lpstr>Przypadki testowe w narzędziu</vt:lpstr>
      <vt:lpstr>Sesja eksploracyjna</vt:lpstr>
      <vt:lpstr>Raportowanie defektów w narzędziu JIRA</vt:lpstr>
      <vt:lpstr>  Przepisanie wybranego przypadku testowego za pomocą Behavior Driven Development.  </vt:lpstr>
      <vt:lpstr>  Przepisanie wybranego przypadku testowego za pomocą Behavior Driven Development.  </vt:lpstr>
      <vt:lpstr>Nagrywanie testów za pomocą Narzędzia Selenium IDE</vt:lpstr>
      <vt:lpstr>Nagrywanie testów za pomocą Narzędzia Selenium IDE</vt:lpstr>
      <vt:lpstr>Korzystanie z narzędzi deweloperskich w przeglądarce internetowej</vt:lpstr>
      <vt:lpstr>Wysyłanie request’ów za pomocą narzędzia Postman, (GET, POST, PUT, DELETE). </vt:lpstr>
      <vt:lpstr>Wysyłanie request’ów za pomocą narzędzia Postman, (GET, POST, PUT, DELETE).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Dla kursanta</dc:title>
  <dc:creator/>
  <cp:lastModifiedBy>user</cp:lastModifiedBy>
  <cp:revision>37</cp:revision>
  <dcterms:created xsi:type="dcterms:W3CDTF">2022-07-16T19:29:00Z</dcterms:created>
  <dcterms:modified xsi:type="dcterms:W3CDTF">2022-07-21T20:13:42Z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CFE809EB3E87492A9D2723351BD37A74</vt:lpwstr>
  </property>
  <property fmtid="{D5CDD505-2E9C-101B-9397-08002B2CF9AE}" pid="3" name="KSOProductBuildVer">
    <vt:lpwstr>1045-11.2.0.11191</vt:lpwstr>
  </property>
</Properties>
</file>