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323" r:id="rId3"/>
    <p:sldId id="327" r:id="rId4"/>
    <p:sldId id="394" r:id="rId5"/>
    <p:sldId id="395" r:id="rId6"/>
    <p:sldId id="373" r:id="rId7"/>
    <p:sldId id="364" r:id="rId8"/>
    <p:sldId id="387" r:id="rId9"/>
    <p:sldId id="363" r:id="rId10"/>
    <p:sldId id="368" r:id="rId11"/>
    <p:sldId id="383" r:id="rId12"/>
    <p:sldId id="381" r:id="rId13"/>
    <p:sldId id="390" r:id="rId14"/>
    <p:sldId id="391" r:id="rId15"/>
    <p:sldId id="325" r:id="rId16"/>
    <p:sldId id="396" r:id="rId17"/>
    <p:sldId id="397" r:id="rId18"/>
    <p:sldId id="344" r:id="rId19"/>
    <p:sldId id="346" r:id="rId20"/>
    <p:sldId id="347" r:id="rId21"/>
    <p:sldId id="348" r:id="rId22"/>
    <p:sldId id="349" r:id="rId23"/>
    <p:sldId id="350" r:id="rId24"/>
    <p:sldId id="377" r:id="rId25"/>
    <p:sldId id="398" r:id="rId26"/>
    <p:sldId id="393" r:id="rId27"/>
    <p:sldId id="372" r:id="rId28"/>
    <p:sldId id="392" r:id="rId29"/>
    <p:sldId id="261" r:id="rId30"/>
    <p:sldId id="335" r:id="rId31"/>
    <p:sldId id="401" r:id="rId32"/>
    <p:sldId id="400" r:id="rId33"/>
    <p:sldId id="40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8FAADC"/>
    <a:srgbClr val="A5A5A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9F5DA-1311-4C30-BCC8-00EA956D4BAC}" v="1881" dt="2019-10-23T08:36:0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4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5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69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94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599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598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7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7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09.12.2019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F7E8B05-3924-4DFA-92D8-F994AAC6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62" y="364106"/>
            <a:ext cx="2772000" cy="66243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Feature-based defect prediction</a:t>
            </a:r>
          </a:p>
          <a:p>
            <a:r>
              <a:rPr lang="en-GB" sz="3200" dirty="0"/>
              <a:t>using Machine Learning methods</a:t>
            </a:r>
            <a:endParaRPr lang="en-GB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Introductory talk</a:t>
            </a:r>
          </a:p>
          <a:p>
            <a:pPr>
              <a:lnSpc>
                <a:spcPct val="150000"/>
              </a:lnSpc>
            </a:pPr>
            <a:r>
              <a:rPr lang="en-GB" dirty="0"/>
              <a:t>Winter semester 2019 / 2020</a:t>
            </a:r>
          </a:p>
          <a:p>
            <a:pPr>
              <a:lnSpc>
                <a:spcPct val="150000"/>
              </a:lnSpc>
            </a:pPr>
            <a:r>
              <a:rPr lang="en-GB" dirty="0"/>
              <a:t>11th December 2019</a:t>
            </a:r>
          </a:p>
          <a:p>
            <a:pPr>
              <a:lnSpc>
                <a:spcPct val="150000"/>
              </a:lnSpc>
            </a:pPr>
            <a:r>
              <a:rPr lang="en-GB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/>
              <a:t>1</a:t>
            </a:r>
          </a:p>
        </p:txBody>
      </p: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AD555B10-8423-4B66-992D-3EC23E1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238" y="453526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inspired by biological neural networks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non-linear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consisting of quantity of processing units (neurons)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parallel execution for the development of expenditures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connections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calculations based on the sum of the inputs of all neurons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903225-2EA1-4BAD-9539-7E4E88DFFCF3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DE00060-1153-4966-B832-61470E6D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Berger, T.,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  <p:pic>
        <p:nvPicPr>
          <p:cNvPr id="12" name="Grafik 1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334919E-C2FF-4A0B-962E-772FB1EC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E6D04D4-7878-4F4C-A11C-1D989ED7D8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4C8AFC9-4D4B-4BB4-9AC4-23729140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5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5702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</a:t>
                      </a:r>
                      <a:r>
                        <a:rPr lang="de-DE" sz="1600" b="1" noProof="0" dirty="0" err="1"/>
                        <a:t>labeled</a:t>
                      </a:r>
                      <a:r>
                        <a:rPr lang="de-DE" sz="1600" b="1" noProof="0" dirty="0"/>
                        <a:t>“ data </a:t>
                      </a:r>
                      <a:r>
                        <a:rPr lang="de-DE" sz="1600" b="1" noProof="0" dirty="0" err="1"/>
                        <a:t>set</a:t>
                      </a:r>
                      <a:r>
                        <a:rPr lang="de-DE" sz="1600" b="1" noProof="0" dirty="0"/>
                        <a:t> based on </a:t>
                      </a:r>
                      <a:r>
                        <a:rPr lang="de-DE" sz="1600" b="1" noProof="0" dirty="0" err="1"/>
                        <a:t>releases</a:t>
                      </a:r>
                      <a:r>
                        <a:rPr lang="de-DE" sz="1600" b="1" noProof="0" dirty="0"/>
                        <a:t> of the </a:t>
                      </a:r>
                      <a:r>
                        <a:rPr lang="de-DE" sz="1600" b="1" noProof="0" dirty="0" err="1"/>
                        <a:t>tool</a:t>
                      </a:r>
                      <a:r>
                        <a:rPr lang="de-DE" sz="1600" b="1" noProof="0" dirty="0"/>
                        <a:t> Busybox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metrics</a:t>
                      </a:r>
                      <a:endParaRPr lang="de-DE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label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824782" y="3600470"/>
            <a:ext cx="150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data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824782" y="4940008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attribute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+ learning via </a:t>
            </a:r>
            <a:r>
              <a:rPr lang="de-DE" sz="2000" dirty="0" err="1">
                <a:solidFill>
                  <a:schemeClr val="tx1"/>
                </a:solidFill>
              </a:rPr>
              <a:t>training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417031" y="5122057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314760" y="2133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 </a:t>
            </a:r>
            <a:r>
              <a:rPr lang="de-DE" i="1" dirty="0" err="1"/>
              <a:t>algorithms</a:t>
            </a:r>
            <a:endParaRPr lang="de-DE" i="1" dirty="0"/>
          </a:p>
        </p:txBody>
      </p: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36BDC8-0212-4CF8-AC9A-6D2723E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18F22BB-278F-4C88-9E95-B3269A0626A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4008433-7DA1-49C1-9FC3-CC324354DC2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CBE1ACA7-FC39-4E67-96D7-21258846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testing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0592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7724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416332" y="1702782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renewed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51819" y="5696577"/>
            <a:ext cx="793515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9CCACFB-33E2-43C6-BBCE-C546F9E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C084F8-99A6-43C8-9F33-EC637472D80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295E6-35A7-46EC-B21E-170E0550A0F2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C1426CD-23B4-40A2-9C3D-5A9A0D8869A0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282249F8-FE30-4796-8DA1-9C7ED155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5960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465857" y="3209222"/>
            <a:ext cx="114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attribute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r>
              <a:rPr lang="de-DE" dirty="0">
                <a:solidFill>
                  <a:schemeClr val="tx1"/>
                </a:solidFill>
              </a:rPr>
              <a:t> + prediction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0013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faultless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415807" y="3209222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04535" y="4231849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FE99EBF-3248-440B-94B2-1B4F787A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709BAE-AAB1-4037-BA94-96FD0A35677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3F8596-CD49-4A21-91AF-2C4E08E50A00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D994F7-D4A0-433D-B32D-BA795A264706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653AAD9-09E4-4AEE-BB8B-C67455A1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8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Goal and approach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28321"/>
            <a:ext cx="2029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Goal</a:t>
            </a:r>
          </a:p>
          <a:p>
            <a:pPr>
              <a:spcAft>
                <a:spcPts val="1200"/>
              </a:spcAft>
            </a:pPr>
            <a:r>
              <a:rPr lang="de-DE" dirty="0" err="1"/>
              <a:t>Methodology</a:t>
            </a:r>
            <a:endParaRPr lang="de-DE" dirty="0"/>
          </a:p>
          <a:p>
            <a:pPr>
              <a:spcAft>
                <a:spcPts val="1200"/>
              </a:spcAft>
            </a:pPr>
            <a:r>
              <a:rPr lang="de-DE" dirty="0"/>
              <a:t>Creation of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731FB9-8177-4330-9155-9E4EEDB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1F67BD7-00F4-4AAC-AC00-6125363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overarching goal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a prediction technique for defects in feature-based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using Machine Learning methods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commits of versioning systems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commit: provision of an updated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faulty and defect-free commits for learning classifiers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three research objectives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data set, training of classifiers, evaluation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+ preparation and follow-up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Goal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90938BB-29D4-4258-A219-54B00999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158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0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154BE5-FB65-4C4A-80DA-6E6BEC5D0E8D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39ADFBA-313A-468A-A140-CB8BACEAB4E6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3D43BF4-DA60-43E8-9953-0555E2AA3FB3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62594-0695-4B43-B1D1-BE9DB7E46B9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8C1F5BC-BC6D-42F0-9CE7-C48D1D61DAFE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1E1EBA-5FF1-411F-AFDF-2E032BE9F22D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A58A94-F695-4099-94FA-8173FD5EEA39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23" name="Grafik 22" descr="Datenbank">
              <a:extLst>
                <a:ext uri="{FF2B5EF4-FFF2-40B4-BE49-F238E27FC236}">
                  <a16:creationId xmlns:a16="http://schemas.microsoft.com/office/drawing/2014/main" id="{FCE74C1B-0134-44E5-91A8-D9681CA3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7FB49E4-F42F-401F-A0D2-229FBAB8A2D4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2E9DFEB-B319-4169-963D-1F43846ACC21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B87236C-0CED-4185-AF40-1537F2E94C30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9F129AB-8645-4FA6-B3FB-FBB6473D4C97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5FDD7CC-0D73-4B44-BA45-9747B3CB7E5A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AE92E7B-8BE4-439F-AF1D-8EAE881441E7}"/>
                </a:ext>
              </a:extLst>
            </p:cNvPr>
            <p:cNvCxnSpPr>
              <a:stCxn id="20" idx="2"/>
              <a:endCxn id="21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F84298-3F20-40B4-8C49-3B5ECBA7A830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C07198F-2041-4DBC-A8B7-1ABC59589AB2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4104C5-60AB-47A2-B20F-3881159F8BAB}"/>
              </a:ext>
            </a:extLst>
          </p:cNvPr>
          <p:cNvSpPr txBox="1"/>
          <p:nvPr/>
        </p:nvSpPr>
        <p:spPr>
          <a:xfrm>
            <a:off x="186817" y="1208289"/>
            <a:ext cx="72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modell</a:t>
            </a:r>
            <a:endParaRPr lang="en-GB" i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51460D1-51C1-4EBA-BF04-951C9D94FDF0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3DC97BC-4AE2-4B4F-8E78-66F5AB8C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24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 </a:t>
              </a:r>
            </a:p>
            <a:p>
              <a:pPr algn="ctr"/>
              <a:r>
                <a:rPr lang="en-GB" sz="1600" b="1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</a:t>
              </a:r>
            </a:p>
            <a:p>
              <a:pPr algn="ctr"/>
              <a:r>
                <a:rPr lang="en-GB" sz="1600" b="1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general familiarization with the topic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formulation of research objectives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68CF238C-DA8A-452A-81B4-18CF87ABEA30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B07589-B525-45B2-8BF4-A71B308AFDA2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50C2C67-563A-4143-8ED5-773CA08B8901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E9C1E7-833E-4384-9D8C-A9103ED3AB0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7B41741-880B-4B03-8B7C-15FDA672ED5B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974D74-498F-43AD-B8C8-E8B451C7C6D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05BC3A0-7628-4A52-BEEA-C99627D6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6C43A6F3-CCD0-470A-A161-94206708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+ review of relevant data and ready-made data 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focus: Git repositories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9F3DCAF8-7A1F-4593-BFA6-B3BF69B676D9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17B9AE4-02BD-4986-B8C2-967EBC2877A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DA206-CDB8-442B-B22E-B141772A1C05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8A9D6D-037A-435B-9B00-F1D111E8C5CB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91B41C-1F52-4325-9AB1-B88F4E4B191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C1EA53-27FB-4F12-9F5D-7A2AC2B9E2B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3C1C528-2571-4F41-BA7F-1DA8B089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D1E6EF6-B3C0-4D5C-BDB0-E68DEAAE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F3380FB-BF2F-4D73-A388-8A9BC930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246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err="1"/>
                <a:t>Introduction</a:t>
              </a:r>
              <a:r>
                <a:rPr lang="de-DE" sz="3600" b="1" dirty="0"/>
                <a:t> &amp; Motivation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98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(research objective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processes for optimizing the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the final data set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EBFEC74-9B00-440A-894D-33563E112772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C339B6-0236-44BE-8526-39252BCD8BFA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3E3276-E72C-498E-872A-80CC494A225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1F6FB78-7E01-4E42-B949-023E9A684F7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8F1E98-48EE-45DF-81FD-BCBB679CD93D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713F6D-B8ED-467D-88DA-A1AE4875192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FB7B7B6-0E22-4722-92AC-CE3B551B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2A5CAAB-C938-4C9C-AC5C-7B370414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(research objective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application of the created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training of Machine Learning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7913780-DB44-499D-BDBF-8B82B7FE616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F7623A9-69C2-485C-BE45-6F92E2825CDD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114CCAF-6E5A-4E02-BA3C-91B143586D29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C7A2E9-87E7-4488-8226-EDE2D42710C9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E403F9C-9D51-4C4D-8B9A-77C6578EE71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4260749-CC25-48EC-9694-09E23930CB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EF75670-C908-4BB2-A7C9-29131B9C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6D15EC3-BAA1-4CD8-996D-310D7AD2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(research objective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evaluation of Machine Learning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comparison of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FD21498A-9E52-4D78-8576-5034BCF65A7B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0B8C80-E089-4CD2-9D19-86E664319701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33C5F62-C92C-444A-AC53-A3306085C910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A0037F-9435-4DF6-85EC-024E43FBABB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905AC10-667D-4D86-8908-E50E1AB8BBF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87A31EF-8F0B-43F9-8829-F585119CF1D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41A63C3-B9F8-4993-B895-FDD2A2BC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F859010-ECCC-4F76-94D3-F7C887CD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(follow-</a:t>
            </a:r>
            <a:r>
              <a:rPr lang="de-DE" sz="2400" dirty="0" err="1"/>
              <a:t>up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preparation of the written elaboration and final presentation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holding the colloquium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570A700E-74D0-4A7F-8626-AEC63F058D5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5FD933-9A59-4935-B13E-2C61E2F1AED8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089F4C-3600-4D47-AACD-04B19368F028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F7557F5-D38D-4537-93C0-EDF8D377675A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70AAAD-2AA9-444D-9E54-A9B0EB4A5E7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7D8BDD-5068-4183-BE83-0113EEEDAAF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67FE553-A321-4E1B-80C8-57DC24D7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AEC1FE36-D3FF-497A-BA6E-D7C72CC8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300310" y="1208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machine-learning 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EA278E7-6C6F-4025-B2FF-A1CC447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C12C710B-1597-4C63-BC7C-2D4A08C8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837381" y="1208601"/>
            <a:ext cx="154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</a:t>
            </a:r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6DE5033-4E9E-42D1-BF76-1ECE1285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6B062ACF-BC4B-4F26-BC05-B1B0F9CA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464269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(</a:t>
            </a:r>
            <a:r>
              <a:rPr lang="de-DE" sz="2400" dirty="0" err="1"/>
              <a:t>Spadini</a:t>
            </a:r>
            <a:r>
              <a:rPr lang="de-DE" sz="2400" dirty="0"/>
              <a:t>, </a:t>
            </a:r>
            <a:r>
              <a:rPr lang="de-DE" sz="2400" dirty="0" err="1"/>
              <a:t>Aniche</a:t>
            </a:r>
            <a:r>
              <a:rPr lang="de-DE" sz="2400" dirty="0"/>
              <a:t>, &amp; </a:t>
            </a:r>
            <a:r>
              <a:rPr lang="de-DE" sz="2400" dirty="0" err="1"/>
              <a:t>Bacchelli</a:t>
            </a:r>
            <a:r>
              <a:rPr lang="de-DE" sz="2400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https://github.com/ishepard/pydriller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easy </a:t>
            </a: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12 software </a:t>
            </a:r>
            <a:r>
              <a:rPr lang="de-DE" sz="2400" dirty="0" err="1"/>
              <a:t>tools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</a:t>
            </a:r>
            <a:r>
              <a:rPr lang="de-DE" sz="2400" dirty="0" err="1"/>
              <a:t>Sourceforge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0AC0B615-0591-4B69-9C4D-B78BA794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8186"/>
              </p:ext>
            </p:extLst>
          </p:nvPr>
        </p:nvGraphicFramePr>
        <p:xfrm>
          <a:off x="188157" y="5270571"/>
          <a:ext cx="11815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3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Lighttpd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Mpsolve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999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8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07586C8-449B-4596-B85E-50980E43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60250"/>
              </p:ext>
            </p:extLst>
          </p:nvPr>
        </p:nvGraphicFramePr>
        <p:xfrm>
          <a:off x="188158" y="1327800"/>
          <a:ext cx="11815686" cy="482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#Corrective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Lighttpd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Mpsolve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Parrot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err="1">
                          <a:solidFill>
                            <a:schemeClr val="bg1"/>
                          </a:solidFill>
                        </a:rPr>
                        <a:t>Xfig</a:t>
                      </a:r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Sourceforge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F25BC6E-C4F8-4028-9696-D383719C9BFB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268BCEB-D777-4D75-80BA-1A4F2C3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143543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FF54BC9-8A34-4248-B18E-AC2C7591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11407"/>
              </p:ext>
            </p:extLst>
          </p:nvPr>
        </p:nvGraphicFramePr>
        <p:xfrm>
          <a:off x="188155" y="2267941"/>
          <a:ext cx="11815688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Type of change (added, deleted, modified, renamed)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lines_added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added to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responsible developer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lines_reomved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unique identifier of commit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commit message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nloc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 of code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release_number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associated release number based on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status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normal (false) or corrective (true)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 of changed file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noProof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52DD71A-686D-420A-9AD4-2A780110EB5A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9096FEA-2C89-446A-88E9-75A01DF9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2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Time for </a:t>
            </a:r>
            <a:r>
              <a:rPr lang="de-DE" sz="3600" dirty="0" err="1"/>
              <a:t>questions</a:t>
            </a:r>
            <a:r>
              <a:rPr lang="de-DE" sz="3600" dirty="0"/>
              <a:t>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23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1D1E261-948B-4AF9-9DED-626C0FC6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9863E50C-3A20-4D03-A729-39E6B8A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56" y="183762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283056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 defects </a:t>
            </a:r>
            <a:r>
              <a:rPr lang="de-DE" sz="2400" dirty="0" err="1"/>
              <a:t>trigger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r>
              <a:rPr lang="de-DE" sz="2400" dirty="0"/>
              <a:t> and </a:t>
            </a:r>
            <a:r>
              <a:rPr lang="de-DE" sz="2400" dirty="0" err="1"/>
              <a:t>reputation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AA42A3-A7E9-41F0-BB6F-8007BE73116A}"/>
              </a:ext>
            </a:extLst>
          </p:cNvPr>
          <p:cNvGrpSpPr/>
          <p:nvPr/>
        </p:nvGrpSpPr>
        <p:grpSpPr>
          <a:xfrm>
            <a:off x="330139" y="2002391"/>
            <a:ext cx="11531720" cy="3888903"/>
            <a:chOff x="330140" y="2057400"/>
            <a:chExt cx="11531720" cy="388890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E2EE676-E029-4658-9226-81A6B28C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140" y="2457799"/>
              <a:ext cx="6273920" cy="149747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F896FE-ED62-4B0C-AE04-B58BAB4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85" y="2057400"/>
              <a:ext cx="4791075" cy="1371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F34A90C-4E81-49A4-9620-1711F93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5024" y="4517553"/>
              <a:ext cx="7981950" cy="1428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57771F4-FDC1-4070-9821-E28F82A60B22}"/>
              </a:ext>
            </a:extLst>
          </p:cNvPr>
          <p:cNvSpPr txBox="1"/>
          <p:nvPr/>
        </p:nvSpPr>
        <p:spPr>
          <a:xfrm>
            <a:off x="4910454" y="3290500"/>
            <a:ext cx="16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(independent.co.uk, [1])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BFD361-5A07-4725-8508-FF69581D28D9}"/>
              </a:ext>
            </a:extLst>
          </p:cNvPr>
          <p:cNvSpPr txBox="1"/>
          <p:nvPr/>
        </p:nvSpPr>
        <p:spPr>
          <a:xfrm>
            <a:off x="10298354" y="2688191"/>
            <a:ext cx="156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(theregister.co.uk, [2])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469E10-6BE2-4C2A-A46D-74D1241D973E}"/>
              </a:ext>
            </a:extLst>
          </p:cNvPr>
          <p:cNvSpPr txBox="1"/>
          <p:nvPr/>
        </p:nvSpPr>
        <p:spPr>
          <a:xfrm>
            <a:off x="8705376" y="5614295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(theverge.com, [3])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99D8EA0B-F7E1-4142-8E21-64A02345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768490"/>
            <a:ext cx="1181568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Ceylan, E., </a:t>
            </a:r>
            <a:r>
              <a:rPr lang="de-DE" sz="2000" dirty="0" err="1"/>
              <a:t>Kutlubay</a:t>
            </a:r>
            <a:r>
              <a:rPr lang="de-DE" sz="2000" dirty="0"/>
              <a:t>, F. O., &amp; </a:t>
            </a:r>
            <a:r>
              <a:rPr lang="de-DE" sz="2000" dirty="0" err="1"/>
              <a:t>Bener</a:t>
            </a:r>
            <a:r>
              <a:rPr lang="de-DE" sz="2000" dirty="0"/>
              <a:t>, A. B. (2006). Software defect </a:t>
            </a:r>
            <a:r>
              <a:rPr lang="de-DE" sz="2000" dirty="0" err="1"/>
              <a:t>identification</a:t>
            </a:r>
            <a:r>
              <a:rPr lang="de-DE" sz="2000" dirty="0"/>
              <a:t> using machine learning techniques. Proceedings - 32nd </a:t>
            </a:r>
            <a:r>
              <a:rPr lang="de-DE" sz="2000" dirty="0" err="1"/>
              <a:t>Euromicro</a:t>
            </a:r>
            <a:r>
              <a:rPr lang="de-DE" sz="20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153210"/>
            <a:ext cx="11815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Berger, T., &amp; Czarnecki, K. (2016). Towards predicting feature defects in software product lines. FOSD 2016 - Proceedings of the 7th International Workshop on Feature-Oriented Software Development, Co-</a:t>
            </a:r>
            <a:r>
              <a:rPr lang="de-DE" sz="2000" dirty="0" err="1"/>
              <a:t>Located</a:t>
            </a:r>
            <a:r>
              <a:rPr lang="de-DE" sz="2000" dirty="0"/>
              <a:t> with SPLASH 2016, 58–62. https://doi.org/10.1145/3001867.3001874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Spadini</a:t>
            </a:r>
            <a:r>
              <a:rPr lang="de-DE" sz="2000" dirty="0"/>
              <a:t>, D., </a:t>
            </a:r>
            <a:r>
              <a:rPr lang="de-DE" sz="2000" dirty="0" err="1"/>
              <a:t>Aniche</a:t>
            </a:r>
            <a:r>
              <a:rPr lang="de-DE" sz="2000" dirty="0"/>
              <a:t>, M., &amp; </a:t>
            </a:r>
            <a:r>
              <a:rPr lang="de-DE" sz="2000" dirty="0" err="1"/>
              <a:t>Bacchelli</a:t>
            </a:r>
            <a:r>
              <a:rPr lang="de-DE" sz="2000" dirty="0"/>
              <a:t>, A. (2018). </a:t>
            </a:r>
            <a:r>
              <a:rPr lang="de-DE" sz="2000" dirty="0" err="1"/>
              <a:t>PyDriller</a:t>
            </a:r>
            <a:r>
              <a:rPr lang="de-DE" sz="2000" dirty="0"/>
              <a:t>: Python </a:t>
            </a:r>
            <a:r>
              <a:rPr lang="de-DE" sz="2000" dirty="0" err="1"/>
              <a:t>framework</a:t>
            </a:r>
            <a:r>
              <a:rPr lang="de-DE" sz="2000" dirty="0"/>
              <a:t> for mining software </a:t>
            </a:r>
            <a:r>
              <a:rPr lang="de-DE" sz="2000" dirty="0" err="1"/>
              <a:t>repositories</a:t>
            </a:r>
            <a:r>
              <a:rPr lang="de-DE" sz="2000" dirty="0"/>
              <a:t>. In Proceedings of the 2018 26th ACM Joint Meeting on European Software Engineering Conference and Symposium on the Foundations of Software Engineering - ESEC/FSE 2018 (pp. 908–911). New York, New York, USA: ACM Press. https://doi.org/10.1145/3236024.3264598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831266-F979-472B-85DF-CF8AF123713B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9721C55-CF9C-438F-B27E-8509BE3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F070E-095F-42EB-B183-F1F0312AFD87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30159-89BC-49FD-8C3B-7C5CA5FCB6B3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86E1E-A644-43DA-8474-7C113961C4E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2E8ECC-E4D3-4848-A86A-68AC53E7C14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95108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https://www.independent.co.uk/news/uk/home-news/amazon-1p-glitch-software-error-sees-hundreds-of-items-sold-for-fractions-of-their-value-9923730.html (independent.co.uk, 14.12.2014)</a:t>
            </a:r>
          </a:p>
          <a:p>
            <a:endParaRPr lang="en-GB" sz="2000" dirty="0"/>
          </a:p>
          <a:p>
            <a:r>
              <a:rPr lang="en-GB" sz="2000" dirty="0"/>
              <a:t>[2] </a:t>
            </a:r>
            <a:r>
              <a:rPr lang="de-DE" sz="2000" dirty="0"/>
              <a:t>https://www.theregister.co.uk/2012/08/03/bad_algorithm_lost_440_million_dollars/ </a:t>
            </a:r>
            <a:r>
              <a:rPr lang="en-GB" sz="2000" dirty="0"/>
              <a:t>(theregister.co.uk, 03.08.2012)</a:t>
            </a:r>
          </a:p>
          <a:p>
            <a:endParaRPr lang="en-GB" sz="2000" dirty="0"/>
          </a:p>
          <a:p>
            <a:r>
              <a:rPr lang="en-GB" sz="2000" dirty="0"/>
              <a:t>[3] </a:t>
            </a:r>
            <a:r>
              <a:rPr lang="de-DE" sz="2000" dirty="0"/>
              <a:t>https://www.theverge.com/tldr/2019/8/14/20805543/null-license-plate-california-parking-tickets-violations-void-programming-bug </a:t>
            </a:r>
            <a:r>
              <a:rPr lang="en-GB" sz="2000" dirty="0"/>
              <a:t>(theverge.com, 14.08.2019)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75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AD20F6-30D1-4FD3-9E61-FDBC76F62F7E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7" name="Grafik 16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1705285-AAD2-4E7F-A85C-770EA2D0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926AED3-CCAC-4E37-A13A-8ACFC298DA72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8EE7AE-114D-4CEC-A893-560DD7B7A3A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AD016A-9656-410F-A0A3-277A99F90C5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26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C3E96A-BEE5-43B3-8898-1BFD22D2576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Icon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C4045B-2263-448A-A0F2-A33BBEC1C23D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F32D09-85C4-4321-B08C-D79AA721686D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pic>
        <p:nvPicPr>
          <p:cNvPr id="18" name="Grafik 1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B15A4B0-29B1-4909-92C6-88412D2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37B6FA7-3537-45F0-861A-C75FDBEB05F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B1675E-FD66-44A0-93B1-06B7CCDE278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F3F734-BDFF-4EE1-A3C4-AC0996BDF12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27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DC6E3A-7E4A-4C64-9DE3-14D407629C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2084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great interest in tools for detecting faulty code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techniques for default detection and prediction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mostly based on methods of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a data set for the training of classifiers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defect-free and faulty historical data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wide range of learning methods available </a:t>
            </a:r>
            <a:r>
              <a:rPr lang="de-DE" dirty="0"/>
              <a:t>(Son et al., 2019; Challagulla, Bastani, Yen, &amp; Paul, 2008)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Decision Tree based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Bayesian methods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Regression, k-Nearest-Neighbor, Artificial Neural Networks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947318A-A9B3-4F80-BC2E-737C8920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aim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prediction technique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 consideration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promising approach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prediction based on "past" of the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properties of defect-prone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susceptibility of features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5FC2B6-A88F-4D04-BD66-8DE60CA9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Background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4089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 Learning classification</a:t>
            </a:r>
          </a:p>
          <a:p>
            <a:pPr>
              <a:spcAft>
                <a:spcPts val="1200"/>
              </a:spcAft>
            </a:pPr>
            <a:r>
              <a:rPr lang="de-DE" dirty="0"/>
              <a:t>Defect prediction using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6FF5040-291A-4774-8CB8-44A01E3F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9D364E-C3C9-416F-8C2F-5AAB6DE7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4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development of a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conclusions</a:t>
            </a:r>
            <a:r>
              <a:rPr lang="de-DE" sz="2400" dirty="0"/>
              <a:t> from in- and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a </a:t>
            </a:r>
            <a:r>
              <a:rPr lang="de-DE" sz="2400" dirty="0" err="1"/>
              <a:t>training</a:t>
            </a:r>
            <a:r>
              <a:rPr lang="de-DE" sz="2400" dirty="0"/>
              <a:t> data </a:t>
            </a:r>
            <a:r>
              <a:rPr lang="de-DE" sz="2400" dirty="0" err="1"/>
              <a:t>set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for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common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1E8CC43C-9E61-4A5E-810D-85931F3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AAFDA9-BDA0-4E67-9731-74705D5729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F28A10F-6BD6-4CA1-BFCB-390CB84A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7037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188156" y="1209149"/>
            <a:ext cx="193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/>
              <a:t>general process of </a:t>
            </a:r>
          </a:p>
          <a:p>
            <a:pPr algn="ctr"/>
            <a:r>
              <a:rPr lang="en-GB" i="1"/>
              <a:t>supervised </a:t>
            </a:r>
          </a:p>
          <a:p>
            <a:pPr algn="ctr"/>
            <a:r>
              <a:rPr lang="en-GB" i="1"/>
              <a:t>Machine Learning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9872" y="1265170"/>
            <a:ext cx="10140322" cy="4885446"/>
            <a:chOff x="1160231" y="1141465"/>
            <a:chExt cx="10140322" cy="488544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60231" y="1141465"/>
              <a:ext cx="10140322" cy="4885446"/>
              <a:chOff x="688105" y="1244313"/>
              <a:chExt cx="10140322" cy="488544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learning via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773112" y="4751265"/>
                <a:ext cx="1403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i="1"/>
                  <a:t>Input:</a:t>
                </a:r>
              </a:p>
              <a:p>
                <a:pPr algn="ctr"/>
                <a:r>
                  <a:rPr lang="en-GB" i="1"/>
                  <a:t>„labeled“</a:t>
                </a:r>
              </a:p>
              <a:p>
                <a:pPr algn="ctr"/>
                <a:r>
                  <a:rPr lang="en-GB" i="1"/>
                  <a:t>training data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04415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/>
                  <a:t>circle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triangle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064406" y="3600594"/>
                <a:ext cx="1827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circle: 	0 edges</a:t>
                </a:r>
              </a:p>
              <a:p>
                <a:r>
                  <a:rPr lang="en-GB" dirty="0"/>
                  <a:t>square: 	4 edges</a:t>
                </a:r>
              </a:p>
              <a:p>
                <a:r>
                  <a:rPr lang="en-GB" dirty="0"/>
                  <a:t>triangle: 	3 edges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509432" y="446451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classifier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testing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082088" cy="369332"/>
                <a:chOff x="9595274" y="5377934"/>
                <a:chExt cx="1082088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821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/>
                    <a:t>square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306641" y="5760427"/>
                <a:ext cx="1114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test result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prediction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06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new data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/>
                  <a:t>triangle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3145669" y="1244313"/>
                <a:ext cx="139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/>
                  <a:t>Output:</a:t>
                </a:r>
              </a:p>
              <a:p>
                <a:pPr algn="ctr"/>
                <a:r>
                  <a:rPr lang="en-GB" b="1" i="1"/>
                  <a:t>result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98255" y="3204377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80846" y="124377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1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test data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(circle)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A7F186F-B3C2-4F88-9D17-5D3AF2A31615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53" name="Grafik 5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EB17142-AA15-4382-83F3-AAC6D1B2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2479D4A-70C5-40BF-8FFD-0EC598AD3C6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0F08EE76-8492-463B-AC08-6585AED3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probabilistic</a:t>
            </a:r>
            <a:r>
              <a:rPr lang="de-DE" sz="2400" dirty="0"/>
              <a:t>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Bayes </a:t>
            </a:r>
            <a:r>
              <a:rPr lang="de-DE" sz="2400" dirty="0" err="1"/>
              <a:t>theorem</a:t>
            </a:r>
            <a:r>
              <a:rPr lang="de-DE" sz="2400" dirty="0"/>
              <a:t> →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independence</a:t>
            </a:r>
            <a:r>
              <a:rPr lang="de-DE" sz="2400" dirty="0"/>
              <a:t> of </a:t>
            </a:r>
            <a:r>
              <a:rPr lang="de-DE" sz="2400" dirty="0" err="1"/>
              <a:t>attributes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hierarchical</a:t>
            </a:r>
            <a:r>
              <a:rPr lang="de-DE" sz="2400" dirty="0"/>
              <a:t> and </a:t>
            </a:r>
            <a:r>
              <a:rPr lang="de-DE" sz="2400" dirty="0" err="1"/>
              <a:t>predicative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attributes of the data as branches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leaf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3AA7804-510B-436E-9372-81FC52B56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867DBA4-B357-4B1D-8E91-B63D1D854E7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</a:t>
            </a:r>
            <a:r>
              <a:rPr lang="de-DE" sz="1400" i="1" dirty="0" err="1"/>
              <a:t>thesis</a:t>
            </a:r>
            <a:r>
              <a:rPr lang="de-DE" sz="1400" i="1" dirty="0"/>
              <a:t>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4ADAE0-C330-48AE-B7AC-00B6C537C7DE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30EC0AB-B9A2-4206-8E2C-EB533BB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Microsoft Office PowerPoint</Application>
  <PresentationFormat>Breitbild</PresentationFormat>
  <Paragraphs>672</Paragraphs>
  <Slides>33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80</cp:revision>
  <dcterms:created xsi:type="dcterms:W3CDTF">2019-05-05T20:12:45Z</dcterms:created>
  <dcterms:modified xsi:type="dcterms:W3CDTF">2019-12-09T15:08:40Z</dcterms:modified>
</cp:coreProperties>
</file>