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6" r:id="rId4"/>
    <p:sldId id="283" r:id="rId5"/>
    <p:sldId id="258" r:id="rId6"/>
    <p:sldId id="259" r:id="rId7"/>
    <p:sldId id="260" r:id="rId8"/>
    <p:sldId id="261" r:id="rId9"/>
    <p:sldId id="262" r:id="rId10"/>
    <p:sldId id="266" r:id="rId11"/>
    <p:sldId id="267" r:id="rId12"/>
    <p:sldId id="268" r:id="rId13"/>
    <p:sldId id="272" r:id="rId14"/>
    <p:sldId id="273" r:id="rId15"/>
    <p:sldId id="284" r:id="rId16"/>
    <p:sldId id="274" r:id="rId17"/>
    <p:sldId id="275" r:id="rId18"/>
    <p:sldId id="276" r:id="rId19"/>
    <p:sldId id="277" r:id="rId20"/>
    <p:sldId id="285" r:id="rId21"/>
    <p:sldId id="278" r:id="rId22"/>
    <p:sldId id="279" r:id="rId23"/>
    <p:sldId id="280" r:id="rId24"/>
    <p:sldId id="281" r:id="rId25"/>
    <p:sldId id="28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B40239-C08E-4AF8-A2CA-2DCF036F9924}" type="datetimeFigureOut">
              <a:rPr lang="en-ID" smtClean="0"/>
              <a:t>08/03/2021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AC2A0637-3770-4FAE-AE74-B069D31690AB}" type="slidenum">
              <a:rPr lang="en-ID" smtClean="0"/>
              <a:t>‹#›</a:t>
            </a:fld>
            <a:endParaRPr lang="en-ID"/>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9426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B40239-C08E-4AF8-A2CA-2DCF036F9924}" type="datetimeFigureOut">
              <a:rPr lang="en-ID" smtClean="0"/>
              <a:t>08/03/2021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AC2A0637-3770-4FAE-AE74-B069D31690AB}" type="slidenum">
              <a:rPr lang="en-ID" smtClean="0"/>
              <a:t>‹#›</a:t>
            </a:fld>
            <a:endParaRPr lang="en-ID"/>
          </a:p>
        </p:txBody>
      </p:sp>
    </p:spTree>
    <p:extLst>
      <p:ext uri="{BB962C8B-B14F-4D97-AF65-F5344CB8AC3E}">
        <p14:creationId xmlns:p14="http://schemas.microsoft.com/office/powerpoint/2010/main" val="4196917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B40239-C08E-4AF8-A2CA-2DCF036F9924}" type="datetimeFigureOut">
              <a:rPr lang="en-ID" smtClean="0"/>
              <a:t>08/03/2021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AC2A0637-3770-4FAE-AE74-B069D31690AB}" type="slidenum">
              <a:rPr lang="en-ID" smtClean="0"/>
              <a:t>‹#›</a:t>
            </a:fld>
            <a:endParaRPr lang="en-ID"/>
          </a:p>
        </p:txBody>
      </p:sp>
    </p:spTree>
    <p:extLst>
      <p:ext uri="{BB962C8B-B14F-4D97-AF65-F5344CB8AC3E}">
        <p14:creationId xmlns:p14="http://schemas.microsoft.com/office/powerpoint/2010/main" val="1808713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B40239-C08E-4AF8-A2CA-2DCF036F9924}" type="datetimeFigureOut">
              <a:rPr lang="en-ID" smtClean="0"/>
              <a:t>08/03/2021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AC2A0637-3770-4FAE-AE74-B069D31690AB}" type="slidenum">
              <a:rPr lang="en-ID" smtClean="0"/>
              <a:t>‹#›</a:t>
            </a:fld>
            <a:endParaRPr lang="en-ID"/>
          </a:p>
        </p:txBody>
      </p:sp>
    </p:spTree>
    <p:extLst>
      <p:ext uri="{BB962C8B-B14F-4D97-AF65-F5344CB8AC3E}">
        <p14:creationId xmlns:p14="http://schemas.microsoft.com/office/powerpoint/2010/main" val="3643353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B40239-C08E-4AF8-A2CA-2DCF036F9924}" type="datetimeFigureOut">
              <a:rPr lang="en-ID" smtClean="0"/>
              <a:t>08/03/2021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AC2A0637-3770-4FAE-AE74-B069D31690AB}" type="slidenum">
              <a:rPr lang="en-ID" smtClean="0"/>
              <a:t>‹#›</a:t>
            </a:fld>
            <a:endParaRPr lang="en-ID"/>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898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B40239-C08E-4AF8-A2CA-2DCF036F9924}" type="datetimeFigureOut">
              <a:rPr lang="en-ID" smtClean="0"/>
              <a:t>08/03/2021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AC2A0637-3770-4FAE-AE74-B069D31690AB}" type="slidenum">
              <a:rPr lang="en-ID" smtClean="0"/>
              <a:t>‹#›</a:t>
            </a:fld>
            <a:endParaRPr lang="en-ID"/>
          </a:p>
        </p:txBody>
      </p:sp>
    </p:spTree>
    <p:extLst>
      <p:ext uri="{BB962C8B-B14F-4D97-AF65-F5344CB8AC3E}">
        <p14:creationId xmlns:p14="http://schemas.microsoft.com/office/powerpoint/2010/main" val="1494601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B40239-C08E-4AF8-A2CA-2DCF036F9924}" type="datetimeFigureOut">
              <a:rPr lang="en-ID" smtClean="0"/>
              <a:t>08/03/2021</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AC2A0637-3770-4FAE-AE74-B069D31690AB}" type="slidenum">
              <a:rPr lang="en-ID" smtClean="0"/>
              <a:t>‹#›</a:t>
            </a:fld>
            <a:endParaRPr lang="en-ID"/>
          </a:p>
        </p:txBody>
      </p:sp>
    </p:spTree>
    <p:extLst>
      <p:ext uri="{BB962C8B-B14F-4D97-AF65-F5344CB8AC3E}">
        <p14:creationId xmlns:p14="http://schemas.microsoft.com/office/powerpoint/2010/main" val="454790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B40239-C08E-4AF8-A2CA-2DCF036F9924}" type="datetimeFigureOut">
              <a:rPr lang="en-ID" smtClean="0"/>
              <a:t>08/03/2021</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AC2A0637-3770-4FAE-AE74-B069D31690AB}" type="slidenum">
              <a:rPr lang="en-ID" smtClean="0"/>
              <a:t>‹#›</a:t>
            </a:fld>
            <a:endParaRPr lang="en-ID"/>
          </a:p>
        </p:txBody>
      </p:sp>
    </p:spTree>
    <p:extLst>
      <p:ext uri="{BB962C8B-B14F-4D97-AF65-F5344CB8AC3E}">
        <p14:creationId xmlns:p14="http://schemas.microsoft.com/office/powerpoint/2010/main" val="1353116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CB40239-C08E-4AF8-A2CA-2DCF036F9924}" type="datetimeFigureOut">
              <a:rPr lang="en-ID" smtClean="0"/>
              <a:t>08/03/2021</a:t>
            </a:fld>
            <a:endParaRPr lang="en-ID"/>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D"/>
          </a:p>
        </p:txBody>
      </p:sp>
      <p:sp>
        <p:nvSpPr>
          <p:cNvPr id="9" name="Slide Number Placeholder 8"/>
          <p:cNvSpPr>
            <a:spLocks noGrp="1"/>
          </p:cNvSpPr>
          <p:nvPr>
            <p:ph type="sldNum" sz="quarter" idx="12"/>
          </p:nvPr>
        </p:nvSpPr>
        <p:spPr/>
        <p:txBody>
          <a:bodyPr/>
          <a:lstStyle/>
          <a:p>
            <a:fld id="{AC2A0637-3770-4FAE-AE74-B069D31690AB}" type="slidenum">
              <a:rPr lang="en-ID" smtClean="0"/>
              <a:t>‹#›</a:t>
            </a:fld>
            <a:endParaRPr lang="en-ID"/>
          </a:p>
        </p:txBody>
      </p:sp>
    </p:spTree>
    <p:extLst>
      <p:ext uri="{BB962C8B-B14F-4D97-AF65-F5344CB8AC3E}">
        <p14:creationId xmlns:p14="http://schemas.microsoft.com/office/powerpoint/2010/main" val="263081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CB40239-C08E-4AF8-A2CA-2DCF036F9924}" type="datetimeFigureOut">
              <a:rPr lang="en-ID" smtClean="0"/>
              <a:t>08/03/2021</a:t>
            </a:fld>
            <a:endParaRPr lang="en-ID"/>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D"/>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C2A0637-3770-4FAE-AE74-B069D31690AB}" type="slidenum">
              <a:rPr lang="en-ID" smtClean="0"/>
              <a:t>‹#›</a:t>
            </a:fld>
            <a:endParaRPr lang="en-ID"/>
          </a:p>
        </p:txBody>
      </p:sp>
    </p:spTree>
    <p:extLst>
      <p:ext uri="{BB962C8B-B14F-4D97-AF65-F5344CB8AC3E}">
        <p14:creationId xmlns:p14="http://schemas.microsoft.com/office/powerpoint/2010/main" val="866968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B40239-C08E-4AF8-A2CA-2DCF036F9924}" type="datetimeFigureOut">
              <a:rPr lang="en-ID" smtClean="0"/>
              <a:t>08/03/2021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AC2A0637-3770-4FAE-AE74-B069D31690AB}" type="slidenum">
              <a:rPr lang="en-ID" smtClean="0"/>
              <a:t>‹#›</a:t>
            </a:fld>
            <a:endParaRPr lang="en-ID"/>
          </a:p>
        </p:txBody>
      </p:sp>
    </p:spTree>
    <p:extLst>
      <p:ext uri="{BB962C8B-B14F-4D97-AF65-F5344CB8AC3E}">
        <p14:creationId xmlns:p14="http://schemas.microsoft.com/office/powerpoint/2010/main" val="3046612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CB40239-C08E-4AF8-A2CA-2DCF036F9924}" type="datetimeFigureOut">
              <a:rPr lang="en-ID" smtClean="0"/>
              <a:t>08/03/2021</a:t>
            </a:fld>
            <a:endParaRPr lang="en-ID"/>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D"/>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C2A0637-3770-4FAE-AE74-B069D31690AB}" type="slidenum">
              <a:rPr lang="en-ID" smtClean="0"/>
              <a:t>‹#›</a:t>
            </a:fld>
            <a:endParaRPr lang="en-ID"/>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2151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DC115-2E4C-4B21-AA8E-C9A8B0991E89}"/>
              </a:ext>
            </a:extLst>
          </p:cNvPr>
          <p:cNvSpPr>
            <a:spLocks noGrp="1"/>
          </p:cNvSpPr>
          <p:nvPr>
            <p:ph type="ctrTitle"/>
          </p:nvPr>
        </p:nvSpPr>
        <p:spPr>
          <a:xfrm>
            <a:off x="1524000" y="266686"/>
            <a:ext cx="9144000" cy="2387600"/>
          </a:xfrm>
        </p:spPr>
        <p:txBody>
          <a:bodyPr>
            <a:normAutofit/>
          </a:bodyPr>
          <a:lstStyle/>
          <a:p>
            <a:r>
              <a:rPr lang="en-US" dirty="0"/>
              <a:t>FINAL PROJECT</a:t>
            </a:r>
            <a:endParaRPr lang="en-ID" dirty="0"/>
          </a:p>
        </p:txBody>
      </p:sp>
      <p:sp>
        <p:nvSpPr>
          <p:cNvPr id="3" name="Subtitle 2">
            <a:extLst>
              <a:ext uri="{FF2B5EF4-FFF2-40B4-BE49-F238E27FC236}">
                <a16:creationId xmlns:a16="http://schemas.microsoft.com/office/drawing/2014/main" id="{4615DD10-650D-4900-868F-0E3D92A90694}"/>
              </a:ext>
            </a:extLst>
          </p:cNvPr>
          <p:cNvSpPr>
            <a:spLocks noGrp="1"/>
          </p:cNvSpPr>
          <p:nvPr>
            <p:ph type="subTitle" idx="1"/>
          </p:nvPr>
        </p:nvSpPr>
        <p:spPr>
          <a:xfrm>
            <a:off x="1524000" y="3123866"/>
            <a:ext cx="9144000" cy="1655762"/>
          </a:xfrm>
        </p:spPr>
        <p:txBody>
          <a:bodyPr>
            <a:normAutofit lnSpcReduction="10000"/>
          </a:bodyPr>
          <a:lstStyle/>
          <a:p>
            <a:r>
              <a:rPr lang="en-US" dirty="0"/>
              <a:t>Life Expectancy and Country Status Analysis and Prediction</a:t>
            </a:r>
          </a:p>
          <a:p>
            <a:endParaRPr lang="en-US" dirty="0"/>
          </a:p>
          <a:p>
            <a:r>
              <a:rPr lang="en-US" dirty="0"/>
              <a:t>By : </a:t>
            </a:r>
            <a:r>
              <a:rPr lang="en-US" dirty="0" err="1"/>
              <a:t>Stefanus</a:t>
            </a:r>
            <a:r>
              <a:rPr lang="en-US" dirty="0"/>
              <a:t> </a:t>
            </a:r>
            <a:r>
              <a:rPr lang="en-US" dirty="0" err="1"/>
              <a:t>Pratama</a:t>
            </a:r>
            <a:endParaRPr lang="en-US" dirty="0"/>
          </a:p>
        </p:txBody>
      </p:sp>
    </p:spTree>
    <p:extLst>
      <p:ext uri="{BB962C8B-B14F-4D97-AF65-F5344CB8AC3E}">
        <p14:creationId xmlns:p14="http://schemas.microsoft.com/office/powerpoint/2010/main" val="3457701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F2A210-1FCC-4B57-8556-F2C692713673}"/>
              </a:ext>
            </a:extLst>
          </p:cNvPr>
          <p:cNvSpPr>
            <a:spLocks noGrp="1"/>
          </p:cNvSpPr>
          <p:nvPr>
            <p:ph idx="1"/>
          </p:nvPr>
        </p:nvSpPr>
        <p:spPr/>
        <p:txBody>
          <a:bodyPr>
            <a:normAutofit/>
          </a:bodyPr>
          <a:lstStyle/>
          <a:p>
            <a:r>
              <a:rPr lang="en-US" sz="1600" dirty="0" err="1"/>
              <a:t>Penjelasan</a:t>
            </a:r>
            <a:r>
              <a:rPr lang="en-US" sz="1600" dirty="0"/>
              <a:t> </a:t>
            </a:r>
            <a:r>
              <a:rPr lang="en-US" sz="1600" dirty="0" err="1"/>
              <a:t>fitur</a:t>
            </a:r>
            <a:r>
              <a:rPr lang="en-US" sz="1600" dirty="0"/>
              <a:t> yang </a:t>
            </a:r>
            <a:r>
              <a:rPr lang="en-US" sz="1600" dirty="0" err="1"/>
              <a:t>digunakan</a:t>
            </a:r>
            <a:r>
              <a:rPr lang="en-US" sz="1600" dirty="0"/>
              <a:t> :</a:t>
            </a:r>
          </a:p>
          <a:p>
            <a:pPr marL="342900" indent="-342900">
              <a:buFont typeface="+mj-lt"/>
              <a:buAutoNum type="arabicPeriod"/>
            </a:pPr>
            <a:r>
              <a:rPr lang="en-US" sz="1600" dirty="0"/>
              <a:t>Schooling : Lama </a:t>
            </a:r>
            <a:r>
              <a:rPr lang="en-US" sz="1600" dirty="0" err="1"/>
              <a:t>tahun</a:t>
            </a:r>
            <a:r>
              <a:rPr lang="en-US" sz="1600" dirty="0"/>
              <a:t> Pendidikan</a:t>
            </a:r>
          </a:p>
        </p:txBody>
      </p:sp>
      <p:sp>
        <p:nvSpPr>
          <p:cNvPr id="5" name="Title 4">
            <a:extLst>
              <a:ext uri="{FF2B5EF4-FFF2-40B4-BE49-F238E27FC236}">
                <a16:creationId xmlns:a16="http://schemas.microsoft.com/office/drawing/2014/main" id="{054744F8-A754-4055-A01D-3D4473941A63}"/>
              </a:ext>
            </a:extLst>
          </p:cNvPr>
          <p:cNvSpPr>
            <a:spLocks noGrp="1"/>
          </p:cNvSpPr>
          <p:nvPr>
            <p:ph type="title"/>
          </p:nvPr>
        </p:nvSpPr>
        <p:spPr/>
        <p:txBody>
          <a:bodyPr>
            <a:normAutofit/>
          </a:bodyPr>
          <a:lstStyle/>
          <a:p>
            <a:r>
              <a:rPr lang="en-US" sz="2400" dirty="0" err="1"/>
              <a:t>Apakah</a:t>
            </a:r>
            <a:r>
              <a:rPr lang="en-US" sz="2400" dirty="0"/>
              <a:t> Schooling </a:t>
            </a:r>
            <a:r>
              <a:rPr lang="en-US" sz="2400" dirty="0" err="1"/>
              <a:t>mempengaruhi</a:t>
            </a:r>
            <a:r>
              <a:rPr lang="en-US" sz="2400" dirty="0"/>
              <a:t> masa </a:t>
            </a:r>
            <a:r>
              <a:rPr lang="en-US" sz="2400" dirty="0" err="1"/>
              <a:t>hidup</a:t>
            </a:r>
            <a:r>
              <a:rPr lang="en-US" sz="2400" dirty="0"/>
              <a:t> ?</a:t>
            </a:r>
            <a:endParaRPr lang="en-ID" sz="2400" dirty="0"/>
          </a:p>
        </p:txBody>
      </p:sp>
    </p:spTree>
    <p:extLst>
      <p:ext uri="{BB962C8B-B14F-4D97-AF65-F5344CB8AC3E}">
        <p14:creationId xmlns:p14="http://schemas.microsoft.com/office/powerpoint/2010/main" val="2509577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837C0-1244-4C2D-9E4A-74DC8F8B9E42}"/>
              </a:ext>
            </a:extLst>
          </p:cNvPr>
          <p:cNvSpPr>
            <a:spLocks noGrp="1"/>
          </p:cNvSpPr>
          <p:nvPr>
            <p:ph type="title"/>
          </p:nvPr>
        </p:nvSpPr>
        <p:spPr>
          <a:xfrm>
            <a:off x="1096964" y="286603"/>
            <a:ext cx="10058400" cy="1450757"/>
          </a:xfrm>
        </p:spPr>
        <p:txBody>
          <a:bodyPr>
            <a:normAutofit/>
          </a:bodyPr>
          <a:lstStyle/>
          <a:p>
            <a:r>
              <a:rPr lang="en-ID" sz="1600" dirty="0" err="1"/>
              <a:t>seiring</a:t>
            </a:r>
            <a:r>
              <a:rPr lang="en-ID" sz="1600" dirty="0"/>
              <a:t> </a:t>
            </a:r>
            <a:r>
              <a:rPr lang="en-ID" sz="1600" dirty="0" err="1"/>
              <a:t>berjalannya</a:t>
            </a:r>
            <a:r>
              <a:rPr lang="en-ID" sz="1600" dirty="0"/>
              <a:t> </a:t>
            </a:r>
            <a:r>
              <a:rPr lang="en-ID" sz="1600" dirty="0" err="1"/>
              <a:t>waktu</a:t>
            </a:r>
            <a:r>
              <a:rPr lang="en-ID" sz="1600" dirty="0"/>
              <a:t>, dunia </a:t>
            </a:r>
            <a:r>
              <a:rPr lang="en-ID" sz="1600" dirty="0" err="1"/>
              <a:t>pendidikan</a:t>
            </a:r>
            <a:r>
              <a:rPr lang="en-ID" sz="1600" dirty="0"/>
              <a:t> </a:t>
            </a:r>
            <a:r>
              <a:rPr lang="en-ID" sz="1600" dirty="0" err="1"/>
              <a:t>terus</a:t>
            </a:r>
            <a:r>
              <a:rPr lang="en-ID" sz="1600" dirty="0"/>
              <a:t> </a:t>
            </a:r>
            <a:r>
              <a:rPr lang="en-ID" sz="1600" dirty="0" err="1"/>
              <a:t>meningkat</a:t>
            </a:r>
            <a:r>
              <a:rPr lang="en-ID" sz="1600" dirty="0"/>
              <a:t>, </a:t>
            </a:r>
            <a:r>
              <a:rPr lang="en-ID" sz="1600" dirty="0" err="1"/>
              <a:t>baik</a:t>
            </a:r>
            <a:r>
              <a:rPr lang="en-ID" sz="1600" dirty="0"/>
              <a:t> di negara </a:t>
            </a:r>
            <a:r>
              <a:rPr lang="en-ID" sz="1600" dirty="0" err="1"/>
              <a:t>maju</a:t>
            </a:r>
            <a:r>
              <a:rPr lang="en-ID" sz="1600" dirty="0"/>
              <a:t> </a:t>
            </a:r>
            <a:r>
              <a:rPr lang="en-ID" sz="1600" dirty="0" err="1"/>
              <a:t>maupun</a:t>
            </a:r>
            <a:r>
              <a:rPr lang="en-ID" sz="1600" dirty="0"/>
              <a:t> </a:t>
            </a:r>
            <a:r>
              <a:rPr lang="en-ID" sz="1600" dirty="0" err="1"/>
              <a:t>negata</a:t>
            </a:r>
            <a:r>
              <a:rPr lang="en-ID" sz="1600" dirty="0"/>
              <a:t> </a:t>
            </a:r>
            <a:r>
              <a:rPr lang="en-ID" sz="1600" dirty="0" err="1"/>
              <a:t>berkembang</a:t>
            </a:r>
            <a:r>
              <a:rPr lang="en-ID" sz="1600" dirty="0"/>
              <a:t>. </a:t>
            </a:r>
            <a:r>
              <a:rPr lang="en-ID" sz="1600" dirty="0" err="1"/>
              <a:t>namun</a:t>
            </a:r>
            <a:r>
              <a:rPr lang="en-ID" sz="1600" dirty="0"/>
              <a:t> </a:t>
            </a:r>
            <a:r>
              <a:rPr lang="en-ID" sz="1600" dirty="0" err="1"/>
              <a:t>terlihat</a:t>
            </a:r>
            <a:r>
              <a:rPr lang="en-ID" sz="1600" dirty="0"/>
              <a:t> </a:t>
            </a:r>
            <a:r>
              <a:rPr lang="en-ID" sz="1600" dirty="0" err="1"/>
              <a:t>jelas</a:t>
            </a:r>
            <a:r>
              <a:rPr lang="en-ID" sz="1600" dirty="0"/>
              <a:t> </a:t>
            </a:r>
            <a:r>
              <a:rPr lang="en-ID" sz="1600" dirty="0" err="1"/>
              <a:t>bahwa</a:t>
            </a:r>
            <a:r>
              <a:rPr lang="en-ID" sz="1600" dirty="0"/>
              <a:t> negara </a:t>
            </a:r>
            <a:r>
              <a:rPr lang="en-ID" sz="1600" dirty="0" err="1"/>
              <a:t>berkembang</a:t>
            </a:r>
            <a:r>
              <a:rPr lang="en-ID" sz="1600" dirty="0"/>
              <a:t> </a:t>
            </a:r>
            <a:r>
              <a:rPr lang="en-ID" sz="1600" dirty="0" err="1"/>
              <a:t>masih</a:t>
            </a:r>
            <a:r>
              <a:rPr lang="en-ID" sz="1600" dirty="0"/>
              <a:t> </a:t>
            </a:r>
            <a:r>
              <a:rPr lang="en-ID" sz="1600" dirty="0" err="1"/>
              <a:t>ketinggalan</a:t>
            </a:r>
            <a:r>
              <a:rPr lang="en-ID" sz="1600" dirty="0"/>
              <a:t> </a:t>
            </a:r>
            <a:r>
              <a:rPr lang="en-ID" sz="1600" dirty="0" err="1"/>
              <a:t>jauh</a:t>
            </a:r>
            <a:r>
              <a:rPr lang="en-ID" sz="1600" dirty="0"/>
              <a:t> </a:t>
            </a:r>
            <a:r>
              <a:rPr lang="en-ID" sz="1600" dirty="0" err="1"/>
              <a:t>meskipun</a:t>
            </a:r>
            <a:r>
              <a:rPr lang="en-ID" sz="1600" dirty="0"/>
              <a:t> </a:t>
            </a:r>
            <a:r>
              <a:rPr lang="en-ID" sz="1600" dirty="0" err="1"/>
              <a:t>peningkatannya</a:t>
            </a:r>
            <a:r>
              <a:rPr lang="en-ID" sz="1600" dirty="0"/>
              <a:t> pun </a:t>
            </a:r>
            <a:r>
              <a:rPr lang="en-ID" sz="1600" dirty="0" err="1"/>
              <a:t>sedikit</a:t>
            </a:r>
            <a:r>
              <a:rPr lang="en-ID" sz="1600" dirty="0"/>
              <a:t> </a:t>
            </a:r>
            <a:r>
              <a:rPr lang="en-ID" sz="1600" dirty="0" err="1"/>
              <a:t>lebih</a:t>
            </a:r>
            <a:r>
              <a:rPr lang="en-ID" sz="1600" dirty="0"/>
              <a:t> </a:t>
            </a:r>
            <a:r>
              <a:rPr lang="en-ID" sz="1600" dirty="0" err="1"/>
              <a:t>pesat</a:t>
            </a:r>
            <a:r>
              <a:rPr lang="en-ID" sz="1600" dirty="0"/>
              <a:t> di negara </a:t>
            </a:r>
            <a:r>
              <a:rPr lang="en-ID" sz="1600" dirty="0" err="1"/>
              <a:t>berkembang</a:t>
            </a:r>
            <a:r>
              <a:rPr lang="en-ID" sz="1600" dirty="0"/>
              <a:t> </a:t>
            </a:r>
            <a:r>
              <a:rPr lang="en-ID" sz="1600" dirty="0" err="1"/>
              <a:t>daripada</a:t>
            </a:r>
            <a:r>
              <a:rPr lang="en-ID" sz="1600" dirty="0"/>
              <a:t> negara </a:t>
            </a:r>
            <a:r>
              <a:rPr lang="en-ID" sz="1600" dirty="0" err="1"/>
              <a:t>maju</a:t>
            </a:r>
            <a:r>
              <a:rPr lang="en-ID" sz="1600" dirty="0"/>
              <a:t> </a:t>
            </a:r>
            <a:r>
              <a:rPr lang="en-ID" sz="1600" dirty="0" err="1"/>
              <a:t>walaupun</a:t>
            </a:r>
            <a:r>
              <a:rPr lang="en-ID" sz="1600" dirty="0"/>
              <a:t> </a:t>
            </a:r>
            <a:r>
              <a:rPr lang="en-ID" sz="1600" dirty="0" err="1"/>
              <a:t>tidak</a:t>
            </a:r>
            <a:r>
              <a:rPr lang="en-ID" sz="1600" dirty="0"/>
              <a:t> </a:t>
            </a:r>
            <a:r>
              <a:rPr lang="en-ID" sz="1600" dirty="0" err="1"/>
              <a:t>terlihat</a:t>
            </a:r>
            <a:r>
              <a:rPr lang="en-ID" sz="1600" dirty="0"/>
              <a:t> </a:t>
            </a:r>
            <a:r>
              <a:rPr lang="en-ID" sz="1600" dirty="0" err="1"/>
              <a:t>jelas</a:t>
            </a:r>
            <a:r>
              <a:rPr lang="en-ID" sz="1600" dirty="0"/>
              <a:t>.</a:t>
            </a:r>
          </a:p>
        </p:txBody>
      </p:sp>
      <p:pic>
        <p:nvPicPr>
          <p:cNvPr id="5" name="Content Placeholder 4">
            <a:extLst>
              <a:ext uri="{FF2B5EF4-FFF2-40B4-BE49-F238E27FC236}">
                <a16:creationId xmlns:a16="http://schemas.microsoft.com/office/drawing/2014/main" id="{1F96EFC8-BC04-4A7B-8AB5-84225C6014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6963" y="2181226"/>
            <a:ext cx="10058400" cy="3352799"/>
          </a:xfrm>
        </p:spPr>
      </p:pic>
    </p:spTree>
    <p:extLst>
      <p:ext uri="{BB962C8B-B14F-4D97-AF65-F5344CB8AC3E}">
        <p14:creationId xmlns:p14="http://schemas.microsoft.com/office/powerpoint/2010/main" val="196170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A05BE-18F9-47FE-83CF-13C39AFD3820}"/>
              </a:ext>
            </a:extLst>
          </p:cNvPr>
          <p:cNvSpPr>
            <a:spLocks noGrp="1"/>
          </p:cNvSpPr>
          <p:nvPr>
            <p:ph type="title"/>
          </p:nvPr>
        </p:nvSpPr>
        <p:spPr/>
        <p:txBody>
          <a:bodyPr>
            <a:normAutofit/>
          </a:bodyPr>
          <a:lstStyle/>
          <a:p>
            <a:r>
              <a:rPr lang="en-ID" sz="1600" dirty="0"/>
              <a:t>schooling </a:t>
            </a:r>
            <a:r>
              <a:rPr lang="en-ID" sz="1600" dirty="0" err="1"/>
              <a:t>tidak</a:t>
            </a:r>
            <a:r>
              <a:rPr lang="en-ID" sz="1600" dirty="0"/>
              <a:t> </a:t>
            </a:r>
            <a:r>
              <a:rPr lang="en-ID" sz="1600" dirty="0" err="1"/>
              <a:t>hanya</a:t>
            </a:r>
            <a:r>
              <a:rPr lang="en-ID" sz="1600" dirty="0"/>
              <a:t> </a:t>
            </a:r>
            <a:r>
              <a:rPr lang="en-ID" sz="1600" dirty="0" err="1"/>
              <a:t>mempengaruhi</a:t>
            </a:r>
            <a:r>
              <a:rPr lang="en-ID" sz="1600" dirty="0"/>
              <a:t> </a:t>
            </a:r>
            <a:r>
              <a:rPr lang="en-ID" sz="1600" dirty="0" err="1"/>
              <a:t>life_expectancy</a:t>
            </a:r>
            <a:r>
              <a:rPr lang="en-ID" sz="1600" dirty="0"/>
              <a:t> </a:t>
            </a:r>
            <a:r>
              <a:rPr lang="en-ID" sz="1600" dirty="0" err="1"/>
              <a:t>saja</a:t>
            </a:r>
            <a:r>
              <a:rPr lang="en-ID" sz="1600" dirty="0"/>
              <a:t>, </a:t>
            </a:r>
            <a:r>
              <a:rPr lang="en-ID" sz="1600" dirty="0" err="1"/>
              <a:t>namun</a:t>
            </a:r>
            <a:r>
              <a:rPr lang="en-ID" sz="1600" dirty="0"/>
              <a:t> schooling </a:t>
            </a:r>
            <a:r>
              <a:rPr lang="en-ID" sz="1600" dirty="0" err="1"/>
              <a:t>memiliki</a:t>
            </a:r>
            <a:r>
              <a:rPr lang="en-ID" sz="1600" dirty="0"/>
              <a:t> </a:t>
            </a:r>
            <a:r>
              <a:rPr lang="en-ID" sz="1600" dirty="0" err="1"/>
              <a:t>korelasi</a:t>
            </a:r>
            <a:r>
              <a:rPr lang="en-ID" sz="1600" dirty="0"/>
              <a:t> </a:t>
            </a:r>
            <a:r>
              <a:rPr lang="en-ID" sz="1600" dirty="0" err="1"/>
              <a:t>dengan</a:t>
            </a:r>
            <a:r>
              <a:rPr lang="en-ID" sz="1600" dirty="0"/>
              <a:t> </a:t>
            </a:r>
            <a:r>
              <a:rPr lang="en-ID" sz="1600" dirty="0" err="1"/>
              <a:t>beberapa</a:t>
            </a:r>
            <a:r>
              <a:rPr lang="en-ID" sz="1600" dirty="0"/>
              <a:t> feature lain, </a:t>
            </a:r>
            <a:r>
              <a:rPr lang="en-ID" sz="1600" dirty="0" err="1"/>
              <a:t>bahkan</a:t>
            </a:r>
            <a:r>
              <a:rPr lang="en-ID" sz="1600" dirty="0"/>
              <a:t> </a:t>
            </a:r>
            <a:r>
              <a:rPr lang="en-ID" sz="1600" dirty="0" err="1"/>
              <a:t>beberapa</a:t>
            </a:r>
            <a:r>
              <a:rPr lang="en-ID" sz="1600" dirty="0"/>
              <a:t> feature </a:t>
            </a:r>
            <a:r>
              <a:rPr lang="en-ID" sz="1600" dirty="0" err="1"/>
              <a:t>tersebut</a:t>
            </a:r>
            <a:r>
              <a:rPr lang="en-ID" sz="1600" dirty="0"/>
              <a:t> juga </a:t>
            </a:r>
            <a:r>
              <a:rPr lang="en-ID" sz="1600" dirty="0" err="1"/>
              <a:t>memiliki</a:t>
            </a:r>
            <a:r>
              <a:rPr lang="en-ID" sz="1600" dirty="0"/>
              <a:t> </a:t>
            </a:r>
            <a:r>
              <a:rPr lang="en-ID" sz="1600" dirty="0" err="1"/>
              <a:t>korelasi</a:t>
            </a:r>
            <a:r>
              <a:rPr lang="en-ID" sz="1600" dirty="0"/>
              <a:t> </a:t>
            </a:r>
            <a:r>
              <a:rPr lang="en-ID" sz="1600" dirty="0" err="1"/>
              <a:t>dengan</a:t>
            </a:r>
            <a:r>
              <a:rPr lang="en-ID" sz="1600" dirty="0"/>
              <a:t> </a:t>
            </a:r>
            <a:r>
              <a:rPr lang="en-ID" sz="1600" dirty="0" err="1"/>
              <a:t>life_expectancy</a:t>
            </a:r>
            <a:r>
              <a:rPr lang="en-ID" sz="1600" dirty="0"/>
              <a:t>. </a:t>
            </a:r>
            <a:r>
              <a:rPr lang="en-ID" sz="1600" dirty="0" err="1"/>
              <a:t>namun</a:t>
            </a:r>
            <a:r>
              <a:rPr lang="en-ID" sz="1600" dirty="0"/>
              <a:t> </a:t>
            </a:r>
            <a:r>
              <a:rPr lang="en-ID" sz="1600" dirty="0" err="1"/>
              <a:t>fitur</a:t>
            </a:r>
            <a:r>
              <a:rPr lang="en-ID" sz="1600" dirty="0"/>
              <a:t> schooling </a:t>
            </a:r>
            <a:r>
              <a:rPr lang="en-ID" sz="1600" dirty="0" err="1"/>
              <a:t>merupakan</a:t>
            </a:r>
            <a:r>
              <a:rPr lang="en-ID" sz="1600" dirty="0"/>
              <a:t> salah </a:t>
            </a:r>
            <a:r>
              <a:rPr lang="en-ID" sz="1600" dirty="0" err="1"/>
              <a:t>satu</a:t>
            </a:r>
            <a:r>
              <a:rPr lang="en-ID" sz="1600" dirty="0"/>
              <a:t> </a:t>
            </a:r>
            <a:r>
              <a:rPr lang="en-ID" sz="1600" dirty="0" err="1"/>
              <a:t>fitur</a:t>
            </a:r>
            <a:r>
              <a:rPr lang="en-ID" sz="1600" dirty="0"/>
              <a:t> yang </a:t>
            </a:r>
            <a:r>
              <a:rPr lang="en-ID" sz="1600" dirty="0" err="1"/>
              <a:t>kuat</a:t>
            </a:r>
            <a:r>
              <a:rPr lang="en-ID" sz="1600" dirty="0"/>
              <a:t> </a:t>
            </a:r>
            <a:r>
              <a:rPr lang="en-ID" sz="1600" dirty="0" err="1"/>
              <a:t>korelasinya</a:t>
            </a:r>
            <a:r>
              <a:rPr lang="en-ID" sz="1600" dirty="0"/>
              <a:t> </a:t>
            </a:r>
            <a:r>
              <a:rPr lang="en-ID" sz="1600" dirty="0" err="1"/>
              <a:t>dengan</a:t>
            </a:r>
            <a:r>
              <a:rPr lang="en-ID" sz="1600" dirty="0"/>
              <a:t> </a:t>
            </a:r>
            <a:r>
              <a:rPr lang="en-ID" sz="1600" dirty="0" err="1"/>
              <a:t>life_expectancy</a:t>
            </a:r>
            <a:r>
              <a:rPr lang="en-ID" sz="1600" dirty="0"/>
              <a:t>.</a:t>
            </a:r>
          </a:p>
        </p:txBody>
      </p:sp>
      <p:pic>
        <p:nvPicPr>
          <p:cNvPr id="5" name="Content Placeholder 4">
            <a:extLst>
              <a:ext uri="{FF2B5EF4-FFF2-40B4-BE49-F238E27FC236}">
                <a16:creationId xmlns:a16="http://schemas.microsoft.com/office/drawing/2014/main" id="{66E8DB6D-254B-4229-A591-A069021068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6963" y="2181226"/>
            <a:ext cx="10058400" cy="3352799"/>
          </a:xfrm>
        </p:spPr>
      </p:pic>
    </p:spTree>
    <p:extLst>
      <p:ext uri="{BB962C8B-B14F-4D97-AF65-F5344CB8AC3E}">
        <p14:creationId xmlns:p14="http://schemas.microsoft.com/office/powerpoint/2010/main" val="2455060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294A3-E3EA-4805-95B9-A6467E0B555F}"/>
              </a:ext>
            </a:extLst>
          </p:cNvPr>
          <p:cNvSpPr>
            <a:spLocks noGrp="1"/>
          </p:cNvSpPr>
          <p:nvPr>
            <p:ph type="title"/>
          </p:nvPr>
        </p:nvSpPr>
        <p:spPr/>
        <p:txBody>
          <a:bodyPr>
            <a:normAutofit/>
          </a:bodyPr>
          <a:lstStyle/>
          <a:p>
            <a:r>
              <a:rPr lang="en-US" sz="2400" dirty="0" err="1"/>
              <a:t>Apakah</a:t>
            </a:r>
            <a:r>
              <a:rPr lang="en-US" sz="2400" dirty="0"/>
              <a:t> negara </a:t>
            </a:r>
            <a:r>
              <a:rPr lang="en-US" sz="2400" dirty="0" err="1"/>
              <a:t>dengan</a:t>
            </a:r>
            <a:r>
              <a:rPr lang="en-US" sz="2400" dirty="0"/>
              <a:t> </a:t>
            </a:r>
            <a:r>
              <a:rPr lang="en-US" sz="2400" dirty="0" err="1"/>
              <a:t>populasi</a:t>
            </a:r>
            <a:r>
              <a:rPr lang="en-US" sz="2400" dirty="0"/>
              <a:t> </a:t>
            </a:r>
            <a:r>
              <a:rPr lang="en-US" sz="2400" dirty="0" err="1"/>
              <a:t>padat</a:t>
            </a:r>
            <a:r>
              <a:rPr lang="en-US" sz="2400" dirty="0"/>
              <a:t> </a:t>
            </a:r>
            <a:r>
              <a:rPr lang="en-US" sz="2400" dirty="0" err="1"/>
              <a:t>cenderung</a:t>
            </a:r>
            <a:r>
              <a:rPr lang="en-US" sz="2400" dirty="0"/>
              <a:t> </a:t>
            </a:r>
            <a:r>
              <a:rPr lang="en-US" sz="2400" dirty="0" err="1"/>
              <a:t>memiliki</a:t>
            </a:r>
            <a:r>
              <a:rPr lang="en-US" sz="2400" dirty="0"/>
              <a:t> Life Expectancy </a:t>
            </a:r>
            <a:r>
              <a:rPr lang="en-US" sz="2400" dirty="0" err="1"/>
              <a:t>Rendah</a:t>
            </a:r>
            <a:r>
              <a:rPr lang="en-US" sz="2400" dirty="0"/>
              <a:t> ?</a:t>
            </a:r>
            <a:endParaRPr lang="en-ID" sz="2400" dirty="0"/>
          </a:p>
        </p:txBody>
      </p:sp>
      <p:sp>
        <p:nvSpPr>
          <p:cNvPr id="3" name="Content Placeholder 2">
            <a:extLst>
              <a:ext uri="{FF2B5EF4-FFF2-40B4-BE49-F238E27FC236}">
                <a16:creationId xmlns:a16="http://schemas.microsoft.com/office/drawing/2014/main" id="{404132ED-CCD5-46CC-B45A-60A3C0D6B35A}"/>
              </a:ext>
            </a:extLst>
          </p:cNvPr>
          <p:cNvSpPr>
            <a:spLocks noGrp="1"/>
          </p:cNvSpPr>
          <p:nvPr>
            <p:ph idx="1"/>
          </p:nvPr>
        </p:nvSpPr>
        <p:spPr/>
        <p:txBody>
          <a:bodyPr/>
          <a:lstStyle/>
          <a:p>
            <a:pPr marL="0" indent="0">
              <a:buNone/>
            </a:pPr>
            <a:r>
              <a:rPr lang="en-ID" sz="2000" dirty="0" err="1"/>
              <a:t>Penjelasan</a:t>
            </a:r>
            <a:r>
              <a:rPr lang="en-ID" sz="2000" dirty="0"/>
              <a:t> Feature yang </a:t>
            </a:r>
            <a:r>
              <a:rPr lang="en-ID" sz="2000" dirty="0" err="1"/>
              <a:t>digunakan</a:t>
            </a:r>
            <a:r>
              <a:rPr lang="en-ID" sz="2000" dirty="0"/>
              <a:t> :</a:t>
            </a:r>
          </a:p>
          <a:p>
            <a:pPr marL="342900" indent="-342900">
              <a:buFont typeface="+mj-lt"/>
              <a:buAutoNum type="arabicPeriod"/>
            </a:pPr>
            <a:r>
              <a:rPr lang="en-ID" sz="2000" dirty="0"/>
              <a:t>Population : </a:t>
            </a:r>
            <a:r>
              <a:rPr lang="en-ID" sz="2000" dirty="0" err="1"/>
              <a:t>Jumlah</a:t>
            </a:r>
            <a:r>
              <a:rPr lang="en-ID" sz="2000" dirty="0"/>
              <a:t> </a:t>
            </a:r>
            <a:r>
              <a:rPr lang="en-ID" dirty="0" err="1"/>
              <a:t>p</a:t>
            </a:r>
            <a:r>
              <a:rPr lang="en-ID" sz="2000" dirty="0" err="1"/>
              <a:t>opulasi</a:t>
            </a:r>
            <a:r>
              <a:rPr lang="en-ID" sz="2000" dirty="0"/>
              <a:t> </a:t>
            </a:r>
            <a:r>
              <a:rPr lang="en-ID" sz="2000" dirty="0" err="1"/>
              <a:t>suatu</a:t>
            </a:r>
            <a:r>
              <a:rPr lang="en-ID" sz="2000" dirty="0"/>
              <a:t> negara</a:t>
            </a:r>
          </a:p>
          <a:p>
            <a:endParaRPr lang="en-ID" dirty="0"/>
          </a:p>
        </p:txBody>
      </p:sp>
    </p:spTree>
    <p:extLst>
      <p:ext uri="{BB962C8B-B14F-4D97-AF65-F5344CB8AC3E}">
        <p14:creationId xmlns:p14="http://schemas.microsoft.com/office/powerpoint/2010/main" val="562470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F7484-F600-4D20-8C5B-8B2CFA39E555}"/>
              </a:ext>
            </a:extLst>
          </p:cNvPr>
          <p:cNvSpPr>
            <a:spLocks noGrp="1"/>
          </p:cNvSpPr>
          <p:nvPr>
            <p:ph type="title"/>
          </p:nvPr>
        </p:nvSpPr>
        <p:spPr/>
        <p:txBody>
          <a:bodyPr>
            <a:normAutofit/>
          </a:bodyPr>
          <a:lstStyle/>
          <a:p>
            <a:r>
              <a:rPr lang="en-US" sz="1600" dirty="0"/>
              <a:t>Plot </a:t>
            </a:r>
            <a:r>
              <a:rPr lang="en-US" sz="1600" dirty="0" err="1"/>
              <a:t>dibawah</a:t>
            </a:r>
            <a:r>
              <a:rPr lang="en-US" sz="1600" dirty="0"/>
              <a:t> </a:t>
            </a:r>
            <a:r>
              <a:rPr lang="en-US" sz="1600" dirty="0" err="1"/>
              <a:t>dibuat</a:t>
            </a:r>
            <a:r>
              <a:rPr lang="en-US" sz="1600" dirty="0"/>
              <a:t> </a:t>
            </a:r>
            <a:r>
              <a:rPr lang="en-US" sz="1600" dirty="0" err="1"/>
              <a:t>menggunakan</a:t>
            </a:r>
            <a:r>
              <a:rPr lang="en-US" sz="1600" dirty="0"/>
              <a:t> data </a:t>
            </a:r>
            <a:r>
              <a:rPr lang="en-US" sz="1600" dirty="0" err="1"/>
              <a:t>gabungan</a:t>
            </a:r>
            <a:r>
              <a:rPr lang="en-US" sz="1600" dirty="0"/>
              <a:t> 10 negara </a:t>
            </a:r>
            <a:r>
              <a:rPr lang="en-US" sz="1600" dirty="0" err="1"/>
              <a:t>dengan</a:t>
            </a:r>
            <a:r>
              <a:rPr lang="en-US" sz="1600" dirty="0"/>
              <a:t> </a:t>
            </a:r>
            <a:r>
              <a:rPr lang="en-US" sz="1600" dirty="0" err="1"/>
              <a:t>penduduk</a:t>
            </a:r>
            <a:r>
              <a:rPr lang="en-US" sz="1600" dirty="0"/>
              <a:t> </a:t>
            </a:r>
            <a:r>
              <a:rPr lang="en-US" sz="1600" dirty="0" err="1"/>
              <a:t>padat</a:t>
            </a:r>
            <a:r>
              <a:rPr lang="en-US" sz="1600" dirty="0"/>
              <a:t> dan </a:t>
            </a:r>
            <a:r>
              <a:rPr lang="en-US" sz="1600" dirty="0" err="1"/>
              <a:t>tidak</a:t>
            </a:r>
            <a:r>
              <a:rPr lang="en-US" sz="1600" dirty="0"/>
              <a:t> </a:t>
            </a:r>
            <a:r>
              <a:rPr lang="en-US" sz="1600" dirty="0" err="1"/>
              <a:t>padat</a:t>
            </a:r>
            <a:r>
              <a:rPr lang="en-US" sz="1600" dirty="0"/>
              <a:t>. </a:t>
            </a:r>
            <a:r>
              <a:rPr lang="en-US" sz="1600" dirty="0" err="1"/>
              <a:t>Terlihat</a:t>
            </a:r>
            <a:r>
              <a:rPr lang="en-US" sz="1600" dirty="0"/>
              <a:t> </a:t>
            </a:r>
            <a:r>
              <a:rPr lang="en-US" sz="1600" dirty="0" err="1"/>
              <a:t>hampir</a:t>
            </a:r>
            <a:r>
              <a:rPr lang="en-US" sz="1600" dirty="0"/>
              <a:t> </a:t>
            </a:r>
            <a:r>
              <a:rPr lang="en-US" sz="1600" dirty="0" err="1"/>
              <a:t>tidak</a:t>
            </a:r>
            <a:r>
              <a:rPr lang="en-US" sz="1600" dirty="0"/>
              <a:t> </a:t>
            </a:r>
            <a:r>
              <a:rPr lang="en-US" sz="1600" dirty="0" err="1"/>
              <a:t>ada</a:t>
            </a:r>
            <a:r>
              <a:rPr lang="en-US" sz="1600" dirty="0"/>
              <a:t> </a:t>
            </a:r>
            <a:r>
              <a:rPr lang="en-US" sz="1600" dirty="0" err="1"/>
              <a:t>perbedaan</a:t>
            </a:r>
            <a:r>
              <a:rPr lang="en-US" sz="1600" dirty="0"/>
              <a:t> pada rata-rata life expectancy pada negara </a:t>
            </a:r>
            <a:r>
              <a:rPr lang="en-US" sz="1600" dirty="0" err="1"/>
              <a:t>penduduk</a:t>
            </a:r>
            <a:r>
              <a:rPr lang="en-US" sz="1600" dirty="0"/>
              <a:t> </a:t>
            </a:r>
            <a:r>
              <a:rPr lang="en-US" sz="1600" dirty="0" err="1"/>
              <a:t>padat</a:t>
            </a:r>
            <a:r>
              <a:rPr lang="en-US" sz="1600" dirty="0"/>
              <a:t> </a:t>
            </a:r>
            <a:r>
              <a:rPr lang="en-US" sz="1600" dirty="0" err="1"/>
              <a:t>maupun</a:t>
            </a:r>
            <a:r>
              <a:rPr lang="en-US" sz="1600" dirty="0"/>
              <a:t> yang </a:t>
            </a:r>
            <a:r>
              <a:rPr lang="en-US" sz="1600" dirty="0" err="1"/>
              <a:t>tidak</a:t>
            </a:r>
            <a:r>
              <a:rPr lang="en-US" sz="1600" dirty="0"/>
              <a:t>, </a:t>
            </a:r>
            <a:r>
              <a:rPr lang="en-US" sz="1600" dirty="0" err="1"/>
              <a:t>meskipun</a:t>
            </a:r>
            <a:r>
              <a:rPr lang="en-US" sz="1600" dirty="0"/>
              <a:t> </a:t>
            </a:r>
            <a:r>
              <a:rPr lang="en-US" sz="1600" dirty="0" err="1"/>
              <a:t>terlihat</a:t>
            </a:r>
            <a:r>
              <a:rPr lang="en-US" sz="1600" dirty="0"/>
              <a:t> </a:t>
            </a:r>
            <a:r>
              <a:rPr lang="en-US" sz="1600" dirty="0" err="1"/>
              <a:t>bahwa</a:t>
            </a:r>
            <a:r>
              <a:rPr lang="en-US" sz="1600" dirty="0"/>
              <a:t> negara </a:t>
            </a:r>
            <a:r>
              <a:rPr lang="en-US" sz="1600" dirty="0" err="1"/>
              <a:t>penduduk</a:t>
            </a:r>
            <a:r>
              <a:rPr lang="en-US" sz="1600" dirty="0"/>
              <a:t> yang </a:t>
            </a:r>
            <a:r>
              <a:rPr lang="en-US" sz="1600" dirty="0" err="1"/>
              <a:t>padat</a:t>
            </a:r>
            <a:r>
              <a:rPr lang="en-US" sz="1600" dirty="0"/>
              <a:t> </a:t>
            </a:r>
            <a:r>
              <a:rPr lang="en-US" sz="1600" dirty="0" err="1"/>
              <a:t>tampaknya</a:t>
            </a:r>
            <a:r>
              <a:rPr lang="en-US" sz="1600" dirty="0"/>
              <a:t> </a:t>
            </a:r>
            <a:r>
              <a:rPr lang="en-US" sz="1600" dirty="0" err="1"/>
              <a:t>memiliki</a:t>
            </a:r>
            <a:r>
              <a:rPr lang="en-US" sz="1600" dirty="0"/>
              <a:t> rata </a:t>
            </a:r>
            <a:r>
              <a:rPr lang="en-US" sz="1600" dirty="0" err="1"/>
              <a:t>rata</a:t>
            </a:r>
            <a:r>
              <a:rPr lang="en-US" sz="1600" dirty="0"/>
              <a:t> life expectancy </a:t>
            </a:r>
            <a:r>
              <a:rPr lang="en-US" sz="1600" dirty="0" err="1"/>
              <a:t>lebih</a:t>
            </a:r>
            <a:r>
              <a:rPr lang="en-US" sz="1600" dirty="0"/>
              <a:t> </a:t>
            </a:r>
            <a:r>
              <a:rPr lang="en-US" sz="1600" dirty="0" err="1"/>
              <a:t>rendah</a:t>
            </a:r>
            <a:r>
              <a:rPr lang="en-US" sz="1600" dirty="0"/>
              <a:t>.</a:t>
            </a:r>
            <a:endParaRPr lang="en-ID" sz="1600" dirty="0"/>
          </a:p>
        </p:txBody>
      </p:sp>
      <p:pic>
        <p:nvPicPr>
          <p:cNvPr id="5" name="Content Placeholder 4">
            <a:extLst>
              <a:ext uri="{FF2B5EF4-FFF2-40B4-BE49-F238E27FC236}">
                <a16:creationId xmlns:a16="http://schemas.microsoft.com/office/drawing/2014/main" id="{E5A6A586-DFBA-4D08-8440-73C370C252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6963" y="2181226"/>
            <a:ext cx="10058400" cy="3352799"/>
          </a:xfrm>
        </p:spPr>
      </p:pic>
    </p:spTree>
    <p:extLst>
      <p:ext uri="{BB962C8B-B14F-4D97-AF65-F5344CB8AC3E}">
        <p14:creationId xmlns:p14="http://schemas.microsoft.com/office/powerpoint/2010/main" val="2438724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08C39-50E6-467D-9E89-39AD1DF4CB61}"/>
              </a:ext>
            </a:extLst>
          </p:cNvPr>
          <p:cNvSpPr>
            <a:spLocks noGrp="1"/>
          </p:cNvSpPr>
          <p:nvPr>
            <p:ph type="title"/>
          </p:nvPr>
        </p:nvSpPr>
        <p:spPr/>
        <p:txBody>
          <a:bodyPr>
            <a:normAutofit/>
          </a:bodyPr>
          <a:lstStyle/>
          <a:p>
            <a:r>
              <a:rPr lang="en-US" sz="2400" dirty="0"/>
              <a:t>Kesimpulan EDA</a:t>
            </a:r>
            <a:endParaRPr lang="en-ID" sz="2400" dirty="0"/>
          </a:p>
        </p:txBody>
      </p:sp>
      <p:sp>
        <p:nvSpPr>
          <p:cNvPr id="3" name="Content Placeholder 2">
            <a:extLst>
              <a:ext uri="{FF2B5EF4-FFF2-40B4-BE49-F238E27FC236}">
                <a16:creationId xmlns:a16="http://schemas.microsoft.com/office/drawing/2014/main" id="{3652376D-3C06-4D2B-99A6-6A287A6F89FC}"/>
              </a:ext>
            </a:extLst>
          </p:cNvPr>
          <p:cNvSpPr>
            <a:spLocks noGrp="1"/>
          </p:cNvSpPr>
          <p:nvPr>
            <p:ph idx="1"/>
          </p:nvPr>
        </p:nvSpPr>
        <p:spPr/>
        <p:txBody>
          <a:bodyPr>
            <a:normAutofit/>
          </a:bodyPr>
          <a:lstStyle/>
          <a:p>
            <a:pPr marL="457200" indent="-457200">
              <a:buFont typeface="+mj-lt"/>
              <a:buAutoNum type="arabicPeriod"/>
            </a:pPr>
            <a:r>
              <a:rPr lang="en-US" sz="1600" dirty="0"/>
              <a:t>negara </a:t>
            </a:r>
            <a:r>
              <a:rPr lang="en-US" sz="1600" dirty="0" err="1"/>
              <a:t>berkembang</a:t>
            </a:r>
            <a:r>
              <a:rPr lang="en-US" sz="1600" dirty="0"/>
              <a:t> </a:t>
            </a:r>
            <a:r>
              <a:rPr lang="en-US" sz="1600" dirty="0" err="1"/>
              <a:t>memiliki</a:t>
            </a:r>
            <a:r>
              <a:rPr lang="en-US" sz="1600" dirty="0"/>
              <a:t> </a:t>
            </a:r>
            <a:r>
              <a:rPr lang="en-US" sz="1600" dirty="0" err="1"/>
              <a:t>tingkat</a:t>
            </a:r>
            <a:r>
              <a:rPr lang="en-US" sz="1600" dirty="0"/>
              <a:t> </a:t>
            </a:r>
            <a:r>
              <a:rPr lang="en-US" sz="1600" dirty="0" err="1"/>
              <a:t>adult_mortality</a:t>
            </a:r>
            <a:r>
              <a:rPr lang="en-US" sz="1600" dirty="0"/>
              <a:t> yang </a:t>
            </a:r>
            <a:r>
              <a:rPr lang="en-US" sz="1600" dirty="0" err="1"/>
              <a:t>jauh</a:t>
            </a:r>
            <a:r>
              <a:rPr lang="en-US" sz="1600" dirty="0"/>
              <a:t> </a:t>
            </a:r>
            <a:r>
              <a:rPr lang="en-US" sz="1600" dirty="0" err="1"/>
              <a:t>lebih</a:t>
            </a:r>
            <a:r>
              <a:rPr lang="en-US" sz="1600" dirty="0"/>
              <a:t> </a:t>
            </a:r>
            <a:r>
              <a:rPr lang="en-US" sz="1600" dirty="0" err="1"/>
              <a:t>tinggi</a:t>
            </a:r>
            <a:r>
              <a:rPr lang="en-US" sz="1600" dirty="0"/>
              <a:t> </a:t>
            </a:r>
            <a:r>
              <a:rPr lang="en-US" sz="1600" dirty="0" err="1"/>
              <a:t>daripada</a:t>
            </a:r>
            <a:r>
              <a:rPr lang="en-US" sz="1600" dirty="0"/>
              <a:t> negara </a:t>
            </a:r>
            <a:r>
              <a:rPr lang="en-US" sz="1600" dirty="0" err="1"/>
              <a:t>maju</a:t>
            </a:r>
            <a:r>
              <a:rPr lang="en-US" sz="1600" dirty="0"/>
              <a:t>.</a:t>
            </a:r>
          </a:p>
          <a:p>
            <a:pPr marL="457200" indent="-457200">
              <a:buFont typeface="+mj-lt"/>
              <a:buAutoNum type="arabicPeriod"/>
            </a:pPr>
            <a:r>
              <a:rPr lang="en-US" sz="1600" dirty="0"/>
              <a:t>pada negara </a:t>
            </a:r>
            <a:r>
              <a:rPr lang="en-US" sz="1600" dirty="0" err="1"/>
              <a:t>berkembang</a:t>
            </a:r>
            <a:r>
              <a:rPr lang="en-US" sz="1600" dirty="0"/>
              <a:t>, </a:t>
            </a:r>
            <a:r>
              <a:rPr lang="en-US" sz="1600" dirty="0" err="1"/>
              <a:t>angka</a:t>
            </a:r>
            <a:r>
              <a:rPr lang="en-US" sz="1600" dirty="0"/>
              <a:t> </a:t>
            </a:r>
            <a:r>
              <a:rPr lang="en-US" sz="1600" dirty="0" err="1"/>
              <a:t>kematian</a:t>
            </a:r>
            <a:r>
              <a:rPr lang="en-US" sz="1600" dirty="0"/>
              <a:t> </a:t>
            </a:r>
            <a:r>
              <a:rPr lang="en-US" sz="1600" dirty="0" err="1"/>
              <a:t>bayi</a:t>
            </a:r>
            <a:r>
              <a:rPr lang="en-US" sz="1600" dirty="0"/>
              <a:t> </a:t>
            </a:r>
            <a:r>
              <a:rPr lang="en-US" sz="1600" dirty="0" err="1"/>
              <a:t>dari</a:t>
            </a:r>
            <a:r>
              <a:rPr lang="en-US" sz="1600" dirty="0"/>
              <a:t> </a:t>
            </a:r>
            <a:r>
              <a:rPr lang="en-US" sz="1600" dirty="0" err="1"/>
              <a:t>tahun</a:t>
            </a:r>
            <a:r>
              <a:rPr lang="en-US" sz="1600" dirty="0"/>
              <a:t> </a:t>
            </a:r>
            <a:r>
              <a:rPr lang="en-US" sz="1600" dirty="0" err="1"/>
              <a:t>ke</a:t>
            </a:r>
            <a:r>
              <a:rPr lang="en-US" sz="1600" dirty="0"/>
              <a:t> </a:t>
            </a:r>
            <a:r>
              <a:rPr lang="en-US" sz="1600" dirty="0" err="1"/>
              <a:t>tahun</a:t>
            </a:r>
            <a:r>
              <a:rPr lang="en-US" sz="1600" dirty="0"/>
              <a:t> </a:t>
            </a:r>
            <a:r>
              <a:rPr lang="en-US" sz="1600" dirty="0" err="1"/>
              <a:t>mengalami</a:t>
            </a:r>
            <a:r>
              <a:rPr lang="en-US" sz="1600" dirty="0"/>
              <a:t> </a:t>
            </a:r>
            <a:r>
              <a:rPr lang="en-US" sz="1600" dirty="0" err="1"/>
              <a:t>penurunan</a:t>
            </a:r>
            <a:r>
              <a:rPr lang="en-US" sz="1600" dirty="0"/>
              <a:t>.</a:t>
            </a:r>
          </a:p>
          <a:p>
            <a:pPr marL="457200" indent="-457200">
              <a:buFont typeface="+mj-lt"/>
              <a:buAutoNum type="arabicPeriod"/>
            </a:pPr>
            <a:r>
              <a:rPr lang="en-US" sz="1600" dirty="0" err="1"/>
              <a:t>sangat</a:t>
            </a:r>
            <a:r>
              <a:rPr lang="en-US" sz="1600" dirty="0"/>
              <a:t> </a:t>
            </a:r>
            <a:r>
              <a:rPr lang="en-US" sz="1600" dirty="0" err="1"/>
              <a:t>sedikit</a:t>
            </a:r>
            <a:r>
              <a:rPr lang="en-US" sz="1600" dirty="0"/>
              <a:t> </a:t>
            </a:r>
            <a:r>
              <a:rPr lang="en-US" sz="1600" dirty="0" err="1"/>
              <a:t>atau</a:t>
            </a:r>
            <a:r>
              <a:rPr lang="en-US" sz="1600" dirty="0"/>
              <a:t> </a:t>
            </a:r>
            <a:r>
              <a:rPr lang="en-US" sz="1600" dirty="0" err="1"/>
              <a:t>hampir</a:t>
            </a:r>
            <a:r>
              <a:rPr lang="en-US" sz="1600" dirty="0"/>
              <a:t> </a:t>
            </a:r>
            <a:r>
              <a:rPr lang="en-US" sz="1600" dirty="0" err="1"/>
              <a:t>tidak</a:t>
            </a:r>
            <a:r>
              <a:rPr lang="en-US" sz="1600" dirty="0"/>
              <a:t> </a:t>
            </a:r>
            <a:r>
              <a:rPr lang="en-US" sz="1600" dirty="0" err="1"/>
              <a:t>ada</a:t>
            </a:r>
            <a:r>
              <a:rPr lang="en-US" sz="1600" dirty="0"/>
              <a:t> </a:t>
            </a:r>
            <a:r>
              <a:rPr lang="en-US" sz="1600" dirty="0" err="1"/>
              <a:t>angka</a:t>
            </a:r>
            <a:r>
              <a:rPr lang="en-US" sz="1600" dirty="0"/>
              <a:t> </a:t>
            </a:r>
            <a:r>
              <a:rPr lang="en-US" sz="1600" dirty="0" err="1"/>
              <a:t>kematian</a:t>
            </a:r>
            <a:r>
              <a:rPr lang="en-US" sz="1600" dirty="0"/>
              <a:t> </a:t>
            </a:r>
            <a:r>
              <a:rPr lang="en-US" sz="1600" dirty="0" err="1"/>
              <a:t>bayi</a:t>
            </a:r>
            <a:r>
              <a:rPr lang="en-US" sz="1600" dirty="0"/>
              <a:t> di negara </a:t>
            </a:r>
            <a:r>
              <a:rPr lang="en-US" sz="1600" dirty="0" err="1"/>
              <a:t>negara</a:t>
            </a:r>
            <a:r>
              <a:rPr lang="en-US" sz="1600" dirty="0"/>
              <a:t> yang </a:t>
            </a:r>
            <a:r>
              <a:rPr lang="en-US" sz="1600" dirty="0" err="1"/>
              <a:t>masuk</a:t>
            </a:r>
            <a:r>
              <a:rPr lang="en-US" sz="1600" dirty="0"/>
              <a:t> </a:t>
            </a:r>
            <a:r>
              <a:rPr lang="en-US" sz="1600" dirty="0" err="1"/>
              <a:t>dalam</a:t>
            </a:r>
            <a:r>
              <a:rPr lang="en-US" sz="1600" dirty="0"/>
              <a:t> </a:t>
            </a:r>
            <a:r>
              <a:rPr lang="en-US" sz="1600" dirty="0" err="1"/>
              <a:t>kategori</a:t>
            </a:r>
            <a:r>
              <a:rPr lang="en-US" sz="1600" dirty="0"/>
              <a:t> </a:t>
            </a:r>
            <a:r>
              <a:rPr lang="en-US" sz="1600" dirty="0" err="1"/>
              <a:t>maju</a:t>
            </a:r>
            <a:r>
              <a:rPr lang="en-US" sz="1600" dirty="0"/>
              <a:t>.</a:t>
            </a:r>
          </a:p>
          <a:p>
            <a:pPr marL="457200" indent="-457200">
              <a:buFont typeface="+mj-lt"/>
              <a:buAutoNum type="arabicPeriod"/>
            </a:pPr>
            <a:r>
              <a:rPr lang="en-US" sz="1600" dirty="0"/>
              <a:t>adult mortality </a:t>
            </a:r>
            <a:r>
              <a:rPr lang="en-US" sz="1600" dirty="0" err="1"/>
              <a:t>memiliki</a:t>
            </a:r>
            <a:r>
              <a:rPr lang="en-US" sz="1600" dirty="0"/>
              <a:t> </a:t>
            </a:r>
            <a:r>
              <a:rPr lang="en-US" sz="1600" dirty="0" err="1"/>
              <a:t>korelasi</a:t>
            </a:r>
            <a:r>
              <a:rPr lang="en-US" sz="1600" dirty="0"/>
              <a:t> yang </a:t>
            </a:r>
            <a:r>
              <a:rPr lang="en-US" sz="1600" dirty="0" err="1"/>
              <a:t>lebih</a:t>
            </a:r>
            <a:r>
              <a:rPr lang="en-US" sz="1600" dirty="0"/>
              <a:t> </a:t>
            </a:r>
            <a:r>
              <a:rPr lang="en-US" sz="1600" dirty="0" err="1"/>
              <a:t>kuat</a:t>
            </a:r>
            <a:r>
              <a:rPr lang="en-US" sz="1600" dirty="0"/>
              <a:t> </a:t>
            </a:r>
            <a:r>
              <a:rPr lang="en-US" sz="1600" dirty="0" err="1"/>
              <a:t>daripada</a:t>
            </a:r>
            <a:r>
              <a:rPr lang="en-US" sz="1600" dirty="0"/>
              <a:t> </a:t>
            </a:r>
            <a:r>
              <a:rPr lang="en-US" sz="1600" dirty="0" err="1"/>
              <a:t>infant_deaths</a:t>
            </a:r>
            <a:r>
              <a:rPr lang="en-US" sz="1600" dirty="0"/>
              <a:t> </a:t>
            </a:r>
            <a:r>
              <a:rPr lang="en-US" sz="1600" dirty="0" err="1"/>
              <a:t>terhadap</a:t>
            </a:r>
            <a:r>
              <a:rPr lang="en-US" sz="1600" dirty="0"/>
              <a:t> </a:t>
            </a:r>
            <a:r>
              <a:rPr lang="en-US" sz="1600" dirty="0" err="1"/>
              <a:t>life_expectancy</a:t>
            </a:r>
            <a:r>
              <a:rPr lang="en-US" sz="1600" dirty="0"/>
              <a:t>.</a:t>
            </a:r>
          </a:p>
          <a:p>
            <a:pPr marL="457200" indent="-457200">
              <a:buFont typeface="+mj-lt"/>
              <a:buAutoNum type="arabicPeriod"/>
            </a:pPr>
            <a:r>
              <a:rPr lang="en-ID" sz="1600" dirty="0"/>
              <a:t>dunia </a:t>
            </a:r>
            <a:r>
              <a:rPr lang="en-ID" sz="1600" dirty="0" err="1"/>
              <a:t>pendidikan</a:t>
            </a:r>
            <a:r>
              <a:rPr lang="en-ID" sz="1600" dirty="0"/>
              <a:t> </a:t>
            </a:r>
            <a:r>
              <a:rPr lang="en-ID" sz="1600" dirty="0" err="1"/>
              <a:t>terus</a:t>
            </a:r>
            <a:r>
              <a:rPr lang="en-ID" sz="1600" dirty="0"/>
              <a:t> </a:t>
            </a:r>
            <a:r>
              <a:rPr lang="en-ID" sz="1600" dirty="0" err="1"/>
              <a:t>meningkat</a:t>
            </a:r>
            <a:r>
              <a:rPr lang="en-ID" sz="1600" dirty="0"/>
              <a:t>, </a:t>
            </a:r>
            <a:r>
              <a:rPr lang="en-ID" sz="1600" dirty="0" err="1"/>
              <a:t>baik</a:t>
            </a:r>
            <a:r>
              <a:rPr lang="en-ID" sz="1600" dirty="0"/>
              <a:t> di negara </a:t>
            </a:r>
            <a:r>
              <a:rPr lang="en-ID" sz="1600" dirty="0" err="1"/>
              <a:t>maju</a:t>
            </a:r>
            <a:r>
              <a:rPr lang="en-ID" sz="1600" dirty="0"/>
              <a:t> </a:t>
            </a:r>
            <a:r>
              <a:rPr lang="en-ID" sz="1600" dirty="0" err="1"/>
              <a:t>maupun</a:t>
            </a:r>
            <a:r>
              <a:rPr lang="en-ID" sz="1600" dirty="0"/>
              <a:t> </a:t>
            </a:r>
            <a:r>
              <a:rPr lang="en-ID" sz="1600" dirty="0" err="1"/>
              <a:t>negata</a:t>
            </a:r>
            <a:r>
              <a:rPr lang="en-ID" sz="1600" dirty="0"/>
              <a:t> </a:t>
            </a:r>
            <a:r>
              <a:rPr lang="en-ID" sz="1600" dirty="0" err="1"/>
              <a:t>berkembang</a:t>
            </a:r>
            <a:r>
              <a:rPr lang="en-ID" sz="1600" dirty="0"/>
              <a:t>.</a:t>
            </a:r>
          </a:p>
          <a:p>
            <a:pPr marL="457200" indent="-457200">
              <a:buFont typeface="+mj-lt"/>
              <a:buAutoNum type="arabicPeriod"/>
            </a:pPr>
            <a:r>
              <a:rPr lang="en-US" sz="1600" dirty="0" err="1"/>
              <a:t>Terlihat</a:t>
            </a:r>
            <a:r>
              <a:rPr lang="en-US" sz="1600" dirty="0"/>
              <a:t> </a:t>
            </a:r>
            <a:r>
              <a:rPr lang="en-US" sz="1600" dirty="0" err="1"/>
              <a:t>hampir</a:t>
            </a:r>
            <a:r>
              <a:rPr lang="en-US" sz="1600" dirty="0"/>
              <a:t> </a:t>
            </a:r>
            <a:r>
              <a:rPr lang="en-US" sz="1600" dirty="0" err="1"/>
              <a:t>tidak</a:t>
            </a:r>
            <a:r>
              <a:rPr lang="en-US" sz="1600" dirty="0"/>
              <a:t> </a:t>
            </a:r>
            <a:r>
              <a:rPr lang="en-US" sz="1600" dirty="0" err="1"/>
              <a:t>ada</a:t>
            </a:r>
            <a:r>
              <a:rPr lang="en-US" sz="1600" dirty="0"/>
              <a:t> </a:t>
            </a:r>
            <a:r>
              <a:rPr lang="en-US" sz="1600" dirty="0" err="1"/>
              <a:t>perbedaan</a:t>
            </a:r>
            <a:r>
              <a:rPr lang="en-US" sz="1600" dirty="0"/>
              <a:t> pada rata-rata life expectancy pada negara </a:t>
            </a:r>
            <a:r>
              <a:rPr lang="en-US" sz="1600" dirty="0" err="1"/>
              <a:t>penduduk</a:t>
            </a:r>
            <a:r>
              <a:rPr lang="en-US" sz="1600" dirty="0"/>
              <a:t> </a:t>
            </a:r>
            <a:r>
              <a:rPr lang="en-US" sz="1600" dirty="0" err="1"/>
              <a:t>padat</a:t>
            </a:r>
            <a:r>
              <a:rPr lang="en-US" sz="1600" dirty="0"/>
              <a:t> </a:t>
            </a:r>
            <a:r>
              <a:rPr lang="en-US" sz="1600" dirty="0" err="1"/>
              <a:t>maupun</a:t>
            </a:r>
            <a:r>
              <a:rPr lang="en-US" sz="1600" dirty="0"/>
              <a:t> yang </a:t>
            </a:r>
            <a:r>
              <a:rPr lang="en-US" sz="1600" dirty="0" err="1"/>
              <a:t>tidak</a:t>
            </a:r>
            <a:r>
              <a:rPr lang="en-ID" sz="1600" dirty="0"/>
              <a:t>.</a:t>
            </a:r>
            <a:endParaRPr lang="en-US" sz="1600" dirty="0"/>
          </a:p>
          <a:p>
            <a:pPr marL="457200" indent="-457200">
              <a:buFont typeface="+mj-lt"/>
              <a:buAutoNum type="arabicPeriod"/>
            </a:pPr>
            <a:endParaRPr lang="en-US" sz="1600" dirty="0">
              <a:latin typeface="+mj-lt"/>
            </a:endParaRPr>
          </a:p>
          <a:p>
            <a:pPr marL="457200" indent="-457200">
              <a:buFont typeface="+mj-lt"/>
              <a:buAutoNum type="arabicPeriod"/>
            </a:pPr>
            <a:endParaRPr lang="en-ID" sz="1600" dirty="0"/>
          </a:p>
        </p:txBody>
      </p:sp>
    </p:spTree>
    <p:extLst>
      <p:ext uri="{BB962C8B-B14F-4D97-AF65-F5344CB8AC3E}">
        <p14:creationId xmlns:p14="http://schemas.microsoft.com/office/powerpoint/2010/main" val="1194523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CDE8A-E472-445C-A64D-2FFE312ABE07}"/>
              </a:ext>
            </a:extLst>
          </p:cNvPr>
          <p:cNvSpPr>
            <a:spLocks noGrp="1"/>
          </p:cNvSpPr>
          <p:nvPr>
            <p:ph type="title"/>
          </p:nvPr>
        </p:nvSpPr>
        <p:spPr/>
        <p:txBody>
          <a:bodyPr/>
          <a:lstStyle/>
          <a:p>
            <a:r>
              <a:rPr lang="en-US" dirty="0"/>
              <a:t>Handling Missing Values dan Outliers</a:t>
            </a:r>
            <a:endParaRPr lang="en-ID" dirty="0"/>
          </a:p>
        </p:txBody>
      </p:sp>
      <p:sp>
        <p:nvSpPr>
          <p:cNvPr id="3" name="Content Placeholder 2">
            <a:extLst>
              <a:ext uri="{FF2B5EF4-FFF2-40B4-BE49-F238E27FC236}">
                <a16:creationId xmlns:a16="http://schemas.microsoft.com/office/drawing/2014/main" id="{80367578-671F-43DD-B10F-9206CF11BFB3}"/>
              </a:ext>
            </a:extLst>
          </p:cNvPr>
          <p:cNvSpPr>
            <a:spLocks noGrp="1"/>
          </p:cNvSpPr>
          <p:nvPr>
            <p:ph idx="1"/>
          </p:nvPr>
        </p:nvSpPr>
        <p:spPr/>
        <p:txBody>
          <a:bodyPr/>
          <a:lstStyle/>
          <a:p>
            <a:pPr marL="0" indent="0">
              <a:buNone/>
            </a:pPr>
            <a:r>
              <a:rPr lang="en-US" dirty="0"/>
              <a:t>Handling Missing Values :</a:t>
            </a:r>
          </a:p>
          <a:p>
            <a:pPr>
              <a:buFont typeface="Wingdings" panose="05000000000000000000" pitchFamily="2" charset="2"/>
              <a:buChar char="§"/>
            </a:pPr>
            <a:r>
              <a:rPr lang="en-ID" sz="1600" dirty="0"/>
              <a:t>Missing Values </a:t>
            </a:r>
            <a:r>
              <a:rPr lang="en-ID" sz="1600" dirty="0" err="1"/>
              <a:t>akan</a:t>
            </a:r>
            <a:r>
              <a:rPr lang="en-ID" sz="1600" dirty="0"/>
              <a:t> </a:t>
            </a:r>
            <a:r>
              <a:rPr lang="en-ID" sz="1600" dirty="0" err="1"/>
              <a:t>diisi</a:t>
            </a:r>
            <a:r>
              <a:rPr lang="en-ID" sz="1600" dirty="0"/>
              <a:t> </a:t>
            </a:r>
            <a:r>
              <a:rPr lang="en-ID" sz="1600" dirty="0" err="1"/>
              <a:t>menggunakan</a:t>
            </a:r>
            <a:r>
              <a:rPr lang="en-ID" sz="1600" dirty="0"/>
              <a:t> interpolate, </a:t>
            </a:r>
            <a:r>
              <a:rPr lang="en-ID" sz="1600" dirty="0" err="1"/>
              <a:t>mengingat</a:t>
            </a:r>
            <a:r>
              <a:rPr lang="en-ID" sz="1600" dirty="0"/>
              <a:t> data </a:t>
            </a:r>
            <a:r>
              <a:rPr lang="en-ID" sz="1600" dirty="0" err="1"/>
              <a:t>ini</a:t>
            </a:r>
            <a:r>
              <a:rPr lang="en-ID" sz="1600" dirty="0"/>
              <a:t> </a:t>
            </a:r>
            <a:r>
              <a:rPr lang="en-ID" sz="1600" dirty="0" err="1"/>
              <a:t>memiliki</a:t>
            </a:r>
            <a:r>
              <a:rPr lang="en-ID" sz="1600" dirty="0"/>
              <a:t> feature </a:t>
            </a:r>
            <a:r>
              <a:rPr lang="en-ID" sz="1600" dirty="0" err="1"/>
              <a:t>tahun</a:t>
            </a:r>
            <a:r>
              <a:rPr lang="en-ID" sz="1600" dirty="0"/>
              <a:t> </a:t>
            </a:r>
            <a:r>
              <a:rPr lang="en-ID" sz="1600" dirty="0" err="1"/>
              <a:t>dimana</a:t>
            </a:r>
            <a:r>
              <a:rPr lang="en-ID" sz="1600" dirty="0"/>
              <a:t> </a:t>
            </a:r>
            <a:r>
              <a:rPr lang="en-ID" sz="1600" dirty="0" err="1"/>
              <a:t>bisa</a:t>
            </a:r>
            <a:r>
              <a:rPr lang="en-ID" sz="1600" dirty="0"/>
              <a:t> </a:t>
            </a:r>
            <a:r>
              <a:rPr lang="en-ID" sz="1600" dirty="0" err="1"/>
              <a:t>dikategorikan</a:t>
            </a:r>
            <a:r>
              <a:rPr lang="en-ID" sz="1600" dirty="0"/>
              <a:t> </a:t>
            </a:r>
            <a:r>
              <a:rPr lang="en-ID" sz="1600" dirty="0" err="1"/>
              <a:t>sebagai</a:t>
            </a:r>
            <a:r>
              <a:rPr lang="en-ID" sz="1600" dirty="0"/>
              <a:t> data time series.</a:t>
            </a:r>
          </a:p>
          <a:p>
            <a:pPr marL="0" indent="0">
              <a:buNone/>
            </a:pPr>
            <a:r>
              <a:rPr lang="en-US" dirty="0"/>
              <a:t>Handling Outliers :</a:t>
            </a:r>
          </a:p>
          <a:p>
            <a:pPr>
              <a:buFont typeface="Wingdings" panose="05000000000000000000" pitchFamily="2" charset="2"/>
              <a:buChar char="§"/>
            </a:pPr>
            <a:r>
              <a:rPr lang="en-US" sz="1600" dirty="0"/>
              <a:t>Outliers </a:t>
            </a:r>
            <a:r>
              <a:rPr lang="en-US" sz="1600" dirty="0" err="1"/>
              <a:t>akan</a:t>
            </a:r>
            <a:r>
              <a:rPr lang="en-US" sz="1600" dirty="0"/>
              <a:t> </a:t>
            </a:r>
            <a:r>
              <a:rPr lang="en-US" sz="1600" dirty="0" err="1"/>
              <a:t>dihandling</a:t>
            </a:r>
            <a:r>
              <a:rPr lang="en-US" sz="1600" dirty="0"/>
              <a:t> </a:t>
            </a:r>
            <a:r>
              <a:rPr lang="en-US" sz="1600" dirty="0" err="1"/>
              <a:t>menggunakan</a:t>
            </a:r>
            <a:r>
              <a:rPr lang="en-US" sz="1600" dirty="0"/>
              <a:t> outlier capping </a:t>
            </a:r>
            <a:r>
              <a:rPr lang="en-US" sz="1600" dirty="0" err="1"/>
              <a:t>dengan</a:t>
            </a:r>
            <a:r>
              <a:rPr lang="en-US" sz="1600" dirty="0"/>
              <a:t> 1.5 * IQR dan 3 * IQR (</a:t>
            </a:r>
            <a:r>
              <a:rPr lang="en-US" sz="1600" dirty="0" err="1"/>
              <a:t>untuk</a:t>
            </a:r>
            <a:r>
              <a:rPr lang="en-US" sz="1600" dirty="0"/>
              <a:t> </a:t>
            </a:r>
            <a:r>
              <a:rPr lang="en-US" sz="1600" dirty="0" err="1"/>
              <a:t>yg</a:t>
            </a:r>
            <a:r>
              <a:rPr lang="en-US" sz="1600" dirty="0"/>
              <a:t> </a:t>
            </a:r>
            <a:r>
              <a:rPr lang="en-US" sz="1600" dirty="0" err="1"/>
              <a:t>terlalu</a:t>
            </a:r>
            <a:r>
              <a:rPr lang="en-US" sz="1600" dirty="0"/>
              <a:t> extreme)</a:t>
            </a:r>
          </a:p>
          <a:p>
            <a:pPr>
              <a:buFont typeface="Wingdings" panose="05000000000000000000" pitchFamily="2" charset="2"/>
              <a:buChar char="§"/>
            </a:pPr>
            <a:endParaRPr lang="en-US" sz="1600" dirty="0"/>
          </a:p>
          <a:p>
            <a:pPr marL="0" indent="0">
              <a:buNone/>
            </a:pPr>
            <a:r>
              <a:rPr lang="en-US" sz="1050" i="1" dirty="0"/>
              <a:t>PS : </a:t>
            </a:r>
            <a:r>
              <a:rPr lang="en-US" sz="1050" i="1" dirty="0" err="1"/>
              <a:t>untuk</a:t>
            </a:r>
            <a:r>
              <a:rPr lang="en-US" sz="1050" i="1" dirty="0"/>
              <a:t> </a:t>
            </a:r>
            <a:r>
              <a:rPr lang="en-US" sz="1050" i="1" dirty="0" err="1"/>
              <a:t>penjelasan</a:t>
            </a:r>
            <a:r>
              <a:rPr lang="en-US" sz="1050" i="1" dirty="0"/>
              <a:t> </a:t>
            </a:r>
            <a:r>
              <a:rPr lang="en-US" sz="1050" i="1" dirty="0" err="1"/>
              <a:t>lebih</a:t>
            </a:r>
            <a:r>
              <a:rPr lang="en-US" sz="1050" i="1" dirty="0"/>
              <a:t> </a:t>
            </a:r>
            <a:r>
              <a:rPr lang="en-US" sz="1050" i="1" dirty="0" err="1"/>
              <a:t>lanjut</a:t>
            </a:r>
            <a:r>
              <a:rPr lang="en-US" sz="1050" i="1" dirty="0"/>
              <a:t> </a:t>
            </a:r>
            <a:r>
              <a:rPr lang="en-US" sz="1050" i="1" dirty="0" err="1"/>
              <a:t>mengenai</a:t>
            </a:r>
            <a:r>
              <a:rPr lang="en-US" sz="1050" i="1" dirty="0"/>
              <a:t> handling missing values dan outliers, </a:t>
            </a:r>
            <a:r>
              <a:rPr lang="en-US" sz="1050" i="1" dirty="0" err="1"/>
              <a:t>silahkan</a:t>
            </a:r>
            <a:r>
              <a:rPr lang="en-US" sz="1050" i="1" dirty="0"/>
              <a:t> </a:t>
            </a:r>
            <a:r>
              <a:rPr lang="en-US" sz="1050" i="1" dirty="0" err="1"/>
              <a:t>membuka</a:t>
            </a:r>
            <a:r>
              <a:rPr lang="en-US" sz="1050" i="1" dirty="0"/>
              <a:t> file 2_cleaning_data.ipynb</a:t>
            </a:r>
            <a:endParaRPr lang="en-ID" sz="1050" i="1" dirty="0"/>
          </a:p>
        </p:txBody>
      </p:sp>
    </p:spTree>
    <p:extLst>
      <p:ext uri="{BB962C8B-B14F-4D97-AF65-F5344CB8AC3E}">
        <p14:creationId xmlns:p14="http://schemas.microsoft.com/office/powerpoint/2010/main" val="26667772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26C93-B54C-49F7-9BAD-6C62B1CE0E74}"/>
              </a:ext>
            </a:extLst>
          </p:cNvPr>
          <p:cNvSpPr>
            <a:spLocks noGrp="1"/>
          </p:cNvSpPr>
          <p:nvPr>
            <p:ph type="title"/>
          </p:nvPr>
        </p:nvSpPr>
        <p:spPr/>
        <p:txBody>
          <a:bodyPr/>
          <a:lstStyle/>
          <a:p>
            <a:r>
              <a:rPr lang="en-US" sz="4800" dirty="0"/>
              <a:t>Model </a:t>
            </a:r>
            <a:r>
              <a:rPr lang="en-US" sz="4800" dirty="0" err="1"/>
              <a:t>Regresi</a:t>
            </a:r>
            <a:r>
              <a:rPr lang="en-US" sz="4800" dirty="0"/>
              <a:t> ( Linear Regression )</a:t>
            </a:r>
            <a:endParaRPr lang="en-ID" dirty="0"/>
          </a:p>
        </p:txBody>
      </p:sp>
      <p:sp>
        <p:nvSpPr>
          <p:cNvPr id="3" name="Content Placeholder 2">
            <a:extLst>
              <a:ext uri="{FF2B5EF4-FFF2-40B4-BE49-F238E27FC236}">
                <a16:creationId xmlns:a16="http://schemas.microsoft.com/office/drawing/2014/main" id="{43A32231-E0F7-4A99-81ED-32659C02B078}"/>
              </a:ext>
            </a:extLst>
          </p:cNvPr>
          <p:cNvSpPr>
            <a:spLocks noGrp="1"/>
          </p:cNvSpPr>
          <p:nvPr>
            <p:ph idx="1"/>
          </p:nvPr>
        </p:nvSpPr>
        <p:spPr/>
        <p:txBody>
          <a:bodyPr>
            <a:normAutofit/>
          </a:bodyPr>
          <a:lstStyle/>
          <a:p>
            <a:r>
              <a:rPr lang="en-US" sz="1600" dirty="0"/>
              <a:t>Feature selection :</a:t>
            </a:r>
          </a:p>
          <a:p>
            <a:pPr lvl="1"/>
            <a:r>
              <a:rPr lang="en-US" sz="1400" dirty="0"/>
              <a:t>Ketika </a:t>
            </a:r>
            <a:r>
              <a:rPr lang="en-US" sz="1400" dirty="0" err="1"/>
              <a:t>dilakukan</a:t>
            </a:r>
            <a:r>
              <a:rPr lang="en-US" sz="1400" dirty="0"/>
              <a:t> feature selection </a:t>
            </a:r>
            <a:r>
              <a:rPr lang="en-US" sz="1400" dirty="0" err="1"/>
              <a:t>menggunakan</a:t>
            </a:r>
            <a:r>
              <a:rPr lang="en-US" sz="1400" dirty="0"/>
              <a:t> Lasso Regularization </a:t>
            </a:r>
            <a:r>
              <a:rPr lang="en-US" sz="1400" dirty="0" err="1"/>
              <a:t>dengan</a:t>
            </a:r>
            <a:r>
              <a:rPr lang="en-US" sz="1400" dirty="0"/>
              <a:t> alpha value 1.2, </a:t>
            </a:r>
            <a:r>
              <a:rPr lang="en-US" sz="1400" dirty="0" err="1"/>
              <a:t>fitur</a:t>
            </a:r>
            <a:r>
              <a:rPr lang="en-US" sz="1400" dirty="0"/>
              <a:t> </a:t>
            </a:r>
            <a:r>
              <a:rPr lang="en-US" sz="1400" dirty="0" err="1"/>
              <a:t>fitur</a:t>
            </a:r>
            <a:r>
              <a:rPr lang="en-US" sz="1400" dirty="0"/>
              <a:t> yang </a:t>
            </a:r>
            <a:r>
              <a:rPr lang="en-US" sz="1400" dirty="0" err="1"/>
              <a:t>terpilih</a:t>
            </a:r>
            <a:r>
              <a:rPr lang="en-US" sz="1400" dirty="0"/>
              <a:t> </a:t>
            </a:r>
            <a:r>
              <a:rPr lang="en-US" sz="1400" dirty="0" err="1"/>
              <a:t>adalah</a:t>
            </a:r>
            <a:r>
              <a:rPr lang="en-US" sz="1400" dirty="0"/>
              <a:t> </a:t>
            </a:r>
            <a:r>
              <a:rPr lang="en-US" sz="1400" dirty="0" err="1"/>
              <a:t>sebagai</a:t>
            </a:r>
            <a:r>
              <a:rPr lang="en-US" sz="1400" dirty="0"/>
              <a:t> </a:t>
            </a:r>
            <a:r>
              <a:rPr lang="en-US" sz="1400" dirty="0" err="1"/>
              <a:t>berikut</a:t>
            </a:r>
            <a:r>
              <a:rPr lang="en-US" sz="1400" dirty="0"/>
              <a:t> :</a:t>
            </a:r>
          </a:p>
          <a:p>
            <a:pPr lvl="2"/>
            <a:endParaRPr lang="en-US" sz="1000" dirty="0"/>
          </a:p>
          <a:p>
            <a:pPr lvl="2">
              <a:buFont typeface="Wingdings" panose="05000000000000000000" pitchFamily="2" charset="2"/>
              <a:buChar char="§"/>
            </a:pPr>
            <a:endParaRPr lang="en-US" sz="1000" dirty="0"/>
          </a:p>
          <a:p>
            <a:endParaRPr lang="en-ID" sz="1600" dirty="0"/>
          </a:p>
          <a:p>
            <a:r>
              <a:rPr lang="en-ID" sz="1600" dirty="0"/>
              <a:t>Model Building :</a:t>
            </a:r>
          </a:p>
          <a:p>
            <a:pPr lvl="1"/>
            <a:r>
              <a:rPr lang="en-ID" sz="1400" dirty="0" err="1"/>
              <a:t>Berikut</a:t>
            </a:r>
            <a:r>
              <a:rPr lang="en-ID" sz="1400" dirty="0"/>
              <a:t> </a:t>
            </a:r>
            <a:r>
              <a:rPr lang="en-ID" sz="1400" dirty="0" err="1"/>
              <a:t>adalah</a:t>
            </a:r>
            <a:r>
              <a:rPr lang="en-ID" sz="1400" dirty="0"/>
              <a:t> </a:t>
            </a:r>
            <a:r>
              <a:rPr lang="en-ID" sz="1400" dirty="0" err="1"/>
              <a:t>semua</a:t>
            </a:r>
            <a:r>
              <a:rPr lang="en-ID" sz="1400" dirty="0"/>
              <a:t> </a:t>
            </a:r>
            <a:r>
              <a:rPr lang="en-ID" sz="1400" dirty="0" err="1"/>
              <a:t>fitur</a:t>
            </a:r>
            <a:r>
              <a:rPr lang="en-ID" sz="1400" dirty="0"/>
              <a:t> yang </a:t>
            </a:r>
            <a:r>
              <a:rPr lang="en-ID" sz="1400" dirty="0" err="1"/>
              <a:t>digunakan</a:t>
            </a:r>
            <a:r>
              <a:rPr lang="en-ID" sz="1400" dirty="0"/>
              <a:t> </a:t>
            </a:r>
            <a:r>
              <a:rPr lang="en-ID" sz="1400" dirty="0" err="1"/>
              <a:t>untuk</a:t>
            </a:r>
            <a:r>
              <a:rPr lang="en-ID" sz="1400" dirty="0"/>
              <a:t> </a:t>
            </a:r>
            <a:r>
              <a:rPr lang="en-ID" sz="1400" dirty="0" err="1"/>
              <a:t>membangun</a:t>
            </a:r>
            <a:r>
              <a:rPr lang="en-ID" sz="1400" dirty="0"/>
              <a:t> </a:t>
            </a:r>
            <a:r>
              <a:rPr lang="en-ID" sz="1400" dirty="0" err="1"/>
              <a:t>prediksi</a:t>
            </a:r>
            <a:r>
              <a:rPr lang="en-ID" sz="1400" dirty="0"/>
              <a:t> </a:t>
            </a:r>
            <a:r>
              <a:rPr lang="en-ID" sz="1400" dirty="0" err="1"/>
              <a:t>menggunakan</a:t>
            </a:r>
            <a:r>
              <a:rPr lang="en-ID" sz="1400" dirty="0"/>
              <a:t> linear regression :</a:t>
            </a:r>
          </a:p>
        </p:txBody>
      </p:sp>
      <p:sp>
        <p:nvSpPr>
          <p:cNvPr id="4" name="Rectangle 1">
            <a:extLst>
              <a:ext uri="{FF2B5EF4-FFF2-40B4-BE49-F238E27FC236}">
                <a16:creationId xmlns:a16="http://schemas.microsoft.com/office/drawing/2014/main" id="{4167C2A1-4A0D-4719-A5DD-15C9A91E1033}"/>
              </a:ext>
            </a:extLst>
          </p:cNvPr>
          <p:cNvSpPr>
            <a:spLocks noChangeArrowheads="1"/>
          </p:cNvSpPr>
          <p:nvPr/>
        </p:nvSpPr>
        <p:spPr bwMode="auto">
          <a:xfrm>
            <a:off x="1097280" y="2710378"/>
            <a:ext cx="10058400" cy="246221"/>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D4D4D4"/>
                </a:solidFill>
                <a:effectLst/>
                <a:latin typeface="var(--vscode-editor-font-family)"/>
              </a:rPr>
              <a:t>['</a:t>
            </a:r>
            <a:r>
              <a:rPr kumimoji="0" lang="en-US" altLang="en-US" sz="1000" b="0" i="0" u="none" strike="noStrike" cap="none" normalizeH="0" baseline="0" dirty="0" err="1">
                <a:ln>
                  <a:noFill/>
                </a:ln>
                <a:solidFill>
                  <a:srgbClr val="D4D4D4"/>
                </a:solidFill>
                <a:effectLst/>
                <a:latin typeface="var(--vscode-editor-font-family)"/>
              </a:rPr>
              <a:t>adult_mortality</a:t>
            </a:r>
            <a:r>
              <a:rPr kumimoji="0" lang="en-US" altLang="en-US" sz="1000" b="0" i="0" u="none" strike="noStrike" cap="none" normalizeH="0" baseline="0" dirty="0">
                <a:ln>
                  <a:noFill/>
                </a:ln>
                <a:solidFill>
                  <a:srgbClr val="D4D4D4"/>
                </a:solidFill>
                <a:effectLst/>
                <a:latin typeface="var(--vscode-editor-font-family)"/>
              </a:rPr>
              <a:t>', '_</a:t>
            </a:r>
            <a:r>
              <a:rPr kumimoji="0" lang="en-US" altLang="en-US" sz="1000" b="0" i="0" u="none" strike="noStrike" cap="none" normalizeH="0" baseline="0" dirty="0" err="1">
                <a:ln>
                  <a:noFill/>
                </a:ln>
                <a:solidFill>
                  <a:srgbClr val="D4D4D4"/>
                </a:solidFill>
                <a:effectLst/>
                <a:latin typeface="var(--vscode-editor-font-family)"/>
              </a:rPr>
              <a:t>bmi</a:t>
            </a:r>
            <a:r>
              <a:rPr kumimoji="0" lang="en-US" altLang="en-US" sz="1000" b="0" i="0" u="none" strike="noStrike" cap="none" normalizeH="0" baseline="0" dirty="0">
                <a:ln>
                  <a:noFill/>
                </a:ln>
                <a:solidFill>
                  <a:srgbClr val="D4D4D4"/>
                </a:solidFill>
                <a:effectLst/>
                <a:latin typeface="var(--vscode-editor-font-family)"/>
              </a:rPr>
              <a:t>_', '</a:t>
            </a:r>
            <a:r>
              <a:rPr kumimoji="0" lang="en-US" altLang="en-US" sz="1000" b="0" i="0" u="none" strike="noStrike" cap="none" normalizeH="0" baseline="0" dirty="0" err="1">
                <a:ln>
                  <a:noFill/>
                </a:ln>
                <a:solidFill>
                  <a:srgbClr val="D4D4D4"/>
                </a:solidFill>
                <a:effectLst/>
                <a:latin typeface="var(--vscode-editor-font-family)"/>
              </a:rPr>
              <a:t>income_composition_of_resources</a:t>
            </a:r>
            <a:r>
              <a:rPr kumimoji="0" lang="en-US" altLang="en-US" sz="1000" b="0" i="0" u="none" strike="noStrike" cap="none" normalizeH="0" baseline="0" dirty="0">
                <a:ln>
                  <a:noFill/>
                </a:ln>
                <a:solidFill>
                  <a:srgbClr val="D4D4D4"/>
                </a:solidFill>
                <a:effectLst/>
                <a:latin typeface="var(--vscode-editor-font-family)"/>
              </a:rPr>
              <a:t>', 'schooling', '</a:t>
            </a:r>
            <a:r>
              <a:rPr kumimoji="0" lang="en-US" altLang="en-US" sz="1000" b="0" i="0" u="none" strike="noStrike" cap="none" normalizeH="0" baseline="0" dirty="0" err="1">
                <a:ln>
                  <a:noFill/>
                </a:ln>
                <a:solidFill>
                  <a:srgbClr val="D4D4D4"/>
                </a:solidFill>
                <a:effectLst/>
                <a:latin typeface="var(--vscode-editor-font-family)"/>
              </a:rPr>
              <a:t>percentage_expenditure</a:t>
            </a:r>
            <a:r>
              <a:rPr kumimoji="0" lang="en-US" altLang="en-US" sz="1000" b="0" i="0" u="none" strike="noStrike" cap="none" normalizeH="0" baseline="0" dirty="0">
                <a:ln>
                  <a:noFill/>
                </a:ln>
                <a:solidFill>
                  <a:srgbClr val="D4D4D4"/>
                </a:solidFill>
                <a:effectLst/>
                <a:latin typeface="var(--vscode-editor-font-family)"/>
              </a:rPr>
              <a:t>', 'under-</a:t>
            </a:r>
            <a:r>
              <a:rPr kumimoji="0" lang="en-US" altLang="en-US" sz="1000" b="0" i="0" u="none" strike="noStrike" cap="none" normalizeH="0" baseline="0" dirty="0" err="1">
                <a:ln>
                  <a:noFill/>
                </a:ln>
                <a:solidFill>
                  <a:srgbClr val="D4D4D4"/>
                </a:solidFill>
                <a:effectLst/>
                <a:latin typeface="var(--vscode-editor-font-family)"/>
              </a:rPr>
              <a:t>five_deaths</a:t>
            </a:r>
            <a:r>
              <a:rPr kumimoji="0" lang="en-US" altLang="en-US" sz="1000" b="0" i="0" u="none" strike="noStrike" cap="none" normalizeH="0" baseline="0" dirty="0">
                <a:ln>
                  <a:noFill/>
                </a:ln>
                <a:solidFill>
                  <a:srgbClr val="D4D4D4"/>
                </a:solidFill>
                <a:effectLst/>
                <a:latin typeface="var(--vscode-editor-font-family)"/>
              </a:rPr>
              <a:t>_', '_</a:t>
            </a:r>
            <a:r>
              <a:rPr kumimoji="0" lang="en-US" altLang="en-US" sz="1000" b="0" i="0" u="none" strike="noStrike" cap="none" normalizeH="0" baseline="0" dirty="0" err="1">
                <a:ln>
                  <a:noFill/>
                </a:ln>
                <a:solidFill>
                  <a:srgbClr val="D4D4D4"/>
                </a:solidFill>
                <a:effectLst/>
                <a:latin typeface="var(--vscode-editor-font-family)"/>
              </a:rPr>
              <a:t>hiv</a:t>
            </a:r>
            <a:r>
              <a:rPr kumimoji="0" lang="en-US" altLang="en-US" sz="1000" b="0" i="0" u="none" strike="noStrike" cap="none" normalizeH="0" baseline="0" dirty="0">
                <a:ln>
                  <a:noFill/>
                </a:ln>
                <a:solidFill>
                  <a:srgbClr val="D4D4D4"/>
                </a:solidFill>
                <a:effectLst/>
                <a:latin typeface="var(--vscode-editor-font-family)"/>
              </a:rPr>
              <a:t>/aids']</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04373D2F-4B33-4777-922B-AD25E3A6548E}"/>
              </a:ext>
            </a:extLst>
          </p:cNvPr>
          <p:cNvSpPr>
            <a:spLocks noChangeArrowheads="1"/>
          </p:cNvSpPr>
          <p:nvPr/>
        </p:nvSpPr>
        <p:spPr bwMode="auto">
          <a:xfrm>
            <a:off x="1097280" y="4228181"/>
            <a:ext cx="10058400" cy="246221"/>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D4D4D4"/>
                </a:solidFill>
                <a:effectLst/>
                <a:latin typeface="var(--vscode-editor-font-family)"/>
              </a:rPr>
              <a:t>['country', 'year', '</a:t>
            </a:r>
            <a:r>
              <a:rPr kumimoji="0" lang="en-US" altLang="en-US" sz="1000" b="0" i="0" u="none" strike="noStrike" cap="none" normalizeH="0" baseline="0" dirty="0" err="1">
                <a:ln>
                  <a:noFill/>
                </a:ln>
                <a:solidFill>
                  <a:srgbClr val="D4D4D4"/>
                </a:solidFill>
                <a:effectLst/>
                <a:latin typeface="var(--vscode-editor-font-family)"/>
              </a:rPr>
              <a:t>adult_mortality</a:t>
            </a:r>
            <a:r>
              <a:rPr kumimoji="0" lang="en-US" altLang="en-US" sz="1000" b="0" i="0" u="none" strike="noStrike" cap="none" normalizeH="0" baseline="0" dirty="0">
                <a:ln>
                  <a:noFill/>
                </a:ln>
                <a:solidFill>
                  <a:srgbClr val="D4D4D4"/>
                </a:solidFill>
                <a:effectLst/>
                <a:latin typeface="var(--vscode-editor-font-family)"/>
              </a:rPr>
              <a:t>', '_</a:t>
            </a:r>
            <a:r>
              <a:rPr kumimoji="0" lang="en-US" altLang="en-US" sz="1000" b="0" i="0" u="none" strike="noStrike" cap="none" normalizeH="0" baseline="0" dirty="0" err="1">
                <a:ln>
                  <a:noFill/>
                </a:ln>
                <a:solidFill>
                  <a:srgbClr val="D4D4D4"/>
                </a:solidFill>
                <a:effectLst/>
                <a:latin typeface="var(--vscode-editor-font-family)"/>
              </a:rPr>
              <a:t>bmi</a:t>
            </a:r>
            <a:r>
              <a:rPr kumimoji="0" lang="en-US" altLang="en-US" sz="1000" b="0" i="0" u="none" strike="noStrike" cap="none" normalizeH="0" baseline="0" dirty="0">
                <a:ln>
                  <a:noFill/>
                </a:ln>
                <a:solidFill>
                  <a:srgbClr val="D4D4D4"/>
                </a:solidFill>
                <a:effectLst/>
                <a:latin typeface="var(--vscode-editor-font-family)"/>
              </a:rPr>
              <a:t>_', '</a:t>
            </a:r>
            <a:r>
              <a:rPr kumimoji="0" lang="en-US" altLang="en-US" sz="1000" b="0" i="0" u="none" strike="noStrike" cap="none" normalizeH="0" baseline="0" dirty="0" err="1">
                <a:ln>
                  <a:noFill/>
                </a:ln>
                <a:solidFill>
                  <a:srgbClr val="D4D4D4"/>
                </a:solidFill>
                <a:effectLst/>
                <a:latin typeface="var(--vscode-editor-font-family)"/>
              </a:rPr>
              <a:t>income_composition_of_resources</a:t>
            </a:r>
            <a:r>
              <a:rPr kumimoji="0" lang="en-US" altLang="en-US" sz="1000" b="0" i="0" u="none" strike="noStrike" cap="none" normalizeH="0" baseline="0" dirty="0">
                <a:ln>
                  <a:noFill/>
                </a:ln>
                <a:solidFill>
                  <a:srgbClr val="D4D4D4"/>
                </a:solidFill>
                <a:effectLst/>
                <a:latin typeface="var(--vscode-editor-font-family)"/>
              </a:rPr>
              <a:t>', 'schooling', '</a:t>
            </a:r>
            <a:r>
              <a:rPr kumimoji="0" lang="en-US" altLang="en-US" sz="1000" b="0" i="0" u="none" strike="noStrike" cap="none" normalizeH="0" baseline="0" dirty="0" err="1">
                <a:ln>
                  <a:noFill/>
                </a:ln>
                <a:solidFill>
                  <a:srgbClr val="D4D4D4"/>
                </a:solidFill>
                <a:effectLst/>
                <a:latin typeface="var(--vscode-editor-font-family)"/>
              </a:rPr>
              <a:t>percentage_expenditure</a:t>
            </a:r>
            <a:r>
              <a:rPr kumimoji="0" lang="en-US" altLang="en-US" sz="1000" b="0" i="0" u="none" strike="noStrike" cap="none" normalizeH="0" baseline="0" dirty="0">
                <a:ln>
                  <a:noFill/>
                </a:ln>
                <a:solidFill>
                  <a:srgbClr val="D4D4D4"/>
                </a:solidFill>
                <a:effectLst/>
                <a:latin typeface="var(--vscode-editor-font-family)"/>
              </a:rPr>
              <a:t>', 'under-</a:t>
            </a:r>
            <a:r>
              <a:rPr kumimoji="0" lang="en-US" altLang="en-US" sz="1000" b="0" i="0" u="none" strike="noStrike" cap="none" normalizeH="0" baseline="0" dirty="0" err="1">
                <a:ln>
                  <a:noFill/>
                </a:ln>
                <a:solidFill>
                  <a:srgbClr val="D4D4D4"/>
                </a:solidFill>
                <a:effectLst/>
                <a:latin typeface="var(--vscode-editor-font-family)"/>
              </a:rPr>
              <a:t>five_deaths</a:t>
            </a:r>
            <a:r>
              <a:rPr kumimoji="0" lang="en-US" altLang="en-US" sz="1000" b="0" i="0" u="none" strike="noStrike" cap="none" normalizeH="0" baseline="0" dirty="0">
                <a:ln>
                  <a:noFill/>
                </a:ln>
                <a:solidFill>
                  <a:srgbClr val="D4D4D4"/>
                </a:solidFill>
                <a:effectLst/>
                <a:latin typeface="var(--vscode-editor-font-family)"/>
              </a:rPr>
              <a:t>_', '_</a:t>
            </a:r>
            <a:r>
              <a:rPr kumimoji="0" lang="en-US" altLang="en-US" sz="1000" b="0" i="0" u="none" strike="noStrike" cap="none" normalizeH="0" baseline="0" dirty="0" err="1">
                <a:ln>
                  <a:noFill/>
                </a:ln>
                <a:solidFill>
                  <a:srgbClr val="D4D4D4"/>
                </a:solidFill>
                <a:effectLst/>
                <a:latin typeface="var(--vscode-editor-font-family)"/>
              </a:rPr>
              <a:t>hiv</a:t>
            </a:r>
            <a:r>
              <a:rPr kumimoji="0" lang="en-US" altLang="en-US" sz="1000" b="0" i="0" u="none" strike="noStrike" cap="none" normalizeH="0" baseline="0" dirty="0">
                <a:ln>
                  <a:noFill/>
                </a:ln>
                <a:solidFill>
                  <a:srgbClr val="D4D4D4"/>
                </a:solidFill>
                <a:effectLst/>
                <a:latin typeface="var(--vscode-editor-font-family)"/>
              </a:rPr>
              <a:t>/aids']</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830083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B504B-C612-43E2-B5D9-16A621E2B889}"/>
              </a:ext>
            </a:extLst>
          </p:cNvPr>
          <p:cNvSpPr>
            <a:spLocks noGrp="1"/>
          </p:cNvSpPr>
          <p:nvPr>
            <p:ph type="title"/>
          </p:nvPr>
        </p:nvSpPr>
        <p:spPr/>
        <p:txBody>
          <a:bodyPr>
            <a:normAutofit/>
          </a:bodyPr>
          <a:lstStyle/>
          <a:p>
            <a:r>
              <a:rPr lang="en-US" sz="1600" dirty="0" err="1"/>
              <a:t>Dibawah</a:t>
            </a:r>
            <a:r>
              <a:rPr lang="en-US" sz="1600" dirty="0"/>
              <a:t> </a:t>
            </a:r>
            <a:r>
              <a:rPr lang="en-US" sz="1600" dirty="0" err="1"/>
              <a:t>ini</a:t>
            </a:r>
            <a:r>
              <a:rPr lang="en-US" sz="1600" dirty="0"/>
              <a:t> </a:t>
            </a:r>
            <a:r>
              <a:rPr lang="en-US" sz="1600" dirty="0" err="1"/>
              <a:t>adalah</a:t>
            </a:r>
            <a:r>
              <a:rPr lang="en-US" sz="1600" dirty="0"/>
              <a:t> plot Magnitude ( coefficient ) </a:t>
            </a:r>
            <a:r>
              <a:rPr lang="en-US" sz="1600" dirty="0" err="1"/>
              <a:t>semua</a:t>
            </a:r>
            <a:r>
              <a:rPr lang="en-US" sz="1600" dirty="0"/>
              <a:t> </a:t>
            </a:r>
            <a:r>
              <a:rPr lang="en-US" sz="1600" dirty="0" err="1"/>
              <a:t>fitur</a:t>
            </a:r>
            <a:r>
              <a:rPr lang="en-US" sz="1600" dirty="0"/>
              <a:t> pada dataset </a:t>
            </a:r>
            <a:r>
              <a:rPr lang="en-US" sz="1600" dirty="0" err="1"/>
              <a:t>terhadap</a:t>
            </a:r>
            <a:r>
              <a:rPr lang="en-US" sz="1600" dirty="0"/>
              <a:t> life Expectancy. </a:t>
            </a:r>
            <a:r>
              <a:rPr lang="en-US" sz="1600" dirty="0" err="1"/>
              <a:t>Terlihat</a:t>
            </a:r>
            <a:r>
              <a:rPr lang="en-US" sz="1600" dirty="0"/>
              <a:t> </a:t>
            </a:r>
            <a:r>
              <a:rPr lang="en-US" sz="1600" dirty="0" err="1"/>
              <a:t>bahwa</a:t>
            </a:r>
            <a:r>
              <a:rPr lang="en-US" sz="1600" dirty="0"/>
              <a:t> schooling dan income composition of resources </a:t>
            </a:r>
            <a:r>
              <a:rPr lang="en-US" sz="1600" dirty="0" err="1"/>
              <a:t>memiliki</a:t>
            </a:r>
            <a:r>
              <a:rPr lang="en-US" sz="1600" dirty="0"/>
              <a:t> </a:t>
            </a:r>
            <a:r>
              <a:rPr lang="en-US" sz="1600" dirty="0" err="1"/>
              <a:t>pengaruh</a:t>
            </a:r>
            <a:r>
              <a:rPr lang="en-US" sz="1600" dirty="0"/>
              <a:t> </a:t>
            </a:r>
            <a:r>
              <a:rPr lang="en-US" sz="1600" dirty="0" err="1"/>
              <a:t>positif</a:t>
            </a:r>
            <a:r>
              <a:rPr lang="en-US" sz="1600" dirty="0"/>
              <a:t> </a:t>
            </a:r>
            <a:r>
              <a:rPr lang="en-US" sz="1600" dirty="0" err="1"/>
              <a:t>cukup</a:t>
            </a:r>
            <a:r>
              <a:rPr lang="en-US" sz="1600" dirty="0"/>
              <a:t> </a:t>
            </a:r>
            <a:r>
              <a:rPr lang="en-US" sz="1600" dirty="0" err="1"/>
              <a:t>besar</a:t>
            </a:r>
            <a:r>
              <a:rPr lang="en-US" sz="1600" dirty="0"/>
              <a:t> </a:t>
            </a:r>
            <a:r>
              <a:rPr lang="en-US" sz="1600" dirty="0" err="1"/>
              <a:t>terhadap</a:t>
            </a:r>
            <a:r>
              <a:rPr lang="en-US" sz="1600" dirty="0"/>
              <a:t> life expectancy. </a:t>
            </a:r>
            <a:r>
              <a:rPr lang="en-US" sz="1600" dirty="0" err="1"/>
              <a:t>Sebaliknya</a:t>
            </a:r>
            <a:r>
              <a:rPr lang="en-US" sz="1600" dirty="0"/>
              <a:t>, adult mortality dan </a:t>
            </a:r>
            <a:r>
              <a:rPr lang="en-US" sz="1600" dirty="0" err="1"/>
              <a:t>hiv</a:t>
            </a:r>
            <a:r>
              <a:rPr lang="en-US" sz="1600" dirty="0"/>
              <a:t>/aids </a:t>
            </a:r>
            <a:r>
              <a:rPr lang="en-US" sz="1600" dirty="0" err="1"/>
              <a:t>memiliki</a:t>
            </a:r>
            <a:r>
              <a:rPr lang="en-US" sz="1600" dirty="0"/>
              <a:t> </a:t>
            </a:r>
            <a:r>
              <a:rPr lang="en-US" sz="1600" dirty="0" err="1"/>
              <a:t>pengaruh</a:t>
            </a:r>
            <a:r>
              <a:rPr lang="en-US" sz="1600" dirty="0"/>
              <a:t> negative </a:t>
            </a:r>
            <a:r>
              <a:rPr lang="en-US" sz="1600" dirty="0" err="1"/>
              <a:t>terhadap</a:t>
            </a:r>
            <a:r>
              <a:rPr lang="en-US" sz="1600" dirty="0"/>
              <a:t> life expectancy</a:t>
            </a:r>
            <a:endParaRPr lang="en-ID" sz="1600" dirty="0"/>
          </a:p>
        </p:txBody>
      </p:sp>
      <p:pic>
        <p:nvPicPr>
          <p:cNvPr id="5" name="Content Placeholder 4">
            <a:extLst>
              <a:ext uri="{FF2B5EF4-FFF2-40B4-BE49-F238E27FC236}">
                <a16:creationId xmlns:a16="http://schemas.microsoft.com/office/drawing/2014/main" id="{923FA29E-4052-4113-8C1B-73166B3F54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846263"/>
            <a:ext cx="10058399" cy="4022725"/>
          </a:xfrm>
        </p:spPr>
      </p:pic>
    </p:spTree>
    <p:extLst>
      <p:ext uri="{BB962C8B-B14F-4D97-AF65-F5344CB8AC3E}">
        <p14:creationId xmlns:p14="http://schemas.microsoft.com/office/powerpoint/2010/main" val="1536187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6D2C1-65C2-4B2C-A5BA-B3CF00770A4F}"/>
              </a:ext>
            </a:extLst>
          </p:cNvPr>
          <p:cNvSpPr>
            <a:spLocks noGrp="1"/>
          </p:cNvSpPr>
          <p:nvPr>
            <p:ph type="title"/>
          </p:nvPr>
        </p:nvSpPr>
        <p:spPr/>
        <p:txBody>
          <a:bodyPr>
            <a:normAutofit/>
          </a:bodyPr>
          <a:lstStyle/>
          <a:p>
            <a:r>
              <a:rPr lang="en-US" sz="1600" dirty="0" err="1"/>
              <a:t>Berikut</a:t>
            </a:r>
            <a:r>
              <a:rPr lang="en-US" sz="1600" dirty="0"/>
              <a:t> </a:t>
            </a:r>
            <a:r>
              <a:rPr lang="en-US" sz="1600" dirty="0" err="1"/>
              <a:t>adalah</a:t>
            </a:r>
            <a:r>
              <a:rPr lang="en-US" sz="1600" dirty="0"/>
              <a:t> coefficient </a:t>
            </a:r>
            <a:r>
              <a:rPr lang="en-US" sz="1600" dirty="0" err="1"/>
              <a:t>masing</a:t>
            </a:r>
            <a:r>
              <a:rPr lang="en-US" sz="1600" dirty="0"/>
              <a:t> </a:t>
            </a:r>
            <a:r>
              <a:rPr lang="en-US" sz="1600" dirty="0" err="1"/>
              <a:t>masing</a:t>
            </a:r>
            <a:r>
              <a:rPr lang="en-US" sz="1600" dirty="0"/>
              <a:t> </a:t>
            </a:r>
            <a:r>
              <a:rPr lang="en-US" sz="1600" dirty="0" err="1"/>
              <a:t>fitur</a:t>
            </a:r>
            <a:r>
              <a:rPr lang="en-US" sz="1600" dirty="0"/>
              <a:t> yang </a:t>
            </a:r>
            <a:r>
              <a:rPr lang="en-US" sz="1600" dirty="0" err="1"/>
              <a:t>sudah</a:t>
            </a:r>
            <a:r>
              <a:rPr lang="en-US" sz="1600" dirty="0"/>
              <a:t> </a:t>
            </a:r>
            <a:r>
              <a:rPr lang="en-US" sz="1600" dirty="0" err="1"/>
              <a:t>diseleksi</a:t>
            </a:r>
            <a:r>
              <a:rPr lang="en-US" sz="1600" dirty="0"/>
              <a:t> dan </a:t>
            </a:r>
            <a:r>
              <a:rPr lang="en-US" sz="1600" dirty="0" err="1"/>
              <a:t>digunakan</a:t>
            </a:r>
            <a:r>
              <a:rPr lang="en-US" sz="1600" dirty="0"/>
              <a:t> </a:t>
            </a:r>
            <a:r>
              <a:rPr lang="en-US" sz="1600" dirty="0" err="1"/>
              <a:t>untuk</a:t>
            </a:r>
            <a:r>
              <a:rPr lang="en-US" sz="1600" dirty="0"/>
              <a:t> </a:t>
            </a:r>
            <a:r>
              <a:rPr lang="en-US" sz="1600" dirty="0" err="1"/>
              <a:t>pembuatan</a:t>
            </a:r>
            <a:r>
              <a:rPr lang="en-US" sz="1600" dirty="0"/>
              <a:t> model </a:t>
            </a:r>
            <a:r>
              <a:rPr lang="en-US" sz="1600" dirty="0" err="1"/>
              <a:t>prediksi</a:t>
            </a:r>
            <a:r>
              <a:rPr lang="en-US" sz="1600" dirty="0"/>
              <a:t> ( Linear Regression ), </a:t>
            </a:r>
            <a:r>
              <a:rPr lang="en-US" sz="1600" dirty="0" err="1"/>
              <a:t>terlihat</a:t>
            </a:r>
            <a:r>
              <a:rPr lang="en-US" sz="1600" dirty="0"/>
              <a:t> </a:t>
            </a:r>
            <a:r>
              <a:rPr lang="en-US" sz="1600" dirty="0" err="1"/>
              <a:t>bahwa</a:t>
            </a:r>
            <a:r>
              <a:rPr lang="en-US" sz="1600" dirty="0"/>
              <a:t> </a:t>
            </a:r>
            <a:r>
              <a:rPr lang="en-US" sz="1600" dirty="0" err="1"/>
              <a:t>income_composition_of_resources</a:t>
            </a:r>
            <a:r>
              <a:rPr lang="en-US" sz="1600" dirty="0"/>
              <a:t> </a:t>
            </a:r>
            <a:r>
              <a:rPr lang="en-US" sz="1600" dirty="0" err="1"/>
              <a:t>adalah</a:t>
            </a:r>
            <a:r>
              <a:rPr lang="en-US" sz="1600" dirty="0"/>
              <a:t> </a:t>
            </a:r>
            <a:r>
              <a:rPr lang="en-US" sz="1600" dirty="0" err="1"/>
              <a:t>fitur</a:t>
            </a:r>
            <a:r>
              <a:rPr lang="en-US" sz="1600" dirty="0"/>
              <a:t> paling </a:t>
            </a:r>
            <a:r>
              <a:rPr lang="en-US" sz="1600" dirty="0" err="1"/>
              <a:t>penting</a:t>
            </a:r>
            <a:r>
              <a:rPr lang="en-US" sz="1600" dirty="0"/>
              <a:t> </a:t>
            </a:r>
            <a:r>
              <a:rPr lang="en-US" sz="1600" dirty="0" err="1"/>
              <a:t>untuk</a:t>
            </a:r>
            <a:r>
              <a:rPr lang="en-US" sz="1600" dirty="0"/>
              <a:t> </a:t>
            </a:r>
            <a:r>
              <a:rPr lang="en-US" sz="1600" dirty="0" err="1"/>
              <a:t>meningkatkan</a:t>
            </a:r>
            <a:r>
              <a:rPr lang="en-US" sz="1600" dirty="0"/>
              <a:t> rata </a:t>
            </a:r>
            <a:r>
              <a:rPr lang="en-US" sz="1600" dirty="0" err="1"/>
              <a:t>rata</a:t>
            </a:r>
            <a:r>
              <a:rPr lang="en-US" sz="1600" dirty="0"/>
              <a:t> masa </a:t>
            </a:r>
            <a:r>
              <a:rPr lang="en-US" sz="1600" dirty="0" err="1"/>
              <a:t>hidup</a:t>
            </a:r>
            <a:r>
              <a:rPr lang="en-US" sz="1600" dirty="0"/>
              <a:t> </a:t>
            </a:r>
            <a:r>
              <a:rPr lang="en-US" sz="1600" dirty="0" err="1"/>
              <a:t>suatu</a:t>
            </a:r>
            <a:r>
              <a:rPr lang="en-US" sz="1600" dirty="0"/>
              <a:t> negara </a:t>
            </a:r>
            <a:endParaRPr lang="en-ID" sz="1600" dirty="0"/>
          </a:p>
        </p:txBody>
      </p:sp>
      <p:pic>
        <p:nvPicPr>
          <p:cNvPr id="5" name="Content Placeholder 4">
            <a:extLst>
              <a:ext uri="{FF2B5EF4-FFF2-40B4-BE49-F238E27FC236}">
                <a16:creationId xmlns:a16="http://schemas.microsoft.com/office/drawing/2014/main" id="{AF1465F0-E381-4FFC-A9E0-338E34FDF4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846263"/>
            <a:ext cx="10058399" cy="4022725"/>
          </a:xfrm>
        </p:spPr>
      </p:pic>
    </p:spTree>
    <p:extLst>
      <p:ext uri="{BB962C8B-B14F-4D97-AF65-F5344CB8AC3E}">
        <p14:creationId xmlns:p14="http://schemas.microsoft.com/office/powerpoint/2010/main" val="3319210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F2C627-5C30-4AA8-9701-042493136FAA}"/>
              </a:ext>
            </a:extLst>
          </p:cNvPr>
          <p:cNvSpPr>
            <a:spLocks noGrp="1"/>
          </p:cNvSpPr>
          <p:nvPr>
            <p:ph idx="1"/>
          </p:nvPr>
        </p:nvSpPr>
        <p:spPr>
          <a:xfrm>
            <a:off x="1066800" y="1342239"/>
            <a:ext cx="10058400" cy="4613944"/>
          </a:xfrm>
        </p:spPr>
        <p:txBody>
          <a:bodyPr/>
          <a:lstStyle/>
          <a:p>
            <a:r>
              <a:rPr lang="en-US" sz="2400" dirty="0" err="1">
                <a:latin typeface="+mj-lt"/>
              </a:rPr>
              <a:t>Fokus</a:t>
            </a:r>
            <a:r>
              <a:rPr lang="en-US" sz="2400" dirty="0">
                <a:latin typeface="+mj-lt"/>
              </a:rPr>
              <a:t> pada project </a:t>
            </a:r>
            <a:r>
              <a:rPr lang="en-US" sz="2400" dirty="0" err="1">
                <a:latin typeface="+mj-lt"/>
              </a:rPr>
              <a:t>ini</a:t>
            </a:r>
            <a:r>
              <a:rPr lang="en-US" sz="2400" dirty="0">
                <a:latin typeface="+mj-lt"/>
              </a:rPr>
              <a:t> </a:t>
            </a:r>
            <a:r>
              <a:rPr lang="en-US" sz="2400" dirty="0" err="1">
                <a:latin typeface="+mj-lt"/>
              </a:rPr>
              <a:t>ada</a:t>
            </a:r>
            <a:r>
              <a:rPr lang="en-US" sz="2400" dirty="0">
                <a:latin typeface="+mj-lt"/>
              </a:rPr>
              <a:t> 4 </a:t>
            </a:r>
            <a:r>
              <a:rPr lang="en-US" sz="2400" dirty="0" err="1">
                <a:latin typeface="+mj-lt"/>
              </a:rPr>
              <a:t>hal</a:t>
            </a:r>
            <a:r>
              <a:rPr lang="en-US" sz="2400" dirty="0">
                <a:latin typeface="+mj-lt"/>
              </a:rPr>
              <a:t> </a:t>
            </a:r>
            <a:r>
              <a:rPr lang="en-US" sz="2400" dirty="0" err="1">
                <a:latin typeface="+mj-lt"/>
              </a:rPr>
              <a:t>yaitu</a:t>
            </a:r>
            <a:r>
              <a:rPr lang="en-US" sz="2400" dirty="0">
                <a:latin typeface="+mj-lt"/>
              </a:rPr>
              <a:t> :</a:t>
            </a:r>
          </a:p>
          <a:p>
            <a:pPr marL="342900" indent="-342900">
              <a:buFont typeface="+mj-lt"/>
              <a:buAutoNum type="arabicPeriod"/>
            </a:pPr>
            <a:r>
              <a:rPr lang="en-US" sz="1600" dirty="0" err="1"/>
              <a:t>Menjawab</a:t>
            </a:r>
            <a:r>
              <a:rPr lang="en-US" sz="1600" dirty="0"/>
              <a:t> </a:t>
            </a:r>
            <a:r>
              <a:rPr lang="en-US" sz="1600" dirty="0" err="1"/>
              <a:t>berbagai</a:t>
            </a:r>
            <a:r>
              <a:rPr lang="en-US" sz="1600" dirty="0"/>
              <a:t> </a:t>
            </a:r>
            <a:r>
              <a:rPr lang="en-US" sz="1600" dirty="0" err="1"/>
              <a:t>pertanyaan</a:t>
            </a:r>
            <a:r>
              <a:rPr lang="en-US" sz="1600" dirty="0"/>
              <a:t> </a:t>
            </a:r>
            <a:r>
              <a:rPr lang="en-US" sz="1600" dirty="0" err="1"/>
              <a:t>seputar</a:t>
            </a:r>
            <a:r>
              <a:rPr lang="en-US" sz="1600" dirty="0"/>
              <a:t> data </a:t>
            </a:r>
            <a:r>
              <a:rPr lang="en-US" sz="1600" dirty="0" err="1"/>
              <a:t>dengan</a:t>
            </a:r>
            <a:r>
              <a:rPr lang="en-US" sz="1600" dirty="0"/>
              <a:t> EDA.</a:t>
            </a:r>
          </a:p>
          <a:p>
            <a:pPr marL="342900" indent="-342900">
              <a:buFont typeface="+mj-lt"/>
              <a:buAutoNum type="arabicPeriod"/>
            </a:pPr>
            <a:r>
              <a:rPr lang="en-US" sz="1600" dirty="0"/>
              <a:t>Handling Missing Values dan Outliers.</a:t>
            </a:r>
          </a:p>
          <a:p>
            <a:pPr marL="342900" indent="-342900">
              <a:buFont typeface="+mj-lt"/>
              <a:buAutoNum type="arabicPeriod"/>
            </a:pPr>
            <a:r>
              <a:rPr lang="en-US" sz="1600" dirty="0"/>
              <a:t>Analisa </a:t>
            </a:r>
            <a:r>
              <a:rPr lang="en-US" sz="1600" dirty="0" err="1"/>
              <a:t>fitur-fitur</a:t>
            </a:r>
            <a:r>
              <a:rPr lang="en-US" sz="1600" dirty="0"/>
              <a:t> yang </a:t>
            </a:r>
            <a:r>
              <a:rPr lang="en-US" sz="1600" dirty="0" err="1"/>
              <a:t>mempengaruhi</a:t>
            </a:r>
            <a:r>
              <a:rPr lang="en-US" sz="1600" dirty="0"/>
              <a:t> Life-Expectancy dan </a:t>
            </a:r>
            <a:r>
              <a:rPr lang="en-US" sz="1600" dirty="0" err="1"/>
              <a:t>membangun</a:t>
            </a:r>
            <a:r>
              <a:rPr lang="en-US" sz="1600" dirty="0"/>
              <a:t> </a:t>
            </a:r>
            <a:r>
              <a:rPr lang="en-US" sz="1600" dirty="0" err="1"/>
              <a:t>mesin</a:t>
            </a:r>
            <a:r>
              <a:rPr lang="en-US" sz="1600" dirty="0"/>
              <a:t> </a:t>
            </a:r>
            <a:r>
              <a:rPr lang="en-US" sz="1600" dirty="0" err="1"/>
              <a:t>prediksi</a:t>
            </a:r>
            <a:r>
              <a:rPr lang="en-US" sz="1600" dirty="0"/>
              <a:t> </a:t>
            </a:r>
            <a:r>
              <a:rPr lang="en-US" sz="1600" dirty="0" err="1"/>
              <a:t>dengan</a:t>
            </a:r>
            <a:r>
              <a:rPr lang="en-US" sz="1600" dirty="0"/>
              <a:t> </a:t>
            </a:r>
            <a:r>
              <a:rPr lang="en-US" sz="1600" dirty="0" err="1"/>
              <a:t>bantuan</a:t>
            </a:r>
            <a:r>
              <a:rPr lang="en-US" sz="1600" dirty="0"/>
              <a:t> Model </a:t>
            </a:r>
            <a:r>
              <a:rPr lang="en-US" sz="1600" dirty="0" err="1"/>
              <a:t>Regresi</a:t>
            </a:r>
            <a:r>
              <a:rPr lang="en-US" sz="1600" dirty="0"/>
              <a:t> ( Linear Regression ).</a:t>
            </a:r>
          </a:p>
          <a:p>
            <a:pPr marL="342900" indent="-342900">
              <a:buFont typeface="+mj-lt"/>
              <a:buAutoNum type="arabicPeriod"/>
            </a:pPr>
            <a:r>
              <a:rPr lang="en-US" sz="1600" dirty="0"/>
              <a:t>Analisa </a:t>
            </a:r>
            <a:r>
              <a:rPr lang="en-US" sz="1600" dirty="0" err="1"/>
              <a:t>fitur-fitur</a:t>
            </a:r>
            <a:r>
              <a:rPr lang="en-US" sz="1600" dirty="0"/>
              <a:t> yang </a:t>
            </a:r>
            <a:r>
              <a:rPr lang="en-US" sz="1600" dirty="0" err="1"/>
              <a:t>mempengaruhi</a:t>
            </a:r>
            <a:r>
              <a:rPr lang="en-US" sz="1600" dirty="0"/>
              <a:t> Country Status ( Developed or Developing Country ) dan </a:t>
            </a:r>
            <a:r>
              <a:rPr lang="en-US" sz="1600" dirty="0" err="1"/>
              <a:t>membangun</a:t>
            </a:r>
            <a:r>
              <a:rPr lang="en-US" sz="1600" dirty="0"/>
              <a:t> </a:t>
            </a:r>
            <a:r>
              <a:rPr lang="en-US" sz="1600" dirty="0" err="1"/>
              <a:t>mesin</a:t>
            </a:r>
            <a:r>
              <a:rPr lang="en-US" sz="1600" dirty="0"/>
              <a:t> </a:t>
            </a:r>
            <a:r>
              <a:rPr lang="en-US" sz="1600" dirty="0" err="1"/>
              <a:t>prediksi</a:t>
            </a:r>
            <a:r>
              <a:rPr lang="en-US" sz="1600" dirty="0"/>
              <a:t> </a:t>
            </a:r>
            <a:r>
              <a:rPr lang="en-US" sz="1600" dirty="0" err="1"/>
              <a:t>dengan</a:t>
            </a:r>
            <a:r>
              <a:rPr lang="en-US" sz="1600" dirty="0"/>
              <a:t> </a:t>
            </a:r>
            <a:r>
              <a:rPr lang="en-US" sz="1600" dirty="0" err="1"/>
              <a:t>bantuan</a:t>
            </a:r>
            <a:r>
              <a:rPr lang="en-US" sz="1600" dirty="0"/>
              <a:t> model </a:t>
            </a:r>
            <a:r>
              <a:rPr lang="en-US" sz="1600" dirty="0" err="1"/>
              <a:t>klasifikasi</a:t>
            </a:r>
            <a:r>
              <a:rPr lang="en-US" sz="1600" dirty="0"/>
              <a:t> ( Logistic Regression ).</a:t>
            </a:r>
          </a:p>
        </p:txBody>
      </p:sp>
    </p:spTree>
    <p:extLst>
      <p:ext uri="{BB962C8B-B14F-4D97-AF65-F5344CB8AC3E}">
        <p14:creationId xmlns:p14="http://schemas.microsoft.com/office/powerpoint/2010/main" val="1560093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D6D31-ED99-49B7-8B78-CAA0DCEB6469}"/>
              </a:ext>
            </a:extLst>
          </p:cNvPr>
          <p:cNvSpPr>
            <a:spLocks noGrp="1"/>
          </p:cNvSpPr>
          <p:nvPr>
            <p:ph type="title"/>
          </p:nvPr>
        </p:nvSpPr>
        <p:spPr/>
        <p:txBody>
          <a:bodyPr>
            <a:normAutofit/>
          </a:bodyPr>
          <a:lstStyle/>
          <a:p>
            <a:r>
              <a:rPr lang="en-US" sz="2400" dirty="0"/>
              <a:t>Kesimpulan Model </a:t>
            </a:r>
            <a:r>
              <a:rPr lang="en-US" sz="2400" dirty="0" err="1"/>
              <a:t>Regresi</a:t>
            </a:r>
            <a:r>
              <a:rPr lang="en-US" sz="2400" dirty="0"/>
              <a:t> :</a:t>
            </a:r>
            <a:endParaRPr lang="en-ID" sz="2400" dirty="0"/>
          </a:p>
        </p:txBody>
      </p:sp>
      <p:sp>
        <p:nvSpPr>
          <p:cNvPr id="3" name="Content Placeholder 2">
            <a:extLst>
              <a:ext uri="{FF2B5EF4-FFF2-40B4-BE49-F238E27FC236}">
                <a16:creationId xmlns:a16="http://schemas.microsoft.com/office/drawing/2014/main" id="{668B4BE0-02A8-4089-A568-B3B88249EA81}"/>
              </a:ext>
            </a:extLst>
          </p:cNvPr>
          <p:cNvSpPr>
            <a:spLocks noGrp="1"/>
          </p:cNvSpPr>
          <p:nvPr>
            <p:ph idx="1"/>
          </p:nvPr>
        </p:nvSpPr>
        <p:spPr/>
        <p:txBody>
          <a:bodyPr>
            <a:normAutofit/>
          </a:bodyPr>
          <a:lstStyle/>
          <a:p>
            <a:pPr marL="342900" indent="-342900">
              <a:buFont typeface="+mj-lt"/>
              <a:buAutoNum type="arabicPeriod"/>
            </a:pPr>
            <a:r>
              <a:rPr lang="en-US" sz="1600" dirty="0"/>
              <a:t>schooling dan income composition of resources </a:t>
            </a:r>
            <a:r>
              <a:rPr lang="en-US" sz="1600" dirty="0" err="1"/>
              <a:t>memiliki</a:t>
            </a:r>
            <a:r>
              <a:rPr lang="en-US" sz="1600" dirty="0"/>
              <a:t> </a:t>
            </a:r>
            <a:r>
              <a:rPr lang="en-US" sz="1600" dirty="0" err="1"/>
              <a:t>pengaruh</a:t>
            </a:r>
            <a:r>
              <a:rPr lang="en-US" sz="1600" dirty="0"/>
              <a:t> </a:t>
            </a:r>
            <a:r>
              <a:rPr lang="en-US" sz="1600" dirty="0" err="1"/>
              <a:t>positif</a:t>
            </a:r>
            <a:r>
              <a:rPr lang="en-US" sz="1600" dirty="0"/>
              <a:t> </a:t>
            </a:r>
            <a:r>
              <a:rPr lang="en-US" sz="1600" dirty="0" err="1"/>
              <a:t>cukup</a:t>
            </a:r>
            <a:r>
              <a:rPr lang="en-US" sz="1600" dirty="0"/>
              <a:t> </a:t>
            </a:r>
            <a:r>
              <a:rPr lang="en-US" sz="1600" dirty="0" err="1"/>
              <a:t>besar</a:t>
            </a:r>
            <a:r>
              <a:rPr lang="en-US" sz="1600" dirty="0"/>
              <a:t> </a:t>
            </a:r>
            <a:r>
              <a:rPr lang="en-US" sz="1600" dirty="0" err="1"/>
              <a:t>terhadap</a:t>
            </a:r>
            <a:r>
              <a:rPr lang="en-US" sz="1600" dirty="0"/>
              <a:t> life expectancy.</a:t>
            </a:r>
          </a:p>
          <a:p>
            <a:pPr marL="342900" indent="-342900">
              <a:buFont typeface="+mj-lt"/>
              <a:buAutoNum type="arabicPeriod"/>
            </a:pPr>
            <a:r>
              <a:rPr lang="en-US" sz="1600" dirty="0"/>
              <a:t>adult mortality dan </a:t>
            </a:r>
            <a:r>
              <a:rPr lang="en-US" sz="1600" dirty="0" err="1"/>
              <a:t>hiv</a:t>
            </a:r>
            <a:r>
              <a:rPr lang="en-US" sz="1600" dirty="0"/>
              <a:t>/aids </a:t>
            </a:r>
            <a:r>
              <a:rPr lang="en-US" sz="1600" dirty="0" err="1"/>
              <a:t>memiliki</a:t>
            </a:r>
            <a:r>
              <a:rPr lang="en-US" sz="1600" dirty="0"/>
              <a:t> </a:t>
            </a:r>
            <a:r>
              <a:rPr lang="en-US" sz="1600" dirty="0" err="1"/>
              <a:t>pengaruh</a:t>
            </a:r>
            <a:r>
              <a:rPr lang="en-US" sz="1600" dirty="0"/>
              <a:t> negative </a:t>
            </a:r>
            <a:r>
              <a:rPr lang="en-US" sz="1600" dirty="0" err="1"/>
              <a:t>terhadap</a:t>
            </a:r>
            <a:r>
              <a:rPr lang="en-US" sz="1600" dirty="0"/>
              <a:t> life expectancy.</a:t>
            </a:r>
          </a:p>
          <a:p>
            <a:pPr marL="342900" indent="-342900">
              <a:buFont typeface="+mj-lt"/>
              <a:buAutoNum type="arabicPeriod"/>
            </a:pPr>
            <a:r>
              <a:rPr lang="en-US" sz="1600" dirty="0" err="1"/>
              <a:t>income_composition_of_resources</a:t>
            </a:r>
            <a:r>
              <a:rPr lang="en-US" sz="1600" dirty="0"/>
              <a:t> </a:t>
            </a:r>
            <a:r>
              <a:rPr lang="en-US" sz="1600" dirty="0" err="1"/>
              <a:t>adalah</a:t>
            </a:r>
            <a:r>
              <a:rPr lang="en-US" sz="1600" dirty="0"/>
              <a:t> </a:t>
            </a:r>
            <a:r>
              <a:rPr lang="en-US" sz="1600" dirty="0" err="1"/>
              <a:t>fitur</a:t>
            </a:r>
            <a:r>
              <a:rPr lang="en-US" sz="1600" dirty="0"/>
              <a:t> paling </a:t>
            </a:r>
            <a:r>
              <a:rPr lang="en-US" sz="1600" dirty="0" err="1"/>
              <a:t>penting</a:t>
            </a:r>
            <a:r>
              <a:rPr lang="en-US" sz="1600" dirty="0"/>
              <a:t> </a:t>
            </a:r>
            <a:r>
              <a:rPr lang="en-US" sz="1600" dirty="0" err="1"/>
              <a:t>untuk</a:t>
            </a:r>
            <a:r>
              <a:rPr lang="en-US" sz="1600" dirty="0"/>
              <a:t> </a:t>
            </a:r>
            <a:r>
              <a:rPr lang="en-US" sz="1600" dirty="0" err="1"/>
              <a:t>meningkatkan</a:t>
            </a:r>
            <a:r>
              <a:rPr lang="en-US" sz="1600" dirty="0"/>
              <a:t> rata </a:t>
            </a:r>
            <a:r>
              <a:rPr lang="en-US" sz="1600" dirty="0" err="1"/>
              <a:t>rata</a:t>
            </a:r>
            <a:r>
              <a:rPr lang="en-US" sz="1600" dirty="0"/>
              <a:t> masa </a:t>
            </a:r>
            <a:r>
              <a:rPr lang="en-US" sz="1600" dirty="0" err="1"/>
              <a:t>hidup</a:t>
            </a:r>
            <a:r>
              <a:rPr lang="en-US" sz="1600" dirty="0"/>
              <a:t> </a:t>
            </a:r>
            <a:r>
              <a:rPr lang="en-US" sz="1600" dirty="0" err="1"/>
              <a:t>suatu</a:t>
            </a:r>
            <a:r>
              <a:rPr lang="en-US" sz="1600" dirty="0"/>
              <a:t> negara.</a:t>
            </a:r>
          </a:p>
          <a:p>
            <a:pPr marL="342900" indent="-342900">
              <a:buFont typeface="+mj-lt"/>
              <a:buAutoNum type="arabicPeriod"/>
            </a:pPr>
            <a:endParaRPr lang="en-US" sz="1600" dirty="0"/>
          </a:p>
          <a:p>
            <a:pPr marL="342900" indent="-342900">
              <a:buFont typeface="+mj-lt"/>
              <a:buAutoNum type="arabicPeriod"/>
            </a:pPr>
            <a:endParaRPr lang="en-ID" sz="1600" dirty="0"/>
          </a:p>
        </p:txBody>
      </p:sp>
    </p:spTree>
    <p:extLst>
      <p:ext uri="{BB962C8B-B14F-4D97-AF65-F5344CB8AC3E}">
        <p14:creationId xmlns:p14="http://schemas.microsoft.com/office/powerpoint/2010/main" val="11212782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D04B5-E896-4AE2-AC9F-4586C06C3D59}"/>
              </a:ext>
            </a:extLst>
          </p:cNvPr>
          <p:cNvSpPr>
            <a:spLocks noGrp="1"/>
          </p:cNvSpPr>
          <p:nvPr>
            <p:ph type="title"/>
          </p:nvPr>
        </p:nvSpPr>
        <p:spPr/>
        <p:txBody>
          <a:bodyPr/>
          <a:lstStyle/>
          <a:p>
            <a:r>
              <a:rPr lang="en-US" sz="4800" dirty="0"/>
              <a:t>Model </a:t>
            </a:r>
            <a:r>
              <a:rPr lang="en-US" sz="4800" dirty="0" err="1"/>
              <a:t>Klasifikasi</a:t>
            </a:r>
            <a:r>
              <a:rPr lang="en-US" sz="4800" dirty="0"/>
              <a:t> ( Logistic Regression )</a:t>
            </a:r>
            <a:endParaRPr lang="en-ID" dirty="0"/>
          </a:p>
        </p:txBody>
      </p:sp>
      <p:sp>
        <p:nvSpPr>
          <p:cNvPr id="4" name="Content Placeholder 2">
            <a:extLst>
              <a:ext uri="{FF2B5EF4-FFF2-40B4-BE49-F238E27FC236}">
                <a16:creationId xmlns:a16="http://schemas.microsoft.com/office/drawing/2014/main" id="{FE8B6DE3-6C75-4C8B-97DE-DCF87D21DD94}"/>
              </a:ext>
            </a:extLst>
          </p:cNvPr>
          <p:cNvSpPr>
            <a:spLocks noGrp="1"/>
          </p:cNvSpPr>
          <p:nvPr>
            <p:ph idx="1"/>
          </p:nvPr>
        </p:nvSpPr>
        <p:spPr>
          <a:xfrm>
            <a:off x="1096963" y="1846263"/>
            <a:ext cx="10058400" cy="4022725"/>
          </a:xfrm>
        </p:spPr>
        <p:txBody>
          <a:bodyPr>
            <a:normAutofit/>
          </a:bodyPr>
          <a:lstStyle/>
          <a:p>
            <a:r>
              <a:rPr lang="en-US" sz="1600" dirty="0"/>
              <a:t>Feature selection :</a:t>
            </a:r>
          </a:p>
          <a:p>
            <a:pPr lvl="1"/>
            <a:r>
              <a:rPr lang="en-US" sz="1400" dirty="0"/>
              <a:t>Ketika </a:t>
            </a:r>
            <a:r>
              <a:rPr lang="en-US" sz="1400" dirty="0" err="1"/>
              <a:t>dilakukan</a:t>
            </a:r>
            <a:r>
              <a:rPr lang="en-US" sz="1400" dirty="0"/>
              <a:t> feature selection </a:t>
            </a:r>
            <a:r>
              <a:rPr lang="en-US" sz="1400" dirty="0" err="1"/>
              <a:t>menggunakan</a:t>
            </a:r>
            <a:r>
              <a:rPr lang="en-US" sz="1400" dirty="0"/>
              <a:t> Logistic Regression L1 Regularization ( Lasso ) </a:t>
            </a:r>
            <a:r>
              <a:rPr lang="en-US" sz="1400" dirty="0" err="1"/>
              <a:t>dengan</a:t>
            </a:r>
            <a:r>
              <a:rPr lang="en-US" sz="1400" dirty="0"/>
              <a:t> Strength 0.01. </a:t>
            </a:r>
            <a:r>
              <a:rPr lang="en-US" sz="1400" dirty="0" err="1"/>
              <a:t>fitur</a:t>
            </a:r>
            <a:r>
              <a:rPr lang="en-US" sz="1400" dirty="0"/>
              <a:t> </a:t>
            </a:r>
            <a:r>
              <a:rPr lang="en-US" sz="1400" dirty="0" err="1"/>
              <a:t>fitur</a:t>
            </a:r>
            <a:r>
              <a:rPr lang="en-US" sz="1400" dirty="0"/>
              <a:t> yang </a:t>
            </a:r>
            <a:r>
              <a:rPr lang="en-US" sz="1400" dirty="0" err="1"/>
              <a:t>terpilih</a:t>
            </a:r>
            <a:r>
              <a:rPr lang="en-US" sz="1400" dirty="0"/>
              <a:t> </a:t>
            </a:r>
            <a:r>
              <a:rPr lang="en-US" sz="1400" dirty="0" err="1"/>
              <a:t>adalah</a:t>
            </a:r>
            <a:r>
              <a:rPr lang="en-US" sz="1400" dirty="0"/>
              <a:t> </a:t>
            </a:r>
            <a:r>
              <a:rPr lang="en-US" sz="1400" dirty="0" err="1"/>
              <a:t>sebagai</a:t>
            </a:r>
            <a:r>
              <a:rPr lang="en-US" sz="1400" dirty="0"/>
              <a:t> </a:t>
            </a:r>
            <a:r>
              <a:rPr lang="en-US" sz="1400" dirty="0" err="1"/>
              <a:t>berikut</a:t>
            </a:r>
            <a:r>
              <a:rPr lang="en-US" sz="1400" dirty="0"/>
              <a:t> :</a:t>
            </a:r>
          </a:p>
          <a:p>
            <a:pPr lvl="2"/>
            <a:endParaRPr lang="en-US" sz="1000" dirty="0"/>
          </a:p>
          <a:p>
            <a:pPr lvl="2">
              <a:buFont typeface="Wingdings" panose="05000000000000000000" pitchFamily="2" charset="2"/>
              <a:buChar char="§"/>
            </a:pPr>
            <a:endParaRPr lang="en-US" sz="1000" dirty="0"/>
          </a:p>
          <a:p>
            <a:endParaRPr lang="en-ID" sz="1600" dirty="0"/>
          </a:p>
          <a:p>
            <a:r>
              <a:rPr lang="en-ID" sz="1600" dirty="0"/>
              <a:t>Model Building :</a:t>
            </a:r>
          </a:p>
          <a:p>
            <a:pPr lvl="1"/>
            <a:r>
              <a:rPr lang="en-ID" sz="1400" dirty="0" err="1"/>
              <a:t>Berikut</a:t>
            </a:r>
            <a:r>
              <a:rPr lang="en-ID" sz="1400" dirty="0"/>
              <a:t> </a:t>
            </a:r>
            <a:r>
              <a:rPr lang="en-ID" sz="1400" dirty="0" err="1"/>
              <a:t>adalah</a:t>
            </a:r>
            <a:r>
              <a:rPr lang="en-ID" sz="1400" dirty="0"/>
              <a:t> </a:t>
            </a:r>
            <a:r>
              <a:rPr lang="en-ID" sz="1400" dirty="0" err="1"/>
              <a:t>semua</a:t>
            </a:r>
            <a:r>
              <a:rPr lang="en-ID" sz="1400" dirty="0"/>
              <a:t> </a:t>
            </a:r>
            <a:r>
              <a:rPr lang="en-ID" sz="1400" dirty="0" err="1"/>
              <a:t>fitur</a:t>
            </a:r>
            <a:r>
              <a:rPr lang="en-ID" sz="1400" dirty="0"/>
              <a:t> yang </a:t>
            </a:r>
            <a:r>
              <a:rPr lang="en-ID" sz="1400" dirty="0" err="1"/>
              <a:t>digunakan</a:t>
            </a:r>
            <a:r>
              <a:rPr lang="en-ID" sz="1400" dirty="0"/>
              <a:t> </a:t>
            </a:r>
            <a:r>
              <a:rPr lang="en-ID" sz="1400" dirty="0" err="1"/>
              <a:t>untuk</a:t>
            </a:r>
            <a:r>
              <a:rPr lang="en-ID" sz="1400" dirty="0"/>
              <a:t> </a:t>
            </a:r>
            <a:r>
              <a:rPr lang="en-ID" sz="1400" dirty="0" err="1"/>
              <a:t>membangun</a:t>
            </a:r>
            <a:r>
              <a:rPr lang="en-ID" sz="1400" dirty="0"/>
              <a:t> </a:t>
            </a:r>
            <a:r>
              <a:rPr lang="en-ID" sz="1400" dirty="0" err="1"/>
              <a:t>prediksi</a:t>
            </a:r>
            <a:r>
              <a:rPr lang="en-ID" sz="1400" dirty="0"/>
              <a:t> </a:t>
            </a:r>
            <a:r>
              <a:rPr lang="en-ID" sz="1400" dirty="0" err="1"/>
              <a:t>menggunakan</a:t>
            </a:r>
            <a:r>
              <a:rPr lang="en-ID" sz="1400" dirty="0"/>
              <a:t> Logistic regression :</a:t>
            </a:r>
          </a:p>
        </p:txBody>
      </p:sp>
      <p:sp>
        <p:nvSpPr>
          <p:cNvPr id="5" name="Rectangle 1">
            <a:extLst>
              <a:ext uri="{FF2B5EF4-FFF2-40B4-BE49-F238E27FC236}">
                <a16:creationId xmlns:a16="http://schemas.microsoft.com/office/drawing/2014/main" id="{5B253644-317E-4EB2-BCA5-DD48DB018EA7}"/>
              </a:ext>
            </a:extLst>
          </p:cNvPr>
          <p:cNvSpPr>
            <a:spLocks noChangeArrowheads="1"/>
          </p:cNvSpPr>
          <p:nvPr/>
        </p:nvSpPr>
        <p:spPr bwMode="auto">
          <a:xfrm>
            <a:off x="1096963" y="4247846"/>
            <a:ext cx="10058400" cy="246221"/>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D4D4D4"/>
                </a:solidFill>
                <a:effectLst/>
                <a:latin typeface="var(--vscode-editor-font-family)"/>
              </a:rPr>
              <a:t>['country', 'year', 'alcohol', 'schooling', 'life_expectancy_', 'percentage_expenditure']</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228388DF-6176-4C1A-849B-B2BB4224D9E3}"/>
              </a:ext>
            </a:extLst>
          </p:cNvPr>
          <p:cNvSpPr>
            <a:spLocks noChangeArrowheads="1"/>
          </p:cNvSpPr>
          <p:nvPr/>
        </p:nvSpPr>
        <p:spPr bwMode="auto">
          <a:xfrm>
            <a:off x="1096963" y="2677723"/>
            <a:ext cx="10058400" cy="246221"/>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D4D4D4"/>
                </a:solidFill>
                <a:effectLst/>
                <a:latin typeface="var(--vscode-editor-font-family)"/>
              </a:rPr>
              <a:t>['alcohol', 'schooling', '</a:t>
            </a:r>
            <a:r>
              <a:rPr kumimoji="0" lang="en-US" altLang="en-US" sz="1000" b="0" i="0" u="none" strike="noStrike" cap="none" normalizeH="0" baseline="0" dirty="0" err="1">
                <a:ln>
                  <a:noFill/>
                </a:ln>
                <a:solidFill>
                  <a:srgbClr val="D4D4D4"/>
                </a:solidFill>
                <a:effectLst/>
                <a:latin typeface="var(--vscode-editor-font-family)"/>
              </a:rPr>
              <a:t>life_expectancy</a:t>
            </a:r>
            <a:r>
              <a:rPr kumimoji="0" lang="en-US" altLang="en-US" sz="1000" b="0" i="0" u="none" strike="noStrike" cap="none" normalizeH="0" baseline="0" dirty="0">
                <a:ln>
                  <a:noFill/>
                </a:ln>
                <a:solidFill>
                  <a:srgbClr val="D4D4D4"/>
                </a:solidFill>
                <a:effectLst/>
                <a:latin typeface="var(--vscode-editor-font-family)"/>
              </a:rPr>
              <a:t>_', '</a:t>
            </a:r>
            <a:r>
              <a:rPr kumimoji="0" lang="en-US" altLang="en-US" sz="1000" b="0" i="0" u="none" strike="noStrike" cap="none" normalizeH="0" baseline="0" dirty="0" err="1">
                <a:ln>
                  <a:noFill/>
                </a:ln>
                <a:solidFill>
                  <a:srgbClr val="D4D4D4"/>
                </a:solidFill>
                <a:effectLst/>
                <a:latin typeface="var(--vscode-editor-font-family)"/>
              </a:rPr>
              <a:t>percentage_expenditure</a:t>
            </a:r>
            <a:r>
              <a:rPr kumimoji="0" lang="en-US" altLang="en-US" sz="1000" b="0" i="0" u="none" strike="noStrike" cap="none" normalizeH="0" baseline="0" dirty="0">
                <a:ln>
                  <a:noFill/>
                </a:ln>
                <a:solidFill>
                  <a:srgbClr val="D4D4D4"/>
                </a:solidFill>
                <a:effectLst/>
                <a:latin typeface="var(--vscode-editor-font-family)"/>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485298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84E87-A396-4FA6-9239-CC8721103030}"/>
              </a:ext>
            </a:extLst>
          </p:cNvPr>
          <p:cNvSpPr>
            <a:spLocks noGrp="1"/>
          </p:cNvSpPr>
          <p:nvPr>
            <p:ph type="title"/>
          </p:nvPr>
        </p:nvSpPr>
        <p:spPr/>
        <p:txBody>
          <a:bodyPr>
            <a:normAutofit/>
          </a:bodyPr>
          <a:lstStyle/>
          <a:p>
            <a:r>
              <a:rPr lang="en-US" sz="1600" dirty="0" err="1"/>
              <a:t>Dibawah</a:t>
            </a:r>
            <a:r>
              <a:rPr lang="en-US" sz="1600" dirty="0"/>
              <a:t> </a:t>
            </a:r>
            <a:r>
              <a:rPr lang="en-US" sz="1600" dirty="0" err="1"/>
              <a:t>ini</a:t>
            </a:r>
            <a:r>
              <a:rPr lang="en-US" sz="1600" dirty="0"/>
              <a:t> </a:t>
            </a:r>
            <a:r>
              <a:rPr lang="en-US" sz="1600" dirty="0" err="1"/>
              <a:t>adalah</a:t>
            </a:r>
            <a:r>
              <a:rPr lang="en-US" sz="1600" dirty="0"/>
              <a:t> plot Magnitude ( coefficient ) </a:t>
            </a:r>
            <a:r>
              <a:rPr lang="en-US" sz="1600" dirty="0" err="1"/>
              <a:t>semua</a:t>
            </a:r>
            <a:r>
              <a:rPr lang="en-US" sz="1600" dirty="0"/>
              <a:t> </a:t>
            </a:r>
            <a:r>
              <a:rPr lang="en-US" sz="1600" dirty="0" err="1"/>
              <a:t>fitur</a:t>
            </a:r>
            <a:r>
              <a:rPr lang="en-US" sz="1600" dirty="0"/>
              <a:t> pada dataset </a:t>
            </a:r>
            <a:r>
              <a:rPr lang="en-US" sz="1600" dirty="0" err="1"/>
              <a:t>terhadap</a:t>
            </a:r>
            <a:r>
              <a:rPr lang="en-US" sz="1600" dirty="0"/>
              <a:t> Country Status. </a:t>
            </a:r>
            <a:r>
              <a:rPr lang="en-US" sz="1600" dirty="0" err="1"/>
              <a:t>konsumsi</a:t>
            </a:r>
            <a:r>
              <a:rPr lang="en-US" sz="1600" dirty="0"/>
              <a:t> alcohol negara </a:t>
            </a:r>
            <a:r>
              <a:rPr lang="en-US" sz="1600" dirty="0" err="1"/>
              <a:t>negara</a:t>
            </a:r>
            <a:r>
              <a:rPr lang="en-US" sz="1600" dirty="0"/>
              <a:t> </a:t>
            </a:r>
            <a:r>
              <a:rPr lang="en-US" sz="1600" dirty="0" err="1"/>
              <a:t>maju</a:t>
            </a:r>
            <a:r>
              <a:rPr lang="en-US" sz="1600" dirty="0"/>
              <a:t> </a:t>
            </a:r>
            <a:r>
              <a:rPr lang="en-US" sz="1600" dirty="0" err="1"/>
              <a:t>sangat</a:t>
            </a:r>
            <a:r>
              <a:rPr lang="en-US" sz="1600" dirty="0"/>
              <a:t> </a:t>
            </a:r>
            <a:r>
              <a:rPr lang="en-US" sz="1600" dirty="0" err="1"/>
              <a:t>mempengaruhi</a:t>
            </a:r>
            <a:r>
              <a:rPr lang="en-US" sz="1600" dirty="0"/>
              <a:t> </a:t>
            </a:r>
            <a:r>
              <a:rPr lang="en-US" sz="1600" dirty="0" err="1"/>
              <a:t>mesin</a:t>
            </a:r>
            <a:r>
              <a:rPr lang="en-US" sz="1600" dirty="0"/>
              <a:t> </a:t>
            </a:r>
            <a:r>
              <a:rPr lang="en-US" sz="1600" dirty="0" err="1"/>
              <a:t>prediksi</a:t>
            </a:r>
            <a:r>
              <a:rPr lang="en-US" sz="1600" dirty="0"/>
              <a:t> </a:t>
            </a:r>
            <a:r>
              <a:rPr lang="en-US" sz="1600" dirty="0" err="1"/>
              <a:t>kita</a:t>
            </a:r>
            <a:r>
              <a:rPr lang="en-US" sz="1600" dirty="0"/>
              <a:t>. Fitur </a:t>
            </a:r>
            <a:r>
              <a:rPr lang="en-US" sz="1600" dirty="0" err="1"/>
              <a:t>selanjutnya</a:t>
            </a:r>
            <a:r>
              <a:rPr lang="en-US" sz="1600" dirty="0"/>
              <a:t> yang </a:t>
            </a:r>
            <a:r>
              <a:rPr lang="en-US" sz="1600" dirty="0" err="1"/>
              <a:t>tidak</a:t>
            </a:r>
            <a:r>
              <a:rPr lang="en-US" sz="1600" dirty="0"/>
              <a:t> </a:t>
            </a:r>
            <a:r>
              <a:rPr lang="en-US" sz="1600" dirty="0" err="1"/>
              <a:t>kalah</a:t>
            </a:r>
            <a:r>
              <a:rPr lang="en-US" sz="1600" dirty="0"/>
              <a:t> </a:t>
            </a:r>
            <a:r>
              <a:rPr lang="en-US" sz="1600" dirty="0" err="1"/>
              <a:t>penting</a:t>
            </a:r>
            <a:r>
              <a:rPr lang="en-US" sz="1600" dirty="0"/>
              <a:t> </a:t>
            </a:r>
            <a:r>
              <a:rPr lang="en-US" sz="1600" dirty="0" err="1"/>
              <a:t>adalah</a:t>
            </a:r>
            <a:r>
              <a:rPr lang="en-US" sz="1600" dirty="0"/>
              <a:t> </a:t>
            </a:r>
            <a:r>
              <a:rPr lang="en-US" sz="1600" dirty="0" err="1"/>
              <a:t>fitur</a:t>
            </a:r>
            <a:r>
              <a:rPr lang="en-US" sz="1600" dirty="0"/>
              <a:t> </a:t>
            </a:r>
            <a:r>
              <a:rPr lang="en-US" sz="1600" dirty="0" err="1"/>
              <a:t>life_expectancy</a:t>
            </a:r>
            <a:r>
              <a:rPr lang="en-US" sz="1600" dirty="0"/>
              <a:t>, </a:t>
            </a:r>
            <a:r>
              <a:rPr lang="en-US" sz="1600" dirty="0" err="1"/>
              <a:t>percentage_expenditure</a:t>
            </a:r>
            <a:r>
              <a:rPr lang="en-US" sz="1600" dirty="0"/>
              <a:t> dan schooling. </a:t>
            </a:r>
            <a:r>
              <a:rPr lang="en-US" sz="1600" dirty="0" err="1"/>
              <a:t>Terlihat</a:t>
            </a:r>
            <a:r>
              <a:rPr lang="en-US" sz="1600" dirty="0"/>
              <a:t> juga </a:t>
            </a:r>
            <a:r>
              <a:rPr lang="en-US" sz="1600" dirty="0" err="1"/>
              <a:t>bahwa</a:t>
            </a:r>
            <a:r>
              <a:rPr lang="en-US" sz="1600" dirty="0"/>
              <a:t> </a:t>
            </a:r>
            <a:r>
              <a:rPr lang="en-US" sz="1600" dirty="0" err="1"/>
              <a:t>semua</a:t>
            </a:r>
            <a:r>
              <a:rPr lang="en-US" sz="1600" dirty="0"/>
              <a:t> </a:t>
            </a:r>
            <a:r>
              <a:rPr lang="en-US" sz="1600" dirty="0" err="1"/>
              <a:t>fitur</a:t>
            </a:r>
            <a:r>
              <a:rPr lang="en-US" sz="1600" dirty="0"/>
              <a:t> yang </a:t>
            </a:r>
            <a:r>
              <a:rPr lang="en-US" sz="1600" dirty="0" err="1"/>
              <a:t>mempengaruhi</a:t>
            </a:r>
            <a:r>
              <a:rPr lang="en-US" sz="1600" dirty="0"/>
              <a:t> country status </a:t>
            </a:r>
            <a:r>
              <a:rPr lang="en-US" sz="1600" dirty="0" err="1"/>
              <a:t>ini</a:t>
            </a:r>
            <a:r>
              <a:rPr lang="en-US" sz="1600" dirty="0"/>
              <a:t> </a:t>
            </a:r>
            <a:r>
              <a:rPr lang="en-US" sz="1600" dirty="0" err="1"/>
              <a:t>memiliki</a:t>
            </a:r>
            <a:r>
              <a:rPr lang="en-US" sz="1600" dirty="0"/>
              <a:t> </a:t>
            </a:r>
            <a:r>
              <a:rPr lang="en-US" sz="1600" dirty="0" err="1"/>
              <a:t>pengaruh</a:t>
            </a:r>
            <a:r>
              <a:rPr lang="en-US" sz="1600" dirty="0"/>
              <a:t> yang </a:t>
            </a:r>
            <a:r>
              <a:rPr lang="en-US" sz="1600" dirty="0" err="1"/>
              <a:t>positif</a:t>
            </a:r>
            <a:r>
              <a:rPr lang="en-US" sz="1600" dirty="0"/>
              <a:t>.</a:t>
            </a:r>
            <a:endParaRPr lang="en-ID" sz="1600" dirty="0"/>
          </a:p>
        </p:txBody>
      </p:sp>
      <p:pic>
        <p:nvPicPr>
          <p:cNvPr id="5" name="Content Placeholder 4">
            <a:extLst>
              <a:ext uri="{FF2B5EF4-FFF2-40B4-BE49-F238E27FC236}">
                <a16:creationId xmlns:a16="http://schemas.microsoft.com/office/drawing/2014/main" id="{CD335C0C-8813-4D1C-84FF-39FA04DF1B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846263"/>
            <a:ext cx="10058399" cy="4022725"/>
          </a:xfrm>
        </p:spPr>
      </p:pic>
    </p:spTree>
    <p:extLst>
      <p:ext uri="{BB962C8B-B14F-4D97-AF65-F5344CB8AC3E}">
        <p14:creationId xmlns:p14="http://schemas.microsoft.com/office/powerpoint/2010/main" val="1788745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B0E0B-36D8-4904-BB7A-56EF4D0EC986}"/>
              </a:ext>
            </a:extLst>
          </p:cNvPr>
          <p:cNvSpPr>
            <a:spLocks noGrp="1"/>
          </p:cNvSpPr>
          <p:nvPr>
            <p:ph type="title"/>
          </p:nvPr>
        </p:nvSpPr>
        <p:spPr/>
        <p:txBody>
          <a:bodyPr>
            <a:normAutofit/>
          </a:bodyPr>
          <a:lstStyle/>
          <a:p>
            <a:r>
              <a:rPr lang="en-US" sz="1600" dirty="0"/>
              <a:t>Model yang </a:t>
            </a:r>
            <a:r>
              <a:rPr lang="en-US" sz="1600" dirty="0" err="1"/>
              <a:t>dibuat</a:t>
            </a:r>
            <a:r>
              <a:rPr lang="en-US" sz="1600" dirty="0"/>
              <a:t> </a:t>
            </a:r>
            <a:r>
              <a:rPr lang="en-US" sz="1600" dirty="0" err="1"/>
              <a:t>dalam</a:t>
            </a:r>
            <a:r>
              <a:rPr lang="en-US" sz="1600" dirty="0"/>
              <a:t> project </a:t>
            </a:r>
            <a:r>
              <a:rPr lang="en-US" sz="1600" dirty="0" err="1"/>
              <a:t>ini</a:t>
            </a:r>
            <a:r>
              <a:rPr lang="en-US" sz="1600" dirty="0"/>
              <a:t> </a:t>
            </a:r>
            <a:r>
              <a:rPr lang="en-US" sz="1600" dirty="0" err="1"/>
              <a:t>memiliki</a:t>
            </a:r>
            <a:r>
              <a:rPr lang="en-US" sz="1600" dirty="0"/>
              <a:t> </a:t>
            </a:r>
            <a:r>
              <a:rPr lang="en-US" sz="1600" dirty="0" err="1"/>
              <a:t>akurasi</a:t>
            </a:r>
            <a:r>
              <a:rPr lang="en-US" sz="1600" dirty="0"/>
              <a:t> </a:t>
            </a:r>
            <a:r>
              <a:rPr lang="en-US" sz="1600" dirty="0" err="1"/>
              <a:t>sebesar</a:t>
            </a:r>
            <a:r>
              <a:rPr lang="en-US" sz="1600" dirty="0"/>
              <a:t> 96% dan </a:t>
            </a:r>
            <a:r>
              <a:rPr lang="en-US" sz="1600" dirty="0" err="1"/>
              <a:t>presisi</a:t>
            </a:r>
            <a:r>
              <a:rPr lang="en-US" sz="1600" dirty="0"/>
              <a:t> </a:t>
            </a:r>
            <a:r>
              <a:rPr lang="en-US" sz="1600" dirty="0" err="1"/>
              <a:t>sebesar</a:t>
            </a:r>
            <a:r>
              <a:rPr lang="en-US" sz="1600" dirty="0"/>
              <a:t> 82%. </a:t>
            </a:r>
            <a:r>
              <a:rPr lang="en-US" sz="1600" dirty="0" err="1"/>
              <a:t>Dalam</a:t>
            </a:r>
            <a:r>
              <a:rPr lang="en-US" sz="1600" dirty="0"/>
              <a:t> </a:t>
            </a:r>
            <a:r>
              <a:rPr lang="en-US" sz="1600" dirty="0" err="1"/>
              <a:t>pembuatan</a:t>
            </a:r>
            <a:r>
              <a:rPr lang="en-US" sz="1600" dirty="0"/>
              <a:t> model </a:t>
            </a:r>
            <a:r>
              <a:rPr lang="en-US" sz="1600" dirty="0" err="1"/>
              <a:t>ini</a:t>
            </a:r>
            <a:r>
              <a:rPr lang="en-US" sz="1600" dirty="0"/>
              <a:t>, </a:t>
            </a:r>
            <a:r>
              <a:rPr lang="en-US" sz="1600" dirty="0" err="1"/>
              <a:t>sangat</a:t>
            </a:r>
            <a:r>
              <a:rPr lang="en-US" sz="1600" dirty="0"/>
              <a:t> </a:t>
            </a:r>
            <a:r>
              <a:rPr lang="en-US" sz="1600" dirty="0" err="1"/>
              <a:t>dititik</a:t>
            </a:r>
            <a:r>
              <a:rPr lang="en-US" sz="1600" dirty="0"/>
              <a:t> </a:t>
            </a:r>
            <a:r>
              <a:rPr lang="en-US" sz="1600" dirty="0" err="1"/>
              <a:t>beratkan</a:t>
            </a:r>
            <a:r>
              <a:rPr lang="en-US" sz="1600" dirty="0"/>
              <a:t> </a:t>
            </a:r>
            <a:r>
              <a:rPr lang="en-US" sz="1600" dirty="0" err="1"/>
              <a:t>untuk</a:t>
            </a:r>
            <a:r>
              <a:rPr lang="en-US" sz="1600" dirty="0"/>
              <a:t> </a:t>
            </a:r>
            <a:r>
              <a:rPr lang="en-US" sz="1600" dirty="0" err="1"/>
              <a:t>mengurangi</a:t>
            </a:r>
            <a:r>
              <a:rPr lang="en-US" sz="1600" dirty="0"/>
              <a:t> </a:t>
            </a:r>
            <a:r>
              <a:rPr lang="en-US" sz="1600" dirty="0" err="1"/>
              <a:t>jumlah</a:t>
            </a:r>
            <a:r>
              <a:rPr lang="en-US" sz="1600" dirty="0"/>
              <a:t> false positive </a:t>
            </a:r>
            <a:r>
              <a:rPr lang="en-US" sz="1600" dirty="0" err="1"/>
              <a:t>karena</a:t>
            </a:r>
            <a:r>
              <a:rPr lang="en-US" sz="1600" dirty="0"/>
              <a:t> </a:t>
            </a:r>
            <a:r>
              <a:rPr lang="en-US" sz="1600" dirty="0" err="1"/>
              <a:t>tujuan</a:t>
            </a:r>
            <a:r>
              <a:rPr lang="en-US" sz="1600" dirty="0"/>
              <a:t> </a:t>
            </a:r>
            <a:r>
              <a:rPr lang="en-US" sz="1600" dirty="0" err="1"/>
              <a:t>pembuatan</a:t>
            </a:r>
            <a:r>
              <a:rPr lang="en-US" sz="1600" dirty="0"/>
              <a:t> model </a:t>
            </a:r>
            <a:r>
              <a:rPr lang="en-US" sz="1600" dirty="0" err="1"/>
              <a:t>ini</a:t>
            </a:r>
            <a:r>
              <a:rPr lang="en-US" sz="1600" dirty="0"/>
              <a:t> </a:t>
            </a:r>
            <a:r>
              <a:rPr lang="en-US" sz="1600" dirty="0" err="1"/>
              <a:t>adalah</a:t>
            </a:r>
            <a:r>
              <a:rPr lang="en-US" sz="1600" dirty="0"/>
              <a:t> </a:t>
            </a:r>
            <a:r>
              <a:rPr lang="en-US" sz="1600" dirty="0" err="1"/>
              <a:t>untuk</a:t>
            </a:r>
            <a:r>
              <a:rPr lang="en-US" sz="1600" dirty="0"/>
              <a:t> </a:t>
            </a:r>
            <a:r>
              <a:rPr lang="en-US" sz="1600" dirty="0" err="1"/>
              <a:t>benar</a:t>
            </a:r>
            <a:r>
              <a:rPr lang="en-US" sz="1600" dirty="0"/>
              <a:t> </a:t>
            </a:r>
            <a:r>
              <a:rPr lang="en-US" sz="1600" dirty="0" err="1"/>
              <a:t>benar</a:t>
            </a:r>
            <a:r>
              <a:rPr lang="en-US" sz="1600" dirty="0"/>
              <a:t> </a:t>
            </a:r>
            <a:r>
              <a:rPr lang="en-US" sz="1600" dirty="0" err="1"/>
              <a:t>yakin</a:t>
            </a:r>
            <a:r>
              <a:rPr lang="en-US" sz="1600" dirty="0"/>
              <a:t> </a:t>
            </a:r>
            <a:r>
              <a:rPr lang="en-US" sz="1600" dirty="0" err="1"/>
              <a:t>apakah</a:t>
            </a:r>
            <a:r>
              <a:rPr lang="en-US" sz="1600" dirty="0"/>
              <a:t> </a:t>
            </a:r>
            <a:r>
              <a:rPr lang="en-US" sz="1600" dirty="0" err="1"/>
              <a:t>suatu</a:t>
            </a:r>
            <a:r>
              <a:rPr lang="en-US" sz="1600" dirty="0"/>
              <a:t> negara </a:t>
            </a:r>
            <a:r>
              <a:rPr lang="en-US" sz="1600" dirty="0" err="1"/>
              <a:t>sudah</a:t>
            </a:r>
            <a:r>
              <a:rPr lang="en-US" sz="1600" dirty="0"/>
              <a:t> </a:t>
            </a:r>
            <a:r>
              <a:rPr lang="en-US" sz="1600" dirty="0" err="1"/>
              <a:t>maju</a:t>
            </a:r>
            <a:r>
              <a:rPr lang="en-US" sz="1600" dirty="0"/>
              <a:t> </a:t>
            </a:r>
            <a:r>
              <a:rPr lang="en-US" sz="1600" dirty="0" err="1"/>
              <a:t>atau</a:t>
            </a:r>
            <a:r>
              <a:rPr lang="en-US" sz="1600" dirty="0"/>
              <a:t> </a:t>
            </a:r>
            <a:r>
              <a:rPr lang="en-US" sz="1600" dirty="0" err="1"/>
              <a:t>masih</a:t>
            </a:r>
            <a:r>
              <a:rPr lang="en-US" sz="1600" dirty="0"/>
              <a:t> </a:t>
            </a:r>
            <a:r>
              <a:rPr lang="en-US" sz="1600" dirty="0" err="1"/>
              <a:t>dalam</a:t>
            </a:r>
            <a:r>
              <a:rPr lang="en-US" sz="1600" dirty="0"/>
              <a:t> </a:t>
            </a:r>
            <a:r>
              <a:rPr lang="en-US" sz="1600" dirty="0" err="1"/>
              <a:t>tahap</a:t>
            </a:r>
            <a:r>
              <a:rPr lang="en-US" sz="1600" dirty="0"/>
              <a:t> </a:t>
            </a:r>
            <a:r>
              <a:rPr lang="en-US" sz="1600" dirty="0" err="1"/>
              <a:t>berkembang</a:t>
            </a:r>
            <a:r>
              <a:rPr lang="en-US" sz="1600" dirty="0"/>
              <a:t>.</a:t>
            </a:r>
            <a:endParaRPr lang="en-ID" sz="1600" dirty="0"/>
          </a:p>
        </p:txBody>
      </p:sp>
      <p:pic>
        <p:nvPicPr>
          <p:cNvPr id="5" name="Content Placeholder 4">
            <a:extLst>
              <a:ext uri="{FF2B5EF4-FFF2-40B4-BE49-F238E27FC236}">
                <a16:creationId xmlns:a16="http://schemas.microsoft.com/office/drawing/2014/main" id="{EAE4253F-0FEE-4601-84A9-8F97912EA5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83306" y="2029054"/>
            <a:ext cx="5485714" cy="3657143"/>
          </a:xfrm>
        </p:spPr>
      </p:pic>
    </p:spTree>
    <p:extLst>
      <p:ext uri="{BB962C8B-B14F-4D97-AF65-F5344CB8AC3E}">
        <p14:creationId xmlns:p14="http://schemas.microsoft.com/office/powerpoint/2010/main" val="5470036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A566F-6E90-4F22-88F2-35503BEA5205}"/>
              </a:ext>
            </a:extLst>
          </p:cNvPr>
          <p:cNvSpPr>
            <a:spLocks noGrp="1"/>
          </p:cNvSpPr>
          <p:nvPr>
            <p:ph type="title"/>
          </p:nvPr>
        </p:nvSpPr>
        <p:spPr/>
        <p:txBody>
          <a:bodyPr>
            <a:normAutofit/>
          </a:bodyPr>
          <a:lstStyle/>
          <a:p>
            <a:r>
              <a:rPr lang="en-US" sz="1600" dirty="0" err="1"/>
              <a:t>Berbeda</a:t>
            </a:r>
            <a:r>
              <a:rPr lang="en-US" sz="1600" dirty="0"/>
              <a:t> pada </a:t>
            </a:r>
            <a:r>
              <a:rPr lang="en-US" sz="1600" dirty="0" err="1"/>
              <a:t>saat</a:t>
            </a:r>
            <a:r>
              <a:rPr lang="en-US" sz="1600" dirty="0"/>
              <a:t> feature selection, Ketika </a:t>
            </a:r>
            <a:r>
              <a:rPr lang="en-US" sz="1600" dirty="0" err="1"/>
              <a:t>dilakukan</a:t>
            </a:r>
            <a:r>
              <a:rPr lang="en-US" sz="1600" dirty="0"/>
              <a:t> </a:t>
            </a:r>
            <a:r>
              <a:rPr lang="en-US" sz="1600" dirty="0" err="1"/>
              <a:t>pembuatan</a:t>
            </a:r>
            <a:r>
              <a:rPr lang="en-US" sz="1600" dirty="0"/>
              <a:t> model </a:t>
            </a:r>
            <a:r>
              <a:rPr lang="en-US" sz="1600" dirty="0" err="1"/>
              <a:t>dengan</a:t>
            </a:r>
            <a:r>
              <a:rPr lang="en-US" sz="1600" dirty="0"/>
              <a:t> Logistic Regression, </a:t>
            </a:r>
            <a:r>
              <a:rPr lang="en-US" sz="1600" dirty="0" err="1"/>
              <a:t>terlihat</a:t>
            </a:r>
            <a:r>
              <a:rPr lang="en-US" sz="1600" dirty="0"/>
              <a:t> </a:t>
            </a:r>
            <a:r>
              <a:rPr lang="en-US" sz="1600" dirty="0" err="1"/>
              <a:t>bahwa</a:t>
            </a:r>
            <a:r>
              <a:rPr lang="en-US" sz="1600" dirty="0"/>
              <a:t> schooling </a:t>
            </a:r>
            <a:r>
              <a:rPr lang="en-US" sz="1600" dirty="0" err="1"/>
              <a:t>memiliki</a:t>
            </a:r>
            <a:r>
              <a:rPr lang="en-US" sz="1600" dirty="0"/>
              <a:t> </a:t>
            </a:r>
            <a:r>
              <a:rPr lang="en-US" sz="1600" dirty="0" err="1"/>
              <a:t>pengaruh</a:t>
            </a:r>
            <a:r>
              <a:rPr lang="en-US" sz="1600" dirty="0"/>
              <a:t> </a:t>
            </a:r>
            <a:r>
              <a:rPr lang="en-US" sz="1600" dirty="0" err="1"/>
              <a:t>positif</a:t>
            </a:r>
            <a:r>
              <a:rPr lang="en-US" sz="1600" dirty="0"/>
              <a:t> </a:t>
            </a:r>
            <a:r>
              <a:rPr lang="en-US" sz="1600" dirty="0" err="1"/>
              <a:t>lebih</a:t>
            </a:r>
            <a:r>
              <a:rPr lang="en-US" sz="1600" dirty="0"/>
              <a:t> </a:t>
            </a:r>
            <a:r>
              <a:rPr lang="en-US" sz="1600" dirty="0" err="1"/>
              <a:t>besar</a:t>
            </a:r>
            <a:r>
              <a:rPr lang="en-US" sz="1600" dirty="0"/>
              <a:t> </a:t>
            </a:r>
            <a:r>
              <a:rPr lang="en-US" sz="1600" dirty="0" err="1"/>
              <a:t>terhadap</a:t>
            </a:r>
            <a:r>
              <a:rPr lang="en-US" sz="1600" dirty="0"/>
              <a:t> </a:t>
            </a:r>
            <a:r>
              <a:rPr lang="en-US" sz="1600" dirty="0" err="1"/>
              <a:t>kemajuan</a:t>
            </a:r>
            <a:r>
              <a:rPr lang="en-US" sz="1600" dirty="0"/>
              <a:t> </a:t>
            </a:r>
            <a:r>
              <a:rPr lang="en-US" sz="1600" dirty="0" err="1"/>
              <a:t>suatu</a:t>
            </a:r>
            <a:r>
              <a:rPr lang="en-US" sz="1600" dirty="0"/>
              <a:t> negara, </a:t>
            </a:r>
            <a:r>
              <a:rPr lang="en-US" sz="1600" dirty="0" err="1"/>
              <a:t>baru</a:t>
            </a:r>
            <a:r>
              <a:rPr lang="en-US" sz="1600" dirty="0"/>
              <a:t> </a:t>
            </a:r>
            <a:r>
              <a:rPr lang="en-US" sz="1600" dirty="0" err="1"/>
              <a:t>disusul</a:t>
            </a:r>
            <a:r>
              <a:rPr lang="en-US" sz="1600" dirty="0"/>
              <a:t> oleh alcohol dan </a:t>
            </a:r>
            <a:r>
              <a:rPr lang="en-US" sz="1600" dirty="0" err="1"/>
              <a:t>life_expectancy</a:t>
            </a:r>
            <a:r>
              <a:rPr lang="en-US" sz="1600" dirty="0"/>
              <a:t>. </a:t>
            </a:r>
            <a:r>
              <a:rPr lang="en-US" sz="1600" dirty="0" err="1"/>
              <a:t>Terlihat</a:t>
            </a:r>
            <a:r>
              <a:rPr lang="en-US" sz="1600" dirty="0"/>
              <a:t> juga </a:t>
            </a:r>
            <a:r>
              <a:rPr lang="en-US" sz="1600" dirty="0" err="1"/>
              <a:t>bahwa</a:t>
            </a:r>
            <a:r>
              <a:rPr lang="en-US" sz="1600" dirty="0"/>
              <a:t> </a:t>
            </a:r>
            <a:r>
              <a:rPr lang="en-US" sz="1600" dirty="0" err="1"/>
              <a:t>tahun</a:t>
            </a:r>
            <a:r>
              <a:rPr lang="en-US" sz="1600" dirty="0"/>
              <a:t> demi </a:t>
            </a:r>
            <a:r>
              <a:rPr lang="en-US" sz="1600" dirty="0" err="1"/>
              <a:t>tahun</a:t>
            </a:r>
            <a:r>
              <a:rPr lang="en-US" sz="1600" dirty="0"/>
              <a:t>, </a:t>
            </a:r>
            <a:r>
              <a:rPr lang="en-US" sz="1600" dirty="0" err="1"/>
              <a:t>banyak</a:t>
            </a:r>
            <a:r>
              <a:rPr lang="en-US" sz="1600" dirty="0"/>
              <a:t> negara yang </a:t>
            </a:r>
            <a:r>
              <a:rPr lang="en-US" sz="1600" dirty="0" err="1"/>
              <a:t>sebelumnya</a:t>
            </a:r>
            <a:r>
              <a:rPr lang="en-US" sz="1600" dirty="0"/>
              <a:t> </a:t>
            </a:r>
            <a:r>
              <a:rPr lang="en-US" sz="1600" dirty="0" err="1"/>
              <a:t>maju</a:t>
            </a:r>
            <a:r>
              <a:rPr lang="en-US" sz="1600" dirty="0"/>
              <a:t>, </a:t>
            </a:r>
            <a:r>
              <a:rPr lang="en-US" sz="1600" dirty="0" err="1"/>
              <a:t>menjadi</a:t>
            </a:r>
            <a:r>
              <a:rPr lang="en-US" sz="1600" dirty="0"/>
              <a:t> negara </a:t>
            </a:r>
            <a:r>
              <a:rPr lang="en-US" sz="1600" dirty="0" err="1"/>
              <a:t>berkembang</a:t>
            </a:r>
            <a:r>
              <a:rPr lang="en-US" sz="1600" dirty="0"/>
              <a:t>.</a:t>
            </a:r>
            <a:endParaRPr lang="en-ID" sz="1600" dirty="0"/>
          </a:p>
        </p:txBody>
      </p:sp>
      <p:pic>
        <p:nvPicPr>
          <p:cNvPr id="5" name="Content Placeholder 4">
            <a:extLst>
              <a:ext uri="{FF2B5EF4-FFF2-40B4-BE49-F238E27FC236}">
                <a16:creationId xmlns:a16="http://schemas.microsoft.com/office/drawing/2014/main" id="{8FDF4085-6D21-4BC6-A0B8-50485F48FE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846263"/>
            <a:ext cx="10058399" cy="4022725"/>
          </a:xfrm>
        </p:spPr>
      </p:pic>
    </p:spTree>
    <p:extLst>
      <p:ext uri="{BB962C8B-B14F-4D97-AF65-F5344CB8AC3E}">
        <p14:creationId xmlns:p14="http://schemas.microsoft.com/office/powerpoint/2010/main" val="31163918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EC63F-9232-4BF4-A08A-6EFAE71796CF}"/>
              </a:ext>
            </a:extLst>
          </p:cNvPr>
          <p:cNvSpPr>
            <a:spLocks noGrp="1"/>
          </p:cNvSpPr>
          <p:nvPr>
            <p:ph type="title"/>
          </p:nvPr>
        </p:nvSpPr>
        <p:spPr/>
        <p:txBody>
          <a:bodyPr/>
          <a:lstStyle/>
          <a:p>
            <a:r>
              <a:rPr lang="en-US" dirty="0"/>
              <a:t>Thank you </a:t>
            </a:r>
            <a:r>
              <a:rPr lang="en-US" dirty="0">
                <a:sym typeface="Wingdings" panose="05000000000000000000" pitchFamily="2" charset="2"/>
              </a:rPr>
              <a:t></a:t>
            </a:r>
            <a:endParaRPr lang="en-ID" dirty="0"/>
          </a:p>
        </p:txBody>
      </p:sp>
    </p:spTree>
    <p:extLst>
      <p:ext uri="{BB962C8B-B14F-4D97-AF65-F5344CB8AC3E}">
        <p14:creationId xmlns:p14="http://schemas.microsoft.com/office/powerpoint/2010/main" val="3034534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A558E-6019-4218-9768-52488DDA31D2}"/>
              </a:ext>
            </a:extLst>
          </p:cNvPr>
          <p:cNvSpPr>
            <a:spLocks noGrp="1"/>
          </p:cNvSpPr>
          <p:nvPr>
            <p:ph type="title"/>
          </p:nvPr>
        </p:nvSpPr>
        <p:spPr/>
        <p:txBody>
          <a:bodyPr>
            <a:normAutofit/>
          </a:bodyPr>
          <a:lstStyle/>
          <a:p>
            <a:r>
              <a:rPr lang="en-US" sz="2400" dirty="0"/>
              <a:t>Dataset yang </a:t>
            </a:r>
            <a:r>
              <a:rPr lang="en-US" sz="2400" dirty="0" err="1"/>
              <a:t>digunakan</a:t>
            </a:r>
            <a:r>
              <a:rPr lang="en-US" sz="2400" dirty="0"/>
              <a:t> :</a:t>
            </a:r>
            <a:endParaRPr lang="en-ID" sz="2400" dirty="0"/>
          </a:p>
        </p:txBody>
      </p:sp>
      <p:sp>
        <p:nvSpPr>
          <p:cNvPr id="3" name="Content Placeholder 2">
            <a:extLst>
              <a:ext uri="{FF2B5EF4-FFF2-40B4-BE49-F238E27FC236}">
                <a16:creationId xmlns:a16="http://schemas.microsoft.com/office/drawing/2014/main" id="{1A71550A-25D0-4D73-91B5-5283A1042F1D}"/>
              </a:ext>
            </a:extLst>
          </p:cNvPr>
          <p:cNvSpPr>
            <a:spLocks noGrp="1"/>
          </p:cNvSpPr>
          <p:nvPr>
            <p:ph idx="1"/>
          </p:nvPr>
        </p:nvSpPr>
        <p:spPr/>
        <p:txBody>
          <a:bodyPr>
            <a:normAutofit/>
          </a:bodyPr>
          <a:lstStyle/>
          <a:p>
            <a:r>
              <a:rPr lang="en-US" sz="1600" dirty="0"/>
              <a:t>Dataset yang </a:t>
            </a:r>
            <a:r>
              <a:rPr lang="en-US" sz="1600" dirty="0" err="1"/>
              <a:t>digunakan</a:t>
            </a:r>
            <a:r>
              <a:rPr lang="en-US" sz="1600" dirty="0"/>
              <a:t> </a:t>
            </a:r>
            <a:r>
              <a:rPr lang="en-US" sz="1600" dirty="0" err="1"/>
              <a:t>dalam</a:t>
            </a:r>
            <a:r>
              <a:rPr lang="en-US" sz="1600" dirty="0"/>
              <a:t> project </a:t>
            </a:r>
            <a:r>
              <a:rPr lang="en-US" sz="1600" dirty="0" err="1"/>
              <a:t>ini</a:t>
            </a:r>
            <a:r>
              <a:rPr lang="en-US" sz="1600" dirty="0"/>
              <a:t> </a:t>
            </a:r>
            <a:r>
              <a:rPr lang="en-US" sz="1600" dirty="0" err="1"/>
              <a:t>merupakan</a:t>
            </a:r>
            <a:r>
              <a:rPr lang="en-US" sz="1600" dirty="0"/>
              <a:t> </a:t>
            </a:r>
            <a:r>
              <a:rPr lang="en-US" sz="1600" dirty="0" err="1"/>
              <a:t>gabungan</a:t>
            </a:r>
            <a:r>
              <a:rPr lang="en-US" sz="1600" dirty="0"/>
              <a:t> </a:t>
            </a:r>
            <a:r>
              <a:rPr lang="en-US" sz="1600" dirty="0" err="1"/>
              <a:t>dari</a:t>
            </a:r>
            <a:r>
              <a:rPr lang="en-US" sz="1600" dirty="0"/>
              <a:t> data Kesehatan WHO dan data </a:t>
            </a:r>
            <a:r>
              <a:rPr lang="en-US" sz="1600" dirty="0" err="1"/>
              <a:t>Ekonomi</a:t>
            </a:r>
            <a:r>
              <a:rPr lang="en-US" sz="1600" dirty="0"/>
              <a:t> </a:t>
            </a:r>
            <a:r>
              <a:rPr lang="en-US" sz="1600" dirty="0" err="1"/>
              <a:t>dari</a:t>
            </a:r>
            <a:r>
              <a:rPr lang="en-US" sz="1600" dirty="0"/>
              <a:t> PBB.</a:t>
            </a:r>
          </a:p>
          <a:p>
            <a:endParaRPr lang="en-US" sz="1600" dirty="0"/>
          </a:p>
          <a:p>
            <a:r>
              <a:rPr lang="en-US" sz="1600" dirty="0" err="1"/>
              <a:t>Sumber</a:t>
            </a:r>
            <a:r>
              <a:rPr lang="en-US" sz="1600" dirty="0"/>
              <a:t> dataset : </a:t>
            </a:r>
            <a:r>
              <a:rPr lang="en-US" sz="1600" i="1" dirty="0"/>
              <a:t>https://www.kaggle.com/kumarajarshi/life-expectancy-who</a:t>
            </a:r>
          </a:p>
        </p:txBody>
      </p:sp>
    </p:spTree>
    <p:extLst>
      <p:ext uri="{BB962C8B-B14F-4D97-AF65-F5344CB8AC3E}">
        <p14:creationId xmlns:p14="http://schemas.microsoft.com/office/powerpoint/2010/main" val="1948748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3A645-3425-4597-AA17-01CB456DDE02}"/>
              </a:ext>
            </a:extLst>
          </p:cNvPr>
          <p:cNvSpPr>
            <a:spLocks noGrp="1"/>
          </p:cNvSpPr>
          <p:nvPr>
            <p:ph type="title"/>
          </p:nvPr>
        </p:nvSpPr>
        <p:spPr/>
        <p:txBody>
          <a:bodyPr>
            <a:normAutofit/>
          </a:bodyPr>
          <a:lstStyle/>
          <a:p>
            <a:r>
              <a:rPr lang="en-US" sz="2400" dirty="0"/>
              <a:t>Pada dataset </a:t>
            </a:r>
            <a:r>
              <a:rPr lang="en-US" sz="2400" dirty="0" err="1"/>
              <a:t>ini</a:t>
            </a:r>
            <a:r>
              <a:rPr lang="en-US" sz="2400" dirty="0"/>
              <a:t>, </a:t>
            </a:r>
            <a:r>
              <a:rPr lang="en-US" sz="2400" dirty="0" err="1"/>
              <a:t>fitur</a:t>
            </a:r>
            <a:r>
              <a:rPr lang="en-US" sz="2400" dirty="0"/>
              <a:t> </a:t>
            </a:r>
            <a:r>
              <a:rPr lang="en-US" sz="2400" dirty="0" err="1"/>
              <a:t>fitur</a:t>
            </a:r>
            <a:r>
              <a:rPr lang="en-US" sz="2400" dirty="0"/>
              <a:t> yang </a:t>
            </a:r>
            <a:r>
              <a:rPr lang="en-US" sz="2400" dirty="0" err="1"/>
              <a:t>ada</a:t>
            </a:r>
            <a:r>
              <a:rPr lang="en-US" sz="2400" dirty="0"/>
              <a:t> </a:t>
            </a:r>
            <a:r>
              <a:rPr lang="en-US" sz="2400" dirty="0" err="1"/>
              <a:t>dibagi</a:t>
            </a:r>
            <a:r>
              <a:rPr lang="en-US" sz="2400" dirty="0"/>
              <a:t> </a:t>
            </a:r>
            <a:r>
              <a:rPr lang="en-US" sz="2400" dirty="0" err="1"/>
              <a:t>menjadi</a:t>
            </a:r>
            <a:r>
              <a:rPr lang="en-US" sz="2400" dirty="0"/>
              <a:t> 4 </a:t>
            </a:r>
            <a:r>
              <a:rPr lang="en-US" sz="2400" dirty="0" err="1"/>
              <a:t>hal</a:t>
            </a:r>
            <a:r>
              <a:rPr lang="en-US" sz="2400" dirty="0"/>
              <a:t> </a:t>
            </a:r>
            <a:r>
              <a:rPr lang="en-US" sz="2400" dirty="0" err="1"/>
              <a:t>yaitu</a:t>
            </a:r>
            <a:r>
              <a:rPr lang="en-US" sz="2400" dirty="0"/>
              <a:t> :</a:t>
            </a:r>
            <a:endParaRPr lang="en-ID" sz="2400" dirty="0"/>
          </a:p>
        </p:txBody>
      </p:sp>
      <p:sp>
        <p:nvSpPr>
          <p:cNvPr id="3" name="Content Placeholder 2">
            <a:extLst>
              <a:ext uri="{FF2B5EF4-FFF2-40B4-BE49-F238E27FC236}">
                <a16:creationId xmlns:a16="http://schemas.microsoft.com/office/drawing/2014/main" id="{6D797D6C-F1A2-4F57-B2F6-9CD86281AF28}"/>
              </a:ext>
            </a:extLst>
          </p:cNvPr>
          <p:cNvSpPr>
            <a:spLocks noGrp="1"/>
          </p:cNvSpPr>
          <p:nvPr>
            <p:ph idx="1"/>
          </p:nvPr>
        </p:nvSpPr>
        <p:spPr/>
        <p:txBody>
          <a:bodyPr>
            <a:normAutofit/>
          </a:bodyPr>
          <a:lstStyle/>
          <a:p>
            <a:pPr marL="342900" indent="-342900">
              <a:buFont typeface="+mj-lt"/>
              <a:buAutoNum type="arabicPeriod"/>
            </a:pPr>
            <a:r>
              <a:rPr lang="en-US" sz="1600" dirty="0"/>
              <a:t>Immunization Related Factors : Polio, </a:t>
            </a:r>
            <a:r>
              <a:rPr lang="en-US" sz="1600" dirty="0" err="1"/>
              <a:t>Dipththeria</a:t>
            </a:r>
            <a:r>
              <a:rPr lang="en-US" sz="1600" dirty="0"/>
              <a:t>, </a:t>
            </a:r>
            <a:r>
              <a:rPr lang="en-US" sz="1600" dirty="0" err="1"/>
              <a:t>Hepatitis_B</a:t>
            </a:r>
            <a:r>
              <a:rPr lang="en-US" sz="1600" dirty="0"/>
              <a:t>,…</a:t>
            </a:r>
          </a:p>
          <a:p>
            <a:pPr marL="342900" indent="-342900">
              <a:buFont typeface="+mj-lt"/>
              <a:buAutoNum type="arabicPeriod"/>
            </a:pPr>
            <a:r>
              <a:rPr lang="en-US" sz="1600" dirty="0"/>
              <a:t>Mortality Factors : </a:t>
            </a:r>
            <a:r>
              <a:rPr lang="en-US" sz="1600" dirty="0" err="1"/>
              <a:t>Infant_Deaths</a:t>
            </a:r>
            <a:r>
              <a:rPr lang="en-US" sz="1600" dirty="0"/>
              <a:t>, </a:t>
            </a:r>
            <a:r>
              <a:rPr lang="en-US" sz="1600" dirty="0" err="1"/>
              <a:t>Adult_mortality</a:t>
            </a:r>
            <a:r>
              <a:rPr lang="en-US" sz="1600" dirty="0"/>
              <a:t>, HIV/AIDS,…</a:t>
            </a:r>
          </a:p>
          <a:p>
            <a:pPr marL="342900" indent="-342900">
              <a:buFont typeface="+mj-lt"/>
              <a:buAutoNum type="arabicPeriod"/>
            </a:pPr>
            <a:r>
              <a:rPr lang="en-US" sz="1600" dirty="0"/>
              <a:t>Economical Factors : Total Expenditure, Percentage Expenditure, GDP,…</a:t>
            </a:r>
          </a:p>
          <a:p>
            <a:pPr marL="342900" indent="-342900">
              <a:buFont typeface="+mj-lt"/>
              <a:buAutoNum type="arabicPeriod"/>
            </a:pPr>
            <a:r>
              <a:rPr lang="en-US" sz="1600" dirty="0"/>
              <a:t>Social Factors : Schooling, Alcohol,…</a:t>
            </a:r>
          </a:p>
          <a:p>
            <a:pPr marL="342900" indent="-342900">
              <a:buFont typeface="+mj-lt"/>
              <a:buAutoNum type="arabicPeriod"/>
            </a:pPr>
            <a:endParaRPr lang="en-US" sz="1600" dirty="0"/>
          </a:p>
          <a:p>
            <a:pPr marL="342900" indent="-342900">
              <a:buFont typeface="+mj-lt"/>
              <a:buAutoNum type="arabicPeriod"/>
            </a:pPr>
            <a:endParaRPr lang="en-ID" sz="1600" dirty="0"/>
          </a:p>
        </p:txBody>
      </p:sp>
    </p:spTree>
    <p:extLst>
      <p:ext uri="{BB962C8B-B14F-4D97-AF65-F5344CB8AC3E}">
        <p14:creationId xmlns:p14="http://schemas.microsoft.com/office/powerpoint/2010/main" val="1220112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8CEB-5727-4939-9BC0-39CD5C3031D7}"/>
              </a:ext>
            </a:extLst>
          </p:cNvPr>
          <p:cNvSpPr>
            <a:spLocks noGrp="1"/>
          </p:cNvSpPr>
          <p:nvPr>
            <p:ph type="title"/>
          </p:nvPr>
        </p:nvSpPr>
        <p:spPr>
          <a:xfrm>
            <a:off x="1097280" y="286604"/>
            <a:ext cx="10058400" cy="871078"/>
          </a:xfrm>
        </p:spPr>
        <p:txBody>
          <a:bodyPr/>
          <a:lstStyle/>
          <a:p>
            <a:r>
              <a:rPr lang="en-US" dirty="0"/>
              <a:t>EDA</a:t>
            </a:r>
            <a:endParaRPr lang="en-ID" dirty="0"/>
          </a:p>
        </p:txBody>
      </p:sp>
      <p:sp>
        <p:nvSpPr>
          <p:cNvPr id="3" name="Content Placeholder 2">
            <a:extLst>
              <a:ext uri="{FF2B5EF4-FFF2-40B4-BE49-F238E27FC236}">
                <a16:creationId xmlns:a16="http://schemas.microsoft.com/office/drawing/2014/main" id="{2DBAC39A-63C1-40BC-8B1B-493B2B01EC33}"/>
              </a:ext>
            </a:extLst>
          </p:cNvPr>
          <p:cNvSpPr>
            <a:spLocks noGrp="1"/>
          </p:cNvSpPr>
          <p:nvPr>
            <p:ph idx="1"/>
          </p:nvPr>
        </p:nvSpPr>
        <p:spPr>
          <a:xfrm>
            <a:off x="1097280" y="1350628"/>
            <a:ext cx="10058400" cy="4518466"/>
          </a:xfrm>
        </p:spPr>
        <p:txBody>
          <a:bodyPr/>
          <a:lstStyle/>
          <a:p>
            <a:r>
              <a:rPr lang="en-US" sz="1800" dirty="0" err="1"/>
              <a:t>Dalam</a:t>
            </a:r>
            <a:r>
              <a:rPr lang="en-US" sz="1800" dirty="0"/>
              <a:t> </a:t>
            </a:r>
            <a:r>
              <a:rPr lang="en-US" sz="1800" dirty="0" err="1"/>
              <a:t>bab</a:t>
            </a:r>
            <a:r>
              <a:rPr lang="en-US" sz="1800" dirty="0"/>
              <a:t> </a:t>
            </a:r>
            <a:r>
              <a:rPr lang="en-US" sz="1800" dirty="0" err="1"/>
              <a:t>ini</a:t>
            </a:r>
            <a:r>
              <a:rPr lang="en-US" sz="1800" dirty="0"/>
              <a:t> </a:t>
            </a:r>
            <a:r>
              <a:rPr lang="en-US" sz="1800" dirty="0" err="1"/>
              <a:t>akan</a:t>
            </a:r>
            <a:r>
              <a:rPr lang="en-US" sz="1800" dirty="0"/>
              <a:t> </a:t>
            </a:r>
            <a:r>
              <a:rPr lang="en-US" sz="1800" dirty="0" err="1"/>
              <a:t>dilakukan</a:t>
            </a:r>
            <a:r>
              <a:rPr lang="en-US" sz="1800" dirty="0"/>
              <a:t> </a:t>
            </a:r>
            <a:r>
              <a:rPr lang="en-US" sz="1800" dirty="0" err="1"/>
              <a:t>analisa</a:t>
            </a:r>
            <a:r>
              <a:rPr lang="en-US" sz="1800" dirty="0"/>
              <a:t> </a:t>
            </a:r>
            <a:r>
              <a:rPr lang="en-US" sz="1800" dirty="0" err="1"/>
              <a:t>untuk</a:t>
            </a:r>
            <a:r>
              <a:rPr lang="en-US" sz="1800" dirty="0"/>
              <a:t> </a:t>
            </a:r>
            <a:r>
              <a:rPr lang="en-US" sz="1800" dirty="0" err="1"/>
              <a:t>menjawab</a:t>
            </a:r>
            <a:r>
              <a:rPr lang="en-US" sz="1800" dirty="0"/>
              <a:t> </a:t>
            </a:r>
            <a:r>
              <a:rPr lang="en-US" sz="1800" dirty="0" err="1"/>
              <a:t>berbagai</a:t>
            </a:r>
            <a:r>
              <a:rPr lang="en-US" sz="1800" dirty="0"/>
              <a:t> </a:t>
            </a:r>
            <a:r>
              <a:rPr lang="en-US" sz="1800" dirty="0" err="1"/>
              <a:t>pertanyaan</a:t>
            </a:r>
            <a:r>
              <a:rPr lang="en-US" sz="1800" dirty="0"/>
              <a:t> </a:t>
            </a:r>
            <a:r>
              <a:rPr lang="en-US" sz="1800" dirty="0" err="1"/>
              <a:t>seputar</a:t>
            </a:r>
            <a:r>
              <a:rPr lang="en-US" sz="1800" dirty="0"/>
              <a:t> data </a:t>
            </a:r>
            <a:r>
              <a:rPr lang="en-US" sz="1800" dirty="0" err="1"/>
              <a:t>diantaranya</a:t>
            </a:r>
            <a:r>
              <a:rPr lang="en-US" sz="1800" dirty="0"/>
              <a:t> :</a:t>
            </a:r>
          </a:p>
          <a:p>
            <a:pPr marL="342900" indent="-342900">
              <a:buFont typeface="+mj-lt"/>
              <a:buAutoNum type="arabicPeriod"/>
            </a:pPr>
            <a:r>
              <a:rPr lang="en-US" sz="1400" dirty="0" err="1"/>
              <a:t>apakah</a:t>
            </a:r>
            <a:r>
              <a:rPr lang="en-US" sz="1400" dirty="0"/>
              <a:t> Infant Death dan Adult Mortality Rates </a:t>
            </a:r>
            <a:r>
              <a:rPr lang="en-US" sz="1400" dirty="0" err="1"/>
              <a:t>mempengaruhi</a:t>
            </a:r>
            <a:r>
              <a:rPr lang="en-US" sz="1400" dirty="0"/>
              <a:t> Life Expectancy ?</a:t>
            </a:r>
          </a:p>
          <a:p>
            <a:pPr marL="342900" indent="-342900">
              <a:buFont typeface="+mj-lt"/>
              <a:buAutoNum type="arabicPeriod"/>
            </a:pPr>
            <a:r>
              <a:rPr lang="en-US" sz="1400" dirty="0" err="1"/>
              <a:t>Apakah</a:t>
            </a:r>
            <a:r>
              <a:rPr lang="en-US" sz="1400" dirty="0"/>
              <a:t> Schooling </a:t>
            </a:r>
            <a:r>
              <a:rPr lang="en-US" sz="1400" dirty="0" err="1"/>
              <a:t>mempengaruhi</a:t>
            </a:r>
            <a:r>
              <a:rPr lang="en-US" sz="1400" dirty="0"/>
              <a:t> masa </a:t>
            </a:r>
            <a:r>
              <a:rPr lang="en-US" sz="1400" dirty="0" err="1"/>
              <a:t>hidup</a:t>
            </a:r>
            <a:r>
              <a:rPr lang="en-US" sz="1400" dirty="0"/>
              <a:t> ?</a:t>
            </a:r>
          </a:p>
          <a:p>
            <a:pPr marL="342900" indent="-342900">
              <a:buFont typeface="+mj-lt"/>
              <a:buAutoNum type="arabicPeriod"/>
            </a:pPr>
            <a:r>
              <a:rPr lang="en-US" sz="1400" dirty="0" err="1"/>
              <a:t>Apakah</a:t>
            </a:r>
            <a:r>
              <a:rPr lang="en-US" sz="1400" dirty="0"/>
              <a:t> negara </a:t>
            </a:r>
            <a:r>
              <a:rPr lang="en-US" sz="1400" dirty="0" err="1"/>
              <a:t>dengan</a:t>
            </a:r>
            <a:r>
              <a:rPr lang="en-US" sz="1400" dirty="0"/>
              <a:t> </a:t>
            </a:r>
            <a:r>
              <a:rPr lang="en-US" sz="1400" dirty="0" err="1"/>
              <a:t>populasi</a:t>
            </a:r>
            <a:r>
              <a:rPr lang="en-US" sz="1400" dirty="0"/>
              <a:t> </a:t>
            </a:r>
            <a:r>
              <a:rPr lang="en-US" sz="1400" dirty="0" err="1"/>
              <a:t>padat</a:t>
            </a:r>
            <a:r>
              <a:rPr lang="en-US" sz="1400" dirty="0"/>
              <a:t> </a:t>
            </a:r>
            <a:r>
              <a:rPr lang="en-US" sz="1400" dirty="0" err="1"/>
              <a:t>cenderung</a:t>
            </a:r>
            <a:r>
              <a:rPr lang="en-US" sz="1400" dirty="0"/>
              <a:t> </a:t>
            </a:r>
            <a:r>
              <a:rPr lang="en-US" sz="1400" dirty="0" err="1"/>
              <a:t>memiliki</a:t>
            </a:r>
            <a:r>
              <a:rPr lang="en-US" sz="1400" dirty="0"/>
              <a:t> Life Expectancy </a:t>
            </a:r>
            <a:r>
              <a:rPr lang="en-US" sz="1400" dirty="0" err="1"/>
              <a:t>Rendah</a:t>
            </a:r>
            <a:r>
              <a:rPr lang="en-US" sz="1400" dirty="0"/>
              <a:t> ?</a:t>
            </a:r>
          </a:p>
          <a:p>
            <a:endParaRPr lang="en-ID" dirty="0"/>
          </a:p>
        </p:txBody>
      </p:sp>
    </p:spTree>
    <p:extLst>
      <p:ext uri="{BB962C8B-B14F-4D97-AF65-F5344CB8AC3E}">
        <p14:creationId xmlns:p14="http://schemas.microsoft.com/office/powerpoint/2010/main" val="2173562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86044-5A88-4895-B8D8-DFFA9EB23DA9}"/>
              </a:ext>
            </a:extLst>
          </p:cNvPr>
          <p:cNvSpPr>
            <a:spLocks noGrp="1"/>
          </p:cNvSpPr>
          <p:nvPr>
            <p:ph type="title"/>
          </p:nvPr>
        </p:nvSpPr>
        <p:spPr>
          <a:xfrm>
            <a:off x="1097280" y="286604"/>
            <a:ext cx="10058400" cy="1416362"/>
          </a:xfrm>
        </p:spPr>
        <p:txBody>
          <a:bodyPr>
            <a:normAutofit/>
          </a:bodyPr>
          <a:lstStyle/>
          <a:p>
            <a:r>
              <a:rPr lang="en-US" sz="2400" dirty="0" err="1"/>
              <a:t>apakah</a:t>
            </a:r>
            <a:r>
              <a:rPr lang="en-US" sz="2400" dirty="0"/>
              <a:t> Infant Death dan Adult Mortality Rates </a:t>
            </a:r>
            <a:r>
              <a:rPr lang="en-US" sz="2400" dirty="0" err="1"/>
              <a:t>mempengaruhi</a:t>
            </a:r>
            <a:r>
              <a:rPr lang="en-US" sz="2400" dirty="0"/>
              <a:t> Life Expectancy ?</a:t>
            </a:r>
            <a:endParaRPr lang="en-ID" sz="2400" dirty="0"/>
          </a:p>
        </p:txBody>
      </p:sp>
      <p:sp>
        <p:nvSpPr>
          <p:cNvPr id="3" name="Content Placeholder 2">
            <a:extLst>
              <a:ext uri="{FF2B5EF4-FFF2-40B4-BE49-F238E27FC236}">
                <a16:creationId xmlns:a16="http://schemas.microsoft.com/office/drawing/2014/main" id="{58F548B7-BDDD-45F0-985C-674C0BF238F4}"/>
              </a:ext>
            </a:extLst>
          </p:cNvPr>
          <p:cNvSpPr>
            <a:spLocks noGrp="1"/>
          </p:cNvSpPr>
          <p:nvPr>
            <p:ph idx="1"/>
          </p:nvPr>
        </p:nvSpPr>
        <p:spPr/>
        <p:txBody>
          <a:bodyPr>
            <a:normAutofit/>
          </a:bodyPr>
          <a:lstStyle/>
          <a:p>
            <a:pPr marL="0" indent="0">
              <a:buNone/>
            </a:pPr>
            <a:r>
              <a:rPr lang="en-US" sz="1600" dirty="0" err="1"/>
              <a:t>Penjelasan</a:t>
            </a:r>
            <a:r>
              <a:rPr lang="en-US" sz="1600" dirty="0"/>
              <a:t> Feature yang </a:t>
            </a:r>
            <a:r>
              <a:rPr lang="en-US" sz="1600" dirty="0" err="1"/>
              <a:t>digunakan</a:t>
            </a:r>
            <a:r>
              <a:rPr lang="en-US" sz="1600" dirty="0"/>
              <a:t> :</a:t>
            </a:r>
          </a:p>
          <a:p>
            <a:pPr marL="342900" indent="-342900">
              <a:buFont typeface="+mj-lt"/>
              <a:buAutoNum type="arabicPeriod"/>
            </a:pPr>
            <a:r>
              <a:rPr lang="en-US" sz="1600" dirty="0"/>
              <a:t>Adult Mortality Rates : </a:t>
            </a:r>
            <a:r>
              <a:rPr lang="en-US" sz="1600" dirty="0" err="1"/>
              <a:t>kemungkinan</a:t>
            </a:r>
            <a:r>
              <a:rPr lang="en-US" sz="1600" dirty="0"/>
              <a:t> </a:t>
            </a:r>
            <a:r>
              <a:rPr lang="en-US" sz="1600" dirty="0" err="1"/>
              <a:t>kematian</a:t>
            </a:r>
            <a:r>
              <a:rPr lang="en-US" sz="1600" dirty="0"/>
              <a:t> </a:t>
            </a:r>
            <a:r>
              <a:rPr lang="en-US" sz="1600" dirty="0" err="1"/>
              <a:t>antara</a:t>
            </a:r>
            <a:r>
              <a:rPr lang="en-US" sz="1600" dirty="0"/>
              <a:t> 15 - 60 </a:t>
            </a:r>
            <a:r>
              <a:rPr lang="en-US" sz="1600" dirty="0" err="1"/>
              <a:t>tahun</a:t>
            </a:r>
            <a:r>
              <a:rPr lang="en-US" sz="1600" dirty="0"/>
              <a:t> per 1000 </a:t>
            </a:r>
            <a:r>
              <a:rPr lang="en-US" sz="1600" dirty="0" err="1"/>
              <a:t>populasi</a:t>
            </a:r>
            <a:endParaRPr lang="en-US" sz="1600" dirty="0"/>
          </a:p>
          <a:p>
            <a:pPr marL="342900" indent="-342900">
              <a:buFont typeface="+mj-lt"/>
              <a:buAutoNum type="arabicPeriod"/>
            </a:pPr>
            <a:r>
              <a:rPr lang="en-US" sz="1600" dirty="0"/>
              <a:t>Infant Deaths : </a:t>
            </a:r>
            <a:r>
              <a:rPr lang="en-US" sz="1600" dirty="0" err="1"/>
              <a:t>jumlah</a:t>
            </a:r>
            <a:r>
              <a:rPr lang="en-US" sz="1600" dirty="0"/>
              <a:t> </a:t>
            </a:r>
            <a:r>
              <a:rPr lang="en-US" sz="1600" dirty="0" err="1"/>
              <a:t>kematian</a:t>
            </a:r>
            <a:r>
              <a:rPr lang="en-US" sz="1600" dirty="0"/>
              <a:t> </a:t>
            </a:r>
            <a:r>
              <a:rPr lang="en-US" sz="1600" dirty="0" err="1"/>
              <a:t>bayi</a:t>
            </a:r>
            <a:r>
              <a:rPr lang="en-US" sz="1600" dirty="0"/>
              <a:t> per 1000 </a:t>
            </a:r>
            <a:r>
              <a:rPr lang="en-US" sz="1600" dirty="0" err="1"/>
              <a:t>populasi</a:t>
            </a:r>
            <a:endParaRPr lang="en-ID" sz="1600" dirty="0"/>
          </a:p>
        </p:txBody>
      </p:sp>
    </p:spTree>
    <p:extLst>
      <p:ext uri="{BB962C8B-B14F-4D97-AF65-F5344CB8AC3E}">
        <p14:creationId xmlns:p14="http://schemas.microsoft.com/office/powerpoint/2010/main" val="1502015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84834EB-559B-4F48-9C43-A45C473450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2458063"/>
            <a:ext cx="10058400" cy="3352799"/>
          </a:xfrm>
        </p:spPr>
      </p:pic>
      <p:sp>
        <p:nvSpPr>
          <p:cNvPr id="7" name="TextBox 6">
            <a:extLst>
              <a:ext uri="{FF2B5EF4-FFF2-40B4-BE49-F238E27FC236}">
                <a16:creationId xmlns:a16="http://schemas.microsoft.com/office/drawing/2014/main" id="{FC478C9C-3B87-4C12-9E57-E2CC5954B05A}"/>
              </a:ext>
            </a:extLst>
          </p:cNvPr>
          <p:cNvSpPr txBox="1"/>
          <p:nvPr/>
        </p:nvSpPr>
        <p:spPr>
          <a:xfrm>
            <a:off x="1066800" y="931178"/>
            <a:ext cx="10058400" cy="830997"/>
          </a:xfrm>
          <a:prstGeom prst="rect">
            <a:avLst/>
          </a:prstGeom>
          <a:noFill/>
        </p:spPr>
        <p:txBody>
          <a:bodyPr wrap="square" rtlCol="0">
            <a:spAutoFit/>
          </a:bodyPr>
          <a:lstStyle/>
          <a:p>
            <a:r>
              <a:rPr lang="en-US" sz="1600" dirty="0" err="1">
                <a:latin typeface="+mj-lt"/>
              </a:rPr>
              <a:t>dilihat</a:t>
            </a:r>
            <a:r>
              <a:rPr lang="en-US" sz="1600" dirty="0">
                <a:latin typeface="+mj-lt"/>
              </a:rPr>
              <a:t> </a:t>
            </a:r>
            <a:r>
              <a:rPr lang="en-US" sz="1600" dirty="0" err="1">
                <a:latin typeface="+mj-lt"/>
              </a:rPr>
              <a:t>dari</a:t>
            </a:r>
            <a:r>
              <a:rPr lang="en-US" sz="1600" dirty="0">
                <a:latin typeface="+mj-lt"/>
              </a:rPr>
              <a:t> plot </a:t>
            </a:r>
            <a:r>
              <a:rPr lang="en-US" sz="1600" dirty="0" err="1">
                <a:latin typeface="+mj-lt"/>
              </a:rPr>
              <a:t>dibawah</a:t>
            </a:r>
            <a:r>
              <a:rPr lang="en-US" sz="1600" dirty="0">
                <a:latin typeface="+mj-lt"/>
              </a:rPr>
              <a:t>, </a:t>
            </a:r>
            <a:r>
              <a:rPr lang="en-US" sz="1600" dirty="0" err="1">
                <a:latin typeface="+mj-lt"/>
              </a:rPr>
              <a:t>maka</a:t>
            </a:r>
            <a:r>
              <a:rPr lang="en-US" sz="1600" dirty="0">
                <a:latin typeface="+mj-lt"/>
              </a:rPr>
              <a:t> </a:t>
            </a:r>
            <a:r>
              <a:rPr lang="en-US" sz="1600" dirty="0" err="1">
                <a:latin typeface="+mj-lt"/>
              </a:rPr>
              <a:t>dapat</a:t>
            </a:r>
            <a:r>
              <a:rPr lang="en-US" sz="1600" dirty="0">
                <a:latin typeface="+mj-lt"/>
              </a:rPr>
              <a:t> </a:t>
            </a:r>
            <a:r>
              <a:rPr lang="en-US" sz="1600" dirty="0" err="1">
                <a:latin typeface="+mj-lt"/>
              </a:rPr>
              <a:t>disimpulkan</a:t>
            </a:r>
            <a:r>
              <a:rPr lang="en-US" sz="1600" dirty="0">
                <a:latin typeface="+mj-lt"/>
              </a:rPr>
              <a:t> </a:t>
            </a:r>
            <a:r>
              <a:rPr lang="en-US" sz="1600" dirty="0" err="1">
                <a:latin typeface="+mj-lt"/>
              </a:rPr>
              <a:t>bahwa</a:t>
            </a:r>
            <a:r>
              <a:rPr lang="en-US" sz="1600" dirty="0">
                <a:latin typeface="+mj-lt"/>
              </a:rPr>
              <a:t> negara </a:t>
            </a:r>
            <a:r>
              <a:rPr lang="en-US" sz="1600" dirty="0" err="1">
                <a:latin typeface="+mj-lt"/>
              </a:rPr>
              <a:t>berkembang</a:t>
            </a:r>
            <a:r>
              <a:rPr lang="en-US" sz="1600" dirty="0">
                <a:latin typeface="+mj-lt"/>
              </a:rPr>
              <a:t> </a:t>
            </a:r>
            <a:r>
              <a:rPr lang="en-US" sz="1600" dirty="0" err="1">
                <a:latin typeface="+mj-lt"/>
              </a:rPr>
              <a:t>memiliki</a:t>
            </a:r>
            <a:r>
              <a:rPr lang="en-US" sz="1600" dirty="0">
                <a:latin typeface="+mj-lt"/>
              </a:rPr>
              <a:t> </a:t>
            </a:r>
            <a:r>
              <a:rPr lang="en-US" sz="1600" dirty="0" err="1">
                <a:latin typeface="+mj-lt"/>
              </a:rPr>
              <a:t>tingkat</a:t>
            </a:r>
            <a:r>
              <a:rPr lang="en-US" sz="1600" dirty="0">
                <a:latin typeface="+mj-lt"/>
              </a:rPr>
              <a:t> </a:t>
            </a:r>
            <a:r>
              <a:rPr lang="en-US" sz="1600" dirty="0" err="1">
                <a:latin typeface="+mj-lt"/>
              </a:rPr>
              <a:t>adult_mortality</a:t>
            </a:r>
            <a:r>
              <a:rPr lang="en-US" sz="1600" dirty="0">
                <a:latin typeface="+mj-lt"/>
              </a:rPr>
              <a:t> yang </a:t>
            </a:r>
            <a:r>
              <a:rPr lang="en-US" sz="1600" dirty="0" err="1">
                <a:latin typeface="+mj-lt"/>
              </a:rPr>
              <a:t>jauh</a:t>
            </a:r>
            <a:r>
              <a:rPr lang="en-US" sz="1600" dirty="0">
                <a:latin typeface="+mj-lt"/>
              </a:rPr>
              <a:t> </a:t>
            </a:r>
            <a:r>
              <a:rPr lang="en-US" sz="1600" dirty="0" err="1">
                <a:latin typeface="+mj-lt"/>
              </a:rPr>
              <a:t>lebih</a:t>
            </a:r>
            <a:r>
              <a:rPr lang="en-US" sz="1600" dirty="0">
                <a:latin typeface="+mj-lt"/>
              </a:rPr>
              <a:t> </a:t>
            </a:r>
            <a:r>
              <a:rPr lang="en-US" sz="1600" dirty="0" err="1">
                <a:latin typeface="+mj-lt"/>
              </a:rPr>
              <a:t>tinggi</a:t>
            </a:r>
            <a:r>
              <a:rPr lang="en-US" sz="1600" dirty="0">
                <a:latin typeface="+mj-lt"/>
              </a:rPr>
              <a:t> </a:t>
            </a:r>
            <a:r>
              <a:rPr lang="en-US" sz="1600" dirty="0" err="1">
                <a:latin typeface="+mj-lt"/>
              </a:rPr>
              <a:t>daripada</a:t>
            </a:r>
            <a:r>
              <a:rPr lang="en-US" sz="1600" dirty="0">
                <a:latin typeface="+mj-lt"/>
              </a:rPr>
              <a:t> negara </a:t>
            </a:r>
            <a:r>
              <a:rPr lang="en-US" sz="1600" dirty="0" err="1">
                <a:latin typeface="+mj-lt"/>
              </a:rPr>
              <a:t>maju</a:t>
            </a:r>
            <a:r>
              <a:rPr lang="en-US" sz="1600" dirty="0">
                <a:latin typeface="+mj-lt"/>
              </a:rPr>
              <a:t>. </a:t>
            </a:r>
            <a:r>
              <a:rPr lang="en-US" sz="1600" dirty="0" err="1">
                <a:latin typeface="+mj-lt"/>
              </a:rPr>
              <a:t>Namun</a:t>
            </a:r>
            <a:r>
              <a:rPr lang="en-US" sz="1600" dirty="0">
                <a:latin typeface="+mj-lt"/>
              </a:rPr>
              <a:t>, </a:t>
            </a:r>
            <a:r>
              <a:rPr lang="en-US" sz="1600" dirty="0" err="1">
                <a:latin typeface="+mj-lt"/>
              </a:rPr>
              <a:t>tidak</a:t>
            </a:r>
            <a:r>
              <a:rPr lang="en-US" sz="1600" dirty="0">
                <a:latin typeface="+mj-lt"/>
              </a:rPr>
              <a:t> </a:t>
            </a:r>
            <a:r>
              <a:rPr lang="en-US" sz="1600" dirty="0" err="1">
                <a:latin typeface="+mj-lt"/>
              </a:rPr>
              <a:t>terlihat</a:t>
            </a:r>
            <a:r>
              <a:rPr lang="en-US" sz="1600" dirty="0">
                <a:latin typeface="+mj-lt"/>
              </a:rPr>
              <a:t> </a:t>
            </a:r>
            <a:r>
              <a:rPr lang="en-US" sz="1600" dirty="0" err="1">
                <a:latin typeface="+mj-lt"/>
              </a:rPr>
              <a:t>adanya</a:t>
            </a:r>
            <a:r>
              <a:rPr lang="en-US" sz="1600" dirty="0">
                <a:latin typeface="+mj-lt"/>
              </a:rPr>
              <a:t> </a:t>
            </a:r>
            <a:r>
              <a:rPr lang="en-US" sz="1600" dirty="0" err="1">
                <a:latin typeface="+mj-lt"/>
              </a:rPr>
              <a:t>tren</a:t>
            </a:r>
            <a:r>
              <a:rPr lang="en-US" sz="1600" dirty="0">
                <a:latin typeface="+mj-lt"/>
              </a:rPr>
              <a:t> yang </a:t>
            </a:r>
            <a:r>
              <a:rPr lang="en-US" sz="1600" dirty="0" err="1">
                <a:latin typeface="+mj-lt"/>
              </a:rPr>
              <a:t>begitu</a:t>
            </a:r>
            <a:r>
              <a:rPr lang="en-US" sz="1600" dirty="0">
                <a:latin typeface="+mj-lt"/>
              </a:rPr>
              <a:t> </a:t>
            </a:r>
            <a:r>
              <a:rPr lang="en-US" sz="1600" dirty="0" err="1">
                <a:latin typeface="+mj-lt"/>
              </a:rPr>
              <a:t>mencolok</a:t>
            </a:r>
            <a:r>
              <a:rPr lang="en-US" sz="1600" dirty="0">
                <a:latin typeface="+mj-lt"/>
              </a:rPr>
              <a:t> </a:t>
            </a:r>
            <a:r>
              <a:rPr lang="en-US" sz="1600" dirty="0" err="1">
                <a:latin typeface="+mj-lt"/>
              </a:rPr>
              <a:t>antara</a:t>
            </a:r>
            <a:r>
              <a:rPr lang="en-US" sz="1600" dirty="0">
                <a:latin typeface="+mj-lt"/>
              </a:rPr>
              <a:t> </a:t>
            </a:r>
            <a:r>
              <a:rPr lang="en-US" sz="1600" dirty="0" err="1">
                <a:latin typeface="+mj-lt"/>
              </a:rPr>
              <a:t>tahun</a:t>
            </a:r>
            <a:r>
              <a:rPr lang="en-US" sz="1600" dirty="0">
                <a:latin typeface="+mj-lt"/>
              </a:rPr>
              <a:t> dan adult mortality.</a:t>
            </a:r>
            <a:endParaRPr lang="en-ID" sz="1600" dirty="0">
              <a:latin typeface="+mj-lt"/>
            </a:endParaRPr>
          </a:p>
        </p:txBody>
      </p:sp>
    </p:spTree>
    <p:extLst>
      <p:ext uri="{BB962C8B-B14F-4D97-AF65-F5344CB8AC3E}">
        <p14:creationId xmlns:p14="http://schemas.microsoft.com/office/powerpoint/2010/main" val="1148673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4ACF01B-26F2-4C7B-AA77-8BE0AD4333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6963" y="2181226"/>
            <a:ext cx="10058400" cy="3352799"/>
          </a:xfrm>
        </p:spPr>
      </p:pic>
      <p:sp>
        <p:nvSpPr>
          <p:cNvPr id="8" name="TextBox 7">
            <a:extLst>
              <a:ext uri="{FF2B5EF4-FFF2-40B4-BE49-F238E27FC236}">
                <a16:creationId xmlns:a16="http://schemas.microsoft.com/office/drawing/2014/main" id="{1B0462FC-16A1-4015-8AE3-7F98B66F0535}"/>
              </a:ext>
            </a:extLst>
          </p:cNvPr>
          <p:cNvSpPr txBox="1"/>
          <p:nvPr/>
        </p:nvSpPr>
        <p:spPr>
          <a:xfrm>
            <a:off x="1096962" y="654341"/>
            <a:ext cx="10058400" cy="1077218"/>
          </a:xfrm>
          <a:prstGeom prst="rect">
            <a:avLst/>
          </a:prstGeom>
          <a:noFill/>
        </p:spPr>
        <p:txBody>
          <a:bodyPr wrap="square" rtlCol="0">
            <a:spAutoFit/>
          </a:bodyPr>
          <a:lstStyle/>
          <a:p>
            <a:r>
              <a:rPr lang="en-US" sz="1600" dirty="0">
                <a:latin typeface="+mj-lt"/>
              </a:rPr>
              <a:t>pada negara </a:t>
            </a:r>
            <a:r>
              <a:rPr lang="en-US" sz="1600" dirty="0" err="1">
                <a:latin typeface="+mj-lt"/>
              </a:rPr>
              <a:t>berkembang</a:t>
            </a:r>
            <a:r>
              <a:rPr lang="en-US" sz="1600" dirty="0">
                <a:latin typeface="+mj-lt"/>
              </a:rPr>
              <a:t>, </a:t>
            </a:r>
            <a:r>
              <a:rPr lang="en-US" sz="1600" dirty="0" err="1">
                <a:latin typeface="+mj-lt"/>
              </a:rPr>
              <a:t>angka</a:t>
            </a:r>
            <a:r>
              <a:rPr lang="en-US" sz="1600" dirty="0">
                <a:latin typeface="+mj-lt"/>
              </a:rPr>
              <a:t> </a:t>
            </a:r>
            <a:r>
              <a:rPr lang="en-US" sz="1600" dirty="0" err="1">
                <a:latin typeface="+mj-lt"/>
              </a:rPr>
              <a:t>kematian</a:t>
            </a:r>
            <a:r>
              <a:rPr lang="en-US" sz="1600" dirty="0">
                <a:latin typeface="+mj-lt"/>
              </a:rPr>
              <a:t> </a:t>
            </a:r>
            <a:r>
              <a:rPr lang="en-US" sz="1600" dirty="0" err="1">
                <a:latin typeface="+mj-lt"/>
              </a:rPr>
              <a:t>bayi</a:t>
            </a:r>
            <a:r>
              <a:rPr lang="en-US" sz="1600" dirty="0">
                <a:latin typeface="+mj-lt"/>
              </a:rPr>
              <a:t> </a:t>
            </a:r>
            <a:r>
              <a:rPr lang="en-US" sz="1600" dirty="0" err="1">
                <a:latin typeface="+mj-lt"/>
              </a:rPr>
              <a:t>dari</a:t>
            </a:r>
            <a:r>
              <a:rPr lang="en-US" sz="1600" dirty="0">
                <a:latin typeface="+mj-lt"/>
              </a:rPr>
              <a:t> </a:t>
            </a:r>
            <a:r>
              <a:rPr lang="en-US" sz="1600" dirty="0" err="1">
                <a:latin typeface="+mj-lt"/>
              </a:rPr>
              <a:t>tahun</a:t>
            </a:r>
            <a:r>
              <a:rPr lang="en-US" sz="1600" dirty="0">
                <a:latin typeface="+mj-lt"/>
              </a:rPr>
              <a:t> </a:t>
            </a:r>
            <a:r>
              <a:rPr lang="en-US" sz="1600" dirty="0" err="1">
                <a:latin typeface="+mj-lt"/>
              </a:rPr>
              <a:t>ke</a:t>
            </a:r>
            <a:r>
              <a:rPr lang="en-US" sz="1600" dirty="0">
                <a:latin typeface="+mj-lt"/>
              </a:rPr>
              <a:t> </a:t>
            </a:r>
            <a:r>
              <a:rPr lang="en-US" sz="1600" dirty="0" err="1">
                <a:latin typeface="+mj-lt"/>
              </a:rPr>
              <a:t>tahun</a:t>
            </a:r>
            <a:r>
              <a:rPr lang="en-US" sz="1600" dirty="0">
                <a:latin typeface="+mj-lt"/>
              </a:rPr>
              <a:t> </a:t>
            </a:r>
            <a:r>
              <a:rPr lang="en-US" sz="1600" dirty="0" err="1">
                <a:latin typeface="+mj-lt"/>
              </a:rPr>
              <a:t>mengalami</a:t>
            </a:r>
            <a:r>
              <a:rPr lang="en-US" sz="1600" dirty="0">
                <a:latin typeface="+mj-lt"/>
              </a:rPr>
              <a:t> </a:t>
            </a:r>
            <a:r>
              <a:rPr lang="en-US" sz="1600" dirty="0" err="1">
                <a:latin typeface="+mj-lt"/>
              </a:rPr>
              <a:t>penurunan</a:t>
            </a:r>
            <a:r>
              <a:rPr lang="en-US" sz="1600" dirty="0">
                <a:latin typeface="+mj-lt"/>
              </a:rPr>
              <a:t>, </a:t>
            </a:r>
            <a:r>
              <a:rPr lang="en-US" sz="1600" dirty="0" err="1">
                <a:latin typeface="+mj-lt"/>
              </a:rPr>
              <a:t>mungkin</a:t>
            </a:r>
            <a:r>
              <a:rPr lang="en-US" sz="1600" dirty="0">
                <a:latin typeface="+mj-lt"/>
              </a:rPr>
              <a:t> </a:t>
            </a:r>
            <a:r>
              <a:rPr lang="en-US" sz="1600" dirty="0" err="1">
                <a:latin typeface="+mj-lt"/>
              </a:rPr>
              <a:t>disebabkan</a:t>
            </a:r>
            <a:r>
              <a:rPr lang="en-US" sz="1600" dirty="0">
                <a:latin typeface="+mj-lt"/>
              </a:rPr>
              <a:t> </a:t>
            </a:r>
            <a:r>
              <a:rPr lang="en-US" sz="1600" dirty="0" err="1">
                <a:latin typeface="+mj-lt"/>
              </a:rPr>
              <a:t>karena</a:t>
            </a:r>
            <a:r>
              <a:rPr lang="en-US" sz="1600" dirty="0">
                <a:latin typeface="+mj-lt"/>
              </a:rPr>
              <a:t> </a:t>
            </a:r>
            <a:r>
              <a:rPr lang="en-US" sz="1600" dirty="0" err="1">
                <a:latin typeface="+mj-lt"/>
              </a:rPr>
              <a:t>kemajuan</a:t>
            </a:r>
            <a:r>
              <a:rPr lang="en-US" sz="1600" dirty="0">
                <a:latin typeface="+mj-lt"/>
              </a:rPr>
              <a:t> di </a:t>
            </a:r>
            <a:r>
              <a:rPr lang="en-US" sz="1600" dirty="0" err="1">
                <a:latin typeface="+mj-lt"/>
              </a:rPr>
              <a:t>bidang</a:t>
            </a:r>
            <a:r>
              <a:rPr lang="en-US" sz="1600" dirty="0">
                <a:latin typeface="+mj-lt"/>
              </a:rPr>
              <a:t> </a:t>
            </a:r>
            <a:r>
              <a:rPr lang="en-US" sz="1600" dirty="0" err="1">
                <a:latin typeface="+mj-lt"/>
              </a:rPr>
              <a:t>medis</a:t>
            </a:r>
            <a:r>
              <a:rPr lang="en-US" sz="1600" dirty="0">
                <a:latin typeface="+mj-lt"/>
              </a:rPr>
              <a:t>. pada negara </a:t>
            </a:r>
            <a:r>
              <a:rPr lang="en-US" sz="1600" dirty="0" err="1">
                <a:latin typeface="+mj-lt"/>
              </a:rPr>
              <a:t>maju</a:t>
            </a:r>
            <a:r>
              <a:rPr lang="en-US" sz="1600" dirty="0">
                <a:latin typeface="+mj-lt"/>
              </a:rPr>
              <a:t>, </a:t>
            </a:r>
            <a:r>
              <a:rPr lang="en-US" sz="1600" dirty="0" err="1">
                <a:latin typeface="+mj-lt"/>
              </a:rPr>
              <a:t>mengingat</a:t>
            </a:r>
            <a:r>
              <a:rPr lang="en-US" sz="1600" dirty="0">
                <a:latin typeface="+mj-lt"/>
              </a:rPr>
              <a:t> negara </a:t>
            </a:r>
            <a:r>
              <a:rPr lang="en-US" sz="1600" dirty="0" err="1">
                <a:latin typeface="+mj-lt"/>
              </a:rPr>
              <a:t>maju</a:t>
            </a:r>
            <a:r>
              <a:rPr lang="en-US" sz="1600" dirty="0">
                <a:latin typeface="+mj-lt"/>
              </a:rPr>
              <a:t> </a:t>
            </a:r>
            <a:r>
              <a:rPr lang="en-US" sz="1600" dirty="0" err="1">
                <a:latin typeface="+mj-lt"/>
              </a:rPr>
              <a:t>kemungkinan</a:t>
            </a:r>
            <a:r>
              <a:rPr lang="en-US" sz="1600" dirty="0">
                <a:latin typeface="+mj-lt"/>
              </a:rPr>
              <a:t> </a:t>
            </a:r>
            <a:r>
              <a:rPr lang="en-US" sz="1600" dirty="0" err="1">
                <a:latin typeface="+mj-lt"/>
              </a:rPr>
              <a:t>memiliki</a:t>
            </a:r>
            <a:r>
              <a:rPr lang="en-US" sz="1600" dirty="0">
                <a:latin typeface="+mj-lt"/>
              </a:rPr>
              <a:t> </a:t>
            </a:r>
            <a:r>
              <a:rPr lang="en-US" sz="1600" dirty="0" err="1">
                <a:latin typeface="+mj-lt"/>
              </a:rPr>
              <a:t>teknologi</a:t>
            </a:r>
            <a:r>
              <a:rPr lang="en-US" sz="1600" dirty="0">
                <a:latin typeface="+mj-lt"/>
              </a:rPr>
              <a:t> yang </a:t>
            </a:r>
            <a:r>
              <a:rPr lang="en-US" sz="1600" dirty="0" err="1">
                <a:latin typeface="+mj-lt"/>
              </a:rPr>
              <a:t>lebih</a:t>
            </a:r>
            <a:r>
              <a:rPr lang="en-US" sz="1600" dirty="0">
                <a:latin typeface="+mj-lt"/>
              </a:rPr>
              <a:t> </a:t>
            </a:r>
            <a:r>
              <a:rPr lang="en-US" sz="1600" dirty="0" err="1">
                <a:latin typeface="+mj-lt"/>
              </a:rPr>
              <a:t>maju</a:t>
            </a:r>
            <a:r>
              <a:rPr lang="en-US" sz="1600" dirty="0">
                <a:latin typeface="+mj-lt"/>
              </a:rPr>
              <a:t> juga </a:t>
            </a:r>
            <a:r>
              <a:rPr lang="en-US" sz="1600" dirty="0" err="1">
                <a:latin typeface="+mj-lt"/>
              </a:rPr>
              <a:t>daripada</a:t>
            </a:r>
            <a:r>
              <a:rPr lang="en-US" sz="1600" dirty="0">
                <a:latin typeface="+mj-lt"/>
              </a:rPr>
              <a:t> negara </a:t>
            </a:r>
            <a:r>
              <a:rPr lang="en-US" sz="1600" dirty="0" err="1">
                <a:latin typeface="+mj-lt"/>
              </a:rPr>
              <a:t>berkembang</a:t>
            </a:r>
            <a:r>
              <a:rPr lang="en-US" sz="1600" dirty="0">
                <a:latin typeface="+mj-lt"/>
              </a:rPr>
              <a:t>, </a:t>
            </a:r>
            <a:r>
              <a:rPr lang="en-US" sz="1600" dirty="0" err="1">
                <a:latin typeface="+mj-lt"/>
              </a:rPr>
              <a:t>maka</a:t>
            </a:r>
            <a:r>
              <a:rPr lang="en-US" sz="1600" dirty="0">
                <a:latin typeface="+mj-lt"/>
              </a:rPr>
              <a:t> </a:t>
            </a:r>
            <a:r>
              <a:rPr lang="en-US" sz="1600" dirty="0" err="1">
                <a:latin typeface="+mj-lt"/>
              </a:rPr>
              <a:t>sangat</a:t>
            </a:r>
            <a:r>
              <a:rPr lang="en-US" sz="1600" dirty="0">
                <a:latin typeface="+mj-lt"/>
              </a:rPr>
              <a:t> </a:t>
            </a:r>
            <a:r>
              <a:rPr lang="en-US" sz="1600" dirty="0" err="1">
                <a:latin typeface="+mj-lt"/>
              </a:rPr>
              <a:t>sedikit</a:t>
            </a:r>
            <a:r>
              <a:rPr lang="en-US" sz="1600" dirty="0">
                <a:latin typeface="+mj-lt"/>
              </a:rPr>
              <a:t> </a:t>
            </a:r>
            <a:r>
              <a:rPr lang="en-US" sz="1600" dirty="0" err="1">
                <a:latin typeface="+mj-lt"/>
              </a:rPr>
              <a:t>atau</a:t>
            </a:r>
            <a:r>
              <a:rPr lang="en-US" sz="1600" dirty="0">
                <a:latin typeface="+mj-lt"/>
              </a:rPr>
              <a:t> </a:t>
            </a:r>
            <a:r>
              <a:rPr lang="en-US" sz="1600" dirty="0" err="1">
                <a:latin typeface="+mj-lt"/>
              </a:rPr>
              <a:t>hampir</a:t>
            </a:r>
            <a:r>
              <a:rPr lang="en-US" sz="1600" dirty="0">
                <a:latin typeface="+mj-lt"/>
              </a:rPr>
              <a:t> </a:t>
            </a:r>
            <a:r>
              <a:rPr lang="en-US" sz="1600" dirty="0" err="1">
                <a:latin typeface="+mj-lt"/>
              </a:rPr>
              <a:t>tidak</a:t>
            </a:r>
            <a:r>
              <a:rPr lang="en-US" sz="1600" dirty="0">
                <a:latin typeface="+mj-lt"/>
              </a:rPr>
              <a:t> </a:t>
            </a:r>
            <a:r>
              <a:rPr lang="en-US" sz="1600" dirty="0" err="1">
                <a:latin typeface="+mj-lt"/>
              </a:rPr>
              <a:t>ada</a:t>
            </a:r>
            <a:r>
              <a:rPr lang="en-US" sz="1600" dirty="0">
                <a:latin typeface="+mj-lt"/>
              </a:rPr>
              <a:t> </a:t>
            </a:r>
            <a:r>
              <a:rPr lang="en-US" sz="1600" dirty="0" err="1">
                <a:latin typeface="+mj-lt"/>
              </a:rPr>
              <a:t>angka</a:t>
            </a:r>
            <a:r>
              <a:rPr lang="en-US" sz="1600" dirty="0">
                <a:latin typeface="+mj-lt"/>
              </a:rPr>
              <a:t> </a:t>
            </a:r>
            <a:r>
              <a:rPr lang="en-US" sz="1600" dirty="0" err="1">
                <a:latin typeface="+mj-lt"/>
              </a:rPr>
              <a:t>kematian</a:t>
            </a:r>
            <a:r>
              <a:rPr lang="en-US" sz="1600" dirty="0">
                <a:latin typeface="+mj-lt"/>
              </a:rPr>
              <a:t> </a:t>
            </a:r>
            <a:r>
              <a:rPr lang="en-US" sz="1600" dirty="0" err="1">
                <a:latin typeface="+mj-lt"/>
              </a:rPr>
              <a:t>bayi</a:t>
            </a:r>
            <a:r>
              <a:rPr lang="en-US" sz="1600" dirty="0">
                <a:latin typeface="+mj-lt"/>
              </a:rPr>
              <a:t> di negara </a:t>
            </a:r>
            <a:r>
              <a:rPr lang="en-US" sz="1600" dirty="0" err="1">
                <a:latin typeface="+mj-lt"/>
              </a:rPr>
              <a:t>negara</a:t>
            </a:r>
            <a:r>
              <a:rPr lang="en-US" sz="1600" dirty="0">
                <a:latin typeface="+mj-lt"/>
              </a:rPr>
              <a:t> yang </a:t>
            </a:r>
            <a:r>
              <a:rPr lang="en-US" sz="1600" dirty="0" err="1">
                <a:latin typeface="+mj-lt"/>
              </a:rPr>
              <a:t>masuk</a:t>
            </a:r>
            <a:r>
              <a:rPr lang="en-US" sz="1600" dirty="0">
                <a:latin typeface="+mj-lt"/>
              </a:rPr>
              <a:t> </a:t>
            </a:r>
            <a:r>
              <a:rPr lang="en-US" sz="1600" dirty="0" err="1">
                <a:latin typeface="+mj-lt"/>
              </a:rPr>
              <a:t>dalam</a:t>
            </a:r>
            <a:r>
              <a:rPr lang="en-US" sz="1600" dirty="0">
                <a:latin typeface="+mj-lt"/>
              </a:rPr>
              <a:t> </a:t>
            </a:r>
            <a:r>
              <a:rPr lang="en-US" sz="1600" dirty="0" err="1">
                <a:latin typeface="+mj-lt"/>
              </a:rPr>
              <a:t>kategori</a:t>
            </a:r>
            <a:r>
              <a:rPr lang="en-US" sz="1600" dirty="0">
                <a:latin typeface="+mj-lt"/>
              </a:rPr>
              <a:t> </a:t>
            </a:r>
            <a:r>
              <a:rPr lang="en-US" sz="1600" dirty="0" err="1">
                <a:latin typeface="+mj-lt"/>
              </a:rPr>
              <a:t>maju</a:t>
            </a:r>
            <a:r>
              <a:rPr lang="en-US" sz="1600" dirty="0">
                <a:latin typeface="+mj-lt"/>
              </a:rPr>
              <a:t>.</a:t>
            </a:r>
            <a:endParaRPr lang="en-ID" sz="1600" dirty="0">
              <a:latin typeface="+mj-lt"/>
            </a:endParaRPr>
          </a:p>
        </p:txBody>
      </p:sp>
    </p:spTree>
    <p:extLst>
      <p:ext uri="{BB962C8B-B14F-4D97-AF65-F5344CB8AC3E}">
        <p14:creationId xmlns:p14="http://schemas.microsoft.com/office/powerpoint/2010/main" val="2877681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C07FF0B-EED4-48D8-8EC9-4A23DB3905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6963" y="2181226"/>
            <a:ext cx="10058400" cy="3352799"/>
          </a:xfrm>
        </p:spPr>
      </p:pic>
      <p:sp>
        <p:nvSpPr>
          <p:cNvPr id="6" name="TextBox 5">
            <a:extLst>
              <a:ext uri="{FF2B5EF4-FFF2-40B4-BE49-F238E27FC236}">
                <a16:creationId xmlns:a16="http://schemas.microsoft.com/office/drawing/2014/main" id="{8FA59D7D-320C-4E2B-8E3B-38F155BFE799}"/>
              </a:ext>
            </a:extLst>
          </p:cNvPr>
          <p:cNvSpPr txBox="1"/>
          <p:nvPr/>
        </p:nvSpPr>
        <p:spPr>
          <a:xfrm>
            <a:off x="1096963" y="637563"/>
            <a:ext cx="10058400" cy="1077218"/>
          </a:xfrm>
          <a:prstGeom prst="rect">
            <a:avLst/>
          </a:prstGeom>
          <a:noFill/>
        </p:spPr>
        <p:txBody>
          <a:bodyPr wrap="square" rtlCol="0">
            <a:spAutoFit/>
          </a:bodyPr>
          <a:lstStyle/>
          <a:p>
            <a:r>
              <a:rPr lang="en-US" sz="1600" dirty="0" err="1">
                <a:latin typeface="+mj-lt"/>
              </a:rPr>
              <a:t>infant_deaths</a:t>
            </a:r>
            <a:r>
              <a:rPr lang="en-US" sz="1600" dirty="0">
                <a:latin typeface="+mj-lt"/>
              </a:rPr>
              <a:t> dan </a:t>
            </a:r>
            <a:r>
              <a:rPr lang="en-US" sz="1600" dirty="0" err="1">
                <a:latin typeface="+mj-lt"/>
              </a:rPr>
              <a:t>adult_mortality</a:t>
            </a:r>
            <a:r>
              <a:rPr lang="en-US" sz="1600" dirty="0">
                <a:latin typeface="+mj-lt"/>
              </a:rPr>
              <a:t> </a:t>
            </a:r>
            <a:r>
              <a:rPr lang="en-US" sz="1600" dirty="0" err="1">
                <a:latin typeface="+mj-lt"/>
              </a:rPr>
              <a:t>sama</a:t>
            </a:r>
            <a:r>
              <a:rPr lang="en-US" sz="1600" dirty="0">
                <a:latin typeface="+mj-lt"/>
              </a:rPr>
              <a:t> </a:t>
            </a:r>
            <a:r>
              <a:rPr lang="en-US" sz="1600" dirty="0" err="1">
                <a:latin typeface="+mj-lt"/>
              </a:rPr>
              <a:t>sama</a:t>
            </a:r>
            <a:r>
              <a:rPr lang="en-US" sz="1600" dirty="0">
                <a:latin typeface="+mj-lt"/>
              </a:rPr>
              <a:t> </a:t>
            </a:r>
            <a:r>
              <a:rPr lang="en-US" sz="1600" dirty="0" err="1">
                <a:latin typeface="+mj-lt"/>
              </a:rPr>
              <a:t>memiliki</a:t>
            </a:r>
            <a:r>
              <a:rPr lang="en-US" sz="1600" dirty="0">
                <a:latin typeface="+mj-lt"/>
              </a:rPr>
              <a:t> </a:t>
            </a:r>
            <a:r>
              <a:rPr lang="en-US" sz="1600" dirty="0" err="1">
                <a:latin typeface="+mj-lt"/>
              </a:rPr>
              <a:t>korelasi</a:t>
            </a:r>
            <a:r>
              <a:rPr lang="en-US" sz="1600" dirty="0">
                <a:latin typeface="+mj-lt"/>
              </a:rPr>
              <a:t> </a:t>
            </a:r>
            <a:r>
              <a:rPr lang="en-US" sz="1600" dirty="0" err="1">
                <a:latin typeface="+mj-lt"/>
              </a:rPr>
              <a:t>negatif</a:t>
            </a:r>
            <a:r>
              <a:rPr lang="en-US" sz="1600" dirty="0">
                <a:latin typeface="+mj-lt"/>
              </a:rPr>
              <a:t> </a:t>
            </a:r>
            <a:r>
              <a:rPr lang="en-US" sz="1600" dirty="0" err="1">
                <a:latin typeface="+mj-lt"/>
              </a:rPr>
              <a:t>terhadap</a:t>
            </a:r>
            <a:r>
              <a:rPr lang="en-US" sz="1600" dirty="0">
                <a:latin typeface="+mj-lt"/>
              </a:rPr>
              <a:t> </a:t>
            </a:r>
            <a:r>
              <a:rPr lang="en-US" sz="1600" dirty="0" err="1">
                <a:latin typeface="+mj-lt"/>
              </a:rPr>
              <a:t>life_expectancy</a:t>
            </a:r>
            <a:r>
              <a:rPr lang="en-US" sz="1600" dirty="0">
                <a:latin typeface="+mj-lt"/>
              </a:rPr>
              <a:t>_, </a:t>
            </a:r>
            <a:r>
              <a:rPr lang="en-US" sz="1600" dirty="0" err="1">
                <a:latin typeface="+mj-lt"/>
              </a:rPr>
              <a:t>namun</a:t>
            </a:r>
            <a:r>
              <a:rPr lang="en-US" sz="1600" dirty="0">
                <a:latin typeface="+mj-lt"/>
              </a:rPr>
              <a:t> </a:t>
            </a:r>
            <a:r>
              <a:rPr lang="en-US" sz="1600" dirty="0" err="1">
                <a:latin typeface="+mj-lt"/>
              </a:rPr>
              <a:t>bila</a:t>
            </a:r>
            <a:r>
              <a:rPr lang="en-US" sz="1600" dirty="0">
                <a:latin typeface="+mj-lt"/>
              </a:rPr>
              <a:t> </a:t>
            </a:r>
            <a:r>
              <a:rPr lang="en-US" sz="1600" dirty="0" err="1">
                <a:latin typeface="+mj-lt"/>
              </a:rPr>
              <a:t>dilihat</a:t>
            </a:r>
            <a:r>
              <a:rPr lang="en-US" sz="1600" dirty="0">
                <a:latin typeface="+mj-lt"/>
              </a:rPr>
              <a:t> </a:t>
            </a:r>
            <a:r>
              <a:rPr lang="en-US" sz="1600" dirty="0" err="1">
                <a:latin typeface="+mj-lt"/>
              </a:rPr>
              <a:t>baik</a:t>
            </a:r>
            <a:r>
              <a:rPr lang="en-US" sz="1600" dirty="0">
                <a:latin typeface="+mj-lt"/>
              </a:rPr>
              <a:t> </a:t>
            </a:r>
            <a:r>
              <a:rPr lang="en-US" sz="1600" dirty="0" err="1">
                <a:latin typeface="+mj-lt"/>
              </a:rPr>
              <a:t>dari</a:t>
            </a:r>
            <a:r>
              <a:rPr lang="en-US" sz="1600" dirty="0">
                <a:latin typeface="+mj-lt"/>
              </a:rPr>
              <a:t> score </a:t>
            </a:r>
            <a:r>
              <a:rPr lang="en-US" sz="1600" dirty="0" err="1">
                <a:latin typeface="+mj-lt"/>
              </a:rPr>
              <a:t>maupun</a:t>
            </a:r>
            <a:r>
              <a:rPr lang="en-US" sz="1600" dirty="0">
                <a:latin typeface="+mj-lt"/>
              </a:rPr>
              <a:t> plot </a:t>
            </a:r>
            <a:r>
              <a:rPr lang="en-US" sz="1600" dirty="0" err="1">
                <a:latin typeface="+mj-lt"/>
              </a:rPr>
              <a:t>nya</a:t>
            </a:r>
            <a:r>
              <a:rPr lang="en-US" sz="1600" dirty="0">
                <a:latin typeface="+mj-lt"/>
              </a:rPr>
              <a:t>, adult mortality </a:t>
            </a:r>
            <a:r>
              <a:rPr lang="en-US" sz="1600" dirty="0" err="1">
                <a:latin typeface="+mj-lt"/>
              </a:rPr>
              <a:t>memiliki</a:t>
            </a:r>
            <a:r>
              <a:rPr lang="en-US" sz="1600" dirty="0">
                <a:latin typeface="+mj-lt"/>
              </a:rPr>
              <a:t> </a:t>
            </a:r>
            <a:r>
              <a:rPr lang="en-US" sz="1600" dirty="0" err="1">
                <a:latin typeface="+mj-lt"/>
              </a:rPr>
              <a:t>korelasi</a:t>
            </a:r>
            <a:r>
              <a:rPr lang="en-US" sz="1600" dirty="0">
                <a:latin typeface="+mj-lt"/>
              </a:rPr>
              <a:t> yang </a:t>
            </a:r>
            <a:r>
              <a:rPr lang="en-US" sz="1600" dirty="0" err="1">
                <a:latin typeface="+mj-lt"/>
              </a:rPr>
              <a:t>lebih</a:t>
            </a:r>
            <a:r>
              <a:rPr lang="en-US" sz="1600" dirty="0">
                <a:latin typeface="+mj-lt"/>
              </a:rPr>
              <a:t> </a:t>
            </a:r>
            <a:r>
              <a:rPr lang="en-US" sz="1600" dirty="0" err="1">
                <a:latin typeface="+mj-lt"/>
              </a:rPr>
              <a:t>kuat</a:t>
            </a:r>
            <a:r>
              <a:rPr lang="en-US" sz="1600" dirty="0">
                <a:latin typeface="+mj-lt"/>
              </a:rPr>
              <a:t> </a:t>
            </a:r>
            <a:r>
              <a:rPr lang="en-US" sz="1600" dirty="0" err="1">
                <a:latin typeface="+mj-lt"/>
              </a:rPr>
              <a:t>daripada</a:t>
            </a:r>
            <a:r>
              <a:rPr lang="en-US" sz="1600" dirty="0">
                <a:latin typeface="+mj-lt"/>
              </a:rPr>
              <a:t> </a:t>
            </a:r>
            <a:r>
              <a:rPr lang="en-US" sz="1600" dirty="0" err="1">
                <a:latin typeface="+mj-lt"/>
              </a:rPr>
              <a:t>infant_deaths</a:t>
            </a:r>
            <a:r>
              <a:rPr lang="en-US" sz="1600" dirty="0">
                <a:latin typeface="+mj-lt"/>
              </a:rPr>
              <a:t>. </a:t>
            </a:r>
            <a:r>
              <a:rPr lang="en-US" sz="1600" dirty="0" err="1">
                <a:latin typeface="+mj-lt"/>
              </a:rPr>
              <a:t>jika</a:t>
            </a:r>
            <a:r>
              <a:rPr lang="en-US" sz="1600" dirty="0">
                <a:latin typeface="+mj-lt"/>
              </a:rPr>
              <a:t> </a:t>
            </a:r>
            <a:r>
              <a:rPr lang="en-US" sz="1600" dirty="0" err="1">
                <a:latin typeface="+mj-lt"/>
              </a:rPr>
              <a:t>suatu</a:t>
            </a:r>
            <a:r>
              <a:rPr lang="en-US" sz="1600" dirty="0">
                <a:latin typeface="+mj-lt"/>
              </a:rPr>
              <a:t> negara </a:t>
            </a:r>
            <a:r>
              <a:rPr lang="en-US" sz="1600" dirty="0" err="1">
                <a:latin typeface="+mj-lt"/>
              </a:rPr>
              <a:t>ingin</a:t>
            </a:r>
            <a:r>
              <a:rPr lang="en-US" sz="1600" dirty="0">
                <a:latin typeface="+mj-lt"/>
              </a:rPr>
              <a:t> </a:t>
            </a:r>
            <a:r>
              <a:rPr lang="en-US" sz="1600" dirty="0" err="1">
                <a:latin typeface="+mj-lt"/>
              </a:rPr>
              <a:t>meningkatkan</a:t>
            </a:r>
            <a:r>
              <a:rPr lang="en-US" sz="1600" dirty="0">
                <a:latin typeface="+mj-lt"/>
              </a:rPr>
              <a:t> </a:t>
            </a:r>
            <a:r>
              <a:rPr lang="en-US" sz="1600" dirty="0" err="1">
                <a:latin typeface="+mj-lt"/>
              </a:rPr>
              <a:t>life_expectancy</a:t>
            </a:r>
            <a:r>
              <a:rPr lang="en-US" sz="1600" dirty="0">
                <a:latin typeface="+mj-lt"/>
              </a:rPr>
              <a:t>_ </a:t>
            </a:r>
            <a:r>
              <a:rPr lang="en-US" sz="1600" dirty="0" err="1">
                <a:latin typeface="+mj-lt"/>
              </a:rPr>
              <a:t>maka</a:t>
            </a:r>
            <a:r>
              <a:rPr lang="en-US" sz="1600" dirty="0">
                <a:latin typeface="+mj-lt"/>
              </a:rPr>
              <a:t> </a:t>
            </a:r>
            <a:r>
              <a:rPr lang="en-US" sz="1600" dirty="0" err="1">
                <a:latin typeface="+mj-lt"/>
              </a:rPr>
              <a:t>mengurangi</a:t>
            </a:r>
            <a:r>
              <a:rPr lang="en-US" sz="1600" dirty="0">
                <a:latin typeface="+mj-lt"/>
              </a:rPr>
              <a:t> </a:t>
            </a:r>
            <a:r>
              <a:rPr lang="en-US" sz="1600" dirty="0" err="1">
                <a:latin typeface="+mj-lt"/>
              </a:rPr>
              <a:t>adult_mortality</a:t>
            </a:r>
            <a:r>
              <a:rPr lang="en-US" sz="1600" dirty="0">
                <a:latin typeface="+mj-lt"/>
              </a:rPr>
              <a:t> </a:t>
            </a:r>
            <a:r>
              <a:rPr lang="en-US" sz="1600" dirty="0" err="1">
                <a:latin typeface="+mj-lt"/>
              </a:rPr>
              <a:t>mungkin</a:t>
            </a:r>
            <a:r>
              <a:rPr lang="en-US" sz="1600" dirty="0">
                <a:latin typeface="+mj-lt"/>
              </a:rPr>
              <a:t> </a:t>
            </a:r>
            <a:r>
              <a:rPr lang="en-US" sz="1600" dirty="0" err="1">
                <a:latin typeface="+mj-lt"/>
              </a:rPr>
              <a:t>menjadi</a:t>
            </a:r>
            <a:r>
              <a:rPr lang="en-US" sz="1600" dirty="0">
                <a:latin typeface="+mj-lt"/>
              </a:rPr>
              <a:t> </a:t>
            </a:r>
            <a:r>
              <a:rPr lang="en-US" sz="1600" dirty="0" err="1">
                <a:latin typeface="+mj-lt"/>
              </a:rPr>
              <a:t>langkah</a:t>
            </a:r>
            <a:r>
              <a:rPr lang="en-US" sz="1600" dirty="0">
                <a:latin typeface="+mj-lt"/>
              </a:rPr>
              <a:t> </a:t>
            </a:r>
            <a:r>
              <a:rPr lang="en-US" sz="1600" dirty="0" err="1">
                <a:latin typeface="+mj-lt"/>
              </a:rPr>
              <a:t>awal</a:t>
            </a:r>
            <a:r>
              <a:rPr lang="en-US" sz="1600" dirty="0">
                <a:latin typeface="+mj-lt"/>
              </a:rPr>
              <a:t> yang </a:t>
            </a:r>
            <a:r>
              <a:rPr lang="en-US" sz="1600" dirty="0" err="1">
                <a:latin typeface="+mj-lt"/>
              </a:rPr>
              <a:t>bagus</a:t>
            </a:r>
            <a:r>
              <a:rPr lang="en-US" sz="1600" dirty="0">
                <a:latin typeface="+mj-lt"/>
              </a:rPr>
              <a:t>.</a:t>
            </a:r>
            <a:endParaRPr lang="en-ID" sz="1600" dirty="0">
              <a:latin typeface="+mj-lt"/>
            </a:endParaRPr>
          </a:p>
        </p:txBody>
      </p:sp>
    </p:spTree>
    <p:extLst>
      <p:ext uri="{BB962C8B-B14F-4D97-AF65-F5344CB8AC3E}">
        <p14:creationId xmlns:p14="http://schemas.microsoft.com/office/powerpoint/2010/main" val="225720435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215</TotalTime>
  <Words>1253</Words>
  <Application>Microsoft Office PowerPoint</Application>
  <PresentationFormat>Widescreen</PresentationFormat>
  <Paragraphs>83</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var(--vscode-editor-font-family)</vt:lpstr>
      <vt:lpstr>Wingdings</vt:lpstr>
      <vt:lpstr>Retrospect</vt:lpstr>
      <vt:lpstr>FINAL PROJECT</vt:lpstr>
      <vt:lpstr>PowerPoint Presentation</vt:lpstr>
      <vt:lpstr>Dataset yang digunakan :</vt:lpstr>
      <vt:lpstr>Pada dataset ini, fitur fitur yang ada dibagi menjadi 4 hal yaitu :</vt:lpstr>
      <vt:lpstr>EDA</vt:lpstr>
      <vt:lpstr>apakah Infant Death dan Adult Mortality Rates mempengaruhi Life Expectancy ?</vt:lpstr>
      <vt:lpstr>PowerPoint Presentation</vt:lpstr>
      <vt:lpstr>PowerPoint Presentation</vt:lpstr>
      <vt:lpstr>PowerPoint Presentation</vt:lpstr>
      <vt:lpstr>Apakah Schooling mempengaruhi masa hidup ?</vt:lpstr>
      <vt:lpstr>seiring berjalannya waktu, dunia pendidikan terus meningkat, baik di negara maju maupun negata berkembang. namun terlihat jelas bahwa negara berkembang masih ketinggalan jauh meskipun peningkatannya pun sedikit lebih pesat di negara berkembang daripada negara maju walaupun tidak terlihat jelas.</vt:lpstr>
      <vt:lpstr>schooling tidak hanya mempengaruhi life_expectancy saja, namun schooling memiliki korelasi dengan beberapa feature lain, bahkan beberapa feature tersebut juga memiliki korelasi dengan life_expectancy. namun fitur schooling merupakan salah satu fitur yang kuat korelasinya dengan life_expectancy.</vt:lpstr>
      <vt:lpstr>Apakah negara dengan populasi padat cenderung memiliki Life Expectancy Rendah ?</vt:lpstr>
      <vt:lpstr>Plot dibawah dibuat menggunakan data gabungan 10 negara dengan penduduk padat dan tidak padat. Terlihat hampir tidak ada perbedaan pada rata-rata life expectancy pada negara penduduk padat maupun yang tidak, meskipun terlihat bahwa negara penduduk yang padat tampaknya memiliki rata rata life expectancy lebih rendah.</vt:lpstr>
      <vt:lpstr>Kesimpulan EDA</vt:lpstr>
      <vt:lpstr>Handling Missing Values dan Outliers</vt:lpstr>
      <vt:lpstr>Model Regresi ( Linear Regression )</vt:lpstr>
      <vt:lpstr>Dibawah ini adalah plot Magnitude ( coefficient ) semua fitur pada dataset terhadap life Expectancy. Terlihat bahwa schooling dan income composition of resources memiliki pengaruh positif cukup besar terhadap life expectancy. Sebaliknya, adult mortality dan hiv/aids memiliki pengaruh negative terhadap life expectancy</vt:lpstr>
      <vt:lpstr>Berikut adalah coefficient masing masing fitur yang sudah diseleksi dan digunakan untuk pembuatan model prediksi ( Linear Regression ), terlihat bahwa income_composition_of_resources adalah fitur paling penting untuk meningkatkan rata rata masa hidup suatu negara </vt:lpstr>
      <vt:lpstr>Kesimpulan Model Regresi :</vt:lpstr>
      <vt:lpstr>Model Klasifikasi ( Logistic Regression )</vt:lpstr>
      <vt:lpstr>Dibawah ini adalah plot Magnitude ( coefficient ) semua fitur pada dataset terhadap Country Status. konsumsi alcohol negara negara maju sangat mempengaruhi mesin prediksi kita. Fitur selanjutnya yang tidak kalah penting adalah fitur life_expectancy, percentage_expenditure dan schooling. Terlihat juga bahwa semua fitur yang mempengaruhi country status ini memiliki pengaruh yang positif.</vt:lpstr>
      <vt:lpstr>Model yang dibuat dalam project ini memiliki akurasi sebesar 96% dan presisi sebesar 82%. Dalam pembuatan model ini, sangat dititik beratkan untuk mengurangi jumlah false positive karena tujuan pembuatan model ini adalah untuk benar benar yakin apakah suatu negara sudah maju atau masih dalam tahap berkembang.</vt:lpstr>
      <vt:lpstr>Berbeda pada saat feature selection, Ketika dilakukan pembuatan model dengan Logistic Regression, terlihat bahwa schooling memiliki pengaruh positif lebih besar terhadap kemajuan suatu negara, baru disusul oleh alcohol dan life_expectancy. Terlihat juga bahwa tahun demi tahun, banyak negara yang sebelumnya maju, menjadi negara berkembang.</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dc:title>
  <dc:creator>Rabok</dc:creator>
  <cp:lastModifiedBy>Rabok</cp:lastModifiedBy>
  <cp:revision>23</cp:revision>
  <dcterms:created xsi:type="dcterms:W3CDTF">2021-02-26T00:35:05Z</dcterms:created>
  <dcterms:modified xsi:type="dcterms:W3CDTF">2021-03-08T01:52:41Z</dcterms:modified>
</cp:coreProperties>
</file>