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323" r:id="rId3"/>
    <p:sldId id="295" r:id="rId4"/>
    <p:sldId id="297" r:id="rId5"/>
    <p:sldId id="257" r:id="rId6"/>
    <p:sldId id="304" r:id="rId7"/>
    <p:sldId id="300" r:id="rId8"/>
    <p:sldId id="286" r:id="rId9"/>
    <p:sldId id="302" r:id="rId10"/>
    <p:sldId id="298" r:id="rId11"/>
    <p:sldId id="313" r:id="rId12"/>
    <p:sldId id="314" r:id="rId13"/>
    <p:sldId id="315" r:id="rId14"/>
    <p:sldId id="316" r:id="rId15"/>
    <p:sldId id="317" r:id="rId16"/>
    <p:sldId id="318" r:id="rId17"/>
    <p:sldId id="320" r:id="rId18"/>
    <p:sldId id="321" r:id="rId19"/>
    <p:sldId id="322" r:id="rId20"/>
    <p:sldId id="308" r:id="rId21"/>
    <p:sldId id="278" r:id="rId22"/>
    <p:sldId id="310" r:id="rId23"/>
    <p:sldId id="312" r:id="rId24"/>
    <p:sldId id="269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D359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727" autoAdjust="0"/>
  </p:normalViewPr>
  <p:slideViewPr>
    <p:cSldViewPr>
      <p:cViewPr varScale="1">
        <p:scale>
          <a:sx n="69" d="100"/>
          <a:sy n="69" d="100"/>
        </p:scale>
        <p:origin x="-5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307C7-6801-4CA6-9D26-83306B362712}" type="doc">
      <dgm:prSet loTypeId="urn:microsoft.com/office/officeart/2005/8/layout/hProcess9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id-ID"/>
        </a:p>
      </dgm:t>
    </dgm:pt>
    <dgm:pt modelId="{1F6A0ECB-FF5B-4191-90F1-54CE04FC35C9}">
      <dgm:prSet custT="1"/>
      <dgm:spPr/>
      <dgm:t>
        <a:bodyPr/>
        <a:lstStyle/>
        <a:p>
          <a:r>
            <a:rPr lang="id-ID" sz="2800" b="1" dirty="0" smtClean="0"/>
            <a:t>“Etika</a:t>
          </a:r>
          <a:r>
            <a:rPr lang="id-ID" sz="2800" b="1" smtClean="0"/>
            <a:t>” </a:t>
          </a:r>
        </a:p>
        <a:p>
          <a:r>
            <a:rPr lang="id-ID" sz="2800" b="1" smtClean="0"/>
            <a:t>(bhs Yunani) </a:t>
          </a:r>
          <a:r>
            <a:rPr lang="id-ID" sz="2800" b="0" smtClean="0"/>
            <a:t>memiliki </a:t>
          </a:r>
          <a:r>
            <a:rPr lang="id-ID" sz="2800" b="0" dirty="0" smtClean="0"/>
            <a:t>arti: Ilmu tentang apa yg biasa dilakukan atau ilmu ttg adat kebiasaan   </a:t>
          </a:r>
          <a:endParaRPr lang="id-ID" sz="2800" b="0" dirty="0"/>
        </a:p>
      </dgm:t>
    </dgm:pt>
    <dgm:pt modelId="{21289159-9B0A-433E-ACB7-032CE61580E2}" type="parTrans" cxnId="{82497597-B3BA-425D-A538-7C8967A57489}">
      <dgm:prSet/>
      <dgm:spPr/>
      <dgm:t>
        <a:bodyPr/>
        <a:lstStyle/>
        <a:p>
          <a:endParaRPr lang="id-ID"/>
        </a:p>
      </dgm:t>
    </dgm:pt>
    <dgm:pt modelId="{E6BC9938-40AF-4E3C-AD5A-B00D276ECA33}" type="sibTrans" cxnId="{82497597-B3BA-425D-A538-7C8967A57489}">
      <dgm:prSet/>
      <dgm:spPr/>
      <dgm:t>
        <a:bodyPr/>
        <a:lstStyle/>
        <a:p>
          <a:endParaRPr lang="id-ID"/>
        </a:p>
      </dgm:t>
    </dgm:pt>
    <dgm:pt modelId="{F3DACDDA-53B8-4473-BF92-839805A43C35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sz="2800" b="1" dirty="0" smtClean="0">
              <a:solidFill>
                <a:schemeClr val="bg1"/>
              </a:solidFill>
            </a:rPr>
            <a:t>“Moral</a:t>
          </a:r>
          <a:r>
            <a:rPr lang="id-ID" sz="2800" b="1" smtClean="0">
              <a:solidFill>
                <a:schemeClr val="bg1"/>
              </a:solidFill>
            </a:rPr>
            <a:t>” </a:t>
          </a:r>
        </a:p>
        <a:p>
          <a:r>
            <a:rPr lang="id-ID" sz="2800" b="1" smtClean="0">
              <a:solidFill>
                <a:schemeClr val="bg1"/>
              </a:solidFill>
            </a:rPr>
            <a:t>(bhs Latin) </a:t>
          </a:r>
          <a:r>
            <a:rPr lang="id-ID" sz="2800" smtClean="0">
              <a:solidFill>
                <a:schemeClr val="bg1"/>
              </a:solidFill>
            </a:rPr>
            <a:t>memiliki </a:t>
          </a:r>
          <a:r>
            <a:rPr lang="id-ID" sz="2800" dirty="0" smtClean="0">
              <a:solidFill>
                <a:schemeClr val="bg1"/>
              </a:solidFill>
            </a:rPr>
            <a:t>arti: kebiasaan, adat </a:t>
          </a:r>
          <a:endParaRPr lang="id-ID" sz="2800" dirty="0">
            <a:solidFill>
              <a:schemeClr val="bg1"/>
            </a:solidFill>
          </a:endParaRPr>
        </a:p>
      </dgm:t>
    </dgm:pt>
    <dgm:pt modelId="{1D51432F-C360-45F9-B6AF-9BCD7E002280}" type="parTrans" cxnId="{ED992AC7-51FE-4B78-A6BA-8C1A8AF05159}">
      <dgm:prSet/>
      <dgm:spPr/>
      <dgm:t>
        <a:bodyPr/>
        <a:lstStyle/>
        <a:p>
          <a:endParaRPr lang="id-ID"/>
        </a:p>
      </dgm:t>
    </dgm:pt>
    <dgm:pt modelId="{6D2DB7F4-D648-43C3-9979-8D860D64215B}" type="sibTrans" cxnId="{ED992AC7-51FE-4B78-A6BA-8C1A8AF05159}">
      <dgm:prSet/>
      <dgm:spPr/>
      <dgm:t>
        <a:bodyPr/>
        <a:lstStyle/>
        <a:p>
          <a:endParaRPr lang="id-ID"/>
        </a:p>
      </dgm:t>
    </dgm:pt>
    <dgm:pt modelId="{65A2EB7F-3521-406B-9643-C3C92A967752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sz="2800" dirty="0" smtClean="0">
              <a:solidFill>
                <a:schemeClr val="bg1"/>
              </a:solidFill>
            </a:rPr>
            <a:t>Jadi, </a:t>
          </a:r>
          <a:r>
            <a:rPr lang="id-ID" sz="2800" b="1" dirty="0" smtClean="0">
              <a:solidFill>
                <a:schemeClr val="bg1"/>
              </a:solidFill>
            </a:rPr>
            <a:t>etimologi kata “etika” sama dan etimologi kata “moral” </a:t>
          </a:r>
          <a:endParaRPr lang="id-ID" sz="2800" b="1" dirty="0">
            <a:solidFill>
              <a:schemeClr val="bg1"/>
            </a:solidFill>
          </a:endParaRPr>
        </a:p>
      </dgm:t>
    </dgm:pt>
    <dgm:pt modelId="{67E993DE-2313-4F0B-9B81-83114A2E165A}" type="parTrans" cxnId="{A5CB7137-E682-4412-AF67-3D5AAC451B73}">
      <dgm:prSet/>
      <dgm:spPr/>
      <dgm:t>
        <a:bodyPr/>
        <a:lstStyle/>
        <a:p>
          <a:endParaRPr lang="id-ID"/>
        </a:p>
      </dgm:t>
    </dgm:pt>
    <dgm:pt modelId="{C854BA59-7F37-4BC7-9F9E-626EEF967A22}" type="sibTrans" cxnId="{A5CB7137-E682-4412-AF67-3D5AAC451B73}">
      <dgm:prSet/>
      <dgm:spPr/>
      <dgm:t>
        <a:bodyPr/>
        <a:lstStyle/>
        <a:p>
          <a:endParaRPr lang="id-ID"/>
        </a:p>
      </dgm:t>
    </dgm:pt>
    <dgm:pt modelId="{10021639-E42F-4C81-AD75-A3196B37A7EF}" type="pres">
      <dgm:prSet presAssocID="{034307C7-6801-4CA6-9D26-83306B362712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A36DA1B-160B-4FB8-AF8B-CAD30E6AAAEE}" type="pres">
      <dgm:prSet presAssocID="{034307C7-6801-4CA6-9D26-83306B362712}" presName="arrow" presStyleLbl="bgShp" presStyleIdx="0" presStyleCnt="1" custScaleX="111175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95A01D69-586E-4440-94EA-DD8F55D18FBF}" type="pres">
      <dgm:prSet presAssocID="{034307C7-6801-4CA6-9D26-83306B362712}" presName="linearProcess" presStyleCnt="0"/>
      <dgm:spPr/>
    </dgm:pt>
    <dgm:pt modelId="{6A0B2160-6D55-4851-A4B9-576ABAF79FDF}" type="pres">
      <dgm:prSet presAssocID="{1F6A0ECB-FF5B-4191-90F1-54CE04FC35C9}" presName="textNode" presStyleLbl="node1" presStyleIdx="0" presStyleCnt="3" custScaleY="17465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252AE8B-6940-40CF-97BC-A5D304B0929D}" type="pres">
      <dgm:prSet presAssocID="{E6BC9938-40AF-4E3C-AD5A-B00D276ECA33}" presName="sibTrans" presStyleCnt="0"/>
      <dgm:spPr/>
    </dgm:pt>
    <dgm:pt modelId="{64C4BEAF-F3D5-4C28-AF3F-6B0B5F8FE104}" type="pres">
      <dgm:prSet presAssocID="{F3DACDDA-53B8-4473-BF92-839805A43C35}" presName="textNode" presStyleLbl="node1" presStyleIdx="1" presStyleCnt="3" custScaleY="175422" custLinFactNeighborX="-6988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5356A7B-C74B-4D71-A930-A3AE4652249E}" type="pres">
      <dgm:prSet presAssocID="{6D2DB7F4-D648-43C3-9979-8D860D64215B}" presName="sibTrans" presStyleCnt="0"/>
      <dgm:spPr/>
    </dgm:pt>
    <dgm:pt modelId="{185BB7BE-2A92-4232-BE3F-8D84CB48EFE9}" type="pres">
      <dgm:prSet presAssocID="{65A2EB7F-3521-406B-9643-C3C92A967752}" presName="textNode" presStyleLbl="node1" presStyleIdx="2" presStyleCnt="3" custScaleY="16851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2497597-B3BA-425D-A538-7C8967A57489}" srcId="{034307C7-6801-4CA6-9D26-83306B362712}" destId="{1F6A0ECB-FF5B-4191-90F1-54CE04FC35C9}" srcOrd="0" destOrd="0" parTransId="{21289159-9B0A-433E-ACB7-032CE61580E2}" sibTransId="{E6BC9938-40AF-4E3C-AD5A-B00D276ECA33}"/>
    <dgm:cxn modelId="{ED992AC7-51FE-4B78-A6BA-8C1A8AF05159}" srcId="{034307C7-6801-4CA6-9D26-83306B362712}" destId="{F3DACDDA-53B8-4473-BF92-839805A43C35}" srcOrd="1" destOrd="0" parTransId="{1D51432F-C360-45F9-B6AF-9BCD7E002280}" sibTransId="{6D2DB7F4-D648-43C3-9979-8D860D64215B}"/>
    <dgm:cxn modelId="{BA7D46E2-27A1-416F-ACC1-DE7BA50ABF51}" type="presOf" srcId="{1F6A0ECB-FF5B-4191-90F1-54CE04FC35C9}" destId="{6A0B2160-6D55-4851-A4B9-576ABAF79FDF}" srcOrd="0" destOrd="0" presId="urn:microsoft.com/office/officeart/2005/8/layout/hProcess9"/>
    <dgm:cxn modelId="{A5CB7137-E682-4412-AF67-3D5AAC451B73}" srcId="{034307C7-6801-4CA6-9D26-83306B362712}" destId="{65A2EB7F-3521-406B-9643-C3C92A967752}" srcOrd="2" destOrd="0" parTransId="{67E993DE-2313-4F0B-9B81-83114A2E165A}" sibTransId="{C854BA59-7F37-4BC7-9F9E-626EEF967A22}"/>
    <dgm:cxn modelId="{41CED07E-EFC2-4130-97D6-EA71B93AFF7B}" type="presOf" srcId="{65A2EB7F-3521-406B-9643-C3C92A967752}" destId="{185BB7BE-2A92-4232-BE3F-8D84CB48EFE9}" srcOrd="0" destOrd="0" presId="urn:microsoft.com/office/officeart/2005/8/layout/hProcess9"/>
    <dgm:cxn modelId="{1B70B9CE-C675-4671-BA05-1CF1BE88C2D4}" type="presOf" srcId="{F3DACDDA-53B8-4473-BF92-839805A43C35}" destId="{64C4BEAF-F3D5-4C28-AF3F-6B0B5F8FE104}" srcOrd="0" destOrd="0" presId="urn:microsoft.com/office/officeart/2005/8/layout/hProcess9"/>
    <dgm:cxn modelId="{98A85370-4209-4C5C-9FEB-799FB9C2AB0A}" type="presOf" srcId="{034307C7-6801-4CA6-9D26-83306B362712}" destId="{10021639-E42F-4C81-AD75-A3196B37A7EF}" srcOrd="0" destOrd="0" presId="urn:microsoft.com/office/officeart/2005/8/layout/hProcess9"/>
    <dgm:cxn modelId="{8CA067DA-D1A9-4746-8FAD-B8D787EE7C07}" type="presParOf" srcId="{10021639-E42F-4C81-AD75-A3196B37A7EF}" destId="{FA36DA1B-160B-4FB8-AF8B-CAD30E6AAAEE}" srcOrd="0" destOrd="0" presId="urn:microsoft.com/office/officeart/2005/8/layout/hProcess9"/>
    <dgm:cxn modelId="{A0FB7CE5-BEE5-45DC-9D24-B6B97ADC5F4B}" type="presParOf" srcId="{10021639-E42F-4C81-AD75-A3196B37A7EF}" destId="{95A01D69-586E-4440-94EA-DD8F55D18FBF}" srcOrd="1" destOrd="0" presId="urn:microsoft.com/office/officeart/2005/8/layout/hProcess9"/>
    <dgm:cxn modelId="{A515AAAB-CB31-4701-97A3-C85BE429EB64}" type="presParOf" srcId="{95A01D69-586E-4440-94EA-DD8F55D18FBF}" destId="{6A0B2160-6D55-4851-A4B9-576ABAF79FDF}" srcOrd="0" destOrd="0" presId="urn:microsoft.com/office/officeart/2005/8/layout/hProcess9"/>
    <dgm:cxn modelId="{DA9F0CDB-6D49-49A3-BCD0-1FDB817DBF01}" type="presParOf" srcId="{95A01D69-586E-4440-94EA-DD8F55D18FBF}" destId="{9252AE8B-6940-40CF-97BC-A5D304B0929D}" srcOrd="1" destOrd="0" presId="urn:microsoft.com/office/officeart/2005/8/layout/hProcess9"/>
    <dgm:cxn modelId="{A1BE49DF-FD35-4ED8-989E-3CE38F69C520}" type="presParOf" srcId="{95A01D69-586E-4440-94EA-DD8F55D18FBF}" destId="{64C4BEAF-F3D5-4C28-AF3F-6B0B5F8FE104}" srcOrd="2" destOrd="0" presId="urn:microsoft.com/office/officeart/2005/8/layout/hProcess9"/>
    <dgm:cxn modelId="{924535F9-A302-4069-94EA-509655712784}" type="presParOf" srcId="{95A01D69-586E-4440-94EA-DD8F55D18FBF}" destId="{A5356A7B-C74B-4D71-A930-A3AE4652249E}" srcOrd="3" destOrd="0" presId="urn:microsoft.com/office/officeart/2005/8/layout/hProcess9"/>
    <dgm:cxn modelId="{F3328A4B-9E3C-46CE-BA73-E200A0CA4056}" type="presParOf" srcId="{95A01D69-586E-4440-94EA-DD8F55D18FBF}" destId="{185BB7BE-2A92-4232-BE3F-8D84CB48EFE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6DA1B-160B-4FB8-AF8B-CAD30E6AAAEE}">
      <dsp:nvSpPr>
        <dsp:cNvPr id="0" name=""/>
        <dsp:cNvSpPr/>
      </dsp:nvSpPr>
      <dsp:spPr>
        <a:xfrm>
          <a:off x="251518" y="0"/>
          <a:ext cx="8641026" cy="5214950"/>
        </a:xfrm>
        <a:prstGeom prst="rightArrow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6A0B2160-6D55-4851-A4B9-576ABAF79FDF}">
      <dsp:nvSpPr>
        <dsp:cNvPr id="0" name=""/>
        <dsp:cNvSpPr/>
      </dsp:nvSpPr>
      <dsp:spPr>
        <a:xfrm>
          <a:off x="3617" y="785819"/>
          <a:ext cx="2802422" cy="3643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/>
            <a:t>“Etika</a:t>
          </a:r>
          <a:r>
            <a:rPr lang="id-ID" sz="2800" b="1" kern="1200" smtClean="0"/>
            <a:t>”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smtClean="0"/>
            <a:t>(bhs Yunani) </a:t>
          </a:r>
          <a:r>
            <a:rPr lang="id-ID" sz="2800" b="0" kern="1200" smtClean="0"/>
            <a:t>memiliki </a:t>
          </a:r>
          <a:r>
            <a:rPr lang="id-ID" sz="2800" b="0" kern="1200" dirty="0" smtClean="0"/>
            <a:t>arti: Ilmu tentang apa yg biasa dilakukan atau ilmu ttg adat kebiasaan   </a:t>
          </a:r>
          <a:endParaRPr lang="id-ID" sz="2800" b="0" kern="1200" dirty="0"/>
        </a:p>
      </dsp:txBody>
      <dsp:txXfrm>
        <a:off x="140420" y="922622"/>
        <a:ext cx="2528816" cy="3369704"/>
      </dsp:txXfrm>
    </dsp:sp>
    <dsp:sp modelId="{64C4BEAF-F3D5-4C28-AF3F-6B0B5F8FE104}">
      <dsp:nvSpPr>
        <dsp:cNvPr id="0" name=""/>
        <dsp:cNvSpPr/>
      </dsp:nvSpPr>
      <dsp:spPr>
        <a:xfrm>
          <a:off x="2915879" y="777841"/>
          <a:ext cx="2802422" cy="3659267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solidFill>
                <a:schemeClr val="bg1"/>
              </a:solidFill>
            </a:rPr>
            <a:t>“Moral</a:t>
          </a:r>
          <a:r>
            <a:rPr lang="id-ID" sz="2800" b="1" kern="1200" smtClean="0">
              <a:solidFill>
                <a:schemeClr val="bg1"/>
              </a:solidFill>
            </a:rPr>
            <a:t>”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smtClean="0">
              <a:solidFill>
                <a:schemeClr val="bg1"/>
              </a:solidFill>
            </a:rPr>
            <a:t>(bhs Latin) </a:t>
          </a:r>
          <a:r>
            <a:rPr lang="id-ID" sz="2800" kern="1200" smtClean="0">
              <a:solidFill>
                <a:schemeClr val="bg1"/>
              </a:solidFill>
            </a:rPr>
            <a:t>memiliki </a:t>
          </a:r>
          <a:r>
            <a:rPr lang="id-ID" sz="2800" kern="1200" dirty="0" smtClean="0">
              <a:solidFill>
                <a:schemeClr val="bg1"/>
              </a:solidFill>
            </a:rPr>
            <a:t>arti: kebiasaan, adat </a:t>
          </a:r>
          <a:endParaRPr lang="id-ID" sz="2800" kern="1200" dirty="0">
            <a:solidFill>
              <a:schemeClr val="bg1"/>
            </a:solidFill>
          </a:endParaRPr>
        </a:p>
      </dsp:txBody>
      <dsp:txXfrm>
        <a:off x="3052682" y="914644"/>
        <a:ext cx="2528816" cy="3385661"/>
      </dsp:txXfrm>
    </dsp:sp>
    <dsp:sp modelId="{185BB7BE-2A92-4232-BE3F-8D84CB48EFE9}">
      <dsp:nvSpPr>
        <dsp:cNvPr id="0" name=""/>
        <dsp:cNvSpPr/>
      </dsp:nvSpPr>
      <dsp:spPr>
        <a:xfrm>
          <a:off x="6338023" y="849849"/>
          <a:ext cx="2802422" cy="3515251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>
              <a:solidFill>
                <a:schemeClr val="bg1"/>
              </a:solidFill>
            </a:rPr>
            <a:t>Jadi, </a:t>
          </a:r>
          <a:r>
            <a:rPr lang="id-ID" sz="2800" b="1" kern="1200" dirty="0" smtClean="0">
              <a:solidFill>
                <a:schemeClr val="bg1"/>
              </a:solidFill>
            </a:rPr>
            <a:t>etimologi kata “etika” sama dan etimologi kata “moral” </a:t>
          </a:r>
          <a:endParaRPr lang="id-ID" sz="2800" b="1" kern="1200" dirty="0">
            <a:solidFill>
              <a:schemeClr val="bg1"/>
            </a:solidFill>
          </a:endParaRPr>
        </a:p>
      </dsp:txBody>
      <dsp:txXfrm>
        <a:off x="6474826" y="986652"/>
        <a:ext cx="2528816" cy="3241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C82-E5C0-4CAD-92F7-E9DD38AC93F4}" type="datetimeFigureOut">
              <a:rPr lang="id-ID" smtClean="0"/>
              <a:pPr/>
              <a:t>25/09/2019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CA6A-75D7-4259-825E-550FE0B9B2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C82-E5C0-4CAD-92F7-E9DD38AC93F4}" type="datetimeFigureOut">
              <a:rPr lang="id-ID" smtClean="0"/>
              <a:pPr/>
              <a:t>25/09/2019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CA6A-75D7-4259-825E-550FE0B9B2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C82-E5C0-4CAD-92F7-E9DD38AC93F4}" type="datetimeFigureOut">
              <a:rPr lang="id-ID" smtClean="0"/>
              <a:pPr/>
              <a:t>25/09/2019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CA6A-75D7-4259-825E-550FE0B9B2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C82-E5C0-4CAD-92F7-E9DD38AC93F4}" type="datetimeFigureOut">
              <a:rPr lang="id-ID" smtClean="0"/>
              <a:pPr/>
              <a:t>25/09/2019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CA6A-75D7-4259-825E-550FE0B9B2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C82-E5C0-4CAD-92F7-E9DD38AC93F4}" type="datetimeFigureOut">
              <a:rPr lang="id-ID" smtClean="0"/>
              <a:pPr/>
              <a:t>25/09/2019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CA6A-75D7-4259-825E-550FE0B9B2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C82-E5C0-4CAD-92F7-E9DD38AC93F4}" type="datetimeFigureOut">
              <a:rPr lang="id-ID" smtClean="0"/>
              <a:pPr/>
              <a:t>25/09/2019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CA6A-75D7-4259-825E-550FE0B9B2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C82-E5C0-4CAD-92F7-E9DD38AC93F4}" type="datetimeFigureOut">
              <a:rPr lang="id-ID" smtClean="0"/>
              <a:pPr/>
              <a:t>25/09/2019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CA6A-75D7-4259-825E-550FE0B9B2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C82-E5C0-4CAD-92F7-E9DD38AC93F4}" type="datetimeFigureOut">
              <a:rPr lang="id-ID" smtClean="0"/>
              <a:pPr/>
              <a:t>25/09/2019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CA6A-75D7-4259-825E-550FE0B9B2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C82-E5C0-4CAD-92F7-E9DD38AC93F4}" type="datetimeFigureOut">
              <a:rPr lang="id-ID" smtClean="0"/>
              <a:pPr/>
              <a:t>25/09/2019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CA6A-75D7-4259-825E-550FE0B9B2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C82-E5C0-4CAD-92F7-E9DD38AC93F4}" type="datetimeFigureOut">
              <a:rPr lang="id-ID" smtClean="0"/>
              <a:pPr/>
              <a:t>25/09/2019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CA6A-75D7-4259-825E-550FE0B9B2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1C82-E5C0-4CAD-92F7-E9DD38AC93F4}" type="datetimeFigureOut">
              <a:rPr lang="id-ID" smtClean="0"/>
              <a:pPr/>
              <a:t>25/09/2019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CA6A-75D7-4259-825E-550FE0B9B2D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1C82-E5C0-4CAD-92F7-E9DD38AC93F4}" type="datetimeFigureOut">
              <a:rPr lang="id-ID" smtClean="0"/>
              <a:pPr/>
              <a:t>25/09/2019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CA6A-75D7-4259-825E-550FE0B9B2D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78619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/>
            <a:r>
              <a:rPr lang="id-ID" sz="5400" b="1" dirty="0" smtClean="0">
                <a:solidFill>
                  <a:schemeClr val="bg1"/>
                </a:solidFill>
              </a:rPr>
              <a:t/>
            </a:r>
            <a:br>
              <a:rPr lang="id-ID" sz="5400" b="1" dirty="0" smtClean="0">
                <a:solidFill>
                  <a:schemeClr val="bg1"/>
                </a:solidFill>
              </a:rPr>
            </a:br>
            <a:r>
              <a:rPr lang="id-ID" sz="5400" b="1" dirty="0" smtClean="0">
                <a:solidFill>
                  <a:schemeClr val="bg1"/>
                </a:solidFill>
              </a:rPr>
              <a:t>ETIKA SOSIAL POLITIK </a:t>
            </a:r>
            <a:r>
              <a:rPr lang="id-ID" sz="6000" b="1" dirty="0" smtClean="0">
                <a:solidFill>
                  <a:schemeClr val="bg1"/>
                </a:solidFill>
              </a:rPr>
              <a:t> </a:t>
            </a:r>
            <a:br>
              <a:rPr lang="id-ID" sz="6000" b="1" dirty="0" smtClean="0">
                <a:solidFill>
                  <a:schemeClr val="bg1"/>
                </a:solidFill>
              </a:rPr>
            </a:br>
            <a:r>
              <a:rPr lang="id-ID" sz="6000" b="1" dirty="0" smtClean="0">
                <a:solidFill>
                  <a:schemeClr val="bg1"/>
                </a:solidFill>
              </a:rPr>
              <a:t>KE-1: </a:t>
            </a:r>
            <a:r>
              <a:rPr lang="id-ID" sz="6000" dirty="0" smtClean="0">
                <a:solidFill>
                  <a:schemeClr val="bg1"/>
                </a:solidFill>
              </a:rPr>
              <a:t/>
            </a:r>
            <a:br>
              <a:rPr lang="id-ID" sz="6000" dirty="0" smtClean="0">
                <a:solidFill>
                  <a:schemeClr val="bg1"/>
                </a:solidFill>
              </a:rPr>
            </a:br>
            <a:r>
              <a:rPr lang="id-ID" sz="6000" dirty="0" smtClean="0">
                <a:solidFill>
                  <a:schemeClr val="bg1"/>
                </a:solidFill>
              </a:rPr>
              <a:t>PENGANTAR</a:t>
            </a:r>
            <a:r>
              <a:rPr lang="id-ID" b="1" dirty="0" smtClean="0">
                <a:solidFill>
                  <a:schemeClr val="bg1"/>
                </a:solidFill>
              </a:rPr>
              <a:t/>
            </a:r>
            <a:br>
              <a:rPr lang="id-ID" b="1" dirty="0" smtClean="0">
                <a:solidFill>
                  <a:schemeClr val="bg1"/>
                </a:solidFill>
              </a:rPr>
            </a:br>
            <a:endParaRPr lang="id-ID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221457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lvl="0"/>
            <a:r>
              <a:rPr lang="id-ID" dirty="0" smtClean="0">
                <a:solidFill>
                  <a:schemeClr val="bg1"/>
                </a:solidFill>
              </a:rPr>
              <a:t> </a:t>
            </a:r>
            <a:endParaRPr lang="id-ID" sz="3600" dirty="0" smtClean="0">
              <a:solidFill>
                <a:schemeClr val="bg1"/>
              </a:solidFill>
            </a:endParaRPr>
          </a:p>
          <a:p>
            <a:pPr lvl="0"/>
            <a:r>
              <a:rPr lang="id-ID" sz="3600" b="1" dirty="0" smtClean="0">
                <a:solidFill>
                  <a:schemeClr val="bg1"/>
                </a:solidFill>
              </a:rPr>
              <a:t> Kelas Hubungan Internasional  </a:t>
            </a:r>
          </a:p>
          <a:p>
            <a:pPr lvl="0"/>
            <a:r>
              <a:rPr lang="id-ID" sz="3600" b="1" dirty="0" smtClean="0">
                <a:solidFill>
                  <a:schemeClr val="bg1"/>
                </a:solidFill>
              </a:rPr>
              <a:t>&amp; Kelas Sosiologi </a:t>
            </a:r>
          </a:p>
          <a:p>
            <a:pPr lvl="0"/>
            <a:r>
              <a:rPr lang="id-ID" sz="3600" b="1" dirty="0" smtClean="0">
                <a:solidFill>
                  <a:schemeClr val="bg1"/>
                </a:solidFill>
              </a:rPr>
              <a:t>FISIP Unair  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22"/>
          </a:xfrm>
          <a:solidFill>
            <a:srgbClr val="FF0000"/>
          </a:solidFill>
        </p:spPr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</a:rPr>
              <a:t>PEMAHAMAN PENGERTIAN ETIKA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7909"/>
            <a:ext cx="4038600" cy="2935227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endParaRPr lang="id-ID" sz="2400" smtClean="0"/>
          </a:p>
          <a:p>
            <a:pPr algn="ctr">
              <a:buNone/>
            </a:pPr>
            <a:r>
              <a:rPr lang="id-ID" sz="2400" smtClean="0"/>
              <a:t>Pentingnya </a:t>
            </a:r>
            <a:r>
              <a:rPr lang="id-ID" sz="2400" dirty="0" smtClean="0"/>
              <a:t>penjernihan istilah:</a:t>
            </a:r>
          </a:p>
          <a:p>
            <a:pPr algn="ctr"/>
            <a:r>
              <a:rPr lang="id-ID" sz="2400" dirty="0" smtClean="0"/>
              <a:t>Etika &amp; Moral</a:t>
            </a:r>
          </a:p>
          <a:p>
            <a:pPr algn="ctr"/>
            <a:r>
              <a:rPr lang="id-ID" sz="2400" dirty="0" smtClean="0"/>
              <a:t>Amoral &amp; Immoral</a:t>
            </a:r>
          </a:p>
          <a:p>
            <a:pPr algn="ctr"/>
            <a:r>
              <a:rPr lang="id-ID" sz="2400" dirty="0" smtClean="0"/>
              <a:t>Etika  &amp; Etiket</a:t>
            </a:r>
            <a:endParaRPr lang="id-ID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0850"/>
            <a:ext cx="4038600" cy="351642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id-ID" sz="2400" smtClean="0"/>
              <a:t>Pentingnya pemahaman </a:t>
            </a:r>
            <a:r>
              <a:rPr lang="id-ID" sz="2400" dirty="0" smtClean="0"/>
              <a:t>tentang:</a:t>
            </a:r>
          </a:p>
          <a:p>
            <a:pPr algn="ctr"/>
            <a:r>
              <a:rPr lang="id-ID" sz="2400" dirty="0" smtClean="0"/>
              <a:t>Etika sebagai Cabang Filsafat</a:t>
            </a:r>
          </a:p>
          <a:p>
            <a:pPr algn="ctr"/>
            <a:r>
              <a:rPr lang="id-ID" sz="2400" dirty="0" smtClean="0"/>
              <a:t>Peranan   Etika dalam Dunia Modern</a:t>
            </a:r>
          </a:p>
          <a:p>
            <a:pPr algn="ctr"/>
            <a:r>
              <a:rPr lang="id-ID" sz="2400" dirty="0" smtClean="0"/>
              <a:t>Moral &amp; Agama</a:t>
            </a:r>
          </a:p>
          <a:p>
            <a:pPr algn="ctr"/>
            <a:r>
              <a:rPr lang="id-ID" sz="2400" dirty="0" smtClean="0"/>
              <a:t>Moral &amp; Hukum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id-ID" b="1" smtClean="0">
                <a:solidFill>
                  <a:schemeClr val="bg1"/>
                </a:solidFill>
              </a:rPr>
              <a:t>ARTI ETIKA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smtClean="0"/>
              <a:t>Kamus Besar Bahasa Indonesia: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smtClean="0"/>
              <a:t>Ilmu tentang apa yang baik dan buruk serta tentang hak dan kewajiban moral (akhlak),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smtClean="0"/>
              <a:t>Kumpulan azas atau nilai yang berkenaan dengan akhlak,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smtClean="0"/>
              <a:t>Nilai mengenai benar dan salah yang dianut suatu golongan atau masyarakat.</a:t>
            </a:r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3967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id-ID" b="1">
                <a:solidFill>
                  <a:schemeClr val="bg1"/>
                </a:solidFill>
              </a:rPr>
              <a:t>ARTI ETIKA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smtClean="0"/>
              <a:t>K. Bertens</a:t>
            </a:r>
          </a:p>
          <a:p>
            <a:pPr marL="914400" lvl="1" indent="-514350">
              <a:buAutoNum type="arabicPeriod"/>
            </a:pPr>
            <a:r>
              <a:rPr lang="id-ID" smtClean="0"/>
              <a:t>Nilai-nilai  dan norma-norma moral yang menjadi pegangan bagi seseorang atau kelompok dalam mengatur tingkah lakunya (Sistem nilai),</a:t>
            </a:r>
          </a:p>
          <a:p>
            <a:pPr marL="914400" lvl="1" indent="-514350">
              <a:buAutoNum type="arabicPeriod"/>
            </a:pPr>
            <a:r>
              <a:rPr lang="id-ID" smtClean="0"/>
              <a:t>Kumpulan azas atau nilai moral (Kode etik),</a:t>
            </a:r>
          </a:p>
          <a:p>
            <a:pPr marL="914400" lvl="1" indent="-514350">
              <a:buAutoNum type="arabicPeriod"/>
            </a:pPr>
            <a:r>
              <a:rPr lang="id-ID" smtClean="0"/>
              <a:t>Ilmu tentang yang baik atau buruk (Filsafat moral).</a:t>
            </a:r>
          </a:p>
          <a:p>
            <a:pPr marL="914400" lvl="1" indent="-514350">
              <a:buAutoNum type="arabicPeriod"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0069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id-ID" b="1" smtClean="0">
                <a:solidFill>
                  <a:schemeClr val="bg1"/>
                </a:solidFill>
              </a:rPr>
              <a:t>AMORAL DAN IMMORAL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b="1" smtClean="0"/>
              <a:t>Concise Oxford Dictionary</a:t>
            </a:r>
          </a:p>
          <a:p>
            <a:pPr marL="400050" lvl="1" indent="0">
              <a:buNone/>
            </a:pPr>
            <a:r>
              <a:rPr lang="id-ID" smtClean="0"/>
              <a:t>Amoral diartikan berhubungan dengan konteks moral, di luar suasana etis, non moral, atau netral dari sudut moral,</a:t>
            </a:r>
            <a:endParaRPr lang="id-ID"/>
          </a:p>
          <a:p>
            <a:pPr marL="400050" lvl="1" indent="0">
              <a:buNone/>
            </a:pPr>
            <a:r>
              <a:rPr lang="id-ID" smtClean="0"/>
              <a:t>Immoral diartikan bertentangan dengan moralitas yang baik, secara moral buruk, tidak etis</a:t>
            </a:r>
          </a:p>
          <a:p>
            <a:pPr marL="400050" lvl="1" indent="0">
              <a:buNone/>
            </a:pPr>
            <a:endParaRPr lang="id-ID"/>
          </a:p>
          <a:p>
            <a:r>
              <a:rPr lang="id-ID" b="1" smtClean="0"/>
              <a:t>Kamus Umum Bahasa Indonesia </a:t>
            </a:r>
            <a:r>
              <a:rPr lang="id-ID" smtClean="0"/>
              <a:t>(Purwodarminto)</a:t>
            </a:r>
          </a:p>
          <a:p>
            <a:pPr marL="400050" lvl="1" indent="0">
              <a:buNone/>
            </a:pPr>
            <a:r>
              <a:rPr lang="id-ID" smtClean="0"/>
              <a:t>Amoral diartikan tidak bermoral, tidak berakhlak </a:t>
            </a:r>
          </a:p>
        </p:txBody>
      </p:sp>
    </p:spTree>
    <p:extLst>
      <p:ext uri="{BB962C8B-B14F-4D97-AF65-F5344CB8AC3E}">
        <p14:creationId xmlns:p14="http://schemas.microsoft.com/office/powerpoint/2010/main" xmlns="" val="16001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id-ID" b="1" smtClean="0">
                <a:solidFill>
                  <a:schemeClr val="bg1"/>
                </a:solidFill>
              </a:rPr>
              <a:t>ETIKET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smtClean="0"/>
              <a:t>Etiket adalah sopan santun</a:t>
            </a:r>
          </a:p>
          <a:p>
            <a:r>
              <a:rPr lang="id-ID" smtClean="0"/>
              <a:t>Persamaan Etika dan Etiket dilandasi sifat moral normatifnya,</a:t>
            </a:r>
          </a:p>
          <a:p>
            <a:r>
              <a:rPr lang="id-ID" smtClean="0"/>
              <a:t>Perbedaan Etika dan Etiket: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smtClean="0"/>
              <a:t>Etiket menyangkut cara yang diharapkan paling tepat untuk suatu perbuatan yang harus dilakukan manusia,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smtClean="0"/>
              <a:t>Etiket hanya berlaku dalam pergaulan yang sedang berlangsung dengan orang lain,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smtClean="0"/>
              <a:t>Etiket bersifat relatif,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smtClean="0"/>
              <a:t>Etiket adalah penampakan lahiriah, Etika penampakan manusia dari dalam</a:t>
            </a:r>
          </a:p>
          <a:p>
            <a:pPr marL="457200" lvl="1" indent="0">
              <a:buNone/>
            </a:pPr>
            <a:endParaRPr lang="id-ID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2910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id-ID" b="1" smtClean="0">
                <a:solidFill>
                  <a:schemeClr val="bg1"/>
                </a:solidFill>
              </a:rPr>
              <a:t>ETIKA SEBAGAI CIRI KHAS MANUSIA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mtClean="0"/>
              <a:t>Manusia adalah binatang plus sifat manusiawi dan kesadaran moral.</a:t>
            </a:r>
          </a:p>
          <a:p>
            <a:r>
              <a:rPr lang="id-ID" smtClean="0"/>
              <a:t>Kesadaran moral manusia berkembang menjadi hukum moral (kewajiban) </a:t>
            </a:r>
          </a:p>
          <a:p>
            <a:r>
              <a:rPr lang="id-ID" smtClean="0"/>
              <a:t>Hukum moral didasarkan pada kaidah-kaidah atu norma-norma yang harus dijalaninya; sehingga norma adalah hukum atau keharusan,</a:t>
            </a:r>
          </a:p>
          <a:p>
            <a:r>
              <a:rPr lang="id-ID" smtClean="0"/>
              <a:t>Binatang hanya memiliki kesadaran keharusan yang alamiah dan hasil pemaksaan kehendak manusia.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310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id-ID" b="1" smtClean="0">
                <a:solidFill>
                  <a:schemeClr val="bg1"/>
                </a:solidFill>
              </a:rPr>
              <a:t>PENDEKATAN DALAM ILMU ETIKA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b="1" smtClean="0"/>
              <a:t>Etika Diskriptif (non filosofis):</a:t>
            </a:r>
            <a:r>
              <a:rPr lang="id-ID" smtClean="0"/>
              <a:t> melukiskan tingkah laku moral dalam arti luas dengan tidak memberikan penilaian; misalnya, adat kebiasaan, anggapan-anggapan tentang baik dan buruk, tindakan-tindakan yang diperbolehkan dan tidak,</a:t>
            </a:r>
          </a:p>
          <a:p>
            <a:r>
              <a:rPr lang="id-ID" b="1" smtClean="0"/>
              <a:t>Etika Normatif atau Preskriptif atau memerintahkan (filosofis): </a:t>
            </a:r>
            <a:r>
              <a:rPr lang="id-ID" smtClean="0"/>
              <a:t>perlukisan tidak berlangsung netral, tetapi melibatkan diri dengan memberikan penilaian-penilaian yang didasarkan pada norma-norma yang berlaku tentang perilaku manusia,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b="1" smtClean="0"/>
              <a:t>Etika Umum: </a:t>
            </a:r>
            <a:r>
              <a:rPr lang="id-ID" smtClean="0"/>
              <a:t>menilai tema-tema norma etis yang umum,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b="1" smtClean="0"/>
              <a:t>Etika Khusus:  </a:t>
            </a:r>
            <a:r>
              <a:rPr lang="id-ID" smtClean="0"/>
              <a:t>berusaha menerapkan prinsip-prinsip etis yang umum atas wilayah tertentu.</a:t>
            </a:r>
          </a:p>
          <a:p>
            <a:r>
              <a:rPr lang="id-ID" b="1" smtClean="0"/>
              <a:t>Meta Etika atau melampaui etika (filosofis)</a:t>
            </a:r>
            <a:r>
              <a:rPr lang="id-ID" smtClean="0"/>
              <a:t>: tidak lagi memandang moralitas ecara langsung, tetapi ucapan-ucapan atau logika khusus kita di bidang moralitas (bahasa etis)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4652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id-ID" b="1" smtClean="0">
                <a:solidFill>
                  <a:schemeClr val="bg1"/>
                </a:solidFill>
              </a:rPr>
              <a:t>MORAL DAN AGAMA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smtClean="0"/>
              <a:t>Dalam keseharian, moral dan agama adalah saling berhubungan erat. Agama sebagai motivasi, dan filsafat moral sebagai pernyataan argumentasi yang kuat dan penting dalam berperilaku,</a:t>
            </a:r>
          </a:p>
          <a:p>
            <a:r>
              <a:rPr lang="id-ID" smtClean="0"/>
              <a:t>Setiap agama mengandung ajaran moral yang menjadi pegangan bagi perilaku penganutnya secara internal yang inklusif (dogmatik), dan eksternal yang ekslusif,</a:t>
            </a:r>
          </a:p>
          <a:p>
            <a:r>
              <a:rPr lang="id-ID" smtClean="0"/>
              <a:t>Perbedaan:</a:t>
            </a:r>
          </a:p>
          <a:p>
            <a:pPr lvl="1"/>
            <a:r>
              <a:rPr lang="id-ID" smtClean="0"/>
              <a:t>Agama berdasar keyakinan atau logika non-rasional</a:t>
            </a:r>
          </a:p>
          <a:p>
            <a:pPr lvl="1"/>
            <a:r>
              <a:rPr lang="id-ID" smtClean="0"/>
              <a:t>Filsafat berdasar argumentasi logika rasional yang dapat dimengerti dan disetujui oleh semua orang,</a:t>
            </a:r>
          </a:p>
          <a:p>
            <a:r>
              <a:rPr lang="id-ID" smtClean="0"/>
              <a:t>Moralitas bukan monopoli orang beragama</a:t>
            </a:r>
          </a:p>
          <a:p>
            <a:endParaRPr lang="id-ID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2286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id-ID" b="1" smtClean="0">
                <a:solidFill>
                  <a:schemeClr val="bg1"/>
                </a:solidFill>
              </a:rPr>
              <a:t>MORAL DAN HUKUM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d-ID" i="1" smtClean="0"/>
              <a:t>Quid leges sine moribus </a:t>
            </a:r>
            <a:r>
              <a:rPr lang="id-ID" smtClean="0"/>
              <a:t>(Apa artinya undang-undang kalau tidak disertai moralitas)</a:t>
            </a:r>
          </a:p>
          <a:p>
            <a:r>
              <a:rPr lang="id-ID" smtClean="0"/>
              <a:t>Namun moral juga akan mengawang-awang saja kalau tidak diungkapkan dan dilembagakan mejadi hukum dalam masyarakat,</a:t>
            </a:r>
          </a:p>
          <a:p>
            <a:r>
              <a:rPr lang="id-ID" smtClean="0"/>
              <a:t>Dalam keseharian, moral dan hukum tidak selalu sejalan,</a:t>
            </a:r>
          </a:p>
          <a:p>
            <a:r>
              <a:rPr lang="id-ID" smtClean="0"/>
              <a:t>Perbedaan: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smtClean="0"/>
              <a:t>Hukum lebih dikodifikasi sehingga mempunyai kepastian yuridis daripada moralitas yang tidak terkodifikasi dan bersifat subyektif atau relatif,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smtClean="0"/>
              <a:t>Hukum membatasi diri pada tingkah laku lahiriah, sedangkan moral menyangkut juga sikap batin seseorang (legalitas dan moralitas Immanuel Kant)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smtClean="0"/>
              <a:t>Sanksi hukum berbeda dengan sanksi moral,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smtClean="0"/>
              <a:t>Hukum didasarkan atas kehendak masyarakat dan negara; Moralitas didasarkan pada norma-norma moral yang melebihi para individu dan masyarakat.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smtClean="0"/>
              <a:t>Hukum dapat diubah atas kehendak masyarakat; tetapi masyarakat tidak akan penah dapat mengubah atau membatalkan suatu norma moral.</a:t>
            </a:r>
          </a:p>
          <a:p>
            <a:pPr marL="971550" lvl="1" indent="-514350">
              <a:buFont typeface="+mj-lt"/>
              <a:buAutoNum type="arabicPeriod"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7427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id-ID" b="1">
                <a:solidFill>
                  <a:schemeClr val="bg1"/>
                </a:solidFill>
              </a:rPr>
              <a:t>MANFAAT ETIKA UNTUK MENGATASI PERMASALAHAN BANGSA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/>
              <a:t>Berkembangnya pola pikir </a:t>
            </a:r>
            <a:r>
              <a:rPr lang="id-ID" b="1">
                <a:solidFill>
                  <a:srgbClr val="FF0000"/>
                </a:solidFill>
              </a:rPr>
              <a:t>Monokausal. </a:t>
            </a:r>
            <a:r>
              <a:rPr lang="id-ID"/>
              <a:t> Munculnya  </a:t>
            </a:r>
            <a:r>
              <a:rPr lang="id-ID" b="1">
                <a:solidFill>
                  <a:srgbClr val="FF0000"/>
                </a:solidFill>
              </a:rPr>
              <a:t>Orientasi </a:t>
            </a:r>
            <a:r>
              <a:rPr lang="id-ID"/>
              <a:t> </a:t>
            </a:r>
            <a:r>
              <a:rPr lang="id-ID" b="1">
                <a:solidFill>
                  <a:srgbClr val="FF0000"/>
                </a:solidFill>
              </a:rPr>
              <a:t>Jangka Pendek, </a:t>
            </a:r>
            <a:r>
              <a:rPr lang="id-ID"/>
              <a:t>kecenderungan </a:t>
            </a:r>
            <a:r>
              <a:rPr lang="id-ID" b="1">
                <a:solidFill>
                  <a:srgbClr val="FF0000"/>
                </a:solidFill>
              </a:rPr>
              <a:t>Materialisme &amp;</a:t>
            </a:r>
            <a:r>
              <a:rPr lang="id-ID"/>
              <a:t> </a:t>
            </a:r>
            <a:r>
              <a:rPr lang="id-ID" b="1">
                <a:solidFill>
                  <a:srgbClr val="FF0000"/>
                </a:solidFill>
              </a:rPr>
              <a:t>Pragmatisme</a:t>
            </a:r>
            <a:r>
              <a:rPr lang="id-ID"/>
              <a:t>  yang mewarnai mentalitas cara  berpikir yang menghendaki hasil sesegera mungkin, dan menerapkan </a:t>
            </a:r>
            <a:r>
              <a:rPr lang="id-ID" b="1">
                <a:solidFill>
                  <a:srgbClr val="FF0000"/>
                </a:solidFill>
              </a:rPr>
              <a:t>metode potong kompas  </a:t>
            </a:r>
            <a:r>
              <a:rPr lang="id-ID"/>
              <a:t>dalam meraih kesuksesan</a:t>
            </a:r>
          </a:p>
          <a:p>
            <a:r>
              <a:rPr lang="id-ID"/>
              <a:t>Kecenderungan Ruang Publik direduksi  menjadi sekedar </a:t>
            </a:r>
            <a:r>
              <a:rPr lang="id-ID" b="1">
                <a:solidFill>
                  <a:srgbClr val="FF0000"/>
                </a:solidFill>
              </a:rPr>
              <a:t>“pasar” &amp; ekonomi sebagai yg utama</a:t>
            </a:r>
          </a:p>
          <a:p>
            <a:r>
              <a:rPr lang="id-ID"/>
              <a:t>Pemiskinan filosofis  merembet ke </a:t>
            </a:r>
            <a:r>
              <a:rPr lang="id-ID" b="1">
                <a:solidFill>
                  <a:srgbClr val="FF0000"/>
                </a:solidFill>
              </a:rPr>
              <a:t>Pemiskinan</a:t>
            </a:r>
            <a:r>
              <a:rPr lang="id-ID">
                <a:solidFill>
                  <a:srgbClr val="FF0000"/>
                </a:solidFill>
              </a:rPr>
              <a:t> </a:t>
            </a:r>
            <a:r>
              <a:rPr lang="id-ID" b="1">
                <a:solidFill>
                  <a:srgbClr val="FF0000"/>
                </a:solidFill>
              </a:rPr>
              <a:t>Etika Sosial &amp; merosotnya Nilai-Nilai Kemanusiaan</a:t>
            </a:r>
          </a:p>
          <a:p>
            <a:r>
              <a:rPr lang="id-ID" b="1"/>
              <a:t>Akibatnya:  </a:t>
            </a:r>
            <a:r>
              <a:rPr lang="id-ID"/>
              <a:t>kehidupan dikuasai  sistem mekanis, parsial, matematis, sehingga kehidupan manusia  tdk dipahami  secara esensial &amp; manusiawi; </a:t>
            </a:r>
            <a:r>
              <a:rPr lang="id-ID" b="1">
                <a:solidFill>
                  <a:srgbClr val="FF0000"/>
                </a:solidFill>
              </a:rPr>
              <a:t>mempersubur pola hidup individualistik, egoistik, diskriminatif &amp; hegemonik</a:t>
            </a:r>
            <a:r>
              <a:rPr lang="id-ID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845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d-ID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KONTRAK BELAJAR:</a:t>
            </a:r>
            <a:br>
              <a:rPr lang="id-ID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id-ID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KOMITMEN &amp; HARAPAN</a:t>
            </a:r>
            <a:endParaRPr lang="id-ID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d-ID" sz="5800" smtClean="0"/>
              <a:t>Tulis </a:t>
            </a:r>
            <a:r>
              <a:rPr lang="id-ID" sz="5800" dirty="0" smtClean="0"/>
              <a:t>bio data singkat</a:t>
            </a:r>
            <a:r>
              <a:rPr lang="id-ID" sz="5800" smtClean="0"/>
              <a:t>: Nama</a:t>
            </a:r>
            <a:r>
              <a:rPr lang="id-ID" sz="5800" dirty="0" smtClean="0"/>
              <a:t>, NIM, tempat/tanggal lahir,  No Kontak, alamat Email dan  Hobby.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d-ID" sz="5800" smtClean="0"/>
              <a:t>Tuliskan </a:t>
            </a:r>
            <a:r>
              <a:rPr lang="id-ID" sz="5800" dirty="0" smtClean="0"/>
              <a:t>Komitmen dalam mengikuti perkuliahan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d-ID" sz="5800" smtClean="0"/>
              <a:t>Tuliskan </a:t>
            </a:r>
            <a:r>
              <a:rPr lang="id-ID" sz="5800" dirty="0" smtClean="0"/>
              <a:t>Harapan dalam mengikuti  perkuliahan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d-ID" sz="5800" smtClean="0"/>
              <a:t>Tuliskan </a:t>
            </a:r>
            <a:r>
              <a:rPr lang="id-ID" sz="5800" dirty="0" smtClean="0"/>
              <a:t>apa yang saudara ketahui tentang Etika Sosial Politik </a:t>
            </a:r>
          </a:p>
          <a:p>
            <a:pPr>
              <a:buFont typeface="Wingdings" panose="05000000000000000000" pitchFamily="2" charset="2"/>
              <a:buChar char="§"/>
            </a:pPr>
            <a:endParaRPr lang="id-ID" sz="4600" dirty="0" smtClean="0"/>
          </a:p>
          <a:p>
            <a:pPr>
              <a:buFont typeface="Wingdings" panose="05000000000000000000" pitchFamily="2" charset="2"/>
              <a:buChar char="§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1457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METODE  BELAJAR</a:t>
            </a:r>
            <a:endParaRPr lang="id-ID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28670"/>
            <a:ext cx="5429256" cy="592933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id-ID" sz="3000" b="1" dirty="0" smtClean="0">
                <a:solidFill>
                  <a:srgbClr val="00B0F0"/>
                </a:solidFill>
              </a:rPr>
              <a:t>Metode</a:t>
            </a:r>
            <a:r>
              <a:rPr lang="id-ID" sz="3000" dirty="0" smtClean="0"/>
              <a:t>:  ceramah, diskusi, kuis,  tugas, pemutaran film</a:t>
            </a:r>
          </a:p>
          <a:p>
            <a:r>
              <a:rPr lang="id-ID" sz="3000" b="1" dirty="0" smtClean="0">
                <a:solidFill>
                  <a:srgbClr val="00B0F0"/>
                </a:solidFill>
              </a:rPr>
              <a:t>Penilaian</a:t>
            </a:r>
            <a:r>
              <a:rPr lang="id-ID" sz="3000" dirty="0" smtClean="0"/>
              <a:t>: kehadiran, keaktifan dalam kelas, pengumpulan tugas, UTS &amp; UAS.</a:t>
            </a:r>
          </a:p>
          <a:p>
            <a:r>
              <a:rPr lang="id-ID" sz="3000" b="1" dirty="0" smtClean="0">
                <a:solidFill>
                  <a:srgbClr val="00B0F0"/>
                </a:solidFill>
              </a:rPr>
              <a:t>Tugas:</a:t>
            </a:r>
            <a:r>
              <a:rPr lang="id-ID" sz="3000" dirty="0" smtClean="0"/>
              <a:t> Makalah, </a:t>
            </a:r>
            <a:r>
              <a:rPr lang="id-ID" sz="3000" i="1" dirty="0" smtClean="0"/>
              <a:t>book review</a:t>
            </a:r>
            <a:r>
              <a:rPr lang="id-ID" sz="3000" dirty="0" smtClean="0"/>
              <a:t>,  telaah Kliping, diskusi kelompok</a:t>
            </a:r>
          </a:p>
          <a:p>
            <a:r>
              <a:rPr lang="id-ID" sz="3000" b="1" dirty="0" smtClean="0">
                <a:solidFill>
                  <a:srgbClr val="00B0F0"/>
                </a:solidFill>
              </a:rPr>
              <a:t>UTS</a:t>
            </a:r>
            <a:r>
              <a:rPr lang="id-ID" sz="3000" dirty="0" smtClean="0"/>
              <a:t>: Ujian Soal </a:t>
            </a:r>
            <a:r>
              <a:rPr lang="id-ID" sz="3000" i="1" dirty="0" smtClean="0"/>
              <a:t>Essay</a:t>
            </a:r>
          </a:p>
          <a:p>
            <a:r>
              <a:rPr lang="id-ID" sz="3000" b="1" dirty="0" smtClean="0">
                <a:solidFill>
                  <a:srgbClr val="00B0F0"/>
                </a:solidFill>
              </a:rPr>
              <a:t>UAS</a:t>
            </a:r>
            <a:r>
              <a:rPr lang="id-ID" sz="3000" dirty="0" smtClean="0"/>
              <a:t>: Ujian Soal </a:t>
            </a:r>
            <a:r>
              <a:rPr lang="id-ID" sz="3000" i="1" dirty="0" smtClean="0"/>
              <a:t>Essay</a:t>
            </a:r>
            <a:r>
              <a:rPr lang="id-ID" sz="3000" dirty="0" smtClean="0"/>
              <a:t>/Makalah</a:t>
            </a:r>
            <a:endParaRPr lang="id-ID" sz="3000" dirty="0"/>
          </a:p>
        </p:txBody>
      </p:sp>
      <p:pic>
        <p:nvPicPr>
          <p:cNvPr id="5" name="Content Placeholder 4" descr="Toco Toucan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0694" y="928670"/>
            <a:ext cx="3643306" cy="59293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2" y="1500174"/>
            <a:ext cx="4281518" cy="442915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id-ID" sz="4000" dirty="0" smtClean="0"/>
              <a:t>Bagaimana pemahaman mahasiswa  tentang permasalahan Etika Sosial Politik dewasa ini?</a:t>
            </a:r>
          </a:p>
          <a:p>
            <a:endParaRPr lang="id-ID" dirty="0"/>
          </a:p>
        </p:txBody>
      </p:sp>
      <p:pic>
        <p:nvPicPr>
          <p:cNvPr id="5" name="Content Placeholder 4" descr="Winter Leav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500174"/>
            <a:ext cx="4352956" cy="4429156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solidFill>
            <a:srgbClr val="FF0000"/>
          </a:solidFill>
        </p:spPr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</a:rPr>
              <a:t>BAHAN DISKUSI (1)</a:t>
            </a:r>
            <a:endParaRPr lang="id-ID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2" y="1500174"/>
            <a:ext cx="4281518" cy="442915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id-ID" sz="4000" dirty="0" smtClean="0"/>
              <a:t>Apa  tujuan &amp; harapan mahasiswa mengikuti  perkuliahan Etika Sosial Politik?   </a:t>
            </a:r>
          </a:p>
          <a:p>
            <a:endParaRPr lang="id-ID" dirty="0"/>
          </a:p>
        </p:txBody>
      </p:sp>
      <p:pic>
        <p:nvPicPr>
          <p:cNvPr id="5" name="Content Placeholder 4" descr="Winter Leav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500174"/>
            <a:ext cx="4352956" cy="4429156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solidFill>
            <a:srgbClr val="FF0000"/>
          </a:solidFill>
        </p:spPr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</a:rPr>
              <a:t>BAHAN DISKUSI (2)</a:t>
            </a:r>
            <a:endParaRPr lang="id-ID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28604"/>
          </a:xfr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d-ID" sz="3600" b="1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DAFTAR BUKU</a:t>
            </a:r>
            <a:endParaRPr lang="id-ID" sz="3600" b="1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28604"/>
            <a:ext cx="4495800" cy="642939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Bertens K., 1986, </a:t>
            </a:r>
            <a:r>
              <a:rPr lang="id-ID" sz="20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Ringkasan Sejarah Filsafat,</a:t>
            </a: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Jogjakarta: Penerbit Kanisius. </a:t>
            </a:r>
          </a:p>
          <a:p>
            <a:pPr marL="514350" indent="-514350">
              <a:buAutoNum type="arabicPeriod"/>
            </a:pP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Bertens K., 2007, </a:t>
            </a:r>
            <a:r>
              <a:rPr lang="id-ID" sz="20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Etika,</a:t>
            </a: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Jakarta: Penerbit PT Gramedia Pustaka Utama. </a:t>
            </a:r>
          </a:p>
          <a:p>
            <a:pPr marL="514350" indent="-514350">
              <a:buAutoNum type="arabicPeriod"/>
            </a:pP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Delacampagne Christian, 1999, A </a:t>
            </a:r>
            <a:r>
              <a:rPr lang="id-ID" sz="20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History  of Philosophy in the Twentieth Century</a:t>
            </a: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, Maryland: The John Hopkins  University  Press</a:t>
            </a:r>
          </a:p>
          <a:p>
            <a:pPr marL="457200" indent="-457200">
              <a:buAutoNum type="arabicPeriod" startAt="4"/>
            </a:pP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De Vos, H., 2002, </a:t>
            </a:r>
            <a:r>
              <a:rPr lang="id-ID" sz="20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Pengantar Etika,</a:t>
            </a: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Jogjakarta:Penerbit Tiara Wacana. </a:t>
            </a:r>
          </a:p>
          <a:p>
            <a:pPr marL="457200" indent="-457200">
              <a:buAutoNum type="arabicPeriod" startAt="4"/>
            </a:pP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Hamersma Harry, 2008, </a:t>
            </a:r>
            <a:r>
              <a:rPr lang="id-ID" sz="20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Pintu Masuk ke Dunia Filsafat</a:t>
            </a: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, Jogjakarta: Penerbit Kanisius.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9124" y="500042"/>
            <a:ext cx="4714876" cy="635795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id-ID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. Haryatmoko, 2011,  </a:t>
            </a:r>
            <a:r>
              <a:rPr lang="id-ID" sz="20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Etika Publik, Untuk Integritas Pejabat Publik &amp; Politisi, </a:t>
            </a: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Jakarta:  PT  Gramedia Pustaka Utama  </a:t>
            </a:r>
          </a:p>
          <a:p>
            <a:pPr>
              <a:buNone/>
            </a:pP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7. Keraf Sonny A &amp; Mikhael Dua, </a:t>
            </a:r>
            <a:r>
              <a:rPr lang="id-ID" sz="20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Ilmu Pengetahuan: Sebuah Tinjauan Filosofis, </a:t>
            </a: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Jogjakarta: </a:t>
            </a:r>
            <a:r>
              <a:rPr lang="id-ID" sz="200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Penerbit Kanisius.</a:t>
            </a:r>
          </a:p>
          <a:p>
            <a:pPr>
              <a:buNone/>
            </a:pPr>
            <a:r>
              <a:rPr lang="id-ID" sz="200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8.  Suseno</a:t>
            </a: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, Frans Magnis, 1989, </a:t>
            </a:r>
            <a:r>
              <a:rPr lang="id-ID" sz="20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Etika Sosial,</a:t>
            </a: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Jakarta: PT Gramedia </a:t>
            </a:r>
          </a:p>
          <a:p>
            <a:pPr>
              <a:buNone/>
            </a:pP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9</a:t>
            </a:r>
            <a:r>
              <a:rPr lang="id-ID" sz="200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.  Wijayanto</a:t>
            </a: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, Eko dkk (ed),2002, </a:t>
            </a:r>
            <a:r>
              <a:rPr lang="id-ID" sz="20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Mencari Visi Baru Kehidupan: Kontribusi Fritjof Capra dalam Evolusi Pengetahuan &amp; Implikasinya pada Kepemimpinan, </a:t>
            </a:r>
            <a:r>
              <a:rPr lang="id-ID" sz="20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Jakarta: Penerbit PPM. </a:t>
            </a:r>
          </a:p>
          <a:p>
            <a:pPr>
              <a:buNone/>
            </a:pPr>
            <a:r>
              <a:rPr lang="id-ID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id-ID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28737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d-ID" sz="7200" b="1" dirty="0" smtClean="0">
                <a:solidFill>
                  <a:schemeClr val="bg1"/>
                </a:solidFill>
                <a:latin typeface="Brush Script MT" pitchFamily="66" charset="0"/>
                <a:cs typeface="Arial" pitchFamily="34" charset="0"/>
              </a:rPr>
              <a:t>TERIMAKASIH</a:t>
            </a:r>
            <a:endParaRPr lang="id-ID" sz="7200" b="1" dirty="0">
              <a:solidFill>
                <a:schemeClr val="bg1"/>
              </a:solidFill>
              <a:latin typeface="Brush Script MT" pitchFamily="66" charset="0"/>
              <a:cs typeface="Arial" pitchFamily="34" charset="0"/>
            </a:endParaRP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857364"/>
            <a:ext cx="5572164" cy="43577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>
            <a:norm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TUJUAN PERKULIAHAN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715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id-ID" sz="3600" b="1" dirty="0" smtClean="0">
                <a:solidFill>
                  <a:srgbClr val="FF0000"/>
                </a:solidFill>
              </a:rPr>
              <a:t>TIU</a:t>
            </a:r>
            <a:r>
              <a:rPr lang="id-ID" sz="3600" dirty="0" smtClean="0"/>
              <a:t>: mahasiswa memiliki kemampuan dasar konsep &amp; prinsip2 moral, sehingga dapat mengevaluasi  serta memprakarsai suatu tindak &amp; perbuatan etisnya berdasarkan kesepakatan2  moral yg dibangun bersama dengan &amp; terhadap orang lain. Serta, kemampuan memposisikan dirinya secara tepat dan benar dengan lingkungan alam, serta dapat diterima dalam pergaulan hidup sesama manusia. </a:t>
            </a:r>
            <a:endParaRPr lang="id-ID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>
            <a:norm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TUJUAN PERKULIAHAN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715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id-ID" sz="3600" b="1" dirty="0" smtClean="0">
                <a:solidFill>
                  <a:srgbClr val="FF0000"/>
                </a:solidFill>
              </a:rPr>
              <a:t>TIK</a:t>
            </a:r>
            <a:r>
              <a:rPr lang="id-ID" sz="3600" dirty="0" smtClean="0">
                <a:solidFill>
                  <a:srgbClr val="FF0000"/>
                </a:solidFill>
              </a:rPr>
              <a:t>: </a:t>
            </a:r>
            <a:r>
              <a:rPr lang="id-ID" sz="3600" dirty="0" smtClean="0"/>
              <a:t>mahasiswa selaku insan akademis mampu berpikir, bersikap &amp; bertindak  berdasarkan dasar moral umum yang berlaku sebagai manusia beradab, baik dalam kehidupan akademik maupun sebagai sarjana yang </a:t>
            </a:r>
            <a:r>
              <a:rPr lang="id-ID" sz="3600" i="1" dirty="0" smtClean="0"/>
              <a:t>sujana</a:t>
            </a:r>
            <a:r>
              <a:rPr lang="id-ID" sz="3600" dirty="0" smtClean="0"/>
              <a:t> &amp; bijak dalam pergaulan ditengah-tengah masyarakat yg terus menerus berubah dan berkembang dinamis pada tingkat lokal, regional maupun global.  </a:t>
            </a:r>
            <a:endParaRPr lang="id-ID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 &amp; POKOK2 BAHASAN</a:t>
            </a:r>
            <a:endParaRPr lang="id-ID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b="1" dirty="0" smtClean="0"/>
              <a:t>Pengantar: Pengertian, Ruang Lingkup, Tujuan &amp; Manfaat, Peranan Etika &amp; Metode Perkuliahan </a:t>
            </a:r>
            <a:endParaRPr lang="id-ID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b="1" smtClean="0"/>
              <a:t>Memahami </a:t>
            </a:r>
            <a:r>
              <a:rPr lang="id-ID" b="1" dirty="0" smtClean="0"/>
              <a:t>Etika</a:t>
            </a:r>
          </a:p>
          <a:p>
            <a:pPr marL="514350" indent="-514350">
              <a:buFont typeface="+mj-lt"/>
              <a:buAutoNum type="arabicPeriod"/>
            </a:pPr>
            <a:r>
              <a:rPr lang="id-ID" b="1" dirty="0" smtClean="0"/>
              <a:t>Etika sebagai Cabang Filsafat</a:t>
            </a:r>
          </a:p>
          <a:p>
            <a:pPr marL="514350" indent="-514350">
              <a:buFont typeface="+mj-lt"/>
              <a:buAutoNum type="arabicPeriod"/>
            </a:pPr>
            <a:r>
              <a:rPr lang="id-ID" b="1" dirty="0" smtClean="0"/>
              <a:t>Hati Nurani sebagai Fenomena Moral</a:t>
            </a:r>
            <a:endParaRPr lang="id-ID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b="1" smtClean="0"/>
              <a:t>Perkembangan </a:t>
            </a:r>
            <a:r>
              <a:rPr lang="id-ID" b="1" dirty="0" smtClean="0"/>
              <a:t>Kesadaran Moral</a:t>
            </a:r>
          </a:p>
          <a:p>
            <a:pPr marL="514350" indent="-514350">
              <a:buFont typeface="+mj-lt"/>
              <a:buAutoNum type="arabicPeriod"/>
            </a:pPr>
            <a:r>
              <a:rPr lang="id-ID" b="1" dirty="0" smtClean="0">
                <a:solidFill>
                  <a:schemeClr val="tx1"/>
                </a:solidFill>
              </a:rPr>
              <a:t>Kebebasan &amp; Tanggung Jawab</a:t>
            </a:r>
          </a:p>
          <a:p>
            <a:pPr marL="514350" indent="-514350">
              <a:buNone/>
            </a:pPr>
            <a:r>
              <a:rPr lang="id-ID" b="1" dirty="0" smtClean="0">
                <a:solidFill>
                  <a:schemeClr val="tx1"/>
                </a:solidFill>
              </a:rPr>
              <a:t> </a:t>
            </a:r>
            <a:r>
              <a:rPr lang="id-ID" b="1" dirty="0" smtClean="0">
                <a:solidFill>
                  <a:srgbClr val="FF0000"/>
                </a:solidFill>
              </a:rPr>
              <a:t>UTS</a:t>
            </a:r>
          </a:p>
          <a:p>
            <a:pPr marL="514350" indent="-514350">
              <a:buNone/>
            </a:pPr>
            <a:r>
              <a:rPr lang="id-ID" b="1" dirty="0" smtClean="0">
                <a:solidFill>
                  <a:schemeClr val="tx1"/>
                </a:solidFill>
              </a:rPr>
              <a:t>7.  Hak &amp; Tanggung Jawab</a:t>
            </a:r>
          </a:p>
          <a:p>
            <a:pPr marL="514350" indent="-514350">
              <a:buNone/>
            </a:pPr>
            <a:r>
              <a:rPr lang="id-ID" b="1" dirty="0" smtClean="0">
                <a:solidFill>
                  <a:schemeClr val="tx1"/>
                </a:solidFill>
              </a:rPr>
              <a:t>8.  Nilai, Norma &amp; Fakta</a:t>
            </a:r>
          </a:p>
          <a:p>
            <a:pPr marL="514350" indent="-514350">
              <a:buNone/>
            </a:pPr>
            <a:r>
              <a:rPr lang="id-ID" b="1" dirty="0" smtClean="0">
                <a:solidFill>
                  <a:schemeClr val="tx1"/>
                </a:solidFill>
              </a:rPr>
              <a:t>9</a:t>
            </a:r>
            <a:r>
              <a:rPr lang="id-ID" b="1" smtClean="0">
                <a:solidFill>
                  <a:schemeClr val="tx1"/>
                </a:solidFill>
              </a:rPr>
              <a:t>.  Teori-Teori  </a:t>
            </a:r>
            <a:r>
              <a:rPr lang="id-ID" b="1" dirty="0" smtClean="0">
                <a:solidFill>
                  <a:schemeClr val="tx1"/>
                </a:solidFill>
              </a:rPr>
              <a:t>Etika</a:t>
            </a:r>
          </a:p>
          <a:p>
            <a:pPr marL="514350" indent="-514350">
              <a:buNone/>
            </a:pPr>
            <a:r>
              <a:rPr lang="id-ID" b="1" dirty="0" smtClean="0">
                <a:solidFill>
                  <a:schemeClr val="tx1"/>
                </a:solidFill>
              </a:rPr>
              <a:t>10. Etika Terapan</a:t>
            </a:r>
          </a:p>
          <a:p>
            <a:pPr marL="514350" indent="-514350">
              <a:buNone/>
            </a:pPr>
            <a:r>
              <a:rPr lang="id-ID" b="1" smtClean="0">
                <a:solidFill>
                  <a:srgbClr val="FF0000"/>
                </a:solidFill>
              </a:rPr>
              <a:t>UAS</a:t>
            </a:r>
          </a:p>
          <a:p>
            <a:pPr marL="514350" indent="-514350">
              <a:buNone/>
            </a:pPr>
            <a:r>
              <a:rPr lang="id-ID" b="1" smtClean="0">
                <a:solidFill>
                  <a:srgbClr val="FF0000"/>
                </a:solidFill>
              </a:rPr>
              <a:t>EVALUASI</a:t>
            </a:r>
          </a:p>
          <a:p>
            <a:pPr marL="514350" indent="-514350">
              <a:buNone/>
            </a:pPr>
            <a:r>
              <a:rPr lang="id-ID" b="1" smtClean="0">
                <a:solidFill>
                  <a:schemeClr val="tx1"/>
                </a:solidFill>
              </a:rPr>
              <a:t>UTS (30%) + UAS (30%) + TUGAS (40%)= NILAI AKHIR</a:t>
            </a:r>
            <a:endParaRPr lang="id-ID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14488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d-ID" sz="5400" b="1" dirty="0" smtClean="0">
                <a:solidFill>
                  <a:schemeClr val="bg1"/>
                </a:solidFill>
              </a:rPr>
              <a:t> </a:t>
            </a:r>
            <a:r>
              <a:rPr lang="id-ID" b="1" dirty="0" smtClean="0">
                <a:solidFill>
                  <a:schemeClr val="bg1"/>
                </a:solidFill>
              </a:rPr>
              <a:t>ETIKA BERDASARKAN ASAL USUL KATA MEMILIKI KEMIRIPAN DENGAN MORAL</a:t>
            </a:r>
            <a:endParaRPr lang="id-ID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51049791"/>
              </p:ext>
            </p:extLst>
          </p:nvPr>
        </p:nvGraphicFramePr>
        <p:xfrm>
          <a:off x="-64" y="1643050"/>
          <a:ext cx="9144064" cy="521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MEMAHAMI ETIKA</a:t>
            </a:r>
            <a:endParaRPr lang="id-ID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6" descr="Humpback Whal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752" y="2143116"/>
            <a:ext cx="4071966" cy="4357718"/>
          </a:xfrm>
        </p:spPr>
      </p:pic>
      <p:pic>
        <p:nvPicPr>
          <p:cNvPr id="3" name="Content Placeholder 2" descr="C:\Users\Public\Pictures\Sample Pictures\Green Sea Turtl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00174"/>
            <a:ext cx="4138642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</a:rPr>
              <a:t>MEMAHAMI ETIKA</a:t>
            </a:r>
            <a:endParaRPr lang="id-ID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457200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85926"/>
            <a:ext cx="4572000" cy="50720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MEMAHAMI ETIKA</a:t>
            </a:r>
            <a:endParaRPr lang="id-ID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43636" y="3143248"/>
            <a:ext cx="2500330" cy="29289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357430"/>
            <a:ext cx="264320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714488"/>
            <a:ext cx="253365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2378</TotalTime>
  <Words>1285</Words>
  <Application>Microsoft Office PowerPoint</Application>
  <PresentationFormat>On-screen Show (4:3)</PresentationFormat>
  <Paragraphs>129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ETIKA SOSIAL POLITIK   KE-1:  PENGANTAR </vt:lpstr>
      <vt:lpstr>KONTRAK BELAJAR: KOMITMEN &amp; HARAPAN</vt:lpstr>
      <vt:lpstr>TUJUAN PERKULIAHAN</vt:lpstr>
      <vt:lpstr>TUJUAN PERKULIAHAN</vt:lpstr>
      <vt:lpstr>MATERI &amp; POKOK2 BAHASAN</vt:lpstr>
      <vt:lpstr> ETIKA BERDASARKAN ASAL USUL KATA MEMILIKI KEMIRIPAN DENGAN MORAL</vt:lpstr>
      <vt:lpstr>MEMAHAMI ETIKA</vt:lpstr>
      <vt:lpstr>MEMAHAMI ETIKA</vt:lpstr>
      <vt:lpstr>MEMAHAMI ETIKA</vt:lpstr>
      <vt:lpstr>PEMAHAMAN PENGERTIAN ETIKA</vt:lpstr>
      <vt:lpstr>ARTI ETIKA</vt:lpstr>
      <vt:lpstr>ARTI ETIKA</vt:lpstr>
      <vt:lpstr>AMORAL DAN IMMORAL</vt:lpstr>
      <vt:lpstr>ETIKET</vt:lpstr>
      <vt:lpstr>ETIKA SEBAGAI CIRI KHAS MANUSIA</vt:lpstr>
      <vt:lpstr>PENDEKATAN DALAM ILMU ETIKA</vt:lpstr>
      <vt:lpstr>MORAL DAN AGAMA</vt:lpstr>
      <vt:lpstr>MORAL DAN HUKUM</vt:lpstr>
      <vt:lpstr>MANFAAT ETIKA UNTUK MENGATASI PERMASALAHAN BANGSA</vt:lpstr>
      <vt:lpstr>METODE  BELAJAR</vt:lpstr>
      <vt:lpstr>BAHAN DISKUSI (1)</vt:lpstr>
      <vt:lpstr>BAHAN DISKUSI (2)</vt:lpstr>
      <vt:lpstr>DAFTAR BUKU</vt:lpstr>
      <vt:lpstr>TERIMAKASIH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FILSAFAT ILMU  KELAS C</dc:title>
  <dc:creator>pinky saptandari</dc:creator>
  <cp:lastModifiedBy>A.306</cp:lastModifiedBy>
  <cp:revision>129</cp:revision>
  <dcterms:created xsi:type="dcterms:W3CDTF">2012-02-25T05:14:22Z</dcterms:created>
  <dcterms:modified xsi:type="dcterms:W3CDTF">2019-09-25T10:09:49Z</dcterms:modified>
</cp:coreProperties>
</file>