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306555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153676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147657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381940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279881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4615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265202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298110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24923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96118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34791-50FB-46ED-AE0A-3164F66A7E10}" type="datetimeFigureOut">
              <a:rPr lang="id-ID" smtClean="0"/>
              <a:pPr/>
              <a:t>23/10/2019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1852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4791-50FB-46ED-AE0A-3164F66A7E10}" type="datetimeFigureOut">
              <a:rPr lang="id-ID" smtClean="0"/>
              <a:pPr/>
              <a:t>23/10/2019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DFABF-7DE3-4DC4-A994-AA3A7C196850}" type="slidenum">
              <a:rPr lang="id-ID" smtClean="0"/>
              <a:pPr/>
              <a:t>‹#›</a:t>
            </a:fld>
            <a:endParaRPr lang="id-ID"/>
          </a:p>
        </p:txBody>
      </p:sp>
    </p:spTree>
    <p:extLst>
      <p:ext uri="{BB962C8B-B14F-4D97-AF65-F5344CB8AC3E}">
        <p14:creationId xmlns:p14="http://schemas.microsoft.com/office/powerpoint/2010/main" xmlns="" val="170629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lstStyle/>
          <a:p>
            <a:r>
              <a:rPr lang="id-ID" b="1" smtClean="0">
                <a:solidFill>
                  <a:schemeClr val="bg1"/>
                </a:solidFill>
              </a:rPr>
              <a:t>HATI NURANI</a:t>
            </a:r>
            <a:endParaRPr lang="id-ID" b="1">
              <a:solidFill>
                <a:schemeClr val="bg1"/>
              </a:solidFill>
            </a:endParaRPr>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xmlns="" val="372506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endParaRPr lang="id-ID">
              <a:solidFill>
                <a:schemeClr val="bg1"/>
              </a:solidFill>
            </a:endParaRPr>
          </a:p>
        </p:txBody>
      </p:sp>
      <p:sp>
        <p:nvSpPr>
          <p:cNvPr id="3" name="Content Placeholder 2"/>
          <p:cNvSpPr>
            <a:spLocks noGrp="1"/>
          </p:cNvSpPr>
          <p:nvPr>
            <p:ph idx="1"/>
          </p:nvPr>
        </p:nvSpPr>
        <p:spPr/>
        <p:txBody>
          <a:bodyPr>
            <a:normAutofit/>
          </a:bodyPr>
          <a:lstStyle/>
          <a:p>
            <a:r>
              <a:rPr lang="id-ID" sz="2000" b="1" smtClean="0"/>
              <a:t>Superego</a:t>
            </a:r>
            <a:r>
              <a:rPr lang="id-ID" sz="2000" smtClean="0"/>
              <a:t> merupakan instansi yang melepaskan diri dari Ego dalam bentuk observasi diri,  kritik diri, larangan, idealnya Aku dan tindakan refleksi lainnya</a:t>
            </a:r>
          </a:p>
          <a:p>
            <a:r>
              <a:rPr lang="id-ID" sz="2000" smtClean="0"/>
              <a:t>Dibentuk selama masa anak melalui internalisasi dan faktor-faktor represif selama masa perkembangannya; sehingga akan menimbulkan </a:t>
            </a:r>
          </a:p>
          <a:p>
            <a:pPr lvl="1"/>
            <a:r>
              <a:rPr lang="id-ID" sz="2000" smtClean="0"/>
              <a:t>sesuatu yang semula asing akan dianggap berasal dari dirinya,</a:t>
            </a:r>
          </a:p>
          <a:p>
            <a:pPr lvl="1"/>
            <a:r>
              <a:rPr lang="id-ID" sz="2000" smtClean="0"/>
              <a:t>Proyeksi diri, misal penakut yang sering melihat hantu,</a:t>
            </a:r>
          </a:p>
          <a:p>
            <a:r>
              <a:rPr lang="id-ID" sz="2000" smtClean="0"/>
              <a:t>Hati nurani tidak sama dengan Superego, karena </a:t>
            </a:r>
          </a:p>
          <a:p>
            <a:pPr lvl="1"/>
            <a:r>
              <a:rPr lang="id-ID" sz="1600" smtClean="0"/>
              <a:t>Hati nurani dipakai dalam konteks etis, Superego dipakai dalam konteks psikoanalisa,</a:t>
            </a:r>
            <a:endParaRPr lang="id-ID" sz="1600"/>
          </a:p>
          <a:p>
            <a:pPr lvl="1"/>
            <a:r>
              <a:rPr lang="id-ID" sz="1600" smtClean="0"/>
              <a:t>hati nurani berkaitan dengan kesadaran sedang Superego dapat tidak disadari</a:t>
            </a:r>
          </a:p>
          <a:p>
            <a:pPr lvl="1"/>
            <a:r>
              <a:rPr lang="id-ID" sz="1600" smtClean="0"/>
              <a:t>Superego merupakan dasar fenomena etis bagi hati nurani; karena Superego lebih luas dari hati nurani</a:t>
            </a:r>
          </a:p>
          <a:p>
            <a:endParaRPr lang="id-ID" sz="2000" smtClean="0"/>
          </a:p>
        </p:txBody>
      </p:sp>
    </p:spTree>
    <p:extLst>
      <p:ext uri="{BB962C8B-B14F-4D97-AF65-F5344CB8AC3E}">
        <p14:creationId xmlns:p14="http://schemas.microsoft.com/office/powerpoint/2010/main" xmlns="" val="353446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id-ID" b="1" smtClean="0">
                <a:solidFill>
                  <a:schemeClr val="bg1"/>
                </a:solidFill>
              </a:rPr>
              <a:t>Perkembangan Kesadaran Moral (Kohlberg)</a:t>
            </a:r>
            <a:endParaRPr lang="id-ID" b="1">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id-ID" sz="2000" b="1" smtClean="0"/>
              <a:t>Tingkat Prakonvensional</a:t>
            </a:r>
            <a:r>
              <a:rPr lang="id-ID" sz="2000" smtClean="0"/>
              <a:t>. </a:t>
            </a:r>
            <a:r>
              <a:rPr lang="id-ID" sz="2000"/>
              <a:t>Pada tingkat </a:t>
            </a:r>
            <a:r>
              <a:rPr lang="id-ID" sz="2000" smtClean="0"/>
              <a:t>ini seorang anak </a:t>
            </a:r>
            <a:r>
              <a:rPr lang="id-ID" sz="2000"/>
              <a:t>mengakui adanya aturan- aturan </a:t>
            </a:r>
            <a:r>
              <a:rPr lang="id-ID" sz="2000" smtClean="0"/>
              <a:t>tentang baik dan buruk yang mulai </a:t>
            </a:r>
            <a:r>
              <a:rPr lang="id-ID" sz="2000"/>
              <a:t>mempunyai arti baginya, tapi </a:t>
            </a:r>
            <a:r>
              <a:rPr lang="id-ID" sz="2000" smtClean="0"/>
              <a:t>itu </a:t>
            </a:r>
            <a:r>
              <a:rPr lang="id-ID" sz="2000"/>
              <a:t>semata mata </a:t>
            </a:r>
            <a:r>
              <a:rPr lang="id-ID" sz="2000" smtClean="0"/>
              <a:t>sebagai reaksi terhadap orang lain (faktor luar). Motivasi</a:t>
            </a:r>
            <a:r>
              <a:rPr lang="id-ID" sz="2000"/>
              <a:t>  </a:t>
            </a:r>
            <a:r>
              <a:rPr lang="id-ID" sz="2000" smtClean="0"/>
              <a:t>menilai didasarkan akibat </a:t>
            </a:r>
            <a:r>
              <a:rPr lang="id-ID" sz="2000"/>
              <a:t>atau konsekuensi </a:t>
            </a:r>
            <a:r>
              <a:rPr lang="id-ID" sz="2000" smtClean="0"/>
              <a:t>dari perilaku anak (hukuman </a:t>
            </a:r>
            <a:r>
              <a:rPr lang="id-ID" sz="2000"/>
              <a:t>atau ganjaran, hal yang pahit atau hal yang </a:t>
            </a:r>
            <a:r>
              <a:rPr lang="id-ID" sz="2000" smtClean="0"/>
              <a:t>menyenangkan dst).</a:t>
            </a:r>
          </a:p>
          <a:p>
            <a:pPr lvl="1"/>
            <a:r>
              <a:rPr lang="id-ID" sz="2000" b="1"/>
              <a:t>T</a:t>
            </a:r>
            <a:r>
              <a:rPr lang="id-ID" sz="2000" b="1" smtClean="0"/>
              <a:t>ahap 1 </a:t>
            </a:r>
            <a:r>
              <a:rPr lang="id-ID" sz="2000" smtClean="0"/>
              <a:t>Orientasi </a:t>
            </a:r>
            <a:r>
              <a:rPr lang="id-ID" sz="2000"/>
              <a:t>hukuman </a:t>
            </a:r>
            <a:r>
              <a:rPr lang="id-ID" sz="2000" smtClean="0"/>
              <a:t>dan kepatuhan (egosentris). </a:t>
            </a:r>
            <a:r>
              <a:rPr lang="id-ID" sz="2000"/>
              <a:t>Anak mendasarkan perbuatannya atas </a:t>
            </a:r>
            <a:r>
              <a:rPr lang="id-ID" sz="2000" smtClean="0"/>
              <a:t>otoritas konkret </a:t>
            </a:r>
            <a:r>
              <a:rPr lang="id-ID" sz="2000"/>
              <a:t>( orangtua, guru) dan atas hukuman yang akan </a:t>
            </a:r>
            <a:r>
              <a:rPr lang="id-ID" sz="2000" smtClean="0"/>
              <a:t>diterima bila tidak </a:t>
            </a:r>
            <a:r>
              <a:rPr lang="id-ID" sz="2000"/>
              <a:t>patuh.</a:t>
            </a:r>
          </a:p>
          <a:p>
            <a:pPr lvl="1"/>
            <a:r>
              <a:rPr lang="id-ID" sz="2000" b="1"/>
              <a:t>Tahap </a:t>
            </a:r>
            <a:r>
              <a:rPr lang="id-ID" sz="2000" b="1" smtClean="0"/>
              <a:t>2</a:t>
            </a:r>
            <a:r>
              <a:rPr lang="id-ID" sz="2000" smtClean="0"/>
              <a:t> Orientasi </a:t>
            </a:r>
            <a:r>
              <a:rPr lang="id-ID" sz="2000"/>
              <a:t>relativis </a:t>
            </a:r>
            <a:r>
              <a:rPr lang="id-ID" sz="2000" smtClean="0"/>
              <a:t>instrumental (imbal-balik). </a:t>
            </a:r>
            <a:r>
              <a:rPr lang="id-ID" sz="2000"/>
              <a:t>Perbuatan </a:t>
            </a:r>
            <a:r>
              <a:rPr lang="id-ID" sz="2000" smtClean="0"/>
              <a:t>adalah baik</a:t>
            </a:r>
            <a:r>
              <a:rPr lang="id-ID" sz="2000"/>
              <a:t>, jika </a:t>
            </a:r>
            <a:r>
              <a:rPr lang="id-ID" sz="2000" smtClean="0"/>
              <a:t>dapat </a:t>
            </a:r>
            <a:r>
              <a:rPr lang="id-ID" sz="2000"/>
              <a:t>memennuhi kebutuhan sendiri </a:t>
            </a:r>
            <a:r>
              <a:rPr lang="id-ID" sz="2000" smtClean="0"/>
              <a:t>dan kadang </a:t>
            </a:r>
            <a:r>
              <a:rPr lang="id-ID" sz="2000"/>
              <a:t>kadang juga kebutuhan orang lain.</a:t>
            </a:r>
          </a:p>
          <a:p>
            <a:pPr marL="914400" lvl="1" indent="-514350"/>
            <a:endParaRPr lang="id-ID" sz="2000" smtClean="0"/>
          </a:p>
        </p:txBody>
      </p:sp>
    </p:spTree>
    <p:extLst>
      <p:ext uri="{BB962C8B-B14F-4D97-AF65-F5344CB8AC3E}">
        <p14:creationId xmlns:p14="http://schemas.microsoft.com/office/powerpoint/2010/main" xmlns="" val="343244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endParaRPr lang="id-ID"/>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id-ID" sz="2000" b="1"/>
              <a:t>Tingkat Konvensional</a:t>
            </a:r>
            <a:r>
              <a:rPr lang="id-ID" sz="2000"/>
              <a:t>. Biasanya umur 10-13 tahun. Perbuatan dinilai atas norma umum, kewajiban dan otoritas yang dijunjung tinggi. Anak mulai menyesuaikan penilaian dan perilakunya dengan harapan orang lain atau </a:t>
            </a:r>
            <a:r>
              <a:rPr lang="id-ID" sz="2000" i="1"/>
              <a:t>code of conduct </a:t>
            </a:r>
            <a:r>
              <a:rPr lang="id-ID" sz="2000"/>
              <a:t>kelompok sosialnya; sebagai sesuatu yang berharga pada dirinya (loyalitas)</a:t>
            </a:r>
          </a:p>
          <a:p>
            <a:pPr marL="914400" lvl="1" indent="-514350"/>
            <a:r>
              <a:rPr lang="id-ID" sz="2000" b="1"/>
              <a:t>Tahap </a:t>
            </a:r>
            <a:r>
              <a:rPr lang="id-ID" sz="2000" b="1" smtClean="0"/>
              <a:t>1</a:t>
            </a:r>
            <a:r>
              <a:rPr lang="id-ID" sz="2000" b="1"/>
              <a:t> </a:t>
            </a:r>
            <a:r>
              <a:rPr lang="id-ID" sz="2000" b="1" smtClean="0"/>
              <a:t> </a:t>
            </a:r>
            <a:r>
              <a:rPr lang="id-ID" sz="2000" smtClean="0"/>
              <a:t>Penyesuaian dengan kelompok atau orientasi menjadi anak manis,</a:t>
            </a:r>
          </a:p>
          <a:p>
            <a:pPr marL="914400" lvl="1" indent="-514350"/>
            <a:r>
              <a:rPr lang="id-ID" sz="2000" b="1" smtClean="0"/>
              <a:t>Tahap 2 </a:t>
            </a:r>
            <a:r>
              <a:rPr lang="id-ID" sz="2000" smtClean="0"/>
              <a:t>Orientasi hukum dan ketertiban (</a:t>
            </a:r>
            <a:r>
              <a:rPr lang="id-ID" sz="2000" i="1" smtClean="0"/>
              <a:t>law and order</a:t>
            </a:r>
            <a:r>
              <a:rPr lang="id-ID" sz="2000" smtClean="0"/>
              <a:t>)</a:t>
            </a:r>
            <a:endParaRPr lang="id-ID" sz="2000"/>
          </a:p>
        </p:txBody>
      </p:sp>
    </p:spTree>
    <p:extLst>
      <p:ext uri="{BB962C8B-B14F-4D97-AF65-F5344CB8AC3E}">
        <p14:creationId xmlns:p14="http://schemas.microsoft.com/office/powerpoint/2010/main" xmlns="" val="25892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endParaRPr lang="id-ID"/>
          </a:p>
        </p:txBody>
      </p:sp>
      <p:sp>
        <p:nvSpPr>
          <p:cNvPr id="3" name="Content Placeholder 2"/>
          <p:cNvSpPr>
            <a:spLocks noGrp="1"/>
          </p:cNvSpPr>
          <p:nvPr>
            <p:ph idx="1"/>
          </p:nvPr>
        </p:nvSpPr>
        <p:spPr/>
        <p:txBody>
          <a:bodyPr>
            <a:normAutofit/>
          </a:bodyPr>
          <a:lstStyle/>
          <a:p>
            <a:r>
              <a:rPr lang="id-ID" sz="2000" b="1" smtClean="0"/>
              <a:t>Tingkat Pascakonvensional </a:t>
            </a:r>
            <a:r>
              <a:rPr lang="id-ID" sz="2000" smtClean="0"/>
              <a:t>(Tingkat Otonom, Tingkat Berprinsip). Pada tingkat ini kehidupan bermoral </a:t>
            </a:r>
            <a:r>
              <a:rPr lang="id-ID" sz="2000"/>
              <a:t>dipandang sebagai penerimaan tanggung jawab pribadi atas dasar prinsip-prinsip yang diatur dalam batin</a:t>
            </a:r>
            <a:r>
              <a:rPr lang="id-ID" sz="2000" smtClean="0"/>
              <a:t>. Norma dalam masyarakat tidak dengan sertamerta dapat berlaku, tetapi dinilai berdasar prinsip-prinsip pribadinya secara bebas. Mulai menyadari kelompoknya tidak selalu benar, dan kadang berani bersikap.</a:t>
            </a:r>
          </a:p>
          <a:p>
            <a:pPr lvl="1"/>
            <a:r>
              <a:rPr lang="id-ID" sz="2000" b="1" smtClean="0"/>
              <a:t>Tahap 1</a:t>
            </a:r>
            <a:r>
              <a:rPr lang="id-ID" sz="2000" smtClean="0"/>
              <a:t> Orientasi kontrak sosial legalistis. Mulai menyadari relativisme nilai, pendapat ribadi, dan capaian konsensus.</a:t>
            </a:r>
          </a:p>
          <a:p>
            <a:pPr lvl="1"/>
            <a:r>
              <a:rPr lang="id-ID" sz="2000" b="1" smtClean="0"/>
              <a:t>Tahap 2</a:t>
            </a:r>
            <a:r>
              <a:rPr lang="id-ID" sz="2000" smtClean="0"/>
              <a:t> Orientasi prinsip etika yang universal. Disini orang mengatur tingkah laku dan moralnya berdasar hati nurani pribadi. Mulai menyadari dan menarapkan prinsip-prinsip etik dan hati nurani yang universal (keadilan, membantu sesama, persamaan hak, menjaga martamat dan menghormati sesama manusia dst.). Pelanggaran akan disesali secara mendalam (</a:t>
            </a:r>
            <a:r>
              <a:rPr lang="id-ID" sz="2000" i="1" smtClean="0"/>
              <a:t>remorse</a:t>
            </a:r>
            <a:r>
              <a:rPr lang="id-ID" sz="2000" smtClean="0"/>
              <a:t>).</a:t>
            </a:r>
            <a:endParaRPr lang="id-ID" sz="2000"/>
          </a:p>
        </p:txBody>
      </p:sp>
    </p:spTree>
    <p:extLst>
      <p:ext uri="{BB962C8B-B14F-4D97-AF65-F5344CB8AC3E}">
        <p14:creationId xmlns:p14="http://schemas.microsoft.com/office/powerpoint/2010/main" xmlns="" val="166808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a:bodyPr>
          <a:lstStyle/>
          <a:p>
            <a:r>
              <a:rPr lang="id-ID" b="1" smtClean="0">
                <a:solidFill>
                  <a:schemeClr val="bg1"/>
                </a:solidFill>
              </a:rPr>
              <a:t>Budaya Malu dan Budaya Bersalah</a:t>
            </a:r>
            <a:endParaRPr lang="id-ID" b="1">
              <a:solidFill>
                <a:schemeClr val="bg1"/>
              </a:solidFill>
            </a:endParaRPr>
          </a:p>
        </p:txBody>
      </p:sp>
      <p:sp>
        <p:nvSpPr>
          <p:cNvPr id="3" name="Content Placeholder 2"/>
          <p:cNvSpPr>
            <a:spLocks noGrp="1"/>
          </p:cNvSpPr>
          <p:nvPr>
            <p:ph idx="1"/>
          </p:nvPr>
        </p:nvSpPr>
        <p:spPr/>
        <p:txBody>
          <a:bodyPr>
            <a:normAutofit fontScale="62500" lnSpcReduction="20000"/>
          </a:bodyPr>
          <a:lstStyle/>
          <a:p>
            <a:r>
              <a:rPr lang="id-ID" b="1" i="1" smtClean="0"/>
              <a:t>Shame Culture </a:t>
            </a:r>
            <a:r>
              <a:rPr lang="id-ID" smtClean="0"/>
              <a:t>ditandai dengan rasa malu tetapi tidak dikenal rasa bersalah; </a:t>
            </a:r>
            <a:r>
              <a:rPr lang="id-ID" b="1" i="1" smtClean="0"/>
              <a:t>Guilt Culture </a:t>
            </a:r>
            <a:r>
              <a:rPr lang="id-ID" smtClean="0"/>
              <a:t>terdapat rasa bersalah.</a:t>
            </a:r>
          </a:p>
          <a:p>
            <a:r>
              <a:rPr lang="id-ID" b="1" i="1" smtClean="0"/>
              <a:t>Shame Culture </a:t>
            </a:r>
            <a:r>
              <a:rPr lang="id-ID" smtClean="0"/>
              <a:t>sangat menekankan pengertian kehormatan, reputasi, nama baik, status dan gengsi; sehingga kejahatan akan disembunyikan serapat mungkin. Apabila ketahuan, sanksi akan berasal dari apa yang dipikirkan atau dikatakan orang lain; sehingga tidak ada hati nurani.</a:t>
            </a:r>
          </a:p>
          <a:p>
            <a:r>
              <a:rPr lang="id-ID" b="1" i="1" smtClean="0"/>
              <a:t>Guilt Culture </a:t>
            </a:r>
            <a:r>
              <a:rPr lang="id-ID" smtClean="0"/>
              <a:t>sangat menekankan pengertian dosa, kebersalahan dst; sehingga sekalipun kejahatannya tidak diketahui orang, dirinya akan tetap merasa salah. Sanksi berasal dari diri sendiri, sehingga hati nurani sangat penting.</a:t>
            </a:r>
          </a:p>
          <a:p>
            <a:r>
              <a:rPr lang="id-ID" smtClean="0"/>
              <a:t>Ada anggapan bahwa </a:t>
            </a:r>
            <a:r>
              <a:rPr lang="id-ID" b="1" i="1" smtClean="0"/>
              <a:t>Shame Culture </a:t>
            </a:r>
            <a:r>
              <a:rPr lang="id-ID" smtClean="0"/>
              <a:t>dan </a:t>
            </a:r>
            <a:r>
              <a:rPr lang="id-ID" b="1" i="1" smtClean="0"/>
              <a:t>Guilt Culture </a:t>
            </a:r>
            <a:r>
              <a:rPr lang="id-ID" smtClean="0"/>
              <a:t>erat berhubungan dengan perkembangan kesadaran dan pertumbuhan ekonomi. Pendapat ini ditentang Clifford Geertz (sulit membedakannya), Milton Singer (sanksi rasa malu dapat diri sendiri secara tidak disadari); keduanya menentang berelasi dengan pertumbuhan ekonomi.</a:t>
            </a:r>
            <a:endParaRPr lang="id-ID"/>
          </a:p>
        </p:txBody>
      </p:sp>
    </p:spTree>
    <p:extLst>
      <p:ext uri="{BB962C8B-B14F-4D97-AF65-F5344CB8AC3E}">
        <p14:creationId xmlns:p14="http://schemas.microsoft.com/office/powerpoint/2010/main" xmlns="" val="78642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Arti Kata dan Sepadanannya</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smtClean="0"/>
              <a:t>Bahasa Latin: </a:t>
            </a:r>
          </a:p>
          <a:p>
            <a:pPr lvl="1"/>
            <a:r>
              <a:rPr lang="id-ID" sz="2000" i="1" smtClean="0"/>
              <a:t>conscientia (</a:t>
            </a:r>
            <a:r>
              <a:rPr lang="id-ID" sz="2000" smtClean="0"/>
              <a:t>turut mengetahui)</a:t>
            </a:r>
          </a:p>
          <a:p>
            <a:r>
              <a:rPr lang="id-ID" sz="2000" smtClean="0"/>
              <a:t>Bahasa Inggris:  </a:t>
            </a:r>
          </a:p>
          <a:p>
            <a:pPr lvl="1"/>
            <a:r>
              <a:rPr lang="id-ID" sz="2000" i="1" smtClean="0"/>
              <a:t>conscience</a:t>
            </a:r>
            <a:r>
              <a:rPr lang="id-ID" sz="2000" smtClean="0"/>
              <a:t> (suara hati, kata hati atau hati nurani); </a:t>
            </a:r>
          </a:p>
          <a:p>
            <a:pPr lvl="1"/>
            <a:r>
              <a:rPr lang="id-ID" sz="2000" i="1" smtClean="0"/>
              <a:t>conscious </a:t>
            </a:r>
            <a:r>
              <a:rPr lang="id-ID" sz="2000" smtClean="0"/>
              <a:t>(sadar, kesadaran, atau kesadaran); </a:t>
            </a:r>
            <a:r>
              <a:rPr lang="id-ID" sz="2000" i="1" smtClean="0"/>
              <a:t>intuition </a:t>
            </a:r>
            <a:r>
              <a:rPr lang="id-ID" sz="2000" smtClean="0"/>
              <a:t>(gerak hati, lintasan hati, gerak batin), </a:t>
            </a:r>
          </a:p>
          <a:p>
            <a:pPr lvl="1"/>
            <a:r>
              <a:rPr lang="id-ID" sz="2000" i="1" smtClean="0">
                <a:solidFill>
                  <a:srgbClr val="FF0000"/>
                </a:solidFill>
              </a:rPr>
              <a:t>self </a:t>
            </a:r>
            <a:r>
              <a:rPr lang="id-ID" sz="2000" i="1">
                <a:solidFill>
                  <a:srgbClr val="FF0000"/>
                </a:solidFill>
              </a:rPr>
              <a:t>consciousness</a:t>
            </a:r>
            <a:r>
              <a:rPr lang="id-ID" sz="2000">
                <a:solidFill>
                  <a:srgbClr val="FF0000"/>
                </a:solidFill>
              </a:rPr>
              <a:t> </a:t>
            </a:r>
            <a:r>
              <a:rPr lang="id-ID" sz="2000"/>
              <a:t>(kesadaran diri, hati nurani); </a:t>
            </a:r>
          </a:p>
          <a:p>
            <a:r>
              <a:rPr lang="id-ID" sz="2000" smtClean="0"/>
              <a:t>Bahasa Perancis: </a:t>
            </a:r>
          </a:p>
          <a:p>
            <a:pPr lvl="1"/>
            <a:r>
              <a:rPr lang="id-ID" sz="2000" i="1" smtClean="0"/>
              <a:t>conscience </a:t>
            </a:r>
            <a:r>
              <a:rPr lang="id-ID" sz="2000" smtClean="0"/>
              <a:t>(kesadaran atau hati nurani)</a:t>
            </a:r>
            <a:br>
              <a:rPr lang="id-ID" sz="2000" smtClean="0"/>
            </a:br>
            <a:endParaRPr lang="id-ID" sz="2000"/>
          </a:p>
        </p:txBody>
      </p:sp>
    </p:spTree>
    <p:extLst>
      <p:ext uri="{BB962C8B-B14F-4D97-AF65-F5344CB8AC3E}">
        <p14:creationId xmlns:p14="http://schemas.microsoft.com/office/powerpoint/2010/main" xmlns="" val="241292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Hati Nurani dan Kesadaran Hati</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smtClean="0"/>
              <a:t>Hati Nurani merupakan ciri khas manusia, karena manusia dapat memiliki pengenalan (</a:t>
            </a:r>
            <a:r>
              <a:rPr lang="id-ID" sz="2000" i="1" smtClean="0"/>
              <a:t>knowledge</a:t>
            </a:r>
            <a:r>
              <a:rPr lang="id-ID" sz="2000" smtClean="0"/>
              <a:t>) dan kesadaran diri (</a:t>
            </a:r>
            <a:r>
              <a:rPr lang="id-ID" sz="2000" i="1" smtClean="0"/>
              <a:t>self consciousness</a:t>
            </a:r>
            <a:r>
              <a:rPr lang="id-ID" sz="2000" smtClean="0"/>
              <a:t>),</a:t>
            </a:r>
          </a:p>
          <a:p>
            <a:r>
              <a:rPr lang="id-ID" sz="2000"/>
              <a:t>Berkaitan dengan kesadaran </a:t>
            </a:r>
            <a:r>
              <a:rPr lang="id-ID" sz="2000" smtClean="0"/>
              <a:t>melakukan pengenalan diri, dan juga dapat merefleksikan dirinya sebagai subyek dan obyek; sehingga ketika melakukan perbuatan moral (baik atau buruk), seolah-olah ada yang “turut mengetahui” atau menilainya. </a:t>
            </a:r>
          </a:p>
          <a:p>
            <a:r>
              <a:rPr lang="id-ID" sz="2000" smtClean="0"/>
              <a:t>Hati nurani menjadi saksi atas perbuatan moral kita.</a:t>
            </a:r>
          </a:p>
          <a:p>
            <a:r>
              <a:rPr lang="id-ID" sz="2000" smtClean="0"/>
              <a:t>Dengan demikian, hati nurani merupakan penghayatan diri dalam memerintahkan atau melarang untuk melakukan perbuatan moral yang baik atau buruk dari tingkah-laku kita yang konkrit.</a:t>
            </a:r>
          </a:p>
          <a:p>
            <a:endParaRPr lang="id-ID" sz="2000"/>
          </a:p>
        </p:txBody>
      </p:sp>
    </p:spTree>
    <p:extLst>
      <p:ext uri="{BB962C8B-B14F-4D97-AF65-F5344CB8AC3E}">
        <p14:creationId xmlns:p14="http://schemas.microsoft.com/office/powerpoint/2010/main" xmlns="" val="287238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Jenis Hati Nurani</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b="1" smtClean="0"/>
              <a:t>Hati Nurani Retrospektif</a:t>
            </a:r>
            <a:r>
              <a:rPr lang="id-ID" sz="2000" smtClean="0"/>
              <a:t>, yaitu hati nurani yang memberikan penilaian baik atau buruk terhadap perbuatan yang berlangsung di masa lalu. </a:t>
            </a:r>
          </a:p>
          <a:p>
            <a:pPr lvl="1"/>
            <a:r>
              <a:rPr lang="id-ID" sz="2000" smtClean="0"/>
              <a:t>Misal, mencela atau memuji pengalaman perbuatan yang pernah dilakukan</a:t>
            </a:r>
          </a:p>
          <a:p>
            <a:r>
              <a:rPr lang="id-ID" sz="2000" b="1" smtClean="0"/>
              <a:t>Hati Nurani Prospektif</a:t>
            </a:r>
            <a:r>
              <a:rPr lang="id-ID" sz="2000" smtClean="0"/>
              <a:t>, yaitu hati nurani yang melihat ke masa depan, dan menilai perbuatan kita yang akan datang. </a:t>
            </a:r>
          </a:p>
          <a:p>
            <a:pPr lvl="1"/>
            <a:r>
              <a:rPr lang="id-ID" sz="2000" smtClean="0"/>
              <a:t>Misal, munculnya ramalan, kata “jangan-jangan” dst.</a:t>
            </a:r>
            <a:endParaRPr lang="id-ID" sz="2000"/>
          </a:p>
        </p:txBody>
      </p:sp>
    </p:spTree>
    <p:extLst>
      <p:ext uri="{BB962C8B-B14F-4D97-AF65-F5344CB8AC3E}">
        <p14:creationId xmlns:p14="http://schemas.microsoft.com/office/powerpoint/2010/main" xmlns="" val="3233727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Sifat Hati Nurani</a:t>
            </a:r>
            <a:endParaRPr lang="id-ID" b="1">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id-ID" sz="2000" b="1" smtClean="0"/>
              <a:t>Sifat Personal</a:t>
            </a:r>
            <a:r>
              <a:rPr lang="id-ID" sz="2000" smtClean="0"/>
              <a:t>, yaitu selalu berkaitan erat dengan pribadi yang bersangkutan; karena:</a:t>
            </a:r>
          </a:p>
          <a:p>
            <a:pPr lvl="1"/>
            <a:r>
              <a:rPr lang="id-ID" sz="2000" smtClean="0"/>
              <a:t>Perkembangan proses internalisasi dan pengalaman akan melekat pada perkembangan pribadi dan suara hati nuraninya; </a:t>
            </a:r>
          </a:p>
          <a:p>
            <a:pPr lvl="1"/>
            <a:r>
              <a:rPr lang="id-ID" sz="2000" smtClean="0"/>
              <a:t>Hati nurani hanya akan memberikan penilaian atas nama diri orang yang bersangkutan, atau hanya memberikan penilaian atas perbuatannya sendiri,</a:t>
            </a:r>
          </a:p>
          <a:p>
            <a:pPr marL="571500" indent="-514350">
              <a:buFont typeface="+mj-lt"/>
              <a:buAutoNum type="arabicPeriod"/>
            </a:pPr>
            <a:r>
              <a:rPr lang="id-ID" sz="2000" b="1" smtClean="0"/>
              <a:t>Sifat Adi Personal</a:t>
            </a:r>
            <a:r>
              <a:rPr lang="id-ID" sz="2000" smtClean="0"/>
              <a:t>, yaitu sebagai aspek transendent kita sehingga seolah-olah melebihi pribadi kita, seolah olah ada “cahaya” dari luar yang menerangi budi dan hati kita (suara hati, kata hati, suara batin, suara Tuhan dst.)</a:t>
            </a:r>
            <a:endParaRPr lang="id-ID" sz="2000"/>
          </a:p>
        </p:txBody>
      </p:sp>
    </p:spTree>
    <p:extLst>
      <p:ext uri="{BB962C8B-B14F-4D97-AF65-F5344CB8AC3E}">
        <p14:creationId xmlns:p14="http://schemas.microsoft.com/office/powerpoint/2010/main" xmlns="" val="1832015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Norma Moral Subyektif</a:t>
            </a:r>
            <a:endParaRPr lang="id-ID" b="1">
              <a:solidFill>
                <a:schemeClr val="bg1"/>
              </a:solidFill>
            </a:endParaRPr>
          </a:p>
        </p:txBody>
      </p:sp>
      <p:sp>
        <p:nvSpPr>
          <p:cNvPr id="3" name="Content Placeholder 2"/>
          <p:cNvSpPr>
            <a:spLocks noGrp="1"/>
          </p:cNvSpPr>
          <p:nvPr>
            <p:ph idx="1"/>
          </p:nvPr>
        </p:nvSpPr>
        <p:spPr/>
        <p:txBody>
          <a:bodyPr>
            <a:noAutofit/>
          </a:bodyPr>
          <a:lstStyle/>
          <a:p>
            <a:r>
              <a:rPr lang="id-ID" sz="1600" smtClean="0"/>
              <a:t>Hati Nurani berkaitan dengan rasio praktis dan rasio teoritis karena memberikan penilaian atau keputusan (</a:t>
            </a:r>
            <a:r>
              <a:rPr lang="id-ID" sz="1600" i="1" smtClean="0"/>
              <a:t>judgment</a:t>
            </a:r>
            <a:r>
              <a:rPr lang="id-ID" sz="1600" smtClean="0"/>
              <a:t>). Misal, harus dilakukan atau tidak dilakukan.</a:t>
            </a:r>
          </a:p>
          <a:p>
            <a:pPr lvl="1"/>
            <a:r>
              <a:rPr lang="id-ID" sz="1600" b="1" smtClean="0"/>
              <a:t>Rasio praktis</a:t>
            </a:r>
            <a:r>
              <a:rPr lang="id-ID" sz="1600" smtClean="0"/>
              <a:t>: merupakan rasio yang mengarah pada yang dilakukan secara konkrit</a:t>
            </a:r>
          </a:p>
          <a:p>
            <a:pPr lvl="1"/>
            <a:r>
              <a:rPr lang="id-ID" sz="1600" b="1" smtClean="0"/>
              <a:t>Rasio teoritis</a:t>
            </a:r>
            <a:r>
              <a:rPr lang="id-ID" sz="1600" smtClean="0"/>
              <a:t>: merupakan rasio yang mengarah pada sumber pengetahuan yang abstrak.</a:t>
            </a:r>
          </a:p>
          <a:p>
            <a:r>
              <a:rPr lang="id-ID" sz="1600" smtClean="0"/>
              <a:t>Putusan hati nurani akan menjadi jembatan untuk mengkonkritkan putusan kita dari pengetahuan etis kita yang umum.</a:t>
            </a:r>
          </a:p>
          <a:p>
            <a:r>
              <a:rPr lang="id-ID" sz="1600" smtClean="0"/>
              <a:t>Putusan hati nurani yang rasional tidak berarti hanya mengemukakan penalaran yang logis saja (</a:t>
            </a:r>
            <a:r>
              <a:rPr lang="id-ID" sz="1600" i="1" smtClean="0"/>
              <a:t>reasoning</a:t>
            </a:r>
            <a:r>
              <a:rPr lang="id-ID" sz="1600" smtClean="0"/>
              <a:t>). Hati nurani sering bersifat intuitif; meskipun kadang-kadang juga melibatkan pertimbangan argumentatif dari hati nurani prospektif,</a:t>
            </a:r>
          </a:p>
          <a:p>
            <a:r>
              <a:rPr lang="id-ID" sz="1600" smtClean="0"/>
              <a:t>Hati nurani adalah asasi manusia (Deklarasi Universal Hak Asasi Manusia (1948) pasal 18. Negara harus menghormati putusan hati nurani warganya, kalau kewajiban dari negara menimbulkan konflik dengan kepentingan lainnya. Misal, menolak wajib militer.</a:t>
            </a:r>
          </a:p>
          <a:p>
            <a:r>
              <a:rPr lang="id-ID" sz="1600" smtClean="0"/>
              <a:t>Dipandang dari sudut subyek, hati nurani merupakan norma moral yang subyektif bagi tingkah laku, yang belum tentu baik dari obyektifitas. Hati nurani bisa keliru. </a:t>
            </a:r>
            <a:endParaRPr lang="id-ID" sz="1600"/>
          </a:p>
        </p:txBody>
      </p:sp>
    </p:spTree>
    <p:extLst>
      <p:ext uri="{BB962C8B-B14F-4D97-AF65-F5344CB8AC3E}">
        <p14:creationId xmlns:p14="http://schemas.microsoft.com/office/powerpoint/2010/main" xmlns="" val="272502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Pembinaan Hati Nurani</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smtClean="0"/>
              <a:t>Didasari sifat subyektif hati nurani, dan sifat obyektifitas dari cita-cita perbuatan manusia,</a:t>
            </a:r>
          </a:p>
          <a:p>
            <a:r>
              <a:rPr lang="id-ID" sz="2000" smtClean="0"/>
              <a:t>Gradasi hati nurani dari </a:t>
            </a:r>
            <a:r>
              <a:rPr lang="id-ID" sz="2000" i="1" smtClean="0"/>
              <a:t>clear</a:t>
            </a:r>
            <a:r>
              <a:rPr lang="id-ID" sz="2000" smtClean="0"/>
              <a:t> sampai buta di bidang etis yang tidak bisa membedakan baik dan buruk,</a:t>
            </a:r>
          </a:p>
          <a:p>
            <a:r>
              <a:rPr lang="id-ID" sz="2000" smtClean="0"/>
              <a:t>Hati nurani harus dididik akal budi dan kepribadiannya (pendidikan dan pengajaran),</a:t>
            </a:r>
          </a:p>
          <a:p>
            <a:r>
              <a:rPr lang="id-ID" sz="2000" smtClean="0"/>
              <a:t>Diperlukan keteladanan orang tua, guru/dosen, tomas dst.</a:t>
            </a:r>
          </a:p>
          <a:p>
            <a:endParaRPr lang="id-ID" sz="2000"/>
          </a:p>
        </p:txBody>
      </p:sp>
    </p:spTree>
    <p:extLst>
      <p:ext uri="{BB962C8B-B14F-4D97-AF65-F5344CB8AC3E}">
        <p14:creationId xmlns:p14="http://schemas.microsoft.com/office/powerpoint/2010/main" xmlns="" val="45868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id-ID" b="1" smtClean="0">
                <a:solidFill>
                  <a:schemeClr val="bg1"/>
                </a:solidFill>
              </a:rPr>
              <a:t>Struktur Kepribadian </a:t>
            </a:r>
            <a:br>
              <a:rPr lang="id-ID" b="1" smtClean="0">
                <a:solidFill>
                  <a:schemeClr val="bg1"/>
                </a:solidFill>
              </a:rPr>
            </a:br>
            <a:r>
              <a:rPr lang="id-ID" b="1">
                <a:solidFill>
                  <a:schemeClr val="bg1"/>
                </a:solidFill>
              </a:rPr>
              <a:t>(</a:t>
            </a:r>
            <a:r>
              <a:rPr lang="id-ID" b="1" smtClean="0">
                <a:solidFill>
                  <a:schemeClr val="bg1"/>
                </a:solidFill>
              </a:rPr>
              <a:t>Freud)</a:t>
            </a:r>
            <a:endParaRPr lang="id-ID" b="1">
              <a:solidFill>
                <a:schemeClr val="bg1"/>
              </a:solidFill>
            </a:endParaRPr>
          </a:p>
        </p:txBody>
      </p:sp>
      <p:sp>
        <p:nvSpPr>
          <p:cNvPr id="3" name="Content Placeholder 2"/>
          <p:cNvSpPr>
            <a:spLocks noGrp="1"/>
          </p:cNvSpPr>
          <p:nvPr>
            <p:ph idx="1"/>
          </p:nvPr>
        </p:nvSpPr>
        <p:spPr/>
        <p:txBody>
          <a:bodyPr>
            <a:normAutofit fontScale="62500" lnSpcReduction="20000"/>
          </a:bodyPr>
          <a:lstStyle/>
          <a:p>
            <a:r>
              <a:rPr lang="id-ID" b="1" i="1" smtClean="0"/>
              <a:t>Id</a:t>
            </a:r>
            <a:r>
              <a:rPr lang="id-ID" smtClean="0"/>
              <a:t> (bahasa aslinya </a:t>
            </a:r>
            <a:r>
              <a:rPr lang="id-ID" i="1" smtClean="0"/>
              <a:t>Es</a:t>
            </a:r>
            <a:r>
              <a:rPr lang="id-ID" smtClean="0"/>
              <a:t>; kata ganti orang </a:t>
            </a:r>
            <a:r>
              <a:rPr lang="id-ID" i="1" smtClean="0"/>
              <a:t>neutrum</a:t>
            </a:r>
            <a:r>
              <a:rPr lang="id-ID" smtClean="0"/>
              <a:t>) atau ketaksadaran </a:t>
            </a:r>
          </a:p>
          <a:p>
            <a:r>
              <a:rPr lang="id-ID" smtClean="0"/>
              <a:t>Merupakan lapisan yang paling fundamental dalam susunan psikis manusia,</a:t>
            </a:r>
          </a:p>
          <a:p>
            <a:r>
              <a:rPr lang="id-ID" smtClean="0"/>
              <a:t>mencakup segala sesuatu yang bersifat impersonal atau anonim, tidak disengaja atau tidak disadari dalam fungsi-fungsi  mendasar dari kehidupan psikis manusia,</a:t>
            </a:r>
          </a:p>
          <a:p>
            <a:r>
              <a:rPr lang="id-ID" smtClean="0"/>
              <a:t>“bukan aku (subyek) yang melakukan, melainkan ada yang melakukan dalam diri aku” seperti tamapak pada (1) mimpi, (2) salah ucap (kesleo lidah), lupa, (3) neurosis seperti histeria</a:t>
            </a:r>
          </a:p>
          <a:p>
            <a:r>
              <a:rPr lang="id-ID" smtClean="0"/>
              <a:t>Berisi naluri-naluri bawaan (Oedipus Complex), agresifitas, keinginan yang direpresi,</a:t>
            </a:r>
          </a:p>
          <a:p>
            <a:r>
              <a:rPr lang="id-ID" smtClean="0"/>
              <a:t>100% pada janin dalam kandungan dan baru lahir dengan struktur kacau balau  yang tidak terkontrol subyek tetapi menjadi bahan dasar perkembangan psikis selanjutnya. </a:t>
            </a:r>
          </a:p>
          <a:p>
            <a:r>
              <a:rPr lang="id-ID" smtClean="0"/>
              <a:t>Id hanya melakukan apa yang disukai (</a:t>
            </a:r>
            <a:r>
              <a:rPr lang="id-ID" i="1" smtClean="0"/>
              <a:t>the plesure principle</a:t>
            </a:r>
            <a:r>
              <a:rPr lang="id-ID" smtClean="0"/>
              <a:t>) yang tidak mengenal urutan waktu (</a:t>
            </a:r>
            <a:r>
              <a:rPr lang="id-ID" i="1" smtClean="0"/>
              <a:t>timeless</a:t>
            </a:r>
            <a:r>
              <a:rPr lang="id-ID" smtClean="0"/>
              <a:t>). Hukum logika tidak berlaku.</a:t>
            </a:r>
          </a:p>
          <a:p>
            <a:pPr lvl="1"/>
            <a:endParaRPr lang="id-ID"/>
          </a:p>
        </p:txBody>
      </p:sp>
    </p:spTree>
    <p:extLst>
      <p:ext uri="{BB962C8B-B14F-4D97-AF65-F5344CB8AC3E}">
        <p14:creationId xmlns:p14="http://schemas.microsoft.com/office/powerpoint/2010/main" xmlns="" val="417557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endParaRPr lang="id-ID">
              <a:solidFill>
                <a:schemeClr val="bg1"/>
              </a:solidFill>
            </a:endParaRPr>
          </a:p>
        </p:txBody>
      </p:sp>
      <p:sp>
        <p:nvSpPr>
          <p:cNvPr id="3" name="Content Placeholder 2"/>
          <p:cNvSpPr>
            <a:spLocks noGrp="1"/>
          </p:cNvSpPr>
          <p:nvPr>
            <p:ph idx="1"/>
          </p:nvPr>
        </p:nvSpPr>
        <p:spPr/>
        <p:txBody>
          <a:bodyPr>
            <a:normAutofit/>
          </a:bodyPr>
          <a:lstStyle/>
          <a:p>
            <a:r>
              <a:rPr lang="id-ID" sz="2000" b="1" i="1" smtClean="0"/>
              <a:t>Ego</a:t>
            </a:r>
            <a:r>
              <a:rPr lang="id-ID" sz="2000" i="1" smtClean="0"/>
              <a:t> </a:t>
            </a:r>
            <a:r>
              <a:rPr lang="id-ID" sz="2000" smtClean="0"/>
              <a:t>atau Aku yang mulai mekar ketika </a:t>
            </a:r>
            <a:r>
              <a:rPr lang="id-ID" sz="2000" i="1" smtClean="0"/>
              <a:t>Id </a:t>
            </a:r>
            <a:r>
              <a:rPr lang="id-ID" sz="2000" smtClean="0"/>
              <a:t>bersinggungan dengan dunia luar.</a:t>
            </a:r>
          </a:p>
          <a:p>
            <a:r>
              <a:rPr lang="id-ID" sz="2000" i="1" smtClean="0"/>
              <a:t>Aktivitas Ego </a:t>
            </a:r>
            <a:r>
              <a:rPr lang="id-ID" sz="2000" smtClean="0"/>
              <a:t>bisa </a:t>
            </a:r>
          </a:p>
          <a:p>
            <a:pPr lvl="1"/>
            <a:r>
              <a:rPr lang="id-ID" sz="2000" smtClean="0"/>
              <a:t>sadar (persepsi lahiriah), </a:t>
            </a:r>
          </a:p>
          <a:p>
            <a:pPr lvl="1"/>
            <a:r>
              <a:rPr lang="id-ID" sz="2000" smtClean="0"/>
              <a:t>prasadar (persepsi batiniah/fungsi ingatan), </a:t>
            </a:r>
          </a:p>
          <a:p>
            <a:pPr lvl="1"/>
            <a:r>
              <a:rPr lang="id-ID" sz="2000" smtClean="0"/>
              <a:t>tidak sadar (proses intelektual/defence mechanism).</a:t>
            </a:r>
          </a:p>
          <a:p>
            <a:r>
              <a:rPr lang="id-ID" sz="2000" smtClean="0"/>
              <a:t>Ego dikuasai prinsip realitas (</a:t>
            </a:r>
            <a:r>
              <a:rPr lang="id-ID" sz="2000" i="1" smtClean="0"/>
              <a:t>principle reality</a:t>
            </a:r>
            <a:r>
              <a:rPr lang="id-ID" sz="2000" smtClean="0"/>
              <a:t>) sebagaimana tampak dalam pemikiran yang obyektif, yang sesuai dengan tuntutan-tuntutan sosial, yang bersifat rasioanl, dan mengungkapkan diri melalui bahasa</a:t>
            </a:r>
          </a:p>
          <a:p>
            <a:r>
              <a:rPr lang="id-ID" sz="2000" smtClean="0"/>
              <a:t>Ego bertugas mempertahankan kepribadian dan melakukan penyesuaian dengan alam sekitarnya, memecahkan konflik-konflik dengan realitas, dan keinginan yang berbeda,</a:t>
            </a:r>
          </a:p>
          <a:p>
            <a:r>
              <a:rPr lang="id-ID" sz="2000" smtClean="0"/>
              <a:t>Ego mengontrol apa yang akan masuk dalam kesadaran dan yang akan dikerjakannya.</a:t>
            </a:r>
          </a:p>
          <a:p>
            <a:endParaRPr lang="id-ID" sz="2000" smtClean="0"/>
          </a:p>
          <a:p>
            <a:endParaRPr lang="id-ID" sz="2000" i="1"/>
          </a:p>
        </p:txBody>
      </p:sp>
    </p:spTree>
    <p:extLst>
      <p:ext uri="{BB962C8B-B14F-4D97-AF65-F5344CB8AC3E}">
        <p14:creationId xmlns:p14="http://schemas.microsoft.com/office/powerpoint/2010/main" xmlns="" val="1948163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358</TotalTime>
  <Words>1305</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HATI NURANI</vt:lpstr>
      <vt:lpstr>Arti Kata dan Sepadanannya</vt:lpstr>
      <vt:lpstr>Hati Nurani dan Kesadaran Hati</vt:lpstr>
      <vt:lpstr>Jenis Hati Nurani</vt:lpstr>
      <vt:lpstr>Sifat Hati Nurani</vt:lpstr>
      <vt:lpstr>Norma Moral Subyektif</vt:lpstr>
      <vt:lpstr>Pembinaan Hati Nurani</vt:lpstr>
      <vt:lpstr>Struktur Kepribadian  (Freud)</vt:lpstr>
      <vt:lpstr>Slide 9</vt:lpstr>
      <vt:lpstr>Slide 10</vt:lpstr>
      <vt:lpstr>Perkembangan Kesadaran Moral (Kohlberg)</vt:lpstr>
      <vt:lpstr>Slide 12</vt:lpstr>
      <vt:lpstr>Slide 13</vt:lpstr>
      <vt:lpstr>Budaya Malu dan Budaya Bersalah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HATI NURANI</dc:title>
  <dc:creator>ASUS</dc:creator>
  <cp:lastModifiedBy>A.306</cp:lastModifiedBy>
  <cp:revision>31</cp:revision>
  <dcterms:created xsi:type="dcterms:W3CDTF">2015-09-08T11:23:01Z</dcterms:created>
  <dcterms:modified xsi:type="dcterms:W3CDTF">2019-10-23T10:26:38Z</dcterms:modified>
</cp:coreProperties>
</file>