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896038FB-D18E-4796-9DF8-859A1DA8B3CF}" type="datetimeFigureOut">
              <a:rPr lang="id-ID" smtClean="0"/>
              <a:pPr/>
              <a:t>27/11/2019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D596EE-6535-4075-9DDD-FE5DAD1241F7}" type="slidenum">
              <a:rPr lang="id-ID" smtClean="0"/>
              <a:pPr/>
              <a:t>‹#›</a:t>
            </a:fld>
            <a:endParaRPr lang="id-ID"/>
          </a:p>
        </p:txBody>
      </p:sp>
    </p:spTree>
    <p:extLst>
      <p:ext uri="{BB962C8B-B14F-4D97-AF65-F5344CB8AC3E}">
        <p14:creationId xmlns:p14="http://schemas.microsoft.com/office/powerpoint/2010/main" xmlns="" val="1484646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96038FB-D18E-4796-9DF8-859A1DA8B3CF}" type="datetimeFigureOut">
              <a:rPr lang="id-ID" smtClean="0"/>
              <a:pPr/>
              <a:t>27/11/2019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D596EE-6535-4075-9DDD-FE5DAD1241F7}" type="slidenum">
              <a:rPr lang="id-ID" smtClean="0"/>
              <a:pPr/>
              <a:t>‹#›</a:t>
            </a:fld>
            <a:endParaRPr lang="id-ID"/>
          </a:p>
        </p:txBody>
      </p:sp>
    </p:spTree>
    <p:extLst>
      <p:ext uri="{BB962C8B-B14F-4D97-AF65-F5344CB8AC3E}">
        <p14:creationId xmlns:p14="http://schemas.microsoft.com/office/powerpoint/2010/main" xmlns="" val="3078816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96038FB-D18E-4796-9DF8-859A1DA8B3CF}" type="datetimeFigureOut">
              <a:rPr lang="id-ID" smtClean="0"/>
              <a:pPr/>
              <a:t>27/11/2019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D596EE-6535-4075-9DDD-FE5DAD1241F7}" type="slidenum">
              <a:rPr lang="id-ID" smtClean="0"/>
              <a:pPr/>
              <a:t>‹#›</a:t>
            </a:fld>
            <a:endParaRPr lang="id-ID"/>
          </a:p>
        </p:txBody>
      </p:sp>
    </p:spTree>
    <p:extLst>
      <p:ext uri="{BB962C8B-B14F-4D97-AF65-F5344CB8AC3E}">
        <p14:creationId xmlns:p14="http://schemas.microsoft.com/office/powerpoint/2010/main" xmlns="" val="327038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96038FB-D18E-4796-9DF8-859A1DA8B3CF}" type="datetimeFigureOut">
              <a:rPr lang="id-ID" smtClean="0"/>
              <a:pPr/>
              <a:t>27/11/2019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D596EE-6535-4075-9DDD-FE5DAD1241F7}" type="slidenum">
              <a:rPr lang="id-ID" smtClean="0"/>
              <a:pPr/>
              <a:t>‹#›</a:t>
            </a:fld>
            <a:endParaRPr lang="id-ID"/>
          </a:p>
        </p:txBody>
      </p:sp>
    </p:spTree>
    <p:extLst>
      <p:ext uri="{BB962C8B-B14F-4D97-AF65-F5344CB8AC3E}">
        <p14:creationId xmlns:p14="http://schemas.microsoft.com/office/powerpoint/2010/main" xmlns="" val="1058123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6038FB-D18E-4796-9DF8-859A1DA8B3CF}" type="datetimeFigureOut">
              <a:rPr lang="id-ID" smtClean="0"/>
              <a:pPr/>
              <a:t>27/11/2019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D596EE-6535-4075-9DDD-FE5DAD1241F7}" type="slidenum">
              <a:rPr lang="id-ID" smtClean="0"/>
              <a:pPr/>
              <a:t>‹#›</a:t>
            </a:fld>
            <a:endParaRPr lang="id-ID"/>
          </a:p>
        </p:txBody>
      </p:sp>
    </p:spTree>
    <p:extLst>
      <p:ext uri="{BB962C8B-B14F-4D97-AF65-F5344CB8AC3E}">
        <p14:creationId xmlns:p14="http://schemas.microsoft.com/office/powerpoint/2010/main" xmlns="" val="287089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896038FB-D18E-4796-9DF8-859A1DA8B3CF}" type="datetimeFigureOut">
              <a:rPr lang="id-ID" smtClean="0"/>
              <a:pPr/>
              <a:t>27/11/2019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D596EE-6535-4075-9DDD-FE5DAD1241F7}" type="slidenum">
              <a:rPr lang="id-ID" smtClean="0"/>
              <a:pPr/>
              <a:t>‹#›</a:t>
            </a:fld>
            <a:endParaRPr lang="id-ID"/>
          </a:p>
        </p:txBody>
      </p:sp>
    </p:spTree>
    <p:extLst>
      <p:ext uri="{BB962C8B-B14F-4D97-AF65-F5344CB8AC3E}">
        <p14:creationId xmlns:p14="http://schemas.microsoft.com/office/powerpoint/2010/main" xmlns="" val="1966750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896038FB-D18E-4796-9DF8-859A1DA8B3CF}" type="datetimeFigureOut">
              <a:rPr lang="id-ID" smtClean="0"/>
              <a:pPr/>
              <a:t>27/11/2019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9D596EE-6535-4075-9DDD-FE5DAD1241F7}" type="slidenum">
              <a:rPr lang="id-ID" smtClean="0"/>
              <a:pPr/>
              <a:t>‹#›</a:t>
            </a:fld>
            <a:endParaRPr lang="id-ID"/>
          </a:p>
        </p:txBody>
      </p:sp>
    </p:spTree>
    <p:extLst>
      <p:ext uri="{BB962C8B-B14F-4D97-AF65-F5344CB8AC3E}">
        <p14:creationId xmlns:p14="http://schemas.microsoft.com/office/powerpoint/2010/main" xmlns="" val="392082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896038FB-D18E-4796-9DF8-859A1DA8B3CF}" type="datetimeFigureOut">
              <a:rPr lang="id-ID" smtClean="0"/>
              <a:pPr/>
              <a:t>27/11/2019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9D596EE-6535-4075-9DDD-FE5DAD1241F7}" type="slidenum">
              <a:rPr lang="id-ID" smtClean="0"/>
              <a:pPr/>
              <a:t>‹#›</a:t>
            </a:fld>
            <a:endParaRPr lang="id-ID"/>
          </a:p>
        </p:txBody>
      </p:sp>
    </p:spTree>
    <p:extLst>
      <p:ext uri="{BB962C8B-B14F-4D97-AF65-F5344CB8AC3E}">
        <p14:creationId xmlns:p14="http://schemas.microsoft.com/office/powerpoint/2010/main" xmlns="" val="293910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038FB-D18E-4796-9DF8-859A1DA8B3CF}" type="datetimeFigureOut">
              <a:rPr lang="id-ID" smtClean="0"/>
              <a:pPr/>
              <a:t>27/11/2019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9D596EE-6535-4075-9DDD-FE5DAD1241F7}" type="slidenum">
              <a:rPr lang="id-ID" smtClean="0"/>
              <a:pPr/>
              <a:t>‹#›</a:t>
            </a:fld>
            <a:endParaRPr lang="id-ID"/>
          </a:p>
        </p:txBody>
      </p:sp>
    </p:spTree>
    <p:extLst>
      <p:ext uri="{BB962C8B-B14F-4D97-AF65-F5344CB8AC3E}">
        <p14:creationId xmlns:p14="http://schemas.microsoft.com/office/powerpoint/2010/main" xmlns="" val="420435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6038FB-D18E-4796-9DF8-859A1DA8B3CF}" type="datetimeFigureOut">
              <a:rPr lang="id-ID" smtClean="0"/>
              <a:pPr/>
              <a:t>27/11/2019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D596EE-6535-4075-9DDD-FE5DAD1241F7}" type="slidenum">
              <a:rPr lang="id-ID" smtClean="0"/>
              <a:pPr/>
              <a:t>‹#›</a:t>
            </a:fld>
            <a:endParaRPr lang="id-ID"/>
          </a:p>
        </p:txBody>
      </p:sp>
    </p:spTree>
    <p:extLst>
      <p:ext uri="{BB962C8B-B14F-4D97-AF65-F5344CB8AC3E}">
        <p14:creationId xmlns:p14="http://schemas.microsoft.com/office/powerpoint/2010/main" xmlns="" val="950666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6038FB-D18E-4796-9DF8-859A1DA8B3CF}" type="datetimeFigureOut">
              <a:rPr lang="id-ID" smtClean="0"/>
              <a:pPr/>
              <a:t>27/11/2019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D596EE-6535-4075-9DDD-FE5DAD1241F7}" type="slidenum">
              <a:rPr lang="id-ID" smtClean="0"/>
              <a:pPr/>
              <a:t>‹#›</a:t>
            </a:fld>
            <a:endParaRPr lang="id-ID"/>
          </a:p>
        </p:txBody>
      </p:sp>
    </p:spTree>
    <p:extLst>
      <p:ext uri="{BB962C8B-B14F-4D97-AF65-F5344CB8AC3E}">
        <p14:creationId xmlns:p14="http://schemas.microsoft.com/office/powerpoint/2010/main" xmlns="" val="1811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6038FB-D18E-4796-9DF8-859A1DA8B3CF}" type="datetimeFigureOut">
              <a:rPr lang="id-ID" smtClean="0"/>
              <a:pPr/>
              <a:t>27/11/2019</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D596EE-6535-4075-9DDD-FE5DAD1241F7}" type="slidenum">
              <a:rPr lang="id-ID" smtClean="0"/>
              <a:pPr/>
              <a:t>‹#›</a:t>
            </a:fld>
            <a:endParaRPr lang="id-ID"/>
          </a:p>
        </p:txBody>
      </p:sp>
    </p:spTree>
    <p:extLst>
      <p:ext uri="{BB962C8B-B14F-4D97-AF65-F5344CB8AC3E}">
        <p14:creationId xmlns:p14="http://schemas.microsoft.com/office/powerpoint/2010/main" xmlns="" val="3061329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FF0000"/>
          </a:solidFill>
        </p:spPr>
        <p:txBody>
          <a:bodyPr/>
          <a:lstStyle/>
          <a:p>
            <a:r>
              <a:rPr lang="id-ID" b="1" smtClean="0">
                <a:solidFill>
                  <a:schemeClr val="bg1"/>
                </a:solidFill>
              </a:rPr>
              <a:t>KEBEBASAN</a:t>
            </a:r>
            <a:endParaRPr lang="id-ID" b="1">
              <a:solidFill>
                <a:schemeClr val="bg1"/>
              </a:solidFill>
            </a:endParaRPr>
          </a:p>
        </p:txBody>
      </p:sp>
      <p:sp>
        <p:nvSpPr>
          <p:cNvPr id="3" name="Subtitle 2"/>
          <p:cNvSpPr>
            <a:spLocks noGrp="1"/>
          </p:cNvSpPr>
          <p:nvPr>
            <p:ph type="subTitle" idx="1"/>
          </p:nvPr>
        </p:nvSpPr>
        <p:spPr/>
        <p:txBody>
          <a:bodyPr/>
          <a:lstStyle/>
          <a:p>
            <a:endParaRPr lang="id-ID"/>
          </a:p>
        </p:txBody>
      </p:sp>
    </p:spTree>
    <p:extLst>
      <p:ext uri="{BB962C8B-B14F-4D97-AF65-F5344CB8AC3E}">
        <p14:creationId xmlns:p14="http://schemas.microsoft.com/office/powerpoint/2010/main" xmlns="" val="1190783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lstStyle/>
          <a:p>
            <a:r>
              <a:rPr lang="id-ID" b="1" smtClean="0">
                <a:solidFill>
                  <a:schemeClr val="bg1"/>
                </a:solidFill>
              </a:rPr>
              <a:t>Kebebasan </a:t>
            </a:r>
            <a:endParaRPr lang="id-ID" b="1">
              <a:solidFill>
                <a:schemeClr val="bg1"/>
              </a:solidFill>
            </a:endParaRPr>
          </a:p>
        </p:txBody>
      </p:sp>
      <p:sp>
        <p:nvSpPr>
          <p:cNvPr id="3" name="Content Placeholder 2"/>
          <p:cNvSpPr>
            <a:spLocks noGrp="1"/>
          </p:cNvSpPr>
          <p:nvPr>
            <p:ph idx="1"/>
          </p:nvPr>
        </p:nvSpPr>
        <p:spPr/>
        <p:txBody>
          <a:bodyPr>
            <a:normAutofit/>
          </a:bodyPr>
          <a:lstStyle/>
          <a:p>
            <a:r>
              <a:rPr lang="id-ID" sz="2000" smtClean="0"/>
              <a:t>Unsur hakiki manusia,</a:t>
            </a:r>
          </a:p>
          <a:p>
            <a:r>
              <a:rPr lang="id-ID" sz="2000" smtClean="0"/>
              <a:t>Kebebasan tidak pernah dapat ditentukan (ekstremnya tidak pernah ada kebebasan)</a:t>
            </a:r>
          </a:p>
          <a:p>
            <a:r>
              <a:rPr lang="id-ID" sz="2000" smtClean="0"/>
              <a:t>Henry Bergson (1859-1941)</a:t>
            </a:r>
          </a:p>
          <a:p>
            <a:pPr marL="971550" lvl="1" indent="-514350">
              <a:buFont typeface="+mj-lt"/>
              <a:buAutoNum type="arabicPeriod"/>
            </a:pPr>
            <a:r>
              <a:rPr lang="id-ID" sz="2000" smtClean="0"/>
              <a:t>Hubungan antara “aku konkrit” dengan perbuatan yang dilakukannya,</a:t>
            </a:r>
          </a:p>
          <a:p>
            <a:pPr marL="971550" lvl="1" indent="-514350">
              <a:buFont typeface="+mj-lt"/>
              <a:buAutoNum type="arabicPeriod"/>
            </a:pPr>
            <a:r>
              <a:rPr lang="id-ID" sz="2000" smtClean="0"/>
              <a:t>Fakta atau data langsung dari pengalaman batin seseorang,</a:t>
            </a:r>
          </a:p>
          <a:p>
            <a:pPr marL="971550" lvl="1" indent="-514350">
              <a:buFont typeface="+mj-lt"/>
              <a:buAutoNum type="arabicPeriod"/>
            </a:pPr>
            <a:endParaRPr lang="id-ID" sz="2000" smtClean="0"/>
          </a:p>
          <a:p>
            <a:endParaRPr lang="id-ID" sz="2000" smtClean="0"/>
          </a:p>
          <a:p>
            <a:endParaRPr lang="id-ID" sz="2000"/>
          </a:p>
        </p:txBody>
      </p:sp>
    </p:spTree>
    <p:extLst>
      <p:ext uri="{BB962C8B-B14F-4D97-AF65-F5344CB8AC3E}">
        <p14:creationId xmlns:p14="http://schemas.microsoft.com/office/powerpoint/2010/main" xmlns="" val="3802407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lstStyle/>
          <a:p>
            <a:r>
              <a:rPr lang="id-ID" b="1" smtClean="0">
                <a:solidFill>
                  <a:schemeClr val="bg1"/>
                </a:solidFill>
              </a:rPr>
              <a:t>Beberapa Arti Kebebasan</a:t>
            </a:r>
            <a:endParaRPr lang="id-ID" b="1">
              <a:solidFill>
                <a:schemeClr val="bg1"/>
              </a:solidFill>
            </a:endParaRPr>
          </a:p>
        </p:txBody>
      </p:sp>
      <p:sp>
        <p:nvSpPr>
          <p:cNvPr id="3" name="Content Placeholder 2"/>
          <p:cNvSpPr>
            <a:spLocks noGrp="1"/>
          </p:cNvSpPr>
          <p:nvPr>
            <p:ph idx="1"/>
          </p:nvPr>
        </p:nvSpPr>
        <p:spPr/>
        <p:txBody>
          <a:bodyPr>
            <a:normAutofit/>
          </a:bodyPr>
          <a:lstStyle/>
          <a:p>
            <a:pPr marL="514350" indent="-514350">
              <a:buFont typeface="+mj-lt"/>
              <a:buAutoNum type="alphaUcPeriod"/>
            </a:pPr>
            <a:r>
              <a:rPr lang="id-ID" sz="2000" b="1" smtClean="0"/>
              <a:t>Kebebasan Sosial Politik</a:t>
            </a:r>
            <a:r>
              <a:rPr lang="id-ID" sz="2000" smtClean="0"/>
              <a:t> (kebebasan rakyat atau bangsa),</a:t>
            </a:r>
          </a:p>
          <a:p>
            <a:pPr marL="971550" lvl="1" indent="-514350">
              <a:buFont typeface="+mj-lt"/>
              <a:buAutoNum type="arabicPeriod"/>
            </a:pPr>
            <a:r>
              <a:rPr lang="id-ID" sz="2000" b="1" smtClean="0"/>
              <a:t>Kebebasan Rakyat Versus Kekuasaan Absulut</a:t>
            </a:r>
            <a:r>
              <a:rPr lang="id-ID" sz="2000" smtClean="0"/>
              <a:t>; </a:t>
            </a:r>
          </a:p>
          <a:p>
            <a:pPr marL="993775" lvl="2" indent="0">
              <a:buNone/>
            </a:pPr>
            <a:r>
              <a:rPr lang="id-ID" sz="2000" smtClean="0"/>
              <a:t>Misal, Inggris (Magna Charta, 1215; The Bill of Right, 1688), Perancis (Revolusi Perancis, 1789; Liberte, Egalite, Fraternite) berdampak</a:t>
            </a:r>
          </a:p>
          <a:p>
            <a:pPr marL="1450975" lvl="2" indent="-457200">
              <a:buAutoNum type="arabicParenBoth"/>
            </a:pPr>
            <a:r>
              <a:rPr lang="id-ID" sz="2000" smtClean="0"/>
              <a:t>Inggris dan Perancis menjadi model kebebasan rakyat, </a:t>
            </a:r>
          </a:p>
          <a:p>
            <a:pPr marL="1450975" lvl="2" indent="-457200">
              <a:buAutoNum type="arabicParenBoth"/>
            </a:pPr>
            <a:r>
              <a:rPr lang="id-ID" sz="2000" smtClean="0"/>
              <a:t>Tuntutan etis universal.</a:t>
            </a:r>
          </a:p>
          <a:p>
            <a:pPr marL="1450975" lvl="2" indent="-457200">
              <a:buAutoNum type="arabicParenBoth"/>
            </a:pPr>
            <a:endParaRPr lang="id-ID" sz="2000" smtClean="0"/>
          </a:p>
          <a:p>
            <a:pPr marL="971550" lvl="1" indent="-514350">
              <a:buFont typeface="+mj-lt"/>
              <a:buAutoNum type="arabicPeriod"/>
            </a:pPr>
            <a:r>
              <a:rPr lang="id-ID" sz="2000" b="1" smtClean="0"/>
              <a:t>Kemerdekaan Versus Kolonialisme;</a:t>
            </a:r>
          </a:p>
          <a:p>
            <a:pPr marL="993775" lvl="1" indent="0">
              <a:buNone/>
            </a:pPr>
            <a:r>
              <a:rPr lang="id-ID" sz="2000" smtClean="0"/>
              <a:t>Misal deklarasi kemerdekaan Amerika dari kekuasaan Inggris (1776) mendorong kehendak etis untuk merdeka dari negara-negara lainnya.</a:t>
            </a:r>
          </a:p>
          <a:p>
            <a:pPr marL="971550" lvl="1" indent="-514350">
              <a:buFont typeface="+mj-lt"/>
              <a:buAutoNum type="arabicPeriod"/>
            </a:pPr>
            <a:endParaRPr lang="id-ID" sz="2000" smtClean="0"/>
          </a:p>
          <a:p>
            <a:endParaRPr lang="id-ID" sz="2000" smtClean="0"/>
          </a:p>
          <a:p>
            <a:endParaRPr lang="id-ID" sz="2000"/>
          </a:p>
        </p:txBody>
      </p:sp>
    </p:spTree>
    <p:extLst>
      <p:ext uri="{BB962C8B-B14F-4D97-AF65-F5344CB8AC3E}">
        <p14:creationId xmlns:p14="http://schemas.microsoft.com/office/powerpoint/2010/main" xmlns="" val="3788218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lnSpcReduction="10000"/>
          </a:bodyPr>
          <a:lstStyle/>
          <a:p>
            <a:pPr marL="514350" indent="-514350">
              <a:buFont typeface="+mj-lt"/>
              <a:buAutoNum type="alphaUcPeriod" startAt="2"/>
            </a:pPr>
            <a:r>
              <a:rPr lang="id-ID" sz="2000" b="1" smtClean="0"/>
              <a:t>Kebebasan Individual</a:t>
            </a:r>
          </a:p>
          <a:p>
            <a:pPr marL="971550" lvl="1" indent="-514350">
              <a:buFont typeface="+mj-lt"/>
              <a:buAutoNum type="arabicPeriod"/>
            </a:pPr>
            <a:r>
              <a:rPr lang="id-ID" sz="2000" b="1" smtClean="0"/>
              <a:t>Kesewenangwenangan</a:t>
            </a:r>
            <a:r>
              <a:rPr lang="id-ID" sz="2000" smtClean="0"/>
              <a:t> (</a:t>
            </a:r>
            <a:r>
              <a:rPr lang="id-ID" sz="2000" i="1" smtClean="0"/>
              <a:t>arbitrariness</a:t>
            </a:r>
            <a:r>
              <a:rPr lang="id-ID" sz="2000" smtClean="0"/>
              <a:t>) atau terlepas dari segala kewajiban dan keterikatan (bebas); misal bolos sekolah, free love or sex, liberalisme. Walaupun sebenarnya hanya “merasa bebas” atau semu karena manusia memiliki rasio yang berarti membutuhkan norma-norma.</a:t>
            </a:r>
          </a:p>
          <a:p>
            <a:pPr marL="971550" lvl="1" indent="-514350">
              <a:buFont typeface="+mj-lt"/>
              <a:buAutoNum type="arabicPeriod"/>
            </a:pPr>
            <a:endParaRPr lang="id-ID" sz="2000" smtClean="0"/>
          </a:p>
          <a:p>
            <a:pPr marL="971550" lvl="1" indent="-514350">
              <a:buFont typeface="+mj-lt"/>
              <a:buAutoNum type="arabicPeriod"/>
            </a:pPr>
            <a:r>
              <a:rPr lang="id-ID" sz="2000" b="1" smtClean="0"/>
              <a:t>Kebebasan Fisik </a:t>
            </a:r>
            <a:r>
              <a:rPr lang="id-ID" sz="2000" smtClean="0"/>
              <a:t>atau tidak ada paksaan dan rintangan dari luar, sehingga dapat bergerak kemanapun.</a:t>
            </a:r>
          </a:p>
          <a:p>
            <a:pPr marL="971550" lvl="1" indent="-514350">
              <a:buFont typeface="+mj-lt"/>
              <a:buAutoNum type="arabicPeriod"/>
            </a:pPr>
            <a:endParaRPr lang="id-ID" sz="2000" smtClean="0"/>
          </a:p>
          <a:p>
            <a:pPr marL="971550" lvl="1" indent="-514350">
              <a:buFont typeface="+mj-lt"/>
              <a:buAutoNum type="arabicPeriod"/>
            </a:pPr>
            <a:r>
              <a:rPr lang="id-ID" sz="2000" b="1" smtClean="0"/>
              <a:t>Kebebasan Yuridis</a:t>
            </a:r>
            <a:r>
              <a:rPr lang="id-ID" sz="2000" smtClean="0"/>
              <a:t>, atau kebebasan yang dijamin oleh hukum, sebagai syarat fisis dan sosial yang perlu dipenuhi agar kita dapat menjalankan kebebasan secara konkrit ketika mewujudkan kemungkinan-kemungkinan yang terpendam dalam setiap manusia di bidang sosial, ekonomi dan politik.</a:t>
            </a:r>
          </a:p>
          <a:p>
            <a:pPr marL="971550" lvl="1" indent="-514350">
              <a:buFont typeface="+mj-lt"/>
              <a:buAutoNum type="arabicPeriod"/>
            </a:pPr>
            <a:endParaRPr lang="id-ID" sz="2000" smtClean="0"/>
          </a:p>
          <a:p>
            <a:pPr marL="971550" lvl="1" indent="-514350">
              <a:buFont typeface="+mj-lt"/>
              <a:buAutoNum type="arabicPeriod"/>
            </a:pPr>
            <a:endParaRPr lang="id-ID" sz="2000" smtClean="0"/>
          </a:p>
          <a:p>
            <a:pPr marL="971550" lvl="1" indent="-514350">
              <a:buFont typeface="+mj-lt"/>
              <a:buAutoNum type="arabicPeriod"/>
            </a:pPr>
            <a:endParaRPr lang="id-ID" sz="2000"/>
          </a:p>
        </p:txBody>
      </p:sp>
    </p:spTree>
    <p:extLst>
      <p:ext uri="{BB962C8B-B14F-4D97-AF65-F5344CB8AC3E}">
        <p14:creationId xmlns:p14="http://schemas.microsoft.com/office/powerpoint/2010/main" xmlns="" val="2971539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4"/>
            </a:pPr>
            <a:r>
              <a:rPr lang="id-ID" sz="2000" b="1" smtClean="0"/>
              <a:t>Kebebasan Psikologis </a:t>
            </a:r>
            <a:r>
              <a:rPr lang="id-ID" sz="2000" smtClean="0"/>
              <a:t>atau </a:t>
            </a:r>
            <a:r>
              <a:rPr lang="id-ID" sz="2000" i="1" smtClean="0"/>
              <a:t>free </a:t>
            </a:r>
            <a:r>
              <a:rPr lang="id-ID" sz="2000" smtClean="0"/>
              <a:t>(bebas begitu saja)</a:t>
            </a:r>
            <a:r>
              <a:rPr lang="id-ID" sz="2000" b="1" smtClean="0"/>
              <a:t>.</a:t>
            </a:r>
            <a:r>
              <a:rPr lang="id-ID" sz="2000" smtClean="0"/>
              <a:t> Kemampuan atau kehendak bebas (</a:t>
            </a:r>
            <a:r>
              <a:rPr lang="id-ID" sz="2000" i="1" smtClean="0"/>
              <a:t>free will</a:t>
            </a:r>
            <a:r>
              <a:rPr lang="id-ID" sz="2000" smtClean="0"/>
              <a:t>) ketika memilih untuk mengembangkan dan mengarahkan hidup dengan rasionya (bisa berpikir sebelum bertindak) atau menentukan sendiri (Aku adalah Subyek sekaligus Obyek), sehingga tahu apa yang akan dilakukan dan makna dari proses selanjutnya.</a:t>
            </a:r>
          </a:p>
          <a:p>
            <a:pPr marL="514350" indent="-514350">
              <a:buFont typeface="+mj-lt"/>
              <a:buAutoNum type="arabicPeriod" startAt="4"/>
            </a:pPr>
            <a:endParaRPr lang="id-ID" sz="2000" smtClean="0"/>
          </a:p>
          <a:p>
            <a:pPr marL="514350" indent="-514350">
              <a:buFont typeface="+mj-lt"/>
              <a:buAutoNum type="arabicPeriod" startAt="4"/>
            </a:pPr>
            <a:r>
              <a:rPr lang="id-ID" sz="2000" b="1" smtClean="0"/>
              <a:t>Kebebasan Moral (Kebebasan Psikologi Plus) </a:t>
            </a:r>
            <a:r>
              <a:rPr lang="id-ID" sz="2000" smtClean="0"/>
              <a:t>atau voluntari (sukarela); sehingga kebebasan moral diartikan sebagai kekbebasan tanpa paksaan moral. </a:t>
            </a:r>
          </a:p>
          <a:p>
            <a:pPr marL="514350" indent="-514350">
              <a:buFont typeface="+mj-lt"/>
              <a:buAutoNum type="arabicPeriod" startAt="4"/>
            </a:pPr>
            <a:endParaRPr lang="id-ID" sz="2000" smtClean="0"/>
          </a:p>
          <a:p>
            <a:pPr marL="514350" indent="-514350">
              <a:buFont typeface="+mj-lt"/>
              <a:buAutoNum type="arabicPeriod" startAt="4"/>
            </a:pPr>
            <a:r>
              <a:rPr lang="id-ID" sz="2000" b="1" smtClean="0"/>
              <a:t>Kebebasan Eksistensial. </a:t>
            </a:r>
            <a:r>
              <a:rPr lang="id-ID" sz="2000" smtClean="0"/>
              <a:t> Kebebasan menyeluruh yang menyangkut seluruh pribadi manusia yang berbeda dengan mahluk lain, dan tidak terbatas pada salah satu aspek saja (memiliki dirinya sendiri); atau mencapai taraf otonomi, kedewasaan, otentisitas, kematangan rohani. Terbebas dari alienasi atau keterasingan atas dirinya sendiri.</a:t>
            </a:r>
          </a:p>
          <a:p>
            <a:pPr marL="0" indent="0">
              <a:buNone/>
            </a:pPr>
            <a:endParaRPr lang="id-ID" sz="2000" smtClean="0"/>
          </a:p>
          <a:p>
            <a:pPr marL="0" indent="0">
              <a:buNone/>
            </a:pPr>
            <a:endParaRPr lang="id-ID" sz="2000"/>
          </a:p>
        </p:txBody>
      </p:sp>
    </p:spTree>
    <p:extLst>
      <p:ext uri="{BB962C8B-B14F-4D97-AF65-F5344CB8AC3E}">
        <p14:creationId xmlns:p14="http://schemas.microsoft.com/office/powerpoint/2010/main" xmlns="" val="3884264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lstStyle/>
          <a:p>
            <a:r>
              <a:rPr lang="id-ID" b="1" smtClean="0">
                <a:solidFill>
                  <a:schemeClr val="bg1"/>
                </a:solidFill>
              </a:rPr>
              <a:t>Peran Negara</a:t>
            </a:r>
            <a:endParaRPr lang="id-ID" b="1">
              <a:solidFill>
                <a:schemeClr val="bg1"/>
              </a:solidFill>
            </a:endParaRPr>
          </a:p>
        </p:txBody>
      </p:sp>
      <p:sp>
        <p:nvSpPr>
          <p:cNvPr id="3" name="Content Placeholder 2"/>
          <p:cNvSpPr>
            <a:spLocks noGrp="1"/>
          </p:cNvSpPr>
          <p:nvPr>
            <p:ph idx="1"/>
          </p:nvPr>
        </p:nvSpPr>
        <p:spPr/>
        <p:txBody>
          <a:bodyPr>
            <a:normAutofit/>
          </a:bodyPr>
          <a:lstStyle/>
          <a:p>
            <a:r>
              <a:rPr lang="id-ID" sz="2000" smtClean="0"/>
              <a:t>Negara mengupayakan kesejahteraan umum, harus menjamin dan memajukan kebebasan rakyatnya.</a:t>
            </a:r>
          </a:p>
          <a:p>
            <a:r>
              <a:rPr lang="id-ID" sz="2000" smtClean="0"/>
              <a:t>Pengertian bernegara akan mengandung faktor kekerasan terhadap kebebasan ketika menjalankan produk hukum,</a:t>
            </a:r>
          </a:p>
          <a:p>
            <a:r>
              <a:rPr lang="id-ID" sz="2000" smtClean="0"/>
              <a:t>Kebebasan dalam bernegara didasarkan pada:</a:t>
            </a:r>
          </a:p>
          <a:p>
            <a:pPr marL="971550" lvl="1" indent="-514350">
              <a:buFont typeface="+mj-lt"/>
              <a:buAutoNum type="arabicPeriod"/>
            </a:pPr>
            <a:r>
              <a:rPr lang="id-ID" sz="2000" b="1" smtClean="0"/>
              <a:t>Hukum Kodrat</a:t>
            </a:r>
            <a:r>
              <a:rPr lang="id-ID" sz="2000" smtClean="0"/>
              <a:t>. Negara tidak boleh menghilangkan dan merintanginya. Negara bertugas menjamin dan menegakkan kebebasan yang asasi dari manusia.</a:t>
            </a:r>
          </a:p>
          <a:p>
            <a:pPr marL="971550" lvl="1" indent="-514350">
              <a:buFont typeface="+mj-lt"/>
              <a:buAutoNum type="arabicPeriod"/>
            </a:pPr>
            <a:endParaRPr lang="id-ID" sz="2000" b="1" smtClean="0"/>
          </a:p>
          <a:p>
            <a:pPr marL="971550" lvl="1" indent="-514350">
              <a:buFont typeface="+mj-lt"/>
              <a:buAutoNum type="arabicPeriod"/>
            </a:pPr>
            <a:r>
              <a:rPr lang="id-ID" sz="2000" b="1" smtClean="0"/>
              <a:t>Hukum Positif</a:t>
            </a:r>
            <a:r>
              <a:rPr lang="id-ID" sz="2000" smtClean="0"/>
              <a:t>. Kebebasan sebagai hasil produk hukum.</a:t>
            </a:r>
            <a:endParaRPr lang="id-ID" sz="2000"/>
          </a:p>
        </p:txBody>
      </p:sp>
    </p:spTree>
    <p:extLst>
      <p:ext uri="{BB962C8B-B14F-4D97-AF65-F5344CB8AC3E}">
        <p14:creationId xmlns:p14="http://schemas.microsoft.com/office/powerpoint/2010/main" xmlns="" val="2882731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lstStyle/>
          <a:p>
            <a:r>
              <a:rPr lang="id-ID" b="1" smtClean="0">
                <a:solidFill>
                  <a:schemeClr val="bg1"/>
                </a:solidFill>
              </a:rPr>
              <a:t>Beberapa Masalah Kebebasan</a:t>
            </a:r>
            <a:endParaRPr lang="id-ID" b="1">
              <a:solidFill>
                <a:schemeClr val="bg1"/>
              </a:solidFill>
            </a:endParaRPr>
          </a:p>
        </p:txBody>
      </p:sp>
      <p:sp>
        <p:nvSpPr>
          <p:cNvPr id="3" name="Content Placeholder 2"/>
          <p:cNvSpPr>
            <a:spLocks noGrp="1"/>
          </p:cNvSpPr>
          <p:nvPr>
            <p:ph idx="1"/>
          </p:nvPr>
        </p:nvSpPr>
        <p:spPr/>
        <p:txBody>
          <a:bodyPr>
            <a:normAutofit/>
          </a:bodyPr>
          <a:lstStyle/>
          <a:p>
            <a:pPr marL="441325" indent="-441325">
              <a:buFont typeface="+mj-lt"/>
              <a:buAutoNum type="alphaUcPeriod"/>
            </a:pPr>
            <a:r>
              <a:rPr lang="id-ID" sz="2000" b="1" smtClean="0"/>
              <a:t>Kebebasan Negatif dan Kebebasan Positif</a:t>
            </a:r>
          </a:p>
          <a:p>
            <a:pPr marL="725488" lvl="1" indent="-363538">
              <a:buFont typeface="+mj-lt"/>
              <a:buAutoNum type="arabicPeriod"/>
            </a:pPr>
            <a:r>
              <a:rPr lang="id-ID" sz="2000" smtClean="0"/>
              <a:t>Tuntutan kebebasan dari..... (aspek negatif)</a:t>
            </a:r>
          </a:p>
          <a:p>
            <a:pPr marL="725488" lvl="1" indent="-325438">
              <a:buFont typeface="+mj-lt"/>
              <a:buAutoNum type="arabicPeriod"/>
            </a:pPr>
            <a:r>
              <a:rPr lang="id-ID" sz="2000" smtClean="0"/>
              <a:t>Tuntutan kebebasan untuk....(aspek positif)</a:t>
            </a:r>
          </a:p>
          <a:p>
            <a:pPr marL="725488" lvl="1" indent="-325438">
              <a:buFont typeface="+mj-lt"/>
              <a:buAutoNum type="arabicPeriod"/>
            </a:pPr>
            <a:endParaRPr lang="id-ID" sz="2000" smtClean="0"/>
          </a:p>
          <a:p>
            <a:pPr marL="514350" indent="-514350">
              <a:buFont typeface="+mj-lt"/>
              <a:buAutoNum type="alphaUcPeriod"/>
            </a:pPr>
            <a:r>
              <a:rPr lang="id-ID" sz="2000" b="1" smtClean="0"/>
              <a:t>Batas-batas Kebebasan</a:t>
            </a:r>
          </a:p>
          <a:p>
            <a:pPr lvl="1" indent="-342900">
              <a:buAutoNum type="arabicPeriod"/>
            </a:pPr>
            <a:r>
              <a:rPr lang="id-ID" sz="2000" smtClean="0"/>
              <a:t>Faktor dari dalam  yang bersifat fisik dan psikis (</a:t>
            </a:r>
            <a:r>
              <a:rPr lang="id-ID" sz="2000" i="1" smtClean="0"/>
              <a:t>nature</a:t>
            </a:r>
            <a:r>
              <a:rPr lang="id-ID" sz="2000" smtClean="0"/>
              <a:t>) dan </a:t>
            </a:r>
            <a:r>
              <a:rPr lang="id-ID" sz="2000" i="1" smtClean="0"/>
              <a:t>nurture</a:t>
            </a:r>
          </a:p>
          <a:p>
            <a:pPr lvl="1" indent="-342900">
              <a:buAutoNum type="arabicPeriod"/>
            </a:pPr>
            <a:r>
              <a:rPr lang="id-ID" sz="2000" smtClean="0"/>
              <a:t>Lingkungan alam dan sosial</a:t>
            </a:r>
          </a:p>
          <a:p>
            <a:pPr lvl="1" indent="-342900">
              <a:buAutoNum type="arabicPeriod"/>
            </a:pPr>
            <a:r>
              <a:rPr lang="id-ID" sz="2000" smtClean="0"/>
              <a:t>Kebebasan orang lain,</a:t>
            </a:r>
          </a:p>
          <a:p>
            <a:pPr lvl="1" indent="-342900">
              <a:buAutoNum type="arabicPeriod"/>
            </a:pPr>
            <a:r>
              <a:rPr lang="id-ID" sz="2000" smtClean="0"/>
              <a:t>Generasi mendatang (prinsip </a:t>
            </a:r>
            <a:r>
              <a:rPr lang="id-ID" sz="2000" i="1" smtClean="0"/>
              <a:t>sustainable</a:t>
            </a:r>
            <a:r>
              <a:rPr lang="id-ID" sz="2000" smtClean="0"/>
              <a:t>)</a:t>
            </a:r>
          </a:p>
          <a:p>
            <a:pPr lvl="1" indent="-342900">
              <a:buAutoNum type="arabicPeriod"/>
            </a:pPr>
            <a:endParaRPr lang="id-ID" sz="2000" smtClean="0"/>
          </a:p>
          <a:p>
            <a:pPr lvl="1" indent="-342900">
              <a:buAutoNum type="arabicPeriod"/>
            </a:pPr>
            <a:endParaRPr lang="id-ID" sz="2000" smtClean="0"/>
          </a:p>
        </p:txBody>
      </p:sp>
    </p:spTree>
    <p:extLst>
      <p:ext uri="{BB962C8B-B14F-4D97-AF65-F5344CB8AC3E}">
        <p14:creationId xmlns:p14="http://schemas.microsoft.com/office/powerpoint/2010/main" xmlns="" val="635510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normAutofit fontScale="90000"/>
          </a:bodyPr>
          <a:lstStyle/>
          <a:p>
            <a:r>
              <a:rPr lang="id-ID" b="1" smtClean="0">
                <a:solidFill>
                  <a:schemeClr val="bg1"/>
                </a:solidFill>
              </a:rPr>
              <a:t>Apakah Kebebasan Bertingkah-laku Bisa Diramalkan?</a:t>
            </a:r>
            <a:endParaRPr lang="id-ID" b="1">
              <a:solidFill>
                <a:schemeClr val="bg1"/>
              </a:solidFill>
            </a:endParaRPr>
          </a:p>
        </p:txBody>
      </p:sp>
      <p:sp>
        <p:nvSpPr>
          <p:cNvPr id="3" name="Content Placeholder 2"/>
          <p:cNvSpPr>
            <a:spLocks noGrp="1"/>
          </p:cNvSpPr>
          <p:nvPr>
            <p:ph idx="1"/>
          </p:nvPr>
        </p:nvSpPr>
        <p:spPr/>
        <p:txBody>
          <a:bodyPr>
            <a:normAutofit fontScale="77500" lnSpcReduction="20000"/>
          </a:bodyPr>
          <a:lstStyle/>
          <a:p>
            <a:pPr marL="0" indent="0">
              <a:buNone/>
            </a:pPr>
            <a:r>
              <a:rPr lang="id-ID" b="1" smtClean="0"/>
              <a:t>EE Schumacher</a:t>
            </a:r>
          </a:p>
          <a:p>
            <a:pPr marL="514350" indent="-514350">
              <a:buFont typeface="+mj-lt"/>
              <a:buAutoNum type="arabicPeriod"/>
            </a:pPr>
            <a:r>
              <a:rPr lang="id-ID" smtClean="0"/>
              <a:t>Pada prinsipnya, alam di luar manusia dapat diramalkan,</a:t>
            </a:r>
          </a:p>
          <a:p>
            <a:pPr marL="514350" indent="-514350">
              <a:buFont typeface="+mj-lt"/>
              <a:buAutoNum type="arabicPeriod"/>
            </a:pPr>
            <a:endParaRPr lang="id-ID" smtClean="0"/>
          </a:p>
          <a:p>
            <a:pPr marL="514350" indent="-514350">
              <a:buFont typeface="+mj-lt"/>
              <a:buAutoNum type="arabicPeriod"/>
            </a:pPr>
            <a:r>
              <a:rPr lang="id-ID" smtClean="0"/>
              <a:t>Kelompok besar manusia dapat yang melakukan hal-hal normal atau rutin, dapat diramalkan pola-polanya; </a:t>
            </a:r>
          </a:p>
          <a:p>
            <a:pPr marL="514350" indent="-514350">
              <a:buFont typeface="+mj-lt"/>
              <a:buAutoNum type="arabicPeriod"/>
            </a:pPr>
            <a:endParaRPr lang="id-ID" smtClean="0"/>
          </a:p>
          <a:p>
            <a:pPr marL="514350" indent="-514350">
              <a:buFont typeface="+mj-lt"/>
              <a:buAutoNum type="arabicPeriod"/>
            </a:pPr>
            <a:r>
              <a:rPr lang="id-ID" smtClean="0"/>
              <a:t>Ketaatan manusia pada perencanaan akan dapat diramalkan tingkah-lakunya; manusia terkesan telah menyingkirkan kebebasannya,</a:t>
            </a:r>
          </a:p>
          <a:p>
            <a:pPr marL="514350" indent="-514350">
              <a:buFont typeface="+mj-lt"/>
              <a:buAutoNum type="arabicPeriod"/>
            </a:pPr>
            <a:endParaRPr lang="id-ID" smtClean="0"/>
          </a:p>
          <a:p>
            <a:pPr marL="514350" indent="-514350">
              <a:buFont typeface="+mj-lt"/>
              <a:buAutoNum type="arabicPeriod"/>
            </a:pPr>
            <a:r>
              <a:rPr lang="id-ID" smtClean="0"/>
              <a:t>Pada prinsipnya keputusan yang diambil perorangan tidak dapat diramalkan.</a:t>
            </a:r>
            <a:endParaRPr lang="id-ID"/>
          </a:p>
        </p:txBody>
      </p:sp>
    </p:spTree>
    <p:extLst>
      <p:ext uri="{BB962C8B-B14F-4D97-AF65-F5344CB8AC3E}">
        <p14:creationId xmlns:p14="http://schemas.microsoft.com/office/powerpoint/2010/main" xmlns="" val="3765343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p:cTn id="35"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527</Words>
  <Application>Microsoft Office PowerPoint</Application>
  <PresentationFormat>On-screen Show (4:3)</PresentationFormat>
  <Paragraphs>56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KEBEBASAN</vt:lpstr>
      <vt:lpstr>Kebebasan </vt:lpstr>
      <vt:lpstr>Beberapa Arti Kebebasan</vt:lpstr>
      <vt:lpstr>Slide 4</vt:lpstr>
      <vt:lpstr>Slide 5</vt:lpstr>
      <vt:lpstr>Peran Negara</vt:lpstr>
      <vt:lpstr>Beberapa Masalah Kebebasan</vt:lpstr>
      <vt:lpstr>Apakah Kebebasan Bertingkah-laku Bisa Diramalkan?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KEBEBASAN</dc:title>
  <dc:creator>ASUS</dc:creator>
  <cp:lastModifiedBy>A.306</cp:lastModifiedBy>
  <cp:revision>18</cp:revision>
  <dcterms:created xsi:type="dcterms:W3CDTF">2015-09-15T16:15:06Z</dcterms:created>
  <dcterms:modified xsi:type="dcterms:W3CDTF">2019-11-27T09:26:52Z</dcterms:modified>
</cp:coreProperties>
</file>