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 varScale="1">
        <p:scale>
          <a:sx n="63" d="100"/>
          <a:sy n="63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D1993-BF90-4F5E-8808-FD490D09A5B7}" type="datetimeFigureOut">
              <a:rPr lang="en-US" smtClean="0"/>
              <a:pPr/>
              <a:t>2/13/2019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882C0-C52F-4177-8A55-DBBC6FA0ECB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483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F4DA-E6D0-4E3F-8236-0E78DADAB4A7}" type="datetimeFigureOut">
              <a:rPr lang="en-US" smtClean="0"/>
              <a:pPr/>
              <a:t>2/13/2019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56295-3DB9-4490-8836-1D69B32755F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142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6295-3DB9-4490-8836-1D69B32755FF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89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BE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5A64EC-3DB0-43EB-9E3A-D73EABD6027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1714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8445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5176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1907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28638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35369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>
            <a:off x="42100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55562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48831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62293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69024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7575550" y="6640513"/>
            <a:ext cx="608013" cy="217487"/>
          </a:xfrm>
          <a:prstGeom prst="parallelogram">
            <a:avLst>
              <a:gd name="adj" fmla="val 69891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 rot="-1528748">
            <a:off x="8782050" y="565626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8250238" y="6640513"/>
            <a:ext cx="608012" cy="217487"/>
          </a:xfrm>
          <a:prstGeom prst="parallelogram">
            <a:avLst>
              <a:gd name="adj" fmla="val 69891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 flipH="1">
            <a:off x="8943975" y="6648450"/>
            <a:ext cx="200025" cy="209550"/>
          </a:xfrm>
          <a:prstGeom prst="rtTriangle">
            <a:avLst/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8" name="AutoShape 22"/>
          <p:cNvSpPr>
            <a:spLocks noChangeArrowheads="1"/>
          </p:cNvSpPr>
          <p:nvPr/>
        </p:nvSpPr>
        <p:spPr bwMode="auto">
          <a:xfrm rot="-1528748">
            <a:off x="8782050" y="4603750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 rot="-1528748">
            <a:off x="8782050" y="512921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 rot="-1528748">
            <a:off x="8782050" y="3549650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 rot="-1528748">
            <a:off x="8782050" y="4076700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 rot="-1528748">
            <a:off x="8782050" y="2497138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 rot="-1528748">
            <a:off x="8782050" y="3024188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 rot="-1528748">
            <a:off x="8782050" y="618331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5" name="AutoShape 29"/>
          <p:cNvSpPr>
            <a:spLocks noChangeArrowheads="1"/>
          </p:cNvSpPr>
          <p:nvPr/>
        </p:nvSpPr>
        <p:spPr bwMode="auto">
          <a:xfrm rot="-1528748">
            <a:off x="8782050" y="1444625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 rot="-1528748">
            <a:off x="8782050" y="39211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7" name="AutoShape 31"/>
          <p:cNvSpPr>
            <a:spLocks noChangeArrowheads="1"/>
          </p:cNvSpPr>
          <p:nvPr/>
        </p:nvSpPr>
        <p:spPr bwMode="auto">
          <a:xfrm rot="-1528748">
            <a:off x="8782050" y="917575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 rot="-1528748">
            <a:off x="8782050" y="1970088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4572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11303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18034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2" name="AutoShape 36"/>
          <p:cNvSpPr>
            <a:spLocks noChangeArrowheads="1"/>
          </p:cNvSpPr>
          <p:nvPr/>
        </p:nvSpPr>
        <p:spPr bwMode="auto">
          <a:xfrm>
            <a:off x="24765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31496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38227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5" name="AutoShape 39"/>
          <p:cNvSpPr>
            <a:spLocks noChangeArrowheads="1"/>
          </p:cNvSpPr>
          <p:nvPr/>
        </p:nvSpPr>
        <p:spPr bwMode="auto">
          <a:xfrm>
            <a:off x="44958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58420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51689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8" name="AutoShape 42"/>
          <p:cNvSpPr>
            <a:spLocks noChangeArrowheads="1"/>
          </p:cNvSpPr>
          <p:nvPr/>
        </p:nvSpPr>
        <p:spPr bwMode="auto">
          <a:xfrm>
            <a:off x="65151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59" name="AutoShape 43"/>
          <p:cNvSpPr>
            <a:spLocks noChangeArrowheads="1"/>
          </p:cNvSpPr>
          <p:nvPr/>
        </p:nvSpPr>
        <p:spPr bwMode="auto">
          <a:xfrm>
            <a:off x="71882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0" name="AutoShape 44"/>
          <p:cNvSpPr>
            <a:spLocks noChangeArrowheads="1"/>
          </p:cNvSpPr>
          <p:nvPr/>
        </p:nvSpPr>
        <p:spPr bwMode="auto">
          <a:xfrm>
            <a:off x="78613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8535988" y="0"/>
            <a:ext cx="608012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 rot="-1528748">
            <a:off x="-87313" y="6318250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3" name="AutoShape 47"/>
          <p:cNvSpPr>
            <a:spLocks noChangeArrowheads="1"/>
          </p:cNvSpPr>
          <p:nvPr/>
        </p:nvSpPr>
        <p:spPr bwMode="auto">
          <a:xfrm rot="-1528748">
            <a:off x="-87313" y="524351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4" name="AutoShape 48"/>
          <p:cNvSpPr>
            <a:spLocks noChangeArrowheads="1"/>
          </p:cNvSpPr>
          <p:nvPr/>
        </p:nvSpPr>
        <p:spPr bwMode="auto">
          <a:xfrm rot="-1528748">
            <a:off x="-87313" y="578008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5" name="AutoShape 49"/>
          <p:cNvSpPr>
            <a:spLocks noChangeArrowheads="1"/>
          </p:cNvSpPr>
          <p:nvPr/>
        </p:nvSpPr>
        <p:spPr bwMode="auto">
          <a:xfrm rot="-1528748">
            <a:off x="-87313" y="417036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 rot="-1528748">
            <a:off x="-87313" y="470693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7" name="AutoShape 51"/>
          <p:cNvSpPr>
            <a:spLocks noChangeArrowheads="1"/>
          </p:cNvSpPr>
          <p:nvPr/>
        </p:nvSpPr>
        <p:spPr bwMode="auto">
          <a:xfrm rot="-1528748">
            <a:off x="-87313" y="309721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8" name="AutoShape 52"/>
          <p:cNvSpPr>
            <a:spLocks noChangeArrowheads="1"/>
          </p:cNvSpPr>
          <p:nvPr/>
        </p:nvSpPr>
        <p:spPr bwMode="auto">
          <a:xfrm rot="-1528748">
            <a:off x="-87313" y="363378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69" name="AutoShape 53"/>
          <p:cNvSpPr>
            <a:spLocks noChangeArrowheads="1"/>
          </p:cNvSpPr>
          <p:nvPr/>
        </p:nvSpPr>
        <p:spPr bwMode="auto">
          <a:xfrm rot="-1528748">
            <a:off x="-87313" y="41433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70" name="AutoShape 54"/>
          <p:cNvSpPr>
            <a:spLocks noChangeArrowheads="1"/>
          </p:cNvSpPr>
          <p:nvPr/>
        </p:nvSpPr>
        <p:spPr bwMode="auto">
          <a:xfrm rot="-1528748">
            <a:off x="-87313" y="202406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 rot="-1528748">
            <a:off x="-87313" y="95091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 rot="-1528748">
            <a:off x="-87313" y="148748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 rot="-1528748">
            <a:off x="-87313" y="256063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 flipV="1">
            <a:off x="0" y="0"/>
            <a:ext cx="360363" cy="360363"/>
          </a:xfrm>
          <a:prstGeom prst="rtTriangle">
            <a:avLst/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671888" y="547688"/>
            <a:ext cx="1798637" cy="890587"/>
            <a:chOff x="3107" y="345"/>
            <a:chExt cx="1133" cy="561"/>
          </a:xfrm>
        </p:grpSpPr>
        <p:sp>
          <p:nvSpPr>
            <p:cNvPr id="34876" name="Freeform 60"/>
            <p:cNvSpPr>
              <a:spLocks/>
            </p:cNvSpPr>
            <p:nvPr/>
          </p:nvSpPr>
          <p:spPr bwMode="auto">
            <a:xfrm rot="10800000">
              <a:off x="3107" y="821"/>
              <a:ext cx="1133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453"/>
                </a:cxn>
                <a:cxn ang="0">
                  <a:pos x="907" y="0"/>
                </a:cxn>
                <a:cxn ang="0">
                  <a:pos x="1360" y="453"/>
                </a:cxn>
                <a:cxn ang="0">
                  <a:pos x="1814" y="0"/>
                </a:cxn>
                <a:cxn ang="0">
                  <a:pos x="2268" y="453"/>
                </a:cxn>
                <a:cxn ang="0">
                  <a:pos x="2721" y="0"/>
                </a:cxn>
                <a:cxn ang="0">
                  <a:pos x="3175" y="453"/>
                </a:cxn>
                <a:cxn ang="0">
                  <a:pos x="3628" y="0"/>
                </a:cxn>
              </a:cxnLst>
              <a:rect l="0" t="0" r="r" b="b"/>
              <a:pathLst>
                <a:path w="3628" h="453">
                  <a:moveTo>
                    <a:pt x="0" y="0"/>
                  </a:moveTo>
                  <a:cubicBezTo>
                    <a:pt x="151" y="226"/>
                    <a:pt x="302" y="453"/>
                    <a:pt x="453" y="453"/>
                  </a:cubicBezTo>
                  <a:cubicBezTo>
                    <a:pt x="604" y="453"/>
                    <a:pt x="756" y="0"/>
                    <a:pt x="907" y="0"/>
                  </a:cubicBezTo>
                  <a:cubicBezTo>
                    <a:pt x="1058" y="0"/>
                    <a:pt x="1209" y="453"/>
                    <a:pt x="1360" y="453"/>
                  </a:cubicBezTo>
                  <a:cubicBezTo>
                    <a:pt x="1511" y="453"/>
                    <a:pt x="1663" y="0"/>
                    <a:pt x="1814" y="0"/>
                  </a:cubicBezTo>
                  <a:cubicBezTo>
                    <a:pt x="1965" y="0"/>
                    <a:pt x="2117" y="453"/>
                    <a:pt x="2268" y="453"/>
                  </a:cubicBezTo>
                  <a:cubicBezTo>
                    <a:pt x="2419" y="453"/>
                    <a:pt x="2570" y="0"/>
                    <a:pt x="2721" y="0"/>
                  </a:cubicBezTo>
                  <a:cubicBezTo>
                    <a:pt x="2872" y="0"/>
                    <a:pt x="3024" y="453"/>
                    <a:pt x="3175" y="453"/>
                  </a:cubicBezTo>
                  <a:cubicBezTo>
                    <a:pt x="3326" y="453"/>
                    <a:pt x="3477" y="226"/>
                    <a:pt x="3628" y="0"/>
                  </a:cubicBezTo>
                </a:path>
              </a:pathLst>
            </a:custGeom>
            <a:noFill/>
            <a:ln w="28575" cmpd="sng">
              <a:solidFill>
                <a:srgbClr val="C81E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4877" name="Freeform 61"/>
            <p:cNvSpPr>
              <a:spLocks/>
            </p:cNvSpPr>
            <p:nvPr/>
          </p:nvSpPr>
          <p:spPr bwMode="auto">
            <a:xfrm rot="10800000">
              <a:off x="3107" y="702"/>
              <a:ext cx="1133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453"/>
                </a:cxn>
                <a:cxn ang="0">
                  <a:pos x="907" y="0"/>
                </a:cxn>
                <a:cxn ang="0">
                  <a:pos x="1360" y="453"/>
                </a:cxn>
                <a:cxn ang="0">
                  <a:pos x="1814" y="0"/>
                </a:cxn>
                <a:cxn ang="0">
                  <a:pos x="2268" y="453"/>
                </a:cxn>
                <a:cxn ang="0">
                  <a:pos x="2721" y="0"/>
                </a:cxn>
                <a:cxn ang="0">
                  <a:pos x="3175" y="453"/>
                </a:cxn>
                <a:cxn ang="0">
                  <a:pos x="3628" y="0"/>
                </a:cxn>
              </a:cxnLst>
              <a:rect l="0" t="0" r="r" b="b"/>
              <a:pathLst>
                <a:path w="3628" h="453">
                  <a:moveTo>
                    <a:pt x="0" y="0"/>
                  </a:moveTo>
                  <a:cubicBezTo>
                    <a:pt x="151" y="226"/>
                    <a:pt x="302" y="453"/>
                    <a:pt x="453" y="453"/>
                  </a:cubicBezTo>
                  <a:cubicBezTo>
                    <a:pt x="604" y="453"/>
                    <a:pt x="756" y="0"/>
                    <a:pt x="907" y="0"/>
                  </a:cubicBezTo>
                  <a:cubicBezTo>
                    <a:pt x="1058" y="0"/>
                    <a:pt x="1209" y="453"/>
                    <a:pt x="1360" y="453"/>
                  </a:cubicBezTo>
                  <a:cubicBezTo>
                    <a:pt x="1511" y="453"/>
                    <a:pt x="1663" y="0"/>
                    <a:pt x="1814" y="0"/>
                  </a:cubicBezTo>
                  <a:cubicBezTo>
                    <a:pt x="1965" y="0"/>
                    <a:pt x="2117" y="453"/>
                    <a:pt x="2268" y="453"/>
                  </a:cubicBezTo>
                  <a:cubicBezTo>
                    <a:pt x="2419" y="453"/>
                    <a:pt x="2570" y="0"/>
                    <a:pt x="2721" y="0"/>
                  </a:cubicBezTo>
                  <a:cubicBezTo>
                    <a:pt x="2872" y="0"/>
                    <a:pt x="3024" y="453"/>
                    <a:pt x="3175" y="453"/>
                  </a:cubicBezTo>
                  <a:cubicBezTo>
                    <a:pt x="3326" y="453"/>
                    <a:pt x="3477" y="226"/>
                    <a:pt x="3628" y="0"/>
                  </a:cubicBezTo>
                </a:path>
              </a:pathLst>
            </a:custGeom>
            <a:noFill/>
            <a:ln w="28575" cmpd="sng">
              <a:solidFill>
                <a:srgbClr val="C81E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4878" name="Freeform 62"/>
            <p:cNvSpPr>
              <a:spLocks/>
            </p:cNvSpPr>
            <p:nvPr/>
          </p:nvSpPr>
          <p:spPr bwMode="auto">
            <a:xfrm rot="10800000">
              <a:off x="3107" y="583"/>
              <a:ext cx="1133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453"/>
                </a:cxn>
                <a:cxn ang="0">
                  <a:pos x="907" y="0"/>
                </a:cxn>
                <a:cxn ang="0">
                  <a:pos x="1360" y="453"/>
                </a:cxn>
                <a:cxn ang="0">
                  <a:pos x="1814" y="0"/>
                </a:cxn>
                <a:cxn ang="0">
                  <a:pos x="2268" y="453"/>
                </a:cxn>
                <a:cxn ang="0">
                  <a:pos x="2721" y="0"/>
                </a:cxn>
                <a:cxn ang="0">
                  <a:pos x="3175" y="453"/>
                </a:cxn>
                <a:cxn ang="0">
                  <a:pos x="3628" y="0"/>
                </a:cxn>
              </a:cxnLst>
              <a:rect l="0" t="0" r="r" b="b"/>
              <a:pathLst>
                <a:path w="3628" h="453">
                  <a:moveTo>
                    <a:pt x="0" y="0"/>
                  </a:moveTo>
                  <a:cubicBezTo>
                    <a:pt x="151" y="226"/>
                    <a:pt x="302" y="453"/>
                    <a:pt x="453" y="453"/>
                  </a:cubicBezTo>
                  <a:cubicBezTo>
                    <a:pt x="604" y="453"/>
                    <a:pt x="756" y="0"/>
                    <a:pt x="907" y="0"/>
                  </a:cubicBezTo>
                  <a:cubicBezTo>
                    <a:pt x="1058" y="0"/>
                    <a:pt x="1209" y="453"/>
                    <a:pt x="1360" y="453"/>
                  </a:cubicBezTo>
                  <a:cubicBezTo>
                    <a:pt x="1511" y="453"/>
                    <a:pt x="1663" y="0"/>
                    <a:pt x="1814" y="0"/>
                  </a:cubicBezTo>
                  <a:cubicBezTo>
                    <a:pt x="1965" y="0"/>
                    <a:pt x="2117" y="453"/>
                    <a:pt x="2268" y="453"/>
                  </a:cubicBezTo>
                  <a:cubicBezTo>
                    <a:pt x="2419" y="453"/>
                    <a:pt x="2570" y="0"/>
                    <a:pt x="2721" y="0"/>
                  </a:cubicBezTo>
                  <a:cubicBezTo>
                    <a:pt x="2872" y="0"/>
                    <a:pt x="3024" y="453"/>
                    <a:pt x="3175" y="453"/>
                  </a:cubicBezTo>
                  <a:cubicBezTo>
                    <a:pt x="3326" y="453"/>
                    <a:pt x="3477" y="226"/>
                    <a:pt x="3628" y="0"/>
                  </a:cubicBezTo>
                </a:path>
              </a:pathLst>
            </a:custGeom>
            <a:noFill/>
            <a:ln w="28575" cmpd="sng">
              <a:solidFill>
                <a:srgbClr val="C81E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4879" name="Freeform 63"/>
            <p:cNvSpPr>
              <a:spLocks/>
            </p:cNvSpPr>
            <p:nvPr/>
          </p:nvSpPr>
          <p:spPr bwMode="auto">
            <a:xfrm rot="10800000">
              <a:off x="3107" y="464"/>
              <a:ext cx="1133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453"/>
                </a:cxn>
                <a:cxn ang="0">
                  <a:pos x="907" y="0"/>
                </a:cxn>
                <a:cxn ang="0">
                  <a:pos x="1360" y="453"/>
                </a:cxn>
                <a:cxn ang="0">
                  <a:pos x="1814" y="0"/>
                </a:cxn>
                <a:cxn ang="0">
                  <a:pos x="2268" y="453"/>
                </a:cxn>
                <a:cxn ang="0">
                  <a:pos x="2721" y="0"/>
                </a:cxn>
                <a:cxn ang="0">
                  <a:pos x="3175" y="453"/>
                </a:cxn>
                <a:cxn ang="0">
                  <a:pos x="3628" y="0"/>
                </a:cxn>
              </a:cxnLst>
              <a:rect l="0" t="0" r="r" b="b"/>
              <a:pathLst>
                <a:path w="3628" h="453">
                  <a:moveTo>
                    <a:pt x="0" y="0"/>
                  </a:moveTo>
                  <a:cubicBezTo>
                    <a:pt x="151" y="226"/>
                    <a:pt x="302" y="453"/>
                    <a:pt x="453" y="453"/>
                  </a:cubicBezTo>
                  <a:cubicBezTo>
                    <a:pt x="604" y="453"/>
                    <a:pt x="756" y="0"/>
                    <a:pt x="907" y="0"/>
                  </a:cubicBezTo>
                  <a:cubicBezTo>
                    <a:pt x="1058" y="0"/>
                    <a:pt x="1209" y="453"/>
                    <a:pt x="1360" y="453"/>
                  </a:cubicBezTo>
                  <a:cubicBezTo>
                    <a:pt x="1511" y="453"/>
                    <a:pt x="1663" y="0"/>
                    <a:pt x="1814" y="0"/>
                  </a:cubicBezTo>
                  <a:cubicBezTo>
                    <a:pt x="1965" y="0"/>
                    <a:pt x="2117" y="453"/>
                    <a:pt x="2268" y="453"/>
                  </a:cubicBezTo>
                  <a:cubicBezTo>
                    <a:pt x="2419" y="453"/>
                    <a:pt x="2570" y="0"/>
                    <a:pt x="2721" y="0"/>
                  </a:cubicBezTo>
                  <a:cubicBezTo>
                    <a:pt x="2872" y="0"/>
                    <a:pt x="3024" y="453"/>
                    <a:pt x="3175" y="453"/>
                  </a:cubicBezTo>
                  <a:cubicBezTo>
                    <a:pt x="3326" y="453"/>
                    <a:pt x="3477" y="226"/>
                    <a:pt x="3628" y="0"/>
                  </a:cubicBezTo>
                </a:path>
              </a:pathLst>
            </a:custGeom>
            <a:noFill/>
            <a:ln w="28575" cmpd="sng">
              <a:solidFill>
                <a:srgbClr val="C81E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4880" name="Freeform 64"/>
            <p:cNvSpPr>
              <a:spLocks/>
            </p:cNvSpPr>
            <p:nvPr/>
          </p:nvSpPr>
          <p:spPr bwMode="auto">
            <a:xfrm rot="10800000">
              <a:off x="3107" y="345"/>
              <a:ext cx="1133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453"/>
                </a:cxn>
                <a:cxn ang="0">
                  <a:pos x="907" y="0"/>
                </a:cxn>
                <a:cxn ang="0">
                  <a:pos x="1360" y="453"/>
                </a:cxn>
                <a:cxn ang="0">
                  <a:pos x="1814" y="0"/>
                </a:cxn>
                <a:cxn ang="0">
                  <a:pos x="2268" y="453"/>
                </a:cxn>
                <a:cxn ang="0">
                  <a:pos x="2721" y="0"/>
                </a:cxn>
                <a:cxn ang="0">
                  <a:pos x="3175" y="453"/>
                </a:cxn>
                <a:cxn ang="0">
                  <a:pos x="3628" y="0"/>
                </a:cxn>
              </a:cxnLst>
              <a:rect l="0" t="0" r="r" b="b"/>
              <a:pathLst>
                <a:path w="3628" h="453">
                  <a:moveTo>
                    <a:pt x="0" y="0"/>
                  </a:moveTo>
                  <a:cubicBezTo>
                    <a:pt x="151" y="226"/>
                    <a:pt x="302" y="453"/>
                    <a:pt x="453" y="453"/>
                  </a:cubicBezTo>
                  <a:cubicBezTo>
                    <a:pt x="604" y="453"/>
                    <a:pt x="756" y="0"/>
                    <a:pt x="907" y="0"/>
                  </a:cubicBezTo>
                  <a:cubicBezTo>
                    <a:pt x="1058" y="0"/>
                    <a:pt x="1209" y="453"/>
                    <a:pt x="1360" y="453"/>
                  </a:cubicBezTo>
                  <a:cubicBezTo>
                    <a:pt x="1511" y="453"/>
                    <a:pt x="1663" y="0"/>
                    <a:pt x="1814" y="0"/>
                  </a:cubicBezTo>
                  <a:cubicBezTo>
                    <a:pt x="1965" y="0"/>
                    <a:pt x="2117" y="453"/>
                    <a:pt x="2268" y="453"/>
                  </a:cubicBezTo>
                  <a:cubicBezTo>
                    <a:pt x="2419" y="453"/>
                    <a:pt x="2570" y="0"/>
                    <a:pt x="2721" y="0"/>
                  </a:cubicBezTo>
                  <a:cubicBezTo>
                    <a:pt x="2872" y="0"/>
                    <a:pt x="3024" y="453"/>
                    <a:pt x="3175" y="453"/>
                  </a:cubicBezTo>
                  <a:cubicBezTo>
                    <a:pt x="3326" y="453"/>
                    <a:pt x="3477" y="226"/>
                    <a:pt x="3628" y="0"/>
                  </a:cubicBezTo>
                </a:path>
              </a:pathLst>
            </a:custGeom>
            <a:noFill/>
            <a:ln w="28575" cmpd="sng">
              <a:solidFill>
                <a:srgbClr val="C81E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4881" name="Rectangle 65"/>
          <p:cNvSpPr>
            <a:spLocks noChangeArrowheads="1"/>
          </p:cNvSpPr>
          <p:nvPr/>
        </p:nvSpPr>
        <p:spPr bwMode="auto">
          <a:xfrm>
            <a:off x="701675" y="1000125"/>
            <a:ext cx="1800225" cy="358775"/>
          </a:xfrm>
          <a:prstGeom prst="rect">
            <a:avLst/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Par Avion</a:t>
            </a:r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701675" y="550863"/>
            <a:ext cx="1800225" cy="358775"/>
          </a:xfrm>
          <a:prstGeom prst="rect">
            <a:avLst/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Air Mail</a:t>
            </a:r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5922963" y="407988"/>
            <a:ext cx="1169987" cy="1169987"/>
          </a:xfrm>
          <a:prstGeom prst="ellipse">
            <a:avLst/>
          </a:prstGeom>
          <a:noFill/>
          <a:ln w="28575">
            <a:solidFill>
              <a:srgbClr val="C81E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4884" name="Text Box 68"/>
          <p:cNvSpPr txBox="1">
            <a:spLocks noChangeArrowheads="1"/>
          </p:cNvSpPr>
          <p:nvPr/>
        </p:nvSpPr>
        <p:spPr bwMode="auto">
          <a:xfrm rot="20520000">
            <a:off x="6192838" y="388938"/>
            <a:ext cx="293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A</a:t>
            </a:r>
          </a:p>
        </p:txBody>
      </p:sp>
      <p:sp>
        <p:nvSpPr>
          <p:cNvPr id="34885" name="Text Box 69"/>
          <p:cNvSpPr txBox="1">
            <a:spLocks noChangeArrowheads="1"/>
          </p:cNvSpPr>
          <p:nvPr/>
        </p:nvSpPr>
        <p:spPr bwMode="auto">
          <a:xfrm>
            <a:off x="6394450" y="368300"/>
            <a:ext cx="227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I</a:t>
            </a:r>
          </a:p>
        </p:txBody>
      </p:sp>
      <p:sp>
        <p:nvSpPr>
          <p:cNvPr id="34886" name="Text Box 70"/>
          <p:cNvSpPr txBox="1">
            <a:spLocks noChangeArrowheads="1"/>
          </p:cNvSpPr>
          <p:nvPr/>
        </p:nvSpPr>
        <p:spPr bwMode="auto">
          <a:xfrm rot="1080000">
            <a:off x="6529388" y="398463"/>
            <a:ext cx="2936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R</a:t>
            </a:r>
          </a:p>
        </p:txBody>
      </p:sp>
      <p:sp>
        <p:nvSpPr>
          <p:cNvPr id="34887" name="Text Box 71"/>
          <p:cNvSpPr txBox="1">
            <a:spLocks noChangeArrowheads="1"/>
          </p:cNvSpPr>
          <p:nvPr/>
        </p:nvSpPr>
        <p:spPr bwMode="auto">
          <a:xfrm rot="2160000">
            <a:off x="6061075" y="1243013"/>
            <a:ext cx="311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M</a:t>
            </a:r>
          </a:p>
        </p:txBody>
      </p:sp>
      <p:sp>
        <p:nvSpPr>
          <p:cNvPr id="34888" name="Text Box 72"/>
          <p:cNvSpPr txBox="1">
            <a:spLocks noChangeArrowheads="1"/>
          </p:cNvSpPr>
          <p:nvPr/>
        </p:nvSpPr>
        <p:spPr bwMode="auto">
          <a:xfrm rot="671860">
            <a:off x="6257925" y="1327150"/>
            <a:ext cx="293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A</a:t>
            </a:r>
          </a:p>
        </p:txBody>
      </p:sp>
      <p:sp>
        <p:nvSpPr>
          <p:cNvPr id="34889" name="Text Box 73"/>
          <p:cNvSpPr txBox="1">
            <a:spLocks noChangeArrowheads="1"/>
          </p:cNvSpPr>
          <p:nvPr/>
        </p:nvSpPr>
        <p:spPr bwMode="auto">
          <a:xfrm rot="-886650">
            <a:off x="6486525" y="1327150"/>
            <a:ext cx="227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I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 rot="19440000">
            <a:off x="6634163" y="1239838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b="1">
                <a:solidFill>
                  <a:srgbClr val="C81E28"/>
                </a:solidFill>
              </a:rPr>
              <a:t>L</a:t>
            </a:r>
          </a:p>
        </p:txBody>
      </p:sp>
      <p:sp>
        <p:nvSpPr>
          <p:cNvPr id="34891" name="Oval 75"/>
          <p:cNvSpPr>
            <a:spLocks noChangeArrowheads="1"/>
          </p:cNvSpPr>
          <p:nvPr/>
        </p:nvSpPr>
        <p:spPr bwMode="auto">
          <a:xfrm>
            <a:off x="6124575" y="609600"/>
            <a:ext cx="765175" cy="765175"/>
          </a:xfrm>
          <a:prstGeom prst="ellipse">
            <a:avLst/>
          </a:prstGeom>
          <a:noFill/>
          <a:ln w="28575">
            <a:solidFill>
              <a:srgbClr val="C81E28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1200" b="1">
              <a:solidFill>
                <a:srgbClr val="C81E2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D7154-88CC-4E30-B820-FF53B9FEFC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95288"/>
            <a:ext cx="2057400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528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7295E-219F-4D5E-9333-98F1EF9CD6A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5A64EC-3DB0-43EB-9E3A-D73EABD602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489F-34F8-42A4-A9B5-FD4B7AFF6A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038AA2-9FFF-4DF1-83E6-3553C58335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622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DF18-52A9-4C52-B274-DB1B65FB5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7746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1527-CF63-4F52-8CBA-E9EFF05A1E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9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0EBD-262C-49AF-9A7B-5DB98BE61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08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F73-CAB1-44FD-A041-2931141610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4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A2A841C-0AE7-430F-B316-2D19A2BC75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462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3489F-34F8-42A4-A9B5-FD4B7AFF6A4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6EDB427-12D0-4CE1-987B-81DEB5997F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49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7154-88CC-4E30-B820-FF53B9FEFC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22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95E-219F-4D5E-9333-98F1EF9CD6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7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38AA2-9FFF-4DF1-83E6-3553C58335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1DF18-52A9-4C52-B274-DB1B65FB51F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11527-CF63-4F52-8CBA-E9EFF05A1EF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20EBD-262C-49AF-9A7B-5DB98BE61B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52F73-CAB1-44FD-A041-29311416106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A841C-0AE7-430F-B316-2D19A2BC758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DB427-12D0-4CE1-987B-81DEB5997F6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52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F80CF3-A38E-4552-B06F-7AF9190E8E7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1714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8445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15176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21907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28638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35369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42100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55562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7" name="AutoShape 15"/>
          <p:cNvSpPr>
            <a:spLocks noChangeArrowheads="1"/>
          </p:cNvSpPr>
          <p:nvPr/>
        </p:nvSpPr>
        <p:spPr bwMode="auto">
          <a:xfrm>
            <a:off x="48831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62293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6902450" y="665480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7575550" y="6640513"/>
            <a:ext cx="608013" cy="217487"/>
          </a:xfrm>
          <a:prstGeom prst="parallelogram">
            <a:avLst>
              <a:gd name="adj" fmla="val 69891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 rot="-1528748">
            <a:off x="8782050" y="565626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8250238" y="6640513"/>
            <a:ext cx="608012" cy="217487"/>
          </a:xfrm>
          <a:prstGeom prst="parallelogram">
            <a:avLst>
              <a:gd name="adj" fmla="val 69891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 flipH="1">
            <a:off x="8943975" y="6648450"/>
            <a:ext cx="200025" cy="209550"/>
          </a:xfrm>
          <a:prstGeom prst="rtTriangle">
            <a:avLst/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 rot="-1528748">
            <a:off x="8782050" y="4603750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 rot="-1528748">
            <a:off x="8782050" y="512921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6" name="AutoShape 24"/>
          <p:cNvSpPr>
            <a:spLocks noChangeArrowheads="1"/>
          </p:cNvSpPr>
          <p:nvPr/>
        </p:nvSpPr>
        <p:spPr bwMode="auto">
          <a:xfrm rot="-1528748">
            <a:off x="8782050" y="3549650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7" name="AutoShape 25"/>
          <p:cNvSpPr>
            <a:spLocks noChangeArrowheads="1"/>
          </p:cNvSpPr>
          <p:nvPr/>
        </p:nvSpPr>
        <p:spPr bwMode="auto">
          <a:xfrm rot="-1528748">
            <a:off x="8782050" y="4076700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8" name="AutoShape 26"/>
          <p:cNvSpPr>
            <a:spLocks noChangeArrowheads="1"/>
          </p:cNvSpPr>
          <p:nvPr/>
        </p:nvSpPr>
        <p:spPr bwMode="auto">
          <a:xfrm rot="-1528748">
            <a:off x="8782050" y="2497138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19" name="AutoShape 27"/>
          <p:cNvSpPr>
            <a:spLocks noChangeArrowheads="1"/>
          </p:cNvSpPr>
          <p:nvPr/>
        </p:nvSpPr>
        <p:spPr bwMode="auto">
          <a:xfrm rot="-1528748">
            <a:off x="8782050" y="3024188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0" name="AutoShape 28"/>
          <p:cNvSpPr>
            <a:spLocks noChangeArrowheads="1"/>
          </p:cNvSpPr>
          <p:nvPr/>
        </p:nvSpPr>
        <p:spPr bwMode="auto">
          <a:xfrm rot="-1528748">
            <a:off x="8782050" y="618331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 rot="-1528748">
            <a:off x="8782050" y="1444625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 rot="-1528748">
            <a:off x="8782050" y="392113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3" name="AutoShape 31"/>
          <p:cNvSpPr>
            <a:spLocks noChangeArrowheads="1"/>
          </p:cNvSpPr>
          <p:nvPr/>
        </p:nvSpPr>
        <p:spPr bwMode="auto">
          <a:xfrm rot="-1528748">
            <a:off x="8782050" y="917575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4" name="AutoShape 32"/>
          <p:cNvSpPr>
            <a:spLocks noChangeArrowheads="1"/>
          </p:cNvSpPr>
          <p:nvPr/>
        </p:nvSpPr>
        <p:spPr bwMode="auto">
          <a:xfrm rot="-1528748">
            <a:off x="8782050" y="1970088"/>
            <a:ext cx="438150" cy="219075"/>
          </a:xfrm>
          <a:prstGeom prst="parallelogram">
            <a:avLst>
              <a:gd name="adj" fmla="val 50000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5" name="AutoShape 33"/>
          <p:cNvSpPr>
            <a:spLocks noChangeArrowheads="1"/>
          </p:cNvSpPr>
          <p:nvPr/>
        </p:nvSpPr>
        <p:spPr bwMode="auto">
          <a:xfrm>
            <a:off x="4572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1303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7" name="AutoShape 35"/>
          <p:cNvSpPr>
            <a:spLocks noChangeArrowheads="1"/>
          </p:cNvSpPr>
          <p:nvPr/>
        </p:nvSpPr>
        <p:spPr bwMode="auto">
          <a:xfrm>
            <a:off x="18034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4765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31496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38227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44958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58420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3" name="AutoShape 41"/>
          <p:cNvSpPr>
            <a:spLocks noChangeArrowheads="1"/>
          </p:cNvSpPr>
          <p:nvPr/>
        </p:nvSpPr>
        <p:spPr bwMode="auto">
          <a:xfrm>
            <a:off x="51689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65151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5" name="AutoShape 43"/>
          <p:cNvSpPr>
            <a:spLocks noChangeArrowheads="1"/>
          </p:cNvSpPr>
          <p:nvPr/>
        </p:nvSpPr>
        <p:spPr bwMode="auto">
          <a:xfrm>
            <a:off x="71882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6" name="AutoShape 44"/>
          <p:cNvSpPr>
            <a:spLocks noChangeArrowheads="1"/>
          </p:cNvSpPr>
          <p:nvPr/>
        </p:nvSpPr>
        <p:spPr bwMode="auto">
          <a:xfrm>
            <a:off x="7861300" y="0"/>
            <a:ext cx="608013" cy="217488"/>
          </a:xfrm>
          <a:prstGeom prst="parallelogram">
            <a:avLst>
              <a:gd name="adj" fmla="val 69890"/>
            </a:avLst>
          </a:prstGeom>
          <a:solidFill>
            <a:srgbClr val="C81E2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7" name="AutoShape 45"/>
          <p:cNvSpPr>
            <a:spLocks noChangeArrowheads="1"/>
          </p:cNvSpPr>
          <p:nvPr/>
        </p:nvSpPr>
        <p:spPr bwMode="auto">
          <a:xfrm>
            <a:off x="8535988" y="0"/>
            <a:ext cx="608012" cy="217488"/>
          </a:xfrm>
          <a:prstGeom prst="parallelogram">
            <a:avLst>
              <a:gd name="adj" fmla="val 69890"/>
            </a:avLst>
          </a:prstGeom>
          <a:solidFill>
            <a:srgbClr val="283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8" name="AutoShape 46"/>
          <p:cNvSpPr>
            <a:spLocks noChangeArrowheads="1"/>
          </p:cNvSpPr>
          <p:nvPr/>
        </p:nvSpPr>
        <p:spPr bwMode="auto">
          <a:xfrm rot="-1528748">
            <a:off x="-87313" y="6318250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39" name="AutoShape 47"/>
          <p:cNvSpPr>
            <a:spLocks noChangeArrowheads="1"/>
          </p:cNvSpPr>
          <p:nvPr/>
        </p:nvSpPr>
        <p:spPr bwMode="auto">
          <a:xfrm rot="-1528748">
            <a:off x="-87313" y="524351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0" name="AutoShape 48"/>
          <p:cNvSpPr>
            <a:spLocks noChangeArrowheads="1"/>
          </p:cNvSpPr>
          <p:nvPr/>
        </p:nvSpPr>
        <p:spPr bwMode="auto">
          <a:xfrm rot="-1528748">
            <a:off x="-87313" y="578008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1" name="AutoShape 49"/>
          <p:cNvSpPr>
            <a:spLocks noChangeArrowheads="1"/>
          </p:cNvSpPr>
          <p:nvPr/>
        </p:nvSpPr>
        <p:spPr bwMode="auto">
          <a:xfrm rot="-1528748">
            <a:off x="-87313" y="417036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2" name="AutoShape 50"/>
          <p:cNvSpPr>
            <a:spLocks noChangeArrowheads="1"/>
          </p:cNvSpPr>
          <p:nvPr/>
        </p:nvSpPr>
        <p:spPr bwMode="auto">
          <a:xfrm rot="-1528748">
            <a:off x="-87313" y="470693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3" name="AutoShape 51"/>
          <p:cNvSpPr>
            <a:spLocks noChangeArrowheads="1"/>
          </p:cNvSpPr>
          <p:nvPr/>
        </p:nvSpPr>
        <p:spPr bwMode="auto">
          <a:xfrm rot="-1528748">
            <a:off x="-87313" y="309721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 rot="-1528748">
            <a:off x="-87313" y="363378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5" name="AutoShape 53"/>
          <p:cNvSpPr>
            <a:spLocks noChangeArrowheads="1"/>
          </p:cNvSpPr>
          <p:nvPr/>
        </p:nvSpPr>
        <p:spPr bwMode="auto">
          <a:xfrm rot="-1528748">
            <a:off x="-87313" y="41433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6" name="AutoShape 54"/>
          <p:cNvSpPr>
            <a:spLocks noChangeArrowheads="1"/>
          </p:cNvSpPr>
          <p:nvPr/>
        </p:nvSpPr>
        <p:spPr bwMode="auto">
          <a:xfrm rot="-1528748">
            <a:off x="-87313" y="202406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7" name="AutoShape 55"/>
          <p:cNvSpPr>
            <a:spLocks noChangeArrowheads="1"/>
          </p:cNvSpPr>
          <p:nvPr/>
        </p:nvSpPr>
        <p:spPr bwMode="auto">
          <a:xfrm rot="-1528748">
            <a:off x="-87313" y="950913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8" name="AutoShape 56"/>
          <p:cNvSpPr>
            <a:spLocks noChangeArrowheads="1"/>
          </p:cNvSpPr>
          <p:nvPr/>
        </p:nvSpPr>
        <p:spPr bwMode="auto">
          <a:xfrm rot="-1528748">
            <a:off x="-87313" y="148748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49" name="AutoShape 57"/>
          <p:cNvSpPr>
            <a:spLocks noChangeArrowheads="1"/>
          </p:cNvSpPr>
          <p:nvPr/>
        </p:nvSpPr>
        <p:spPr bwMode="auto">
          <a:xfrm rot="-1528748">
            <a:off x="-87313" y="2560638"/>
            <a:ext cx="512763" cy="254000"/>
          </a:xfrm>
          <a:prstGeom prst="parallelogram">
            <a:avLst>
              <a:gd name="adj" fmla="val 50469"/>
            </a:avLst>
          </a:prstGeom>
          <a:solidFill>
            <a:srgbClr val="283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3850" name="AutoShape 58"/>
          <p:cNvSpPr>
            <a:spLocks noChangeArrowheads="1"/>
          </p:cNvSpPr>
          <p:nvPr/>
        </p:nvSpPr>
        <p:spPr bwMode="auto">
          <a:xfrm flipV="1">
            <a:off x="0" y="0"/>
            <a:ext cx="360363" cy="360363"/>
          </a:xfrm>
          <a:prstGeom prst="rtTriangle">
            <a:avLst/>
          </a:prstGeom>
          <a:solidFill>
            <a:srgbClr val="C81E2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628650" indent="-62865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352550" indent="-544513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800">
          <a:solidFill>
            <a:schemeClr val="tx1"/>
          </a:solidFill>
          <a:latin typeface="+mn-lt"/>
        </a:defRPr>
      </a:lvl2pPr>
      <a:lvl3pPr marL="1604963" indent="-73025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400">
          <a:solidFill>
            <a:schemeClr val="tx1"/>
          </a:solidFill>
          <a:latin typeface="+mn-lt"/>
        </a:defRPr>
      </a:lvl3pPr>
      <a:lvl4pPr marL="2012950" indent="-22860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000">
          <a:solidFill>
            <a:schemeClr val="tx1"/>
          </a:solidFill>
          <a:latin typeface="+mn-lt"/>
        </a:defRPr>
      </a:lvl4pPr>
      <a:lvl5pPr marL="2420938" indent="-22860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000">
          <a:solidFill>
            <a:schemeClr val="tx1"/>
          </a:solidFill>
          <a:latin typeface="+mn-lt"/>
        </a:defRPr>
      </a:lvl5pPr>
      <a:lvl6pPr marL="2878138" indent="-22860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000">
          <a:solidFill>
            <a:schemeClr val="tx1"/>
          </a:solidFill>
          <a:latin typeface="+mn-lt"/>
        </a:defRPr>
      </a:lvl6pPr>
      <a:lvl7pPr marL="3335338" indent="-22860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000">
          <a:solidFill>
            <a:schemeClr val="tx1"/>
          </a:solidFill>
          <a:latin typeface="+mn-lt"/>
        </a:defRPr>
      </a:lvl7pPr>
      <a:lvl8pPr marL="3792538" indent="-22860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000">
          <a:solidFill>
            <a:schemeClr val="tx1"/>
          </a:solidFill>
          <a:latin typeface="+mn-lt"/>
        </a:defRPr>
      </a:lvl8pPr>
      <a:lvl9pPr marL="4249738" indent="-228600" algn="l" rtl="0" eaLnBrk="1" fontAlgn="base" hangingPunct="1">
        <a:spcBef>
          <a:spcPct val="20000"/>
        </a:spcBef>
        <a:spcAft>
          <a:spcPct val="0"/>
        </a:spcAft>
        <a:buClr>
          <a:srgbClr val="283C99"/>
        </a:buClr>
        <a:buFont typeface="Wingdings" pitchFamily="2" charset="2"/>
        <a:buChar char="*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F80CF3-A38E-4552-B06F-7AF9190E8E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1002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43852" cy="1643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KONTRAK PERKULIAHAN</a:t>
            </a:r>
            <a:br>
              <a:rPr lang="en-US" sz="3600" dirty="0"/>
            </a:br>
            <a:r>
              <a:rPr lang="en-US" sz="3600" dirty="0"/>
              <a:t>DASAR METODOLOGI PENELITIAN</a:t>
            </a:r>
            <a:br>
              <a:rPr lang="en-US" sz="3600" dirty="0"/>
            </a:br>
            <a:r>
              <a:rPr lang="en-US" sz="3600" dirty="0"/>
              <a:t>(PNS 201)</a:t>
            </a:r>
            <a:br>
              <a:rPr lang="en-US" dirty="0"/>
            </a:br>
            <a:r>
              <a:rPr lang="en-US" dirty="0"/>
              <a:t>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/>
          <a:lstStyle/>
          <a:p>
            <a:r>
              <a:rPr lang="id-ID" dirty="0"/>
              <a:t>Departemen Sosiologi</a:t>
            </a:r>
          </a:p>
          <a:p>
            <a:r>
              <a:rPr lang="id-ID" dirty="0"/>
              <a:t>Fakultas Ilmu Sosial dan Ilmu Politik</a:t>
            </a:r>
          </a:p>
          <a:p>
            <a:r>
              <a:rPr lang="id-ID" dirty="0"/>
              <a:t>Universitas Airlangga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KRITERIA PENILAIAN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DMP (PNS-201)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MPS,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en-US" b="1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UTS: </a:t>
            </a:r>
            <a:r>
              <a:rPr lang="en-US" dirty="0" err="1"/>
              <a:t>bobot</a:t>
            </a:r>
            <a:r>
              <a:rPr lang="en-US" dirty="0"/>
              <a:t> 35%</a:t>
            </a:r>
            <a:endParaRPr lang="en-US" b="1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UAS: </a:t>
            </a:r>
            <a:r>
              <a:rPr lang="en-US" dirty="0" err="1"/>
              <a:t>bobot</a:t>
            </a:r>
            <a:r>
              <a:rPr lang="en-US" dirty="0"/>
              <a:t> 40%</a:t>
            </a:r>
            <a:endParaRPr lang="en-US" b="1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Tugas</a:t>
            </a:r>
            <a:r>
              <a:rPr lang="en-US" dirty="0"/>
              <a:t>: </a:t>
            </a:r>
            <a:r>
              <a:rPr lang="en-US" dirty="0" err="1"/>
              <a:t>bobot</a:t>
            </a:r>
            <a:r>
              <a:rPr lang="en-US" dirty="0"/>
              <a:t> 2</a:t>
            </a:r>
            <a:r>
              <a:rPr lang="id-ID" dirty="0"/>
              <a:t>5</a:t>
            </a:r>
            <a:r>
              <a:rPr lang="en-US" dirty="0"/>
              <a:t>%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B84-C224-4236-A044-FF598816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30391"/>
          </a:xfrm>
        </p:spPr>
        <p:txBody>
          <a:bodyPr/>
          <a:lstStyle/>
          <a:p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B0AEC5-420B-4818-B223-1A3B2F55E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8758" y="1412776"/>
            <a:ext cx="7633742" cy="44668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sz="2100" dirty="0"/>
              <a:t>Nilai A</a:t>
            </a:r>
            <a:r>
              <a:rPr lang="id-ID" sz="2100" dirty="0">
                <a:sym typeface="Wingdings" pitchFamily="2" charset="2"/>
              </a:rPr>
              <a:t> skor: 75 – 100</a:t>
            </a:r>
          </a:p>
          <a:p>
            <a:pPr eaLnBrk="1" hangingPunct="1">
              <a:defRPr/>
            </a:pPr>
            <a:r>
              <a:rPr lang="id-ID" sz="2100" dirty="0">
                <a:sym typeface="Wingdings" pitchFamily="2" charset="2"/>
              </a:rPr>
              <a:t>Nilai AB skor: 70 -74</a:t>
            </a:r>
          </a:p>
          <a:p>
            <a:pPr eaLnBrk="1" hangingPunct="1">
              <a:defRPr/>
            </a:pPr>
            <a:r>
              <a:rPr lang="id-ID" sz="2100" dirty="0">
                <a:sym typeface="Wingdings" pitchFamily="2" charset="2"/>
              </a:rPr>
              <a:t>Nilai Bskor: 65 - 69</a:t>
            </a:r>
          </a:p>
          <a:p>
            <a:pPr eaLnBrk="1" hangingPunct="1">
              <a:defRPr/>
            </a:pPr>
            <a:r>
              <a:rPr lang="id-ID" sz="2100" dirty="0">
                <a:sym typeface="Wingdings" pitchFamily="2" charset="2"/>
              </a:rPr>
              <a:t>Nilai BC skor: 60 – 64</a:t>
            </a:r>
          </a:p>
          <a:p>
            <a:pPr eaLnBrk="1" hangingPunct="1">
              <a:defRPr/>
            </a:pPr>
            <a:r>
              <a:rPr lang="id-ID" sz="2100" dirty="0">
                <a:sym typeface="Wingdings" pitchFamily="2" charset="2"/>
              </a:rPr>
              <a:t>Nilai C skor: 55 – 59</a:t>
            </a:r>
          </a:p>
          <a:p>
            <a:pPr eaLnBrk="1" hangingPunct="1">
              <a:defRPr/>
            </a:pPr>
            <a:r>
              <a:rPr lang="id-ID" sz="2100" dirty="0"/>
              <a:t>Nilai D </a:t>
            </a:r>
            <a:r>
              <a:rPr lang="id-ID" sz="2100" dirty="0">
                <a:sym typeface="Wingdings" pitchFamily="2" charset="2"/>
              </a:rPr>
              <a:t>skor: 45 – 54</a:t>
            </a:r>
          </a:p>
          <a:p>
            <a:pPr eaLnBrk="1" hangingPunct="1">
              <a:defRPr/>
            </a:pPr>
            <a:r>
              <a:rPr lang="id-ID" sz="2100" dirty="0"/>
              <a:t>Nilai E </a:t>
            </a:r>
            <a:r>
              <a:rPr lang="id-ID" sz="2100" dirty="0">
                <a:sym typeface="Wingdings" pitchFamily="2" charset="2"/>
              </a:rPr>
              <a:t>skor 0 -44</a:t>
            </a:r>
          </a:p>
          <a:p>
            <a:pPr eaLnBrk="1" hangingPunct="1">
              <a:defRPr/>
            </a:pPr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32295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Perkuliahan</a:t>
            </a:r>
            <a:endParaRPr lang="id-ID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634376"/>
              </p:ext>
            </p:extLst>
          </p:nvPr>
        </p:nvGraphicFramePr>
        <p:xfrm>
          <a:off x="827584" y="1052736"/>
          <a:ext cx="8064896" cy="442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515100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Minggu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Times New Roman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Pokok Bahasan</a:t>
                      </a:r>
                      <a:endParaRPr lang="en-US" sz="1800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Times New Roman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Metode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belajar</a:t>
                      </a:r>
                      <a:endParaRPr lang="en-US" sz="1800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Times New Roman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37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Penjelasan Umum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 dan kebenaran ilmiah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32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fi-FI" sz="1800" b="0" dirty="0">
                          <a:latin typeface="Trebuchet MS"/>
                          <a:ea typeface="Times New Roman"/>
                          <a:cs typeface="Tahoma"/>
                        </a:rPr>
                        <a:t>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Pendekatan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Penelitian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Ilmiah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32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nb-NO" sz="1800" b="0" dirty="0">
                          <a:latin typeface="Trebuchet MS"/>
                          <a:ea typeface="Times New Roman"/>
                          <a:cs typeface="Tahoma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Unsur-Unsur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Peneltian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588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fi-FI" sz="1800" b="0" dirty="0">
                          <a:latin typeface="Trebuchet MS"/>
                          <a:ea typeface="Times New Roman"/>
                          <a:cs typeface="Tahoma"/>
                        </a:rPr>
                        <a:t>4.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Perumusan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masalah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Penelitian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588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5.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Hubungan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antarvariabel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588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6.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Validitas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Reliabilitas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588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7.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Populasi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Sampel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1715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fi-FI" sz="1800" b="0" dirty="0">
                          <a:latin typeface="Trebuchet MS"/>
                          <a:ea typeface="Times New Roman"/>
                          <a:cs typeface="Tahoma"/>
                        </a:rPr>
                        <a:t>8.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Teknik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Pengumpulan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Data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Kuantitatif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Ce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609363"/>
              </p:ext>
            </p:extLst>
          </p:nvPr>
        </p:nvGraphicFramePr>
        <p:xfrm>
          <a:off x="827584" y="692696"/>
          <a:ext cx="7725544" cy="384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6515100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Minggu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Times New Roman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Pokok Bahasan</a:t>
                      </a:r>
                      <a:endParaRPr lang="en-US" sz="1800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Times New Roman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Metode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Times New Roman"/>
                          <a:cs typeface="Aharoni" panose="02010803020104030203" pitchFamily="2" charset="-79"/>
                        </a:rPr>
                        <a:t>belajar</a:t>
                      </a:r>
                      <a:endParaRPr lang="en-US" sz="1800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Times New Roman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624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9.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Pengolahan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data (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kuantitatif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23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10.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Peneletian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kualitatif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diskuksi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3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en-US" sz="1800" b="0" dirty="0">
                          <a:latin typeface="Trebuchet MS"/>
                          <a:ea typeface="Times New Roman"/>
                          <a:cs typeface="Tahoma"/>
                        </a:rPr>
                        <a:t>11.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Pengumpulan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</a:rPr>
                        <a:t> data </a:t>
                      </a:r>
                      <a:r>
                        <a:rPr lang="en-US" sz="1800" baseline="0" dirty="0" err="1">
                          <a:latin typeface="Times New Roman"/>
                          <a:ea typeface="Times New Roman"/>
                        </a:rPr>
                        <a:t>kualitatif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624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nb-NO" sz="1800" b="0" dirty="0">
                          <a:latin typeface="Trebuchet MS"/>
                          <a:ea typeface="Times New Roman"/>
                          <a:cs typeface="Tahoma"/>
                        </a:rPr>
                        <a:t>12.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975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Pengolahan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data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kualitatif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975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43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nb-NO" sz="1800" b="0" dirty="0">
                          <a:latin typeface="Trebuchet MS"/>
                          <a:ea typeface="Times New Roman"/>
                          <a:cs typeface="Tahoma"/>
                        </a:rPr>
                        <a:t>13.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975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Penulisan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laporan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peneitian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975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Ceramah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&amp;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6515100" algn="l"/>
                        </a:tabLst>
                      </a:pPr>
                      <a:r>
                        <a:rPr lang="nb-NO" sz="1800" b="0" dirty="0">
                          <a:latin typeface="Trebuchet MS"/>
                          <a:ea typeface="Times New Roman"/>
                          <a:cs typeface="Tahoma"/>
                        </a:rPr>
                        <a:t>14.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975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Presentasi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paper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tugas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kelompok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975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82575" algn="l"/>
                        </a:tabLs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Diskusi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kelas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39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1"/>
            <a:ext cx="7272808" cy="424847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PENGAJAR:	</a:t>
            </a:r>
            <a:r>
              <a:rPr lang="en-US" dirty="0"/>
              <a:t>    </a:t>
            </a:r>
          </a:p>
          <a:p>
            <a:pPr lvl="1">
              <a:buNone/>
            </a:pPr>
            <a:r>
              <a:rPr lang="en-US" dirty="0"/>
              <a:t>1.   Prof. Dr. EMY SUSANTI, MA (PJMK)</a:t>
            </a:r>
            <a:endParaRPr lang="en-US" b="1" dirty="0"/>
          </a:p>
          <a:p>
            <a:pPr lvl="1">
              <a:buNone/>
            </a:pPr>
            <a:r>
              <a:rPr lang="en-US" dirty="0"/>
              <a:t>2.  </a:t>
            </a:r>
            <a:r>
              <a:rPr lang="id-ID" dirty="0"/>
              <a:t>Dr. SUTINAH, </a:t>
            </a:r>
            <a:r>
              <a:rPr lang="en-US" dirty="0"/>
              <a:t>Dra., </a:t>
            </a:r>
            <a:r>
              <a:rPr lang="id-ID" dirty="0"/>
              <a:t>M</a:t>
            </a:r>
            <a:r>
              <a:rPr lang="en-US" dirty="0"/>
              <a:t>.</a:t>
            </a:r>
            <a:r>
              <a:rPr lang="id-ID" dirty="0"/>
              <a:t>Si</a:t>
            </a:r>
            <a:endParaRPr lang="id-ID" b="1" dirty="0"/>
          </a:p>
          <a:p>
            <a:pPr lvl="1">
              <a:buAutoNum type="arabicPeriod" startAt="3"/>
            </a:pPr>
            <a:r>
              <a:rPr lang="id-ID" dirty="0"/>
              <a:t>Dr. Tuti Budirahayu, M</a:t>
            </a:r>
            <a:r>
              <a:rPr lang="en-US" dirty="0"/>
              <a:t>.S</a:t>
            </a:r>
            <a:r>
              <a:rPr lang="id-ID" dirty="0"/>
              <a:t>i</a:t>
            </a:r>
            <a:endParaRPr lang="en-US" dirty="0"/>
          </a:p>
          <a:p>
            <a:pPr lvl="1">
              <a:buAutoNum type="arabicPeriod" startAt="3"/>
            </a:pPr>
            <a:r>
              <a:rPr lang="en-US" dirty="0"/>
              <a:t>Drs. </a:t>
            </a:r>
            <a:r>
              <a:rPr lang="en-US" dirty="0" err="1"/>
              <a:t>Karnaji</a:t>
            </a:r>
            <a:r>
              <a:rPr lang="en-US" dirty="0"/>
              <a:t>, </a:t>
            </a:r>
            <a:r>
              <a:rPr lang="en-US" dirty="0" err="1"/>
              <a:t>M.Si</a:t>
            </a:r>
            <a:endParaRPr lang="en-US" dirty="0"/>
          </a:p>
          <a:p>
            <a:pPr marL="808037" lvl="1" indent="0">
              <a:buNone/>
            </a:pPr>
            <a:endParaRPr lang="en-US" dirty="0"/>
          </a:p>
          <a:p>
            <a:pPr marL="914400" lvl="1" indent="-514350"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Beban Studi	:	 3 SKS</a:t>
            </a:r>
            <a:endParaRPr lang="id-ID" b="1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Manfaat Mataajaran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643192" cy="48017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</a:t>
            </a:r>
            <a:r>
              <a:rPr lang="id-ID" dirty="0"/>
              <a:t>emberikan bekal bagi</a:t>
            </a:r>
            <a:r>
              <a:rPr lang="en-US" dirty="0"/>
              <a:t> </a:t>
            </a:r>
            <a:r>
              <a:rPr lang="id-ID" dirty="0"/>
              <a:t>mahasiswa untuk melakukan penelitian guna</a:t>
            </a:r>
            <a:r>
              <a:rPr lang="en-US" dirty="0"/>
              <a:t> </a:t>
            </a:r>
            <a:r>
              <a:rPr lang="id-ID" dirty="0"/>
              <a:t>mendapatkan kebenaran ilmiah</a:t>
            </a:r>
            <a:r>
              <a:rPr lang="en-US" dirty="0"/>
              <a:t> </a:t>
            </a:r>
            <a:r>
              <a:rPr lang="id-ID" dirty="0"/>
              <a:t>melalu</a:t>
            </a:r>
            <a:r>
              <a:rPr lang="en-US" dirty="0" err="1"/>
              <a:t>i</a:t>
            </a:r>
            <a:r>
              <a:rPr lang="en-US" dirty="0"/>
              <a:t> b</a:t>
            </a:r>
            <a:r>
              <a:rPr lang="id-ID" dirty="0"/>
              <a:t>erbagai pendekatan dan metode.</a:t>
            </a:r>
            <a:endParaRPr lang="en-US" dirty="0"/>
          </a:p>
          <a:p>
            <a:pPr lvl="0"/>
            <a:r>
              <a:rPr lang="en-US" dirty="0"/>
              <a:t>m</a:t>
            </a:r>
            <a:r>
              <a:rPr lang="id-ID" dirty="0"/>
              <a:t>elatih kepekaan mahasiswa untuk</a:t>
            </a:r>
            <a:r>
              <a:rPr lang="en-US" dirty="0"/>
              <a:t>:</a:t>
            </a:r>
          </a:p>
          <a:p>
            <a:pPr lvl="1"/>
            <a:r>
              <a:rPr lang="id-ID" dirty="0"/>
              <a:t> menemukan</a:t>
            </a:r>
            <a:r>
              <a:rPr lang="en-US" dirty="0"/>
              <a:t>, </a:t>
            </a:r>
            <a:r>
              <a:rPr lang="id-ID" dirty="0"/>
              <a:t>memilih </a:t>
            </a:r>
            <a:r>
              <a:rPr lang="en-US" dirty="0"/>
              <a:t>&amp; </a:t>
            </a:r>
            <a:r>
              <a:rPr lang="id-ID" dirty="0"/>
              <a:t>merumuskan suatu permasalahan</a:t>
            </a:r>
            <a:r>
              <a:rPr lang="en-US" dirty="0"/>
              <a:t> </a:t>
            </a:r>
            <a:r>
              <a:rPr lang="id-ID" dirty="0"/>
              <a:t>penelitian</a:t>
            </a:r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id-ID" dirty="0"/>
              <a:t>teori</a:t>
            </a:r>
            <a:r>
              <a:rPr lang="en-US" dirty="0"/>
              <a:t>/</a:t>
            </a:r>
            <a:r>
              <a:rPr lang="en-US" dirty="0" err="1"/>
              <a:t>perspektif</a:t>
            </a:r>
            <a:r>
              <a:rPr lang="en-US" dirty="0"/>
              <a:t>/</a:t>
            </a:r>
            <a:r>
              <a:rPr lang="en-US" dirty="0" err="1"/>
              <a:t>paradigma</a:t>
            </a:r>
            <a:r>
              <a:rPr lang="en-US" dirty="0"/>
              <a:t>/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id-ID" dirty="0"/>
              <a:t>sampel/informan/subyek penelitian </a:t>
            </a:r>
            <a:endParaRPr lang="en-US" dirty="0"/>
          </a:p>
          <a:p>
            <a:pPr lvl="1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id-ID" dirty="0"/>
              <a:t>metode pengumpulan data</a:t>
            </a:r>
            <a:endParaRPr lang="en-US" dirty="0"/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analisis dan interpretasinya.</a:t>
            </a:r>
            <a:endParaRPr lang="en-US" dirty="0"/>
          </a:p>
          <a:p>
            <a:pPr lvl="0"/>
            <a:r>
              <a:rPr lang="id-ID" dirty="0"/>
              <a:t>memberi bekal bagi mahasiswa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melakukan kegiatan penelitian</a:t>
            </a:r>
            <a:r>
              <a:rPr lang="en-US" dirty="0"/>
              <a:t>, </a:t>
            </a:r>
            <a:r>
              <a:rPr lang="id-ID" dirty="0"/>
              <a:t>baik untuk tujuan</a:t>
            </a:r>
            <a:r>
              <a:rPr lang="en-US" dirty="0"/>
              <a:t> </a:t>
            </a:r>
            <a:r>
              <a:rPr lang="id-ID" dirty="0"/>
              <a:t>praktis maupun untuk tujuan ilmiah seperti : penulisan skripsi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/>
          <a:lstStyle/>
          <a:p>
            <a:r>
              <a:rPr lang="id-ID" b="1" dirty="0"/>
              <a:t>Deskripsi Mata</a:t>
            </a:r>
            <a:r>
              <a:rPr lang="en-US" b="1" dirty="0"/>
              <a:t> </a:t>
            </a:r>
            <a:r>
              <a:rPr lang="id-ID" b="1" dirty="0"/>
              <a:t>ajaran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85860"/>
            <a:ext cx="7643192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b="1" dirty="0"/>
              <a:t>Melalui matakuliah ini mahasiswa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Memperoleh pengetahuan metodologi yang memadai dalam bidang penelitian sosial</a:t>
            </a:r>
            <a:r>
              <a:rPr lang="en-US" dirty="0"/>
              <a:t>,</a:t>
            </a:r>
            <a:r>
              <a:rPr lang="id-ID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mempelajari pengertian dan dasar-dasar metodologi,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Memahami</a:t>
            </a:r>
            <a:r>
              <a:rPr lang="en-US" dirty="0"/>
              <a:t> </a:t>
            </a:r>
            <a:r>
              <a:rPr lang="id-ID" dirty="0"/>
              <a:t>model-model penelitian (yang dikembangkan menurut tujuan dan kegunaannya),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id-ID" dirty="0"/>
              <a:t>persiap</a:t>
            </a:r>
            <a:r>
              <a:rPr lang="en-US" dirty="0" err="1"/>
              <a:t>kan</a:t>
            </a:r>
            <a:r>
              <a:rPr lang="id-ID" dirty="0"/>
              <a:t> pelaksanaan penelitian (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menemukan dan merumuskan permasalahan penelitian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h</a:t>
            </a:r>
            <a:r>
              <a:rPr lang="id-ID" dirty="0"/>
              <a:t>ipotesis</a:t>
            </a:r>
            <a:r>
              <a:rPr lang="en-US" dirty="0"/>
              <a:t>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pemilihan disain pengujian, penentuan subyek penelitian, penentuan populasi dan penarikan sampel, pemilihan teknik koleksi data dan pembuatan instrumen penelitian serta pengukuran, pengenalan lapangan dan berbagai permasalahan yang ditemuinya.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mempelajari teknik-teknik pengolahan dan analisis data beserta argumentasi pemilihannya.  </a:t>
            </a:r>
            <a:endParaRPr lang="en-US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Kompetensi yang Diharapkan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Setelah selesai mengikuti matakuliah DMP ini, maka</a:t>
            </a:r>
            <a:r>
              <a:rPr lang="en-US" dirty="0"/>
              <a:t> </a:t>
            </a:r>
            <a:r>
              <a:rPr lang="id-ID" dirty="0"/>
              <a:t>mahasiswa</a:t>
            </a:r>
            <a:r>
              <a:rPr lang="en-US" dirty="0"/>
              <a:t> </a:t>
            </a:r>
            <a:r>
              <a:rPr lang="id-ID" dirty="0"/>
              <a:t>diharapkan </a:t>
            </a:r>
            <a:r>
              <a:rPr lang="en-US" dirty="0" err="1"/>
              <a:t>dapat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menjelaskan pengertian metode penelitian, penelitian ilmiah, norma-norma penelitian, dan paradigma utama yang mendasari metode penelitian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menjelaskan tahapan penelitian, unsur-unsur penelitian, teknik sampling /penentuan informan/subyek penelitian, teknik koleksi data dan teknik analisis 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di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proposal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id-ID" dirty="0"/>
              <a:t>melakukan kegiatan penelitia</a:t>
            </a:r>
            <a:r>
              <a:rPr lang="en-US" dirty="0" err="1"/>
              <a:t>n,termasuk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id-ID" dirty="0"/>
              <a:t> (kuantitatif dan kualitatif).</a:t>
            </a:r>
            <a:endParaRPr lang="en-US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Strategi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556792"/>
            <a:ext cx="7633742" cy="4322801"/>
          </a:xfrm>
        </p:spPr>
        <p:txBody>
          <a:bodyPr>
            <a:normAutofit/>
          </a:bodyPr>
          <a:lstStyle/>
          <a:p>
            <a:r>
              <a:rPr lang="id-ID" dirty="0"/>
              <a:t>Penyampaian materi matakuliah DMP ini menggunakan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dirty="0"/>
              <a:t> metode ceramah</a:t>
            </a:r>
            <a:r>
              <a:rPr lang="en-US" dirty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id-ID" dirty="0"/>
              <a:t>anya jawab (diskusi)</a:t>
            </a:r>
            <a:r>
              <a:rPr lang="en-US" dirty="0"/>
              <a:t> </a:t>
            </a:r>
            <a:r>
              <a:rPr lang="id-ID" dirty="0"/>
              <a:t>di kelas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/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id-ID" dirty="0"/>
              <a:t> </a:t>
            </a:r>
            <a:endParaRPr lang="en-US" dirty="0"/>
          </a:p>
          <a:p>
            <a:pPr marL="514350" indent="-514350"/>
            <a:r>
              <a:rPr lang="id-ID" dirty="0"/>
              <a:t>Media yang digunakan dalam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id-ID" dirty="0"/>
              <a:t>materi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id-ID" dirty="0"/>
              <a:t>adalah</a:t>
            </a:r>
            <a:r>
              <a:rPr lang="en-US" dirty="0"/>
              <a:t>:</a:t>
            </a:r>
          </a:p>
          <a:p>
            <a:pPr marL="914400" lvl="1" indent="-514350"/>
            <a:r>
              <a:rPr lang="id-ID" dirty="0"/>
              <a:t>papan tulis, </a:t>
            </a:r>
            <a:r>
              <a:rPr lang="en-US" dirty="0"/>
              <a:t> </a:t>
            </a:r>
            <a:r>
              <a:rPr lang="id-ID" dirty="0"/>
              <a:t>LCD </a:t>
            </a:r>
            <a:endParaRPr lang="en-US" dirty="0"/>
          </a:p>
          <a:p>
            <a:pPr marL="914400" lvl="1" indent="-514350"/>
            <a:r>
              <a:rPr lang="id-ID" dirty="0"/>
              <a:t>Contoh-contoh kasus penelitian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id-ID" dirty="0"/>
              <a:t>dimaksudkan agar mahasiswa tidak hanya memahami konsep dan metode.</a:t>
            </a:r>
            <a:r>
              <a:rPr lang="en-US" dirty="0"/>
              <a:t> </a:t>
            </a:r>
          </a:p>
          <a:p>
            <a:pPr marL="914400" lvl="1" indent="-514350"/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paper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b="1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Bahan Bacaan: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28800"/>
            <a:ext cx="7633742" cy="4250793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 err="1"/>
              <a:t>Bacaan</a:t>
            </a:r>
            <a:r>
              <a:rPr lang="en-US" u="sng" dirty="0"/>
              <a:t> </a:t>
            </a:r>
            <a:r>
              <a:rPr lang="en-US" u="sng" dirty="0" err="1"/>
              <a:t>Wajib</a:t>
            </a:r>
            <a:endParaRPr lang="en-US" b="1" u="sng" dirty="0"/>
          </a:p>
          <a:p>
            <a:r>
              <a:rPr lang="en-US" dirty="0"/>
              <a:t> </a:t>
            </a:r>
            <a:endParaRPr lang="en-US" b="1" u="sng" dirty="0"/>
          </a:p>
          <a:p>
            <a:pPr lvl="0"/>
            <a:r>
              <a:rPr lang="id-ID" dirty="0"/>
              <a:t>Bouma,</a:t>
            </a:r>
            <a:r>
              <a:rPr lang="id-ID" i="1" dirty="0"/>
              <a:t> </a:t>
            </a:r>
            <a:r>
              <a:rPr lang="id-ID" dirty="0"/>
              <a:t>Gory D., 2000; </a:t>
            </a:r>
            <a:r>
              <a:rPr lang="id-ID" i="1" dirty="0"/>
              <a:t>The Research Process (Fourth Edition),</a:t>
            </a:r>
            <a:r>
              <a:rPr lang="id-ID" dirty="0"/>
              <a:t> Oxford University Press, New York</a:t>
            </a:r>
            <a:endParaRPr lang="en-US" dirty="0"/>
          </a:p>
          <a:p>
            <a:pPr lvl="0"/>
            <a:r>
              <a:rPr lang="id-ID" dirty="0"/>
              <a:t>Bryman, Alan, 2004; </a:t>
            </a:r>
            <a:r>
              <a:rPr lang="id-ID" i="1" dirty="0"/>
              <a:t>Social Research Methods</a:t>
            </a:r>
            <a:r>
              <a:rPr lang="id-ID" dirty="0"/>
              <a:t> (Second Edition), Oxford University Press, New York.</a:t>
            </a:r>
            <a:endParaRPr lang="en-US" dirty="0"/>
          </a:p>
          <a:p>
            <a:pPr lvl="0"/>
            <a:r>
              <a:rPr lang="id-ID" dirty="0"/>
              <a:t>de Vaus,</a:t>
            </a:r>
            <a:r>
              <a:rPr lang="id-ID" i="1" dirty="0"/>
              <a:t> </a:t>
            </a:r>
            <a:r>
              <a:rPr lang="id-ID" dirty="0"/>
              <a:t>D. A., 1990; </a:t>
            </a:r>
            <a:r>
              <a:rPr lang="id-ID" i="1" dirty="0"/>
              <a:t>Surveys in Social Research (Second Edition),</a:t>
            </a:r>
            <a:r>
              <a:rPr lang="id-ID" dirty="0"/>
              <a:t> Allen &amp; Unwin, Australia Pty Ltd,  Sydney</a:t>
            </a:r>
            <a:endParaRPr lang="en-US" dirty="0"/>
          </a:p>
          <a:p>
            <a:pPr lvl="0"/>
            <a:r>
              <a:rPr lang="id-ID" dirty="0">
                <a:solidFill>
                  <a:srgbClr val="FF0000"/>
                </a:solidFill>
              </a:rPr>
              <a:t>Malo,</a:t>
            </a:r>
            <a:r>
              <a:rPr lang="id-ID" i="1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Manasse, 1985;</a:t>
            </a:r>
            <a:r>
              <a:rPr lang="id-ID" i="1" dirty="0">
                <a:solidFill>
                  <a:srgbClr val="FF0000"/>
                </a:solidFill>
              </a:rPr>
              <a:t> Metode Penelitian Sosial (Modul 1-9),</a:t>
            </a:r>
            <a:r>
              <a:rPr lang="id-ID" dirty="0">
                <a:solidFill>
                  <a:srgbClr val="FF0000"/>
                </a:solidFill>
              </a:rPr>
              <a:t> Universitas Terbuka, Jakarta  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id-ID" dirty="0">
                <a:solidFill>
                  <a:srgbClr val="FF0000"/>
                </a:solidFill>
              </a:rPr>
              <a:t>Masri Singarimbun &amp; Sofian Effendi, 1989;</a:t>
            </a:r>
            <a:r>
              <a:rPr lang="id-ID" i="1" dirty="0">
                <a:solidFill>
                  <a:srgbClr val="FF0000"/>
                </a:solidFill>
              </a:rPr>
              <a:t> Metode Penelitian Survai (Edisi Revisi),</a:t>
            </a:r>
            <a:r>
              <a:rPr lang="id-ID" dirty="0">
                <a:solidFill>
                  <a:srgbClr val="FF0000"/>
                </a:solidFill>
              </a:rPr>
              <a:t> LP3ES, Jakarta  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id-ID" dirty="0"/>
              <a:t>Miller, Delbert C., 1991: </a:t>
            </a:r>
            <a:r>
              <a:rPr lang="id-ID" i="1" dirty="0"/>
              <a:t>Handbook of Research  Design and Social Measurement, 5 th ed, </a:t>
            </a:r>
            <a:r>
              <a:rPr lang="id-ID" dirty="0"/>
              <a:t>CA: Sage, Newbury Park                </a:t>
            </a:r>
            <a:endParaRPr lang="en-US" dirty="0"/>
          </a:p>
          <a:p>
            <a:r>
              <a:rPr lang="id-ID" dirty="0"/>
              <a:t>Neuman,</a:t>
            </a:r>
            <a:r>
              <a:rPr lang="id-ID" i="1" dirty="0"/>
              <a:t> </a:t>
            </a:r>
            <a:r>
              <a:rPr lang="id-ID" dirty="0"/>
              <a:t>W. Lawrence, 2000; </a:t>
            </a:r>
            <a:r>
              <a:rPr lang="id-ID" i="1" dirty="0"/>
              <a:t>Social Research Methods, Qualitative and Quantitative Approaches (Fourth Edition)</a:t>
            </a:r>
            <a:r>
              <a:rPr lang="id-ID" dirty="0"/>
              <a:t>, Allyn and Bacon A Pearson Education Company, Boston </a:t>
            </a:r>
            <a:endParaRPr lang="en-US" dirty="0"/>
          </a:p>
          <a:p>
            <a:pPr lvl="0"/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Lanjutan… (bahan bacaan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00507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d-ID" dirty="0"/>
              <a:t>Ritzer, George (Penyadur: Alimandan), 1985; </a:t>
            </a:r>
            <a:r>
              <a:rPr lang="id-ID" i="1" dirty="0"/>
              <a:t>Sosiologi Ilmu Pengetahuan Berparadigma Ganda,</a:t>
            </a:r>
            <a:r>
              <a:rPr lang="id-ID" dirty="0"/>
              <a:t> CV Rajawali, Jakarta     </a:t>
            </a:r>
            <a:endParaRPr lang="en-US" dirty="0"/>
          </a:p>
          <a:p>
            <a:pPr lvl="0"/>
            <a:r>
              <a:rPr lang="id-ID" dirty="0"/>
              <a:t>Salim,Agus (penyunting), 2001; </a:t>
            </a:r>
            <a:r>
              <a:rPr lang="id-ID" i="1" dirty="0"/>
              <a:t>Teori dan Paradigma Penelitian Sosial (Pemikiran Norman K. Denzin &amp; Egon Guba dan penerapannya)</a:t>
            </a:r>
            <a:r>
              <a:rPr lang="id-ID" dirty="0"/>
              <a:t>, Tiara Wacana Yogyakarta, Yogyakarta.</a:t>
            </a:r>
            <a:endParaRPr lang="en-US" dirty="0"/>
          </a:p>
          <a:p>
            <a:pPr lvl="0"/>
            <a:r>
              <a:rPr lang="id-ID" dirty="0"/>
              <a:t>Sarantakos,</a:t>
            </a:r>
            <a:r>
              <a:rPr lang="id-ID" i="1" dirty="0"/>
              <a:t> </a:t>
            </a:r>
            <a:r>
              <a:rPr lang="id-ID" dirty="0"/>
              <a:t>Sotirios, 1998; </a:t>
            </a:r>
            <a:r>
              <a:rPr lang="id-ID" i="1" dirty="0"/>
              <a:t>Social Research  (second Edition),</a:t>
            </a:r>
            <a:r>
              <a:rPr lang="id-ID" dirty="0"/>
              <a:t>  MACMillan Publisher  Australia PTY LTD </a:t>
            </a:r>
            <a:endParaRPr lang="en-US" dirty="0"/>
          </a:p>
          <a:p>
            <a:pPr lvl="0"/>
            <a:r>
              <a:rPr lang="id-ID" dirty="0">
                <a:solidFill>
                  <a:srgbClr val="FF0000"/>
                </a:solidFill>
              </a:rPr>
              <a:t>Suyanto, Bagong dan Sutinah (Editor), 2005: </a:t>
            </a:r>
            <a:r>
              <a:rPr lang="id-ID" i="1" dirty="0">
                <a:solidFill>
                  <a:srgbClr val="FF0000"/>
                </a:solidFill>
              </a:rPr>
              <a:t>Metode Penelitian Sosial: Berbagai Alternatifnya</a:t>
            </a:r>
            <a:r>
              <a:rPr lang="id-ID" dirty="0">
                <a:solidFill>
                  <a:srgbClr val="FF0000"/>
                </a:solidFill>
              </a:rPr>
              <a:t>, Prenada Media, Jakarta.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id-ID" dirty="0"/>
              <a:t>Silverman, D. 1997. </a:t>
            </a:r>
            <a:r>
              <a:rPr lang="id-ID" i="1" dirty="0"/>
              <a:t>Qualitative Research: Theory, Method and Practice</a:t>
            </a:r>
            <a:r>
              <a:rPr lang="id-ID" dirty="0"/>
              <a:t>. London : Sage Publications </a:t>
            </a:r>
            <a:endParaRPr lang="en-US" dirty="0"/>
          </a:p>
          <a:p>
            <a:pPr lvl="0"/>
            <a:r>
              <a:rPr lang="id-ID" dirty="0"/>
              <a:t>Taylor, S. J and R. Bogdan 1984. </a:t>
            </a:r>
            <a:r>
              <a:rPr lang="id-ID" i="1" dirty="0"/>
              <a:t>Introduction to Qualitative Research Methods</a:t>
            </a:r>
            <a:r>
              <a:rPr lang="id-ID" dirty="0"/>
              <a:t>. New York : John Wiley and Sons </a:t>
            </a:r>
            <a:endParaRPr lang="en-US" dirty="0"/>
          </a:p>
          <a:p>
            <a:pPr lvl="0"/>
            <a:r>
              <a:rPr lang="id-ID" dirty="0"/>
              <a:t>Wolcott, H. F. 1994. </a:t>
            </a:r>
            <a:r>
              <a:rPr lang="id-ID" i="1" dirty="0"/>
              <a:t>Transforming Qualitative Data : Description, Analysis, and Interpretation</a:t>
            </a:r>
            <a:r>
              <a:rPr lang="id-ID" dirty="0"/>
              <a:t>. Thousand Oaks : Sage Publications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b="1" u="sng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TUGAS-TUGAS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</a:t>
            </a:r>
            <a:r>
              <a:rPr lang="en-US" b="1" dirty="0" err="1"/>
              <a:t>dikerjakan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berkala</a:t>
            </a:r>
            <a:r>
              <a:rPr lang="en-US" b="1" dirty="0"/>
              <a:t> (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topik</a:t>
            </a:r>
            <a:r>
              <a:rPr lang="en-US" b="1" dirty="0"/>
              <a:t> </a:t>
            </a:r>
            <a:r>
              <a:rPr lang="en-US" b="1" dirty="0" err="1"/>
              <a:t>penugasan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dosen</a:t>
            </a:r>
            <a:r>
              <a:rPr lang="en-US" b="1" dirty="0"/>
              <a:t>)</a:t>
            </a:r>
          </a:p>
          <a:p>
            <a:pPr lvl="0"/>
            <a:r>
              <a:rPr lang="en-US" b="1" dirty="0"/>
              <a:t>Review </a:t>
            </a:r>
            <a:r>
              <a:rPr lang="en-US" b="1" dirty="0" err="1"/>
              <a:t>hasil-hasil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yang </a:t>
            </a:r>
            <a:r>
              <a:rPr lang="en-US" b="1" dirty="0" err="1"/>
              <a:t>dimuat</a:t>
            </a:r>
            <a:r>
              <a:rPr lang="en-US" b="1" dirty="0"/>
              <a:t> di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(</a:t>
            </a:r>
            <a:r>
              <a:rPr lang="en-US" b="1" dirty="0" err="1"/>
              <a:t>tugas</a:t>
            </a:r>
            <a:r>
              <a:rPr lang="en-US" b="1" dirty="0"/>
              <a:t> individual)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00375-nice blue envelope</Template>
  <TotalTime>248</TotalTime>
  <Words>765</Words>
  <Application>Microsoft Office PowerPoint</Application>
  <PresentationFormat>On-screen Show (4:3)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Aharoni</vt:lpstr>
      <vt:lpstr>Arial</vt:lpstr>
      <vt:lpstr>Calibri</vt:lpstr>
      <vt:lpstr>Gill Sans MT</vt:lpstr>
      <vt:lpstr>Impact</vt:lpstr>
      <vt:lpstr>Times New Roman</vt:lpstr>
      <vt:lpstr>Trebuchet MS</vt:lpstr>
      <vt:lpstr>Wingdings</vt:lpstr>
      <vt:lpstr>1_Default Design</vt:lpstr>
      <vt:lpstr>Badge</vt:lpstr>
      <vt:lpstr> KONTRAK PERKULIAHAN DASAR METODOLOGI PENELITIAN (PNS 201)  </vt:lpstr>
      <vt:lpstr>PowerPoint Presentation</vt:lpstr>
      <vt:lpstr>Manfaat Mataajaran</vt:lpstr>
      <vt:lpstr>Deskripsi Mata ajaran</vt:lpstr>
      <vt:lpstr>Kompetensi yang Diharapkan</vt:lpstr>
      <vt:lpstr>Strategi Pembelajaran</vt:lpstr>
      <vt:lpstr>Bahan Bacaan:</vt:lpstr>
      <vt:lpstr>Lanjutan… (bahan bacaan)</vt:lpstr>
      <vt:lpstr>TUGAS-TUGAS</vt:lpstr>
      <vt:lpstr>KRITERIA PENILAIAN</vt:lpstr>
      <vt:lpstr>Skor Nilai</vt:lpstr>
      <vt:lpstr>Jadwal Perkuliahan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PERKULIAHAN DASAR METODOLOGI PENELITIAN (PNS 201)</dc:title>
  <dc:creator>ZYREX</dc:creator>
  <cp:lastModifiedBy>tuti budirahayu</cp:lastModifiedBy>
  <cp:revision>37</cp:revision>
  <dcterms:created xsi:type="dcterms:W3CDTF">2008-12-31T17:03:40Z</dcterms:created>
  <dcterms:modified xsi:type="dcterms:W3CDTF">2019-02-13T13:24:22Z</dcterms:modified>
</cp:coreProperties>
</file>