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84C32-0A6A-4FEE-9DCD-5FF82B40E7B4}" type="datetimeFigureOut">
              <a:rPr lang="it-IT" smtClean="0"/>
              <a:pPr/>
              <a:t>28/02/2011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93C8-F0FD-4B43-948C-EBCDD198AA0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28/02/2011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28/02/2011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28/02/2011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0006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28/02/2011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28/02/2011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28/02/2011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28/02/2011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28/02/2011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28/02/2011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28/02/2011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28/02/2011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-87332" y="0"/>
            <a:ext cx="1730374" cy="6858000"/>
          </a:xfrm>
          <a:custGeom>
            <a:avLst/>
            <a:gdLst/>
            <a:ahLst/>
            <a:cxnLst>
              <a:cxn ang="0">
                <a:pos x="401" y="0"/>
              </a:cxn>
              <a:cxn ang="0">
                <a:pos x="0" y="0"/>
              </a:cxn>
              <a:cxn ang="0">
                <a:pos x="0" y="3168"/>
              </a:cxn>
              <a:cxn ang="0">
                <a:pos x="165" y="3168"/>
              </a:cxn>
              <a:cxn ang="0">
                <a:pos x="401" y="0"/>
              </a:cxn>
            </a:cxnLst>
            <a:rect l="0" t="0" r="r" b="b"/>
            <a:pathLst>
              <a:path w="616" h="3168">
                <a:moveTo>
                  <a:pt x="40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168"/>
                  <a:pt x="0" y="3168"/>
                  <a:pt x="0" y="3168"/>
                </a:cubicBezTo>
                <a:cubicBezTo>
                  <a:pt x="165" y="3168"/>
                  <a:pt x="165" y="3168"/>
                  <a:pt x="165" y="3168"/>
                </a:cubicBezTo>
                <a:cubicBezTo>
                  <a:pt x="616" y="1736"/>
                  <a:pt x="458" y="375"/>
                  <a:pt x="401" y="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57158" y="0"/>
            <a:ext cx="1509712" cy="6858000"/>
            <a:chOff x="1047" y="360"/>
            <a:chExt cx="2378" cy="15120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1047" y="360"/>
              <a:ext cx="2061" cy="1512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0" y="3164"/>
                </a:cxn>
              </a:cxnLst>
              <a:rect l="0" t="0" r="r" b="b"/>
              <a:pathLst>
                <a:path w="430" h="3164">
                  <a:moveTo>
                    <a:pt x="160" y="0"/>
                  </a:moveTo>
                  <a:cubicBezTo>
                    <a:pt x="430" y="1502"/>
                    <a:pt x="90" y="2850"/>
                    <a:pt x="0" y="3164"/>
                  </a:cubicBezTo>
                </a:path>
              </a:pathLst>
            </a:custGeom>
            <a:noFill/>
            <a:ln w="6350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503" y="360"/>
              <a:ext cx="1735" cy="1512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3164"/>
                </a:cxn>
              </a:cxnLst>
              <a:rect l="0" t="0" r="r" b="b"/>
              <a:pathLst>
                <a:path w="362" h="3164">
                  <a:moveTo>
                    <a:pt x="42" y="0"/>
                  </a:moveTo>
                  <a:cubicBezTo>
                    <a:pt x="362" y="1456"/>
                    <a:pt x="90" y="2791"/>
                    <a:pt x="0" y="3164"/>
                  </a:cubicBezTo>
                </a:path>
              </a:pathLst>
            </a:custGeom>
            <a:noFill/>
            <a:ln w="6350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94" y="360"/>
              <a:ext cx="1831" cy="1512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3164"/>
                </a:cxn>
              </a:cxnLst>
              <a:rect l="0" t="0" r="r" b="b"/>
              <a:pathLst>
                <a:path w="382" h="3164">
                  <a:moveTo>
                    <a:pt x="80" y="0"/>
                  </a:moveTo>
                  <a:cubicBezTo>
                    <a:pt x="382" y="1458"/>
                    <a:pt x="96" y="2789"/>
                    <a:pt x="0" y="3164"/>
                  </a:cubicBezTo>
                </a:path>
              </a:pathLst>
            </a:custGeom>
            <a:noFill/>
            <a:ln w="6350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393" y="360"/>
              <a:ext cx="1850" cy="1512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3164"/>
                </a:cxn>
              </a:cxnLst>
              <a:rect l="0" t="0" r="r" b="b"/>
              <a:pathLst>
                <a:path w="386" h="3164">
                  <a:moveTo>
                    <a:pt x="87" y="0"/>
                  </a:moveTo>
                  <a:cubicBezTo>
                    <a:pt x="386" y="1461"/>
                    <a:pt x="95" y="2793"/>
                    <a:pt x="0" y="3164"/>
                  </a:cubicBezTo>
                </a:path>
              </a:pathLst>
            </a:custGeom>
            <a:noFill/>
            <a:ln w="6350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234" y="360"/>
              <a:ext cx="381" cy="3164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3164"/>
                </a:cxn>
              </a:cxnLst>
              <a:rect l="0" t="0" r="r" b="b"/>
              <a:pathLst>
                <a:path w="381" h="3164">
                  <a:moveTo>
                    <a:pt x="79" y="0"/>
                  </a:moveTo>
                  <a:cubicBezTo>
                    <a:pt x="381" y="1458"/>
                    <a:pt x="95" y="2789"/>
                    <a:pt x="0" y="3164"/>
                  </a:cubicBezTo>
                </a:path>
              </a:pathLst>
            </a:custGeom>
            <a:noFill/>
            <a:ln w="6350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  <p:sp>
        <p:nvSpPr>
          <p:cNvPr id="9" name="Freeform 11"/>
          <p:cNvSpPr>
            <a:spLocks/>
          </p:cNvSpPr>
          <p:nvPr/>
        </p:nvSpPr>
        <p:spPr bwMode="auto">
          <a:xfrm>
            <a:off x="7578757" y="0"/>
            <a:ext cx="1565275" cy="6858000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93" y="0"/>
              </a:cxn>
              <a:cxn ang="0">
                <a:pos x="0" y="3168"/>
              </a:cxn>
              <a:cxn ang="0">
                <a:pos x="502" y="3168"/>
              </a:cxn>
              <a:cxn ang="0">
                <a:pos x="502" y="0"/>
              </a:cxn>
            </a:cxnLst>
            <a:rect l="0" t="0" r="r" b="b"/>
            <a:pathLst>
              <a:path w="502" h="3168">
                <a:moveTo>
                  <a:pt x="502" y="0"/>
                </a:moveTo>
                <a:cubicBezTo>
                  <a:pt x="93" y="0"/>
                  <a:pt x="93" y="0"/>
                  <a:pt x="93" y="0"/>
                </a:cubicBezTo>
                <a:cubicBezTo>
                  <a:pt x="146" y="383"/>
                  <a:pt x="323" y="1900"/>
                  <a:pt x="0" y="3168"/>
                </a:cubicBezTo>
                <a:cubicBezTo>
                  <a:pt x="502" y="3168"/>
                  <a:pt x="502" y="3168"/>
                  <a:pt x="502" y="3168"/>
                </a:cubicBezTo>
                <a:lnTo>
                  <a:pt x="502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7413653" y="-24"/>
            <a:ext cx="1158875" cy="6858024"/>
            <a:chOff x="21532" y="360"/>
            <a:chExt cx="2157" cy="15120"/>
          </a:xfrm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1532" y="360"/>
              <a:ext cx="1855" cy="15120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0" y="3172"/>
                </a:cxn>
              </a:cxnLst>
              <a:rect l="0" t="0" r="r" b="b"/>
              <a:pathLst>
                <a:path w="387" h="3172">
                  <a:moveTo>
                    <a:pt x="101" y="0"/>
                  </a:moveTo>
                  <a:cubicBezTo>
                    <a:pt x="387" y="1404"/>
                    <a:pt x="122" y="2697"/>
                    <a:pt x="0" y="3172"/>
                  </a:cubicBezTo>
                </a:path>
              </a:pathLst>
            </a:custGeom>
            <a:noFill/>
            <a:ln w="6350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1887" y="360"/>
              <a:ext cx="1600" cy="15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3172"/>
                </a:cxn>
              </a:cxnLst>
              <a:rect l="0" t="0" r="r" b="b"/>
              <a:pathLst>
                <a:path w="334" h="3172">
                  <a:moveTo>
                    <a:pt x="0" y="0"/>
                  </a:moveTo>
                  <a:cubicBezTo>
                    <a:pt x="334" y="1375"/>
                    <a:pt x="126" y="2664"/>
                    <a:pt x="16" y="3172"/>
                  </a:cubicBezTo>
                </a:path>
              </a:pathLst>
            </a:custGeom>
            <a:noFill/>
            <a:ln w="6350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2064" y="360"/>
              <a:ext cx="1625" cy="151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3172"/>
                </a:cxn>
              </a:cxnLst>
              <a:rect l="0" t="0" r="r" b="b"/>
              <a:pathLst>
                <a:path w="339" h="3172">
                  <a:moveTo>
                    <a:pt x="21" y="0"/>
                  </a:moveTo>
                  <a:cubicBezTo>
                    <a:pt x="339" y="1377"/>
                    <a:pt x="116" y="2664"/>
                    <a:pt x="0" y="3172"/>
                  </a:cubicBezTo>
                </a:path>
              </a:pathLst>
            </a:custGeom>
            <a:noFill/>
            <a:ln w="6350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21863" y="360"/>
              <a:ext cx="1644" cy="1512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3172"/>
                </a:cxn>
              </a:cxnLst>
              <a:rect l="0" t="0" r="r" b="b"/>
              <a:pathLst>
                <a:path w="343" h="3172">
                  <a:moveTo>
                    <a:pt x="28" y="0"/>
                  </a:moveTo>
                  <a:cubicBezTo>
                    <a:pt x="343" y="1379"/>
                    <a:pt x="117" y="2666"/>
                    <a:pt x="0" y="3172"/>
                  </a:cubicBezTo>
                </a:path>
              </a:pathLst>
            </a:custGeom>
            <a:noFill/>
            <a:ln w="6350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1704" y="360"/>
              <a:ext cx="338" cy="317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172"/>
                </a:cxn>
              </a:cxnLst>
              <a:rect l="0" t="0" r="r" b="b"/>
              <a:pathLst>
                <a:path w="338" h="3172">
                  <a:moveTo>
                    <a:pt x="20" y="0"/>
                  </a:moveTo>
                  <a:cubicBezTo>
                    <a:pt x="338" y="1378"/>
                    <a:pt x="116" y="2664"/>
                    <a:pt x="0" y="3172"/>
                  </a:cubicBezTo>
                </a:path>
              </a:pathLst>
            </a:custGeom>
            <a:noFill/>
            <a:ln w="6350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471590" y="185262"/>
            <a:ext cx="5836714" cy="64294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Bradley Hand ITC" pitchFamily="66" charset="0"/>
                <a:cs typeface="Arial" pitchFamily="34" charset="0"/>
              </a:rPr>
              <a:t>All</a:t>
            </a:r>
            <a:r>
              <a:rPr kumimoji="0" lang="it-IT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Bradley Hand ITC" pitchFamily="66" charset="0"/>
                <a:cs typeface="Arial" pitchFamily="34" charset="0"/>
              </a:rPr>
              <a:t> </a:t>
            </a:r>
            <a:r>
              <a:rPr kumimoji="0" lang="it-IT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Bradley Hand ITC" pitchFamily="66" charset="0"/>
                <a:cs typeface="Arial" pitchFamily="34" charset="0"/>
              </a:rPr>
              <a:t>maps</a:t>
            </a:r>
            <a:r>
              <a:rPr kumimoji="0" lang="it-IT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Bradley Hand ITC" pitchFamily="66" charset="0"/>
                <a:cs typeface="Arial" pitchFamily="34" charset="0"/>
              </a:rPr>
              <a:t> can </a:t>
            </a:r>
            <a:r>
              <a:rPr kumimoji="0" lang="it-IT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Bradley Hand ITC" pitchFamily="66" charset="0"/>
                <a:cs typeface="Arial" pitchFamily="34" charset="0"/>
              </a:rPr>
              <a:t>be</a:t>
            </a:r>
            <a:r>
              <a:rPr kumimoji="0" lang="it-IT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Bradley Hand ITC" pitchFamily="66" charset="0"/>
                <a:cs typeface="Arial" pitchFamily="34" charset="0"/>
              </a:rPr>
              <a:t> …</a:t>
            </a:r>
            <a:endParaRPr kumimoji="0" lang="it-IT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Bradley Hand ITC" pitchFamily="66" charset="0"/>
              <a:cs typeface="Arial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it-IT" sz="1000" b="1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Fluidflow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 fornisce librerie e moduli per la realizzazioni di applicazioni </a:t>
            </a:r>
            <a:r>
              <a:rPr lang="it-IT" sz="1000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Middleware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. Queste librerie oltre ad essere disponibili per i clienti, sono la base su cui è stato costruito il </a:t>
            </a:r>
            <a:r>
              <a:rPr lang="it-IT" sz="1000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core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 dell’applicazione, costituito da un BPEL </a:t>
            </a:r>
            <a:r>
              <a:rPr lang="it-IT" sz="1000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engine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 per la realizzazione dei servizi di Business aziendali.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it-IT" sz="1000" dirty="0" smtClean="0">
              <a:solidFill>
                <a:srgbClr val="666666"/>
              </a:solidFill>
              <a:latin typeface="Verdana" pitchFamily="34" charset="0"/>
              <a:cs typeface="Arial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r>
              <a:rPr lang="it-IT" b="1" dirty="0" err="1" smtClean="0">
                <a:solidFill>
                  <a:srgbClr val="FF0000"/>
                </a:solidFill>
                <a:latin typeface="Bradley Hand ITC" pitchFamily="66" charset="0"/>
                <a:cs typeface="Arial" pitchFamily="34" charset="0"/>
              </a:rPr>
              <a:t>Only</a:t>
            </a:r>
            <a:r>
              <a:rPr lang="it-IT" b="1" dirty="0" smtClean="0">
                <a:solidFill>
                  <a:srgbClr val="FF0000"/>
                </a:solidFill>
                <a:latin typeface="Bradley Hand ITC" pitchFamily="66" charset="0"/>
                <a:cs typeface="Arial" pitchFamily="34" charset="0"/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  <a:latin typeface="Bradley Hand ITC" pitchFamily="66" charset="0"/>
                <a:cs typeface="Arial" pitchFamily="34" charset="0"/>
              </a:rPr>
              <a:t>maps</a:t>
            </a:r>
            <a:r>
              <a:rPr lang="it-IT" b="1" dirty="0" smtClean="0">
                <a:solidFill>
                  <a:srgbClr val="FF0000"/>
                </a:solidFill>
                <a:latin typeface="Bradley Hand ITC" pitchFamily="66" charset="0"/>
                <a:cs typeface="Arial" pitchFamily="34" charset="0"/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  <a:latin typeface="Bradley Hand ITC" pitchFamily="66" charset="0"/>
                <a:cs typeface="Arial" pitchFamily="34" charset="0"/>
              </a:rPr>
              <a:t>with</a:t>
            </a:r>
            <a:r>
              <a:rPr lang="it-IT" b="1" dirty="0" smtClean="0">
                <a:solidFill>
                  <a:srgbClr val="FF0000"/>
                </a:solidFill>
                <a:latin typeface="Bradley Hand ITC" pitchFamily="66" charset="0"/>
                <a:cs typeface="Arial" pitchFamily="34" charset="0"/>
              </a:rPr>
              <a:t> …</a:t>
            </a:r>
            <a:endParaRPr lang="it-IT" b="1" dirty="0" smtClean="0">
              <a:solidFill>
                <a:srgbClr val="1F497D">
                  <a:lumMod val="75000"/>
                </a:srgbClr>
              </a:solidFill>
              <a:latin typeface="Bradley Hand ITC" pitchFamily="66" charset="0"/>
              <a:cs typeface="Arial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r>
              <a:rPr lang="it-IT" sz="1000" b="1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Fluidflow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 è un ESB con caratteristiche ideali per la realizzazioni di soluzioni SOA. </a:t>
            </a:r>
            <a:r>
              <a:rPr lang="it-IT" sz="1000" b="1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Fluidflow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 è utilizzabile sia in modalità </a:t>
            </a:r>
            <a:r>
              <a:rPr lang="it-IT" sz="1000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standalone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 (dentro </a:t>
            </a:r>
            <a:r>
              <a:rPr lang="it-IT" sz="1000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tomcat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 o </a:t>
            </a:r>
            <a:r>
              <a:rPr lang="it-IT" sz="1000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JBoss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) che integrabile nelle soluzioni già esistenti in un’azienda (es.: </a:t>
            </a:r>
            <a:r>
              <a:rPr lang="it-IT" sz="1000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Tibco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, Oracle).</a:t>
            </a: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it-IT" sz="1000" dirty="0" smtClean="0">
              <a:solidFill>
                <a:srgbClr val="666666"/>
              </a:solidFill>
              <a:latin typeface="Verdana" pitchFamily="34" charset="0"/>
              <a:cs typeface="Arial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it-IT" b="1" dirty="0" err="1" smtClean="0">
                <a:solidFill>
                  <a:srgbClr val="FF0000"/>
                </a:solidFill>
                <a:latin typeface="Bradley Hand ITC" pitchFamily="66" charset="0"/>
                <a:cs typeface="Arial" pitchFamily="34" charset="0"/>
              </a:rPr>
              <a:t>F</a:t>
            </a:r>
            <a:r>
              <a:rPr lang="it-IT" b="1" dirty="0" err="1" smtClean="0">
                <a:solidFill>
                  <a:schemeClr val="tx2">
                    <a:lumMod val="75000"/>
                  </a:schemeClr>
                </a:solidFill>
                <a:latin typeface="Bradley Hand ITC" pitchFamily="66" charset="0"/>
                <a:cs typeface="Arial" pitchFamily="34" charset="0"/>
              </a:rPr>
              <a:t>luidflow</a:t>
            </a:r>
            <a:r>
              <a:rPr lang="it-IT" b="1" dirty="0" smtClean="0">
                <a:solidFill>
                  <a:schemeClr val="tx2">
                    <a:lumMod val="75000"/>
                  </a:schemeClr>
                </a:solidFill>
                <a:latin typeface="Bradley Hand ITC" pitchFamily="66" charset="0"/>
                <a:cs typeface="Arial" pitchFamily="34" charset="0"/>
              </a:rPr>
              <a:t> SOA </a:t>
            </a:r>
            <a:r>
              <a:rPr lang="it-IT" b="1" dirty="0" err="1" smtClean="0">
                <a:solidFill>
                  <a:schemeClr val="tx2">
                    <a:lumMod val="75000"/>
                  </a:schemeClr>
                </a:solidFill>
                <a:latin typeface="Bradley Hand ITC" pitchFamily="66" charset="0"/>
                <a:cs typeface="Arial" pitchFamily="34" charset="0"/>
              </a:rPr>
              <a:t>tools</a:t>
            </a:r>
            <a:endParaRPr lang="it-IT" b="1" dirty="0" smtClean="0">
              <a:solidFill>
                <a:schemeClr val="tx2">
                  <a:lumMod val="75000"/>
                </a:schemeClr>
              </a:solidFill>
              <a:latin typeface="Bradley Hand ITC" pitchFamily="66" charset="0"/>
              <a:cs typeface="Arial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Le aziende che hanno adottato o stanno adottando la SOA per ingegnerizzare l’IT, necessitano di una serie di strumenti di utilità, necessari per risolvere molti problemi pratici, sia piccoli che grandi. I </a:t>
            </a:r>
            <a:r>
              <a:rPr lang="it-IT" sz="1000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tools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 forniti con </a:t>
            </a:r>
            <a:r>
              <a:rPr lang="it-IT" sz="1000" b="1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Fluidflow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 servono proprio ad affrontare questi problematiche. Su una successiva pagina di approfondimento vengono elencati alcuni </a:t>
            </a:r>
            <a:r>
              <a:rPr lang="it-IT" sz="1000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tool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 disponibili.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it-IT" sz="1000" dirty="0" smtClean="0">
              <a:solidFill>
                <a:srgbClr val="666666"/>
              </a:solidFill>
              <a:latin typeface="Verdana" pitchFamily="34" charset="0"/>
              <a:cs typeface="Arial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r>
              <a:rPr lang="it-IT" b="1" dirty="0" err="1" smtClean="0">
                <a:solidFill>
                  <a:srgbClr val="FF0000"/>
                </a:solidFill>
                <a:latin typeface="Bradley Hand ITC" pitchFamily="66" charset="0"/>
                <a:cs typeface="Arial" pitchFamily="34" charset="0"/>
              </a:rPr>
              <a:t>F</a:t>
            </a:r>
            <a:r>
              <a:rPr lang="it-IT" b="1" dirty="0" err="1" smtClean="0">
                <a:solidFill>
                  <a:schemeClr val="tx2">
                    <a:lumMod val="75000"/>
                  </a:schemeClr>
                </a:solidFill>
                <a:latin typeface="Bradley Hand ITC" pitchFamily="66" charset="0"/>
                <a:cs typeface="Arial" pitchFamily="34" charset="0"/>
              </a:rPr>
              <a:t>luidflow</a:t>
            </a:r>
            <a:r>
              <a:rPr lang="it-IT" b="1" dirty="0" smtClean="0">
                <a:solidFill>
                  <a:schemeClr val="tx2">
                    <a:lumMod val="75000"/>
                  </a:schemeClr>
                </a:solidFill>
                <a:latin typeface="Bradley Hand ITC" pitchFamily="66" charset="0"/>
                <a:cs typeface="Arial" pitchFamily="34" charset="0"/>
              </a:rPr>
              <a:t> SOA </a:t>
            </a:r>
            <a:r>
              <a:rPr lang="it-IT" b="1" dirty="0" err="1" smtClean="0">
                <a:solidFill>
                  <a:schemeClr val="tx2">
                    <a:lumMod val="75000"/>
                  </a:schemeClr>
                </a:solidFill>
                <a:latin typeface="Bradley Hand ITC" pitchFamily="66" charset="0"/>
                <a:cs typeface="Arial" pitchFamily="34" charset="0"/>
              </a:rPr>
              <a:t>applications</a:t>
            </a:r>
            <a:endParaRPr lang="it-IT" b="1" dirty="0" smtClean="0">
              <a:solidFill>
                <a:schemeClr val="tx2">
                  <a:lumMod val="75000"/>
                </a:schemeClr>
              </a:solidFill>
              <a:latin typeface="Bradley Hand ITC" pitchFamily="66" charset="0"/>
              <a:cs typeface="Arial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Per realizzare appieno le potenzialità della SOA, è necessario non solo implementare i servizi dell’azienda secondo i principi della SOA, ma coprire anche gli aspetti di gestione e monitoraggio dei servizi stessi. A tale scopo </a:t>
            </a:r>
            <a:r>
              <a:rPr lang="it-IT" sz="1000" b="1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Fluidflow</a:t>
            </a:r>
            <a:r>
              <a:rPr lang="it-IT" sz="1000" b="1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fornisce una serie di applicazioni </a:t>
            </a:r>
            <a:r>
              <a:rPr lang="it-IT" sz="1000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pre-configurate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 ed </a:t>
            </a:r>
            <a:r>
              <a:rPr lang="it-IT" sz="1000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OpenSource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 per coprire questi aspetti: UDDI, LDAP, </a:t>
            </a:r>
            <a:r>
              <a:rPr lang="it-IT" sz="1000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Collaboration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, </a:t>
            </a:r>
            <a:r>
              <a:rPr lang="it-IT" sz="1000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Wiki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, </a:t>
            </a:r>
            <a:r>
              <a:rPr lang="it-IT" sz="1000" dirty="0" err="1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iReport</a:t>
            </a:r>
            <a:r>
              <a:rPr lang="it-IT" sz="1000" dirty="0" smtClean="0">
                <a:solidFill>
                  <a:srgbClr val="666666"/>
                </a:solidFill>
                <a:latin typeface="Verdana" pitchFamily="34" charset="0"/>
                <a:cs typeface="Arial" pitchFamily="34" charset="0"/>
              </a:rPr>
              <a:t> e molti altri.</a:t>
            </a:r>
            <a:endParaRPr lang="it-IT" b="1" dirty="0" smtClean="0">
              <a:solidFill>
                <a:schemeClr val="tx2">
                  <a:lumMod val="75000"/>
                </a:schemeClr>
              </a:solidFill>
              <a:latin typeface="Bradley Hand ITC" pitchFamily="66" charset="0"/>
              <a:cs typeface="Arial" pitchFamily="34" charset="0"/>
            </a:endParaRPr>
          </a:p>
        </p:txBody>
      </p:sp>
      <p:cxnSp>
        <p:nvCxnSpPr>
          <p:cNvPr id="37" name="Connettore 1 36"/>
          <p:cNvCxnSpPr/>
          <p:nvPr/>
        </p:nvCxnSpPr>
        <p:spPr>
          <a:xfrm>
            <a:off x="1466828" y="1484784"/>
            <a:ext cx="607223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1466828" y="4900170"/>
            <a:ext cx="607223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>
            <a:off x="1485652" y="2852936"/>
            <a:ext cx="607223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229</Words>
  <Application>Microsoft Office PowerPoint</Application>
  <PresentationFormat>Presentazione su schermo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Mario</dc:creator>
  <cp:lastModifiedBy>Mario</cp:lastModifiedBy>
  <cp:revision>354</cp:revision>
  <dcterms:created xsi:type="dcterms:W3CDTF">2010-01-27T11:55:47Z</dcterms:created>
  <dcterms:modified xsi:type="dcterms:W3CDTF">2011-02-28T00:47:01Z</dcterms:modified>
</cp:coreProperties>
</file>