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341" r:id="rId5"/>
    <p:sldId id="310" r:id="rId6"/>
    <p:sldId id="266" r:id="rId7"/>
    <p:sldId id="338" r:id="rId8"/>
    <p:sldId id="342" r:id="rId9"/>
    <p:sldId id="308" r:id="rId10"/>
    <p:sldId id="309" r:id="rId11"/>
    <p:sldId id="337" r:id="rId12"/>
    <p:sldId id="343" r:id="rId13"/>
    <p:sldId id="278" r:id="rId14"/>
    <p:sldId id="279" r:id="rId15"/>
    <p:sldId id="301" r:id="rId16"/>
    <p:sldId id="336" r:id="rId17"/>
    <p:sldId id="344" r:id="rId18"/>
    <p:sldId id="312" r:id="rId19"/>
    <p:sldId id="282" r:id="rId20"/>
    <p:sldId id="284" r:id="rId21"/>
    <p:sldId id="332" r:id="rId22"/>
    <p:sldId id="345" r:id="rId23"/>
    <p:sldId id="322" r:id="rId24"/>
    <p:sldId id="324" r:id="rId25"/>
    <p:sldId id="353" r:id="rId26"/>
    <p:sldId id="328" r:id="rId27"/>
    <p:sldId id="333" r:id="rId28"/>
    <p:sldId id="346" r:id="rId29"/>
    <p:sldId id="294" r:id="rId30"/>
    <p:sldId id="285" r:id="rId31"/>
    <p:sldId id="334" r:id="rId32"/>
    <p:sldId id="347" r:id="rId33"/>
    <p:sldId id="295" r:id="rId34"/>
    <p:sldId id="297" r:id="rId35"/>
    <p:sldId id="302" r:id="rId36"/>
    <p:sldId id="299" r:id="rId37"/>
    <p:sldId id="300" r:id="rId38"/>
    <p:sldId id="335" r:id="rId39"/>
    <p:sldId id="339" r:id="rId40"/>
    <p:sldId id="35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07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88118"/>
  </p:normalViewPr>
  <p:slideViewPr>
    <p:cSldViewPr snapToGrid="0">
      <p:cViewPr varScale="1">
        <p:scale>
          <a:sx n="144" d="100"/>
          <a:sy n="144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ACEC-8B0E-584C-A50E-1B3E64147A8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3CC8A-F474-4242-B7EF-1EA781B3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8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9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8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62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0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2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3CC8A-F474-4242-B7EF-1EA781B3D8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16D9-FF16-CB7B-C14B-43967824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6430-08BA-268A-8363-9A4F5E4EA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AF1F-E4E8-0B97-E7FB-FFEE644D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C683-7AB8-ACD5-C42C-2F3E8754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E9DB-1B66-6D38-326C-BD7D71B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EE4-2534-C86E-6CBB-F69BAD2B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957AB-ECE9-4EBA-AB4B-4D7585A6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2644-8BC8-E9CB-EF4D-56B57871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1BB05-DCA6-883C-0780-4295432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FDB0-6DC6-E3DB-BB59-AE10D7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B2EE-A44F-68A5-C934-C4A58678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AA37A-A0C5-A643-9648-25F0224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6172-9439-7E34-995C-B789C571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D462-7ADB-22E1-12F9-B631A0A0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1CA0-ACA5-94F3-C176-A21CAAD7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675F-38F6-74A8-7308-F630B199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AD68-51A3-3DC1-8659-22EDB07D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9A99-E98F-1414-BA47-0394C57F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142C-8C7D-633A-02F7-EE350DF0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FC45-F50A-A5B0-AB12-C0C43CB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21AE-70D4-D666-9FE7-555051F9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29B9-27CA-E356-F915-61DA37BF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2F5C-B8AB-42A2-21FD-DAE7BDE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719C-8688-FD12-DD93-D0DA8DC1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F01A-FE6E-1FC7-C930-D19EB7B4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B887-A7B5-BDBF-7BF0-5BABBBB6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C69E-CB2B-DC26-1E05-BBAB563EB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87283-96D7-23B1-5E34-4A0C7790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F640-ACB2-BA99-6DF5-08E63AB4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EBA9-6B96-1A37-84EF-FBBF961A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28A9-7593-1D59-D05F-CE7A347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F9E-C99F-30D4-B27A-44AECB21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AFC1B-4BF8-57E4-898B-FED87ADA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AA1D-D88C-7D68-6C7C-0B7178A6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FABE-C939-52E1-6E22-3FABE8A9E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78CF4-EC19-6889-75F8-4E44DC18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CA4A6-6CE3-882A-B335-B907368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C196A-CC19-FE61-24C9-D0D576F0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86091-C1DA-19CE-B05F-6778A58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F9D5-A987-8870-386D-D45AE82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E6FDB-F888-4136-2A24-7598431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47DE3-61EB-014F-E8DD-57FF5B2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E640-4DAA-43C8-65B6-5274CE53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8069A-B9FF-2592-12FB-0248A58F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7D20B-2133-52D0-57B9-099B76E4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7C01-0C6F-3DD3-3323-964014C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AB2-2A51-B3BD-D3B1-C7039B03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CA43-BFD7-B943-4402-7E963FDF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430C8-A7CE-0AB3-E8B7-A8220153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3945A-9EC9-12B8-9115-00DBE152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FC0B-5912-EFBF-C8F3-FA713537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6B25-F07F-BC43-841D-172D2A7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C51E-1DF1-B33E-179C-87C9318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E09E5-80DD-9514-96B5-23223FB8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1ABC-92C6-DEE9-03B4-E6C7C756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547C-83ED-33C0-2223-0CEEEA7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3A7D-C23D-370D-1BC3-BDC05485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6E21-1447-86C1-9C1B-62B6D064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2B82B-6E23-AEEA-835E-7A6074C6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6B54-337D-2FC2-A541-027A6148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C228-3EA1-8283-4E09-D49E29F9E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4B55-B289-E84C-A219-C61C0CEF6D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E29E-E145-33C7-FE78-0EC1494B0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7D2D-556E-E877-FF60-008E0BBC3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5C08-6778-5A44-ACAC-8294B4DF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9D93-F6B1-F868-536C-07D7F2CE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756" y="479631"/>
            <a:ext cx="7182678" cy="4625009"/>
          </a:xfrm>
        </p:spPr>
        <p:txBody>
          <a:bodyPr>
            <a:normAutofit/>
          </a:bodyPr>
          <a:lstStyle/>
          <a:p>
            <a:r>
              <a:rPr lang="en-US" dirty="0"/>
              <a:t>Completing the Puzzle: </a:t>
            </a:r>
            <a:br>
              <a:rPr lang="en-US" dirty="0"/>
            </a:br>
            <a:r>
              <a:rPr lang="en-US" dirty="0"/>
              <a:t>Lucene’s Missing Aggregation Engine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DC539-C5AA-8160-BD99-A80E2BC2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8" y="35373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00315-C39B-AF42-6884-0353F60E78B9}"/>
              </a:ext>
            </a:extLst>
          </p:cNvPr>
          <p:cNvSpPr txBox="1"/>
          <p:nvPr/>
        </p:nvSpPr>
        <p:spPr>
          <a:xfrm>
            <a:off x="990846" y="396547"/>
            <a:ext cx="465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 err="1">
                <a:solidFill>
                  <a:srgbClr val="FF000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/>
              <a:t>acc = 0;</a:t>
            </a:r>
          </a:p>
          <a:p>
            <a:r>
              <a:rPr lang="en-US" sz="3600" dirty="0"/>
              <a:t>reduce(x, acc) = x + acc;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ADCAB-6E63-5913-164E-3419D3657EBF}"/>
              </a:ext>
            </a:extLst>
          </p:cNvPr>
          <p:cNvSpPr txBox="1"/>
          <p:nvPr/>
        </p:nvSpPr>
        <p:spPr>
          <a:xfrm>
            <a:off x="990846" y="3417174"/>
            <a:ext cx="8046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avg(</a:t>
            </a:r>
            <a:r>
              <a:rPr lang="en-US" sz="3600" dirty="0" err="1">
                <a:solidFill>
                  <a:srgbClr val="0070C0"/>
                </a:solidFill>
              </a:rPr>
              <a:t>page_count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/>
              <a:t>acc = [0, 0];	// [sum, count]</a:t>
            </a:r>
            <a:br>
              <a:rPr lang="en-US" sz="3600" dirty="0"/>
            </a:br>
            <a:r>
              <a:rPr lang="en-US" sz="3600" dirty="0"/>
              <a:t>reduce(x, acc) = [x + acc[0], 1 + acc[1]];</a:t>
            </a:r>
          </a:p>
        </p:txBody>
      </p:sp>
    </p:spTree>
    <p:extLst>
      <p:ext uri="{BB962C8B-B14F-4D97-AF65-F5344CB8AC3E}">
        <p14:creationId xmlns:p14="http://schemas.microsoft.com/office/powerpoint/2010/main" val="41429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56871"/>
            <a:ext cx="12357717" cy="7212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Defining aggregations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Improvement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Identifying Gaps in Lucene’s Faceting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#12553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null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Discussion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– efficiency and genericity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23800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4473AA-6296-6CA0-4077-C49FC3DECFF7}"/>
              </a:ext>
            </a:extLst>
          </p:cNvPr>
          <p:cNvSpPr/>
          <p:nvPr/>
        </p:nvSpPr>
        <p:spPr>
          <a:xfrm>
            <a:off x="1397000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          Karamazov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FC53C-2B43-4A54-A20A-D1D58613E1A5}"/>
              </a:ext>
            </a:extLst>
          </p:cNvPr>
          <p:cNvSpPr/>
          <p:nvPr/>
        </p:nvSpPr>
        <p:spPr>
          <a:xfrm>
            <a:off x="3826933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Idiot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498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A7865-24B9-FCFF-0171-E916B81FEFD5}"/>
              </a:ext>
            </a:extLst>
          </p:cNvPr>
          <p:cNvSpPr/>
          <p:nvPr/>
        </p:nvSpPr>
        <p:spPr>
          <a:xfrm>
            <a:off x="6256866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</a:t>
            </a:r>
          </a:p>
          <a:p>
            <a:r>
              <a:rPr lang="en-US" dirty="0">
                <a:solidFill>
                  <a:schemeClr val="tx1"/>
                </a:solidFill>
              </a:rPr>
              <a:t>          Silmarillion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A0B2E-75E8-78EB-A75E-092BC5A71950}"/>
              </a:ext>
            </a:extLst>
          </p:cNvPr>
          <p:cNvSpPr/>
          <p:nvPr/>
        </p:nvSpPr>
        <p:spPr>
          <a:xfrm>
            <a:off x="8686799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Lord of</a:t>
            </a:r>
          </a:p>
          <a:p>
            <a:r>
              <a:rPr lang="en-US" dirty="0">
                <a:solidFill>
                  <a:schemeClr val="tx1"/>
                </a:solidFill>
              </a:rPr>
              <a:t>          the Rings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1248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2489201" y="1981200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7306735" y="1981200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185F0-A684-D931-9326-85051B8A7242}"/>
              </a:ext>
            </a:extLst>
          </p:cNvPr>
          <p:cNvCxnSpPr>
            <a:stCxn id="7" idx="0"/>
            <a:endCxn id="13" idx="3"/>
          </p:cNvCxnSpPr>
          <p:nvPr/>
        </p:nvCxnSpPr>
        <p:spPr>
          <a:xfrm flipV="1">
            <a:off x="2429934" y="2884544"/>
            <a:ext cx="394044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5CF46-AF62-5340-9E66-267E84A9BC2A}"/>
              </a:ext>
            </a:extLst>
          </p:cNvPr>
          <p:cNvCxnSpPr>
            <a:cxnSpLocks/>
            <a:stCxn id="10" idx="0"/>
            <a:endCxn id="13" idx="5"/>
          </p:cNvCxnSpPr>
          <p:nvPr/>
        </p:nvCxnSpPr>
        <p:spPr>
          <a:xfrm flipH="1" flipV="1">
            <a:off x="4440424" y="2884544"/>
            <a:ext cx="419443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DD171-727F-A2C1-E38B-0FBC234F5414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flipV="1">
            <a:off x="7289800" y="2884544"/>
            <a:ext cx="351712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F2EF0-39A2-E322-82B1-F4EC32DA9360}"/>
              </a:ext>
            </a:extLst>
          </p:cNvPr>
          <p:cNvCxnSpPr>
            <a:cxnSpLocks/>
            <a:stCxn id="12" idx="0"/>
            <a:endCxn id="14" idx="5"/>
          </p:cNvCxnSpPr>
          <p:nvPr/>
        </p:nvCxnSpPr>
        <p:spPr>
          <a:xfrm flipH="1" flipV="1">
            <a:off x="9257958" y="2884544"/>
            <a:ext cx="461775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F9DF7B-FEA2-64D1-D277-1863323C9FCA}"/>
              </a:ext>
            </a:extLst>
          </p:cNvPr>
          <p:cNvSpPr txBox="1"/>
          <p:nvPr/>
        </p:nvSpPr>
        <p:spPr>
          <a:xfrm>
            <a:off x="7684348" y="413509"/>
            <a:ext cx="16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count()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3745-F4D0-8D5B-D11D-A768BE4834C6}"/>
              </a:ext>
            </a:extLst>
          </p:cNvPr>
          <p:cNvSpPr txBox="1"/>
          <p:nvPr/>
        </p:nvSpPr>
        <p:spPr>
          <a:xfrm>
            <a:off x="1871135" y="387667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 err="1">
                <a:solidFill>
                  <a:srgbClr val="FF000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07CFF-DF4F-9566-EDE8-1C53691EE622}"/>
              </a:ext>
            </a:extLst>
          </p:cNvPr>
          <p:cNvSpPr txBox="1"/>
          <p:nvPr/>
        </p:nvSpPr>
        <p:spPr>
          <a:xfrm>
            <a:off x="1079844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B9CF8-A8A9-6C70-FDAA-DC958A8B5119}"/>
              </a:ext>
            </a:extLst>
          </p:cNvPr>
          <p:cNvSpPr txBox="1"/>
          <p:nvPr/>
        </p:nvSpPr>
        <p:spPr>
          <a:xfrm>
            <a:off x="4906092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498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A45A3-2A3C-42A0-E0FF-B88D4F798682}"/>
              </a:ext>
            </a:extLst>
          </p:cNvPr>
          <p:cNvSpPr txBox="1"/>
          <p:nvPr/>
        </p:nvSpPr>
        <p:spPr>
          <a:xfrm>
            <a:off x="4108278" y="1470610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83AB7-F565-9D3A-06F5-4515B63EEF60}"/>
              </a:ext>
            </a:extLst>
          </p:cNvPr>
          <p:cNvSpPr txBox="1"/>
          <p:nvPr/>
        </p:nvSpPr>
        <p:spPr>
          <a:xfrm>
            <a:off x="6208356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80244-3162-E6F1-7BB0-651B669592B9}"/>
              </a:ext>
            </a:extLst>
          </p:cNvPr>
          <p:cNvSpPr txBox="1"/>
          <p:nvPr/>
        </p:nvSpPr>
        <p:spPr>
          <a:xfrm>
            <a:off x="9865956" y="3434602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1248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16633A-2148-AC45-8549-689E1F796C8C}"/>
              </a:ext>
            </a:extLst>
          </p:cNvPr>
          <p:cNvSpPr txBox="1"/>
          <p:nvPr/>
        </p:nvSpPr>
        <p:spPr>
          <a:xfrm>
            <a:off x="9079699" y="1519978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1248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44BFD-C747-C5F8-6954-0C27CC0444AF}"/>
              </a:ext>
            </a:extLst>
          </p:cNvPr>
          <p:cNvSpPr txBox="1"/>
          <p:nvPr/>
        </p:nvSpPr>
        <p:spPr>
          <a:xfrm>
            <a:off x="1079844" y="2982929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9A1A3-F204-53E5-7CD2-6924FB514F52}"/>
              </a:ext>
            </a:extLst>
          </p:cNvPr>
          <p:cNvSpPr txBox="1"/>
          <p:nvPr/>
        </p:nvSpPr>
        <p:spPr>
          <a:xfrm>
            <a:off x="4902201" y="2990164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184B4-765B-529B-625A-D4C04AA7BCFA}"/>
              </a:ext>
            </a:extLst>
          </p:cNvPr>
          <p:cNvSpPr txBox="1"/>
          <p:nvPr/>
        </p:nvSpPr>
        <p:spPr>
          <a:xfrm>
            <a:off x="6208356" y="2982930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B765D-9219-3381-1985-5F17C5F3C407}"/>
              </a:ext>
            </a:extLst>
          </p:cNvPr>
          <p:cNvSpPr txBox="1"/>
          <p:nvPr/>
        </p:nvSpPr>
        <p:spPr>
          <a:xfrm>
            <a:off x="9865956" y="2990164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8368C-397B-7A85-1DD4-E838797C7B8F}"/>
              </a:ext>
            </a:extLst>
          </p:cNvPr>
          <p:cNvSpPr txBox="1"/>
          <p:nvPr/>
        </p:nvSpPr>
        <p:spPr>
          <a:xfrm>
            <a:off x="2282111" y="145436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A90515-2DC1-4561-02EA-50A325843731}"/>
              </a:ext>
            </a:extLst>
          </p:cNvPr>
          <p:cNvSpPr txBox="1"/>
          <p:nvPr/>
        </p:nvSpPr>
        <p:spPr>
          <a:xfrm>
            <a:off x="7109483" y="1476791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997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B9D81-AC09-CF72-82C4-8E40A06816F1}"/>
              </a:ext>
            </a:extLst>
          </p:cNvPr>
          <p:cNvSpPr/>
          <p:nvPr/>
        </p:nvSpPr>
        <p:spPr>
          <a:xfrm>
            <a:off x="2153541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55B82-8D36-6B5A-2032-AA0C7EF5FF6B}"/>
              </a:ext>
            </a:extLst>
          </p:cNvPr>
          <p:cNvSpPr/>
          <p:nvPr/>
        </p:nvSpPr>
        <p:spPr>
          <a:xfrm>
            <a:off x="2657743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67D94-F663-9BEC-694D-E472955779B0}"/>
              </a:ext>
            </a:extLst>
          </p:cNvPr>
          <p:cNvSpPr/>
          <p:nvPr/>
        </p:nvSpPr>
        <p:spPr>
          <a:xfrm>
            <a:off x="3161945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1A5-9EDF-300C-AAB4-AFFE065EBBA3}"/>
              </a:ext>
            </a:extLst>
          </p:cNvPr>
          <p:cNvSpPr/>
          <p:nvPr/>
        </p:nvSpPr>
        <p:spPr>
          <a:xfrm>
            <a:off x="3666147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4B6FE-C09A-AB7A-4B88-F3AC0D26A74C}"/>
              </a:ext>
            </a:extLst>
          </p:cNvPr>
          <p:cNvSpPr/>
          <p:nvPr/>
        </p:nvSpPr>
        <p:spPr>
          <a:xfrm>
            <a:off x="4168924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94DC4-C010-7AB9-79AE-6A1292F3158F}"/>
              </a:ext>
            </a:extLst>
          </p:cNvPr>
          <p:cNvSpPr/>
          <p:nvPr/>
        </p:nvSpPr>
        <p:spPr>
          <a:xfrm>
            <a:off x="4673126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DAA80-D1FA-E6D5-6566-37361DA36939}"/>
              </a:ext>
            </a:extLst>
          </p:cNvPr>
          <p:cNvSpPr/>
          <p:nvPr/>
        </p:nvSpPr>
        <p:spPr>
          <a:xfrm>
            <a:off x="5177328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1F242-0C81-19A7-70F9-E93D73A8AC00}"/>
              </a:ext>
            </a:extLst>
          </p:cNvPr>
          <p:cNvSpPr/>
          <p:nvPr/>
        </p:nvSpPr>
        <p:spPr>
          <a:xfrm>
            <a:off x="5681530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79EC1-B45F-667A-09AB-19C52C448957}"/>
              </a:ext>
            </a:extLst>
          </p:cNvPr>
          <p:cNvSpPr/>
          <p:nvPr/>
        </p:nvSpPr>
        <p:spPr>
          <a:xfrm>
            <a:off x="6184388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4B2E7-DF22-097B-DEE9-58D015E0ACCD}"/>
              </a:ext>
            </a:extLst>
          </p:cNvPr>
          <p:cNvSpPr/>
          <p:nvPr/>
        </p:nvSpPr>
        <p:spPr>
          <a:xfrm>
            <a:off x="6688590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E2BE4-F95A-CCC9-E30D-ABAB566FA46B}"/>
              </a:ext>
            </a:extLst>
          </p:cNvPr>
          <p:cNvSpPr/>
          <p:nvPr/>
        </p:nvSpPr>
        <p:spPr>
          <a:xfrm>
            <a:off x="7192792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9FDDE-3730-996E-4E24-D51BAF949B77}"/>
              </a:ext>
            </a:extLst>
          </p:cNvPr>
          <p:cNvSpPr/>
          <p:nvPr/>
        </p:nvSpPr>
        <p:spPr>
          <a:xfrm>
            <a:off x="7696994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0F936-444D-8430-746F-8B6378575A6E}"/>
              </a:ext>
            </a:extLst>
          </p:cNvPr>
          <p:cNvSpPr/>
          <p:nvPr/>
        </p:nvSpPr>
        <p:spPr>
          <a:xfrm>
            <a:off x="8201196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16A82-3490-45FC-DCF2-CDE2D8F19D2E}"/>
              </a:ext>
            </a:extLst>
          </p:cNvPr>
          <p:cNvSpPr/>
          <p:nvPr/>
        </p:nvSpPr>
        <p:spPr>
          <a:xfrm>
            <a:off x="8705398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8FDBB-CFF9-F43E-B2AE-12B63F97D5EB}"/>
              </a:ext>
            </a:extLst>
          </p:cNvPr>
          <p:cNvSpPr/>
          <p:nvPr/>
        </p:nvSpPr>
        <p:spPr>
          <a:xfrm>
            <a:off x="9209600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DFAB-B48C-235C-8737-670E15A10940}"/>
              </a:ext>
            </a:extLst>
          </p:cNvPr>
          <p:cNvSpPr/>
          <p:nvPr/>
        </p:nvSpPr>
        <p:spPr>
          <a:xfrm>
            <a:off x="9713802" y="1128045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79466-B1C6-1379-E841-555E2DFE647F}"/>
              </a:ext>
            </a:extLst>
          </p:cNvPr>
          <p:cNvSpPr/>
          <p:nvPr/>
        </p:nvSpPr>
        <p:spPr>
          <a:xfrm>
            <a:off x="2153541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855553-F4E9-7D97-4A6E-99BF5BBE875F}"/>
              </a:ext>
            </a:extLst>
          </p:cNvPr>
          <p:cNvSpPr/>
          <p:nvPr/>
        </p:nvSpPr>
        <p:spPr>
          <a:xfrm>
            <a:off x="2657743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62566E-B5DC-9A73-04AE-2E8C44874D17}"/>
              </a:ext>
            </a:extLst>
          </p:cNvPr>
          <p:cNvSpPr/>
          <p:nvPr/>
        </p:nvSpPr>
        <p:spPr>
          <a:xfrm>
            <a:off x="3161945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69DBD0-86ED-5499-D215-CA5930D30CF5}"/>
              </a:ext>
            </a:extLst>
          </p:cNvPr>
          <p:cNvSpPr/>
          <p:nvPr/>
        </p:nvSpPr>
        <p:spPr>
          <a:xfrm>
            <a:off x="3666147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FE31F-FB90-E163-3B5F-A65AFC300148}"/>
              </a:ext>
            </a:extLst>
          </p:cNvPr>
          <p:cNvSpPr/>
          <p:nvPr/>
        </p:nvSpPr>
        <p:spPr>
          <a:xfrm>
            <a:off x="4168924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AED7B-5868-2CF1-F71B-1E2DB7EC7A71}"/>
              </a:ext>
            </a:extLst>
          </p:cNvPr>
          <p:cNvSpPr/>
          <p:nvPr/>
        </p:nvSpPr>
        <p:spPr>
          <a:xfrm>
            <a:off x="4673126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61C0F2-80AD-F70D-F7AF-ABFD8E953A89}"/>
              </a:ext>
            </a:extLst>
          </p:cNvPr>
          <p:cNvSpPr/>
          <p:nvPr/>
        </p:nvSpPr>
        <p:spPr>
          <a:xfrm>
            <a:off x="5177328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D893B6-7A30-DD1C-BD70-858417AC8EBE}"/>
              </a:ext>
            </a:extLst>
          </p:cNvPr>
          <p:cNvSpPr/>
          <p:nvPr/>
        </p:nvSpPr>
        <p:spPr>
          <a:xfrm>
            <a:off x="5681530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9925E9-1200-6850-FB4C-A25845A4BC62}"/>
              </a:ext>
            </a:extLst>
          </p:cNvPr>
          <p:cNvSpPr/>
          <p:nvPr/>
        </p:nvSpPr>
        <p:spPr>
          <a:xfrm>
            <a:off x="6184388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B4565B-5807-87FF-1708-8BB03EDBA171}"/>
              </a:ext>
            </a:extLst>
          </p:cNvPr>
          <p:cNvSpPr/>
          <p:nvPr/>
        </p:nvSpPr>
        <p:spPr>
          <a:xfrm>
            <a:off x="6688590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048F1-7886-8968-3D7B-8D76C8047B6B}"/>
              </a:ext>
            </a:extLst>
          </p:cNvPr>
          <p:cNvSpPr/>
          <p:nvPr/>
        </p:nvSpPr>
        <p:spPr>
          <a:xfrm>
            <a:off x="7192792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ABB953-4C5F-B4D6-0EB3-9727E9BC6A1F}"/>
              </a:ext>
            </a:extLst>
          </p:cNvPr>
          <p:cNvSpPr/>
          <p:nvPr/>
        </p:nvSpPr>
        <p:spPr>
          <a:xfrm>
            <a:off x="7696994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B33170-77E6-853E-5623-9C12593A967C}"/>
              </a:ext>
            </a:extLst>
          </p:cNvPr>
          <p:cNvSpPr/>
          <p:nvPr/>
        </p:nvSpPr>
        <p:spPr>
          <a:xfrm>
            <a:off x="8201196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406686-75B3-F026-973E-8F81608CC615}"/>
              </a:ext>
            </a:extLst>
          </p:cNvPr>
          <p:cNvSpPr/>
          <p:nvPr/>
        </p:nvSpPr>
        <p:spPr>
          <a:xfrm>
            <a:off x="8705398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D46E58-D475-FF14-AD18-7ADFE9528FA1}"/>
              </a:ext>
            </a:extLst>
          </p:cNvPr>
          <p:cNvSpPr/>
          <p:nvPr/>
        </p:nvSpPr>
        <p:spPr>
          <a:xfrm>
            <a:off x="9209600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D46F81-AF4C-2257-2AAD-9CC3CEBA37F8}"/>
              </a:ext>
            </a:extLst>
          </p:cNvPr>
          <p:cNvSpPr/>
          <p:nvPr/>
        </p:nvSpPr>
        <p:spPr>
          <a:xfrm>
            <a:off x="9713802" y="3228174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FE100E-6B51-477B-2140-C2F046A5CF8F}"/>
              </a:ext>
            </a:extLst>
          </p:cNvPr>
          <p:cNvSpPr/>
          <p:nvPr/>
        </p:nvSpPr>
        <p:spPr>
          <a:xfrm>
            <a:off x="2153541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BF221D-3579-F69B-BA96-794DEEFC528A}"/>
              </a:ext>
            </a:extLst>
          </p:cNvPr>
          <p:cNvSpPr/>
          <p:nvPr/>
        </p:nvSpPr>
        <p:spPr>
          <a:xfrm>
            <a:off x="2657743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FAB022-B320-CE80-900B-F04C623C27E3}"/>
              </a:ext>
            </a:extLst>
          </p:cNvPr>
          <p:cNvSpPr/>
          <p:nvPr/>
        </p:nvSpPr>
        <p:spPr>
          <a:xfrm>
            <a:off x="3161945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426A23-E539-9C63-10AC-0D89284F777D}"/>
              </a:ext>
            </a:extLst>
          </p:cNvPr>
          <p:cNvSpPr/>
          <p:nvPr/>
        </p:nvSpPr>
        <p:spPr>
          <a:xfrm>
            <a:off x="3666147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202E2B-3EA0-626A-F787-BFA5133C90B1}"/>
              </a:ext>
            </a:extLst>
          </p:cNvPr>
          <p:cNvSpPr/>
          <p:nvPr/>
        </p:nvSpPr>
        <p:spPr>
          <a:xfrm>
            <a:off x="4168924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BD03-670C-EECF-E9C9-669DBD9AE581}"/>
              </a:ext>
            </a:extLst>
          </p:cNvPr>
          <p:cNvSpPr/>
          <p:nvPr/>
        </p:nvSpPr>
        <p:spPr>
          <a:xfrm>
            <a:off x="4673126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702777-0390-97D6-44C0-B6848B38D0FA}"/>
              </a:ext>
            </a:extLst>
          </p:cNvPr>
          <p:cNvSpPr/>
          <p:nvPr/>
        </p:nvSpPr>
        <p:spPr>
          <a:xfrm>
            <a:off x="5177328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B948F4-982F-C814-1E2F-AA49C8393D11}"/>
              </a:ext>
            </a:extLst>
          </p:cNvPr>
          <p:cNvSpPr/>
          <p:nvPr/>
        </p:nvSpPr>
        <p:spPr>
          <a:xfrm>
            <a:off x="5681530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1DEF4D-4F80-E07E-1E60-DBBCCAC5EB49}"/>
              </a:ext>
            </a:extLst>
          </p:cNvPr>
          <p:cNvSpPr/>
          <p:nvPr/>
        </p:nvSpPr>
        <p:spPr>
          <a:xfrm>
            <a:off x="6184388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D5AC73-C18F-FA31-D90D-E8399AD373C5}"/>
              </a:ext>
            </a:extLst>
          </p:cNvPr>
          <p:cNvSpPr/>
          <p:nvPr/>
        </p:nvSpPr>
        <p:spPr>
          <a:xfrm>
            <a:off x="6688590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ACF656-8885-ECF0-8D0F-6A85FDF1F20C}"/>
              </a:ext>
            </a:extLst>
          </p:cNvPr>
          <p:cNvSpPr/>
          <p:nvPr/>
        </p:nvSpPr>
        <p:spPr>
          <a:xfrm>
            <a:off x="7192792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DBB2F-5C78-17D2-7761-0F471A80443A}"/>
              </a:ext>
            </a:extLst>
          </p:cNvPr>
          <p:cNvSpPr/>
          <p:nvPr/>
        </p:nvSpPr>
        <p:spPr>
          <a:xfrm>
            <a:off x="7696994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B3A908-0F03-D8C9-2914-0620DF5DFA2F}"/>
              </a:ext>
            </a:extLst>
          </p:cNvPr>
          <p:cNvSpPr/>
          <p:nvPr/>
        </p:nvSpPr>
        <p:spPr>
          <a:xfrm>
            <a:off x="8201196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4B761E-D761-31A6-CB3F-60CDD145416D}"/>
              </a:ext>
            </a:extLst>
          </p:cNvPr>
          <p:cNvSpPr/>
          <p:nvPr/>
        </p:nvSpPr>
        <p:spPr>
          <a:xfrm>
            <a:off x="8705398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F4C087-8FF9-58F0-C278-7D4BC76BAFAA}"/>
              </a:ext>
            </a:extLst>
          </p:cNvPr>
          <p:cNvSpPr/>
          <p:nvPr/>
        </p:nvSpPr>
        <p:spPr>
          <a:xfrm>
            <a:off x="9209600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3903A7-AE41-8147-8B9C-7876532DD930}"/>
              </a:ext>
            </a:extLst>
          </p:cNvPr>
          <p:cNvSpPr/>
          <p:nvPr/>
        </p:nvSpPr>
        <p:spPr>
          <a:xfrm>
            <a:off x="9713802" y="3732376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E6EA2-C3C0-78CD-BD1A-4DBC3819134D}"/>
              </a:ext>
            </a:extLst>
          </p:cNvPr>
          <p:cNvSpPr/>
          <p:nvPr/>
        </p:nvSpPr>
        <p:spPr>
          <a:xfrm>
            <a:off x="2153541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E00EF4-1E3D-BBC2-4E43-1A3CC64916AB}"/>
              </a:ext>
            </a:extLst>
          </p:cNvPr>
          <p:cNvSpPr/>
          <p:nvPr/>
        </p:nvSpPr>
        <p:spPr>
          <a:xfrm>
            <a:off x="2657743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EFC2AA-14E9-987B-F0FC-5C9B4BEAD3E7}"/>
              </a:ext>
            </a:extLst>
          </p:cNvPr>
          <p:cNvSpPr/>
          <p:nvPr/>
        </p:nvSpPr>
        <p:spPr>
          <a:xfrm>
            <a:off x="3161945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996EF5-9F81-B28D-538E-BC669035C1C3}"/>
              </a:ext>
            </a:extLst>
          </p:cNvPr>
          <p:cNvSpPr/>
          <p:nvPr/>
        </p:nvSpPr>
        <p:spPr>
          <a:xfrm>
            <a:off x="3666147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61868A-E3DF-EDC4-85C1-43E2E2DBC75E}"/>
              </a:ext>
            </a:extLst>
          </p:cNvPr>
          <p:cNvSpPr/>
          <p:nvPr/>
        </p:nvSpPr>
        <p:spPr>
          <a:xfrm>
            <a:off x="4168924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F7BA24-A96F-D3E9-F5D4-855575013DF3}"/>
              </a:ext>
            </a:extLst>
          </p:cNvPr>
          <p:cNvSpPr/>
          <p:nvPr/>
        </p:nvSpPr>
        <p:spPr>
          <a:xfrm>
            <a:off x="4673126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0CA8FB-C3A0-6853-3401-CF05E769150E}"/>
              </a:ext>
            </a:extLst>
          </p:cNvPr>
          <p:cNvSpPr/>
          <p:nvPr/>
        </p:nvSpPr>
        <p:spPr>
          <a:xfrm>
            <a:off x="5177328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504AF-1FD5-28C3-A95A-472E3EA24A02}"/>
              </a:ext>
            </a:extLst>
          </p:cNvPr>
          <p:cNvSpPr/>
          <p:nvPr/>
        </p:nvSpPr>
        <p:spPr>
          <a:xfrm>
            <a:off x="5681530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03FCBD-B534-A116-C986-F0CA1B5A3944}"/>
              </a:ext>
            </a:extLst>
          </p:cNvPr>
          <p:cNvSpPr/>
          <p:nvPr/>
        </p:nvSpPr>
        <p:spPr>
          <a:xfrm>
            <a:off x="6184388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80A034-BC5D-27A9-2772-B906412284F3}"/>
              </a:ext>
            </a:extLst>
          </p:cNvPr>
          <p:cNvSpPr/>
          <p:nvPr/>
        </p:nvSpPr>
        <p:spPr>
          <a:xfrm>
            <a:off x="6688590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396A1-038A-B401-AE03-3BAF85B19206}"/>
              </a:ext>
            </a:extLst>
          </p:cNvPr>
          <p:cNvSpPr/>
          <p:nvPr/>
        </p:nvSpPr>
        <p:spPr>
          <a:xfrm>
            <a:off x="7192792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892C9F-FEBE-A54F-BD9F-8A304E3DBE82}"/>
              </a:ext>
            </a:extLst>
          </p:cNvPr>
          <p:cNvSpPr/>
          <p:nvPr/>
        </p:nvSpPr>
        <p:spPr>
          <a:xfrm>
            <a:off x="7696994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FCD1C8-95B2-7F5C-B5DB-03F91B75E37C}"/>
              </a:ext>
            </a:extLst>
          </p:cNvPr>
          <p:cNvSpPr/>
          <p:nvPr/>
        </p:nvSpPr>
        <p:spPr>
          <a:xfrm>
            <a:off x="8201196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E0F86A-F949-544C-1743-832F5A19C6B7}"/>
              </a:ext>
            </a:extLst>
          </p:cNvPr>
          <p:cNvSpPr/>
          <p:nvPr/>
        </p:nvSpPr>
        <p:spPr>
          <a:xfrm>
            <a:off x="8705398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A0E63-9425-BD83-E3C7-06DBCB580E2C}"/>
              </a:ext>
            </a:extLst>
          </p:cNvPr>
          <p:cNvSpPr/>
          <p:nvPr/>
        </p:nvSpPr>
        <p:spPr>
          <a:xfrm>
            <a:off x="9209600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D34D0C-9738-51B2-CD12-C9075C5BE019}"/>
              </a:ext>
            </a:extLst>
          </p:cNvPr>
          <p:cNvSpPr/>
          <p:nvPr/>
        </p:nvSpPr>
        <p:spPr>
          <a:xfrm>
            <a:off x="9713802" y="4236578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4628B-11FA-2689-07B5-2D3B66F7E173}"/>
              </a:ext>
            </a:extLst>
          </p:cNvPr>
          <p:cNvSpPr/>
          <p:nvPr/>
        </p:nvSpPr>
        <p:spPr>
          <a:xfrm>
            <a:off x="2153541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8D9FEB-2E25-FCD6-5EDC-C08B1A8E642E}"/>
              </a:ext>
            </a:extLst>
          </p:cNvPr>
          <p:cNvSpPr/>
          <p:nvPr/>
        </p:nvSpPr>
        <p:spPr>
          <a:xfrm>
            <a:off x="2657743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3B0498-6285-0565-4304-6F594EFCD1AE}"/>
              </a:ext>
            </a:extLst>
          </p:cNvPr>
          <p:cNvSpPr/>
          <p:nvPr/>
        </p:nvSpPr>
        <p:spPr>
          <a:xfrm>
            <a:off x="3161945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D17269-B8E0-F390-63C8-95F9896CC270}"/>
              </a:ext>
            </a:extLst>
          </p:cNvPr>
          <p:cNvSpPr/>
          <p:nvPr/>
        </p:nvSpPr>
        <p:spPr>
          <a:xfrm>
            <a:off x="3666147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D5CD7F-7294-9F6A-99D6-F14CA2844CB2}"/>
              </a:ext>
            </a:extLst>
          </p:cNvPr>
          <p:cNvSpPr/>
          <p:nvPr/>
        </p:nvSpPr>
        <p:spPr>
          <a:xfrm>
            <a:off x="4168924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9D0EF8-DDF1-30C9-CE18-0805E9C9F610}"/>
              </a:ext>
            </a:extLst>
          </p:cNvPr>
          <p:cNvSpPr/>
          <p:nvPr/>
        </p:nvSpPr>
        <p:spPr>
          <a:xfrm>
            <a:off x="4673126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2E46FD-8DB8-B2C6-7C8E-63A7B61B8D8E}"/>
              </a:ext>
            </a:extLst>
          </p:cNvPr>
          <p:cNvSpPr/>
          <p:nvPr/>
        </p:nvSpPr>
        <p:spPr>
          <a:xfrm>
            <a:off x="5177328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DE31D6-D1E8-54B1-7C27-F5AE1837A4D0}"/>
              </a:ext>
            </a:extLst>
          </p:cNvPr>
          <p:cNvSpPr/>
          <p:nvPr/>
        </p:nvSpPr>
        <p:spPr>
          <a:xfrm>
            <a:off x="5681530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7D8717-30F8-AF84-2167-8A8F612D10AC}"/>
              </a:ext>
            </a:extLst>
          </p:cNvPr>
          <p:cNvSpPr/>
          <p:nvPr/>
        </p:nvSpPr>
        <p:spPr>
          <a:xfrm>
            <a:off x="6184388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8A4FC7-9FCE-8A6A-9789-45C04C7D2404}"/>
              </a:ext>
            </a:extLst>
          </p:cNvPr>
          <p:cNvSpPr/>
          <p:nvPr/>
        </p:nvSpPr>
        <p:spPr>
          <a:xfrm>
            <a:off x="6688590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42B48E-597B-9F63-3FFD-D62FD852E6D7}"/>
              </a:ext>
            </a:extLst>
          </p:cNvPr>
          <p:cNvSpPr/>
          <p:nvPr/>
        </p:nvSpPr>
        <p:spPr>
          <a:xfrm>
            <a:off x="7192792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47A635-DAE9-572B-D5E4-1136A17BE623}"/>
              </a:ext>
            </a:extLst>
          </p:cNvPr>
          <p:cNvSpPr/>
          <p:nvPr/>
        </p:nvSpPr>
        <p:spPr>
          <a:xfrm>
            <a:off x="7696994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524A2A-B753-A804-21B2-384F2A61A945}"/>
              </a:ext>
            </a:extLst>
          </p:cNvPr>
          <p:cNvSpPr/>
          <p:nvPr/>
        </p:nvSpPr>
        <p:spPr>
          <a:xfrm>
            <a:off x="8201196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9D55A0-B788-E3B8-D60D-085EA5AC02D5}"/>
              </a:ext>
            </a:extLst>
          </p:cNvPr>
          <p:cNvSpPr/>
          <p:nvPr/>
        </p:nvSpPr>
        <p:spPr>
          <a:xfrm>
            <a:off x="8705398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F09A48A-1A18-8575-DF7B-62715A17FD7D}"/>
              </a:ext>
            </a:extLst>
          </p:cNvPr>
          <p:cNvSpPr/>
          <p:nvPr/>
        </p:nvSpPr>
        <p:spPr>
          <a:xfrm>
            <a:off x="9209600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51A4C8-5206-022F-5709-B53E41FF38CF}"/>
              </a:ext>
            </a:extLst>
          </p:cNvPr>
          <p:cNvSpPr/>
          <p:nvPr/>
        </p:nvSpPr>
        <p:spPr>
          <a:xfrm>
            <a:off x="9713802" y="4740780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93C12-C089-7D64-3F41-CA81430976FE}"/>
              </a:ext>
            </a:extLst>
          </p:cNvPr>
          <p:cNvSpPr/>
          <p:nvPr/>
        </p:nvSpPr>
        <p:spPr>
          <a:xfrm>
            <a:off x="2153541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6CF3B1-A62B-5D8C-A734-D797EC0EDBC9}"/>
              </a:ext>
            </a:extLst>
          </p:cNvPr>
          <p:cNvSpPr/>
          <p:nvPr/>
        </p:nvSpPr>
        <p:spPr>
          <a:xfrm>
            <a:off x="2657743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7D76C-8160-ADCF-BA6D-C9F019BA4DBF}"/>
              </a:ext>
            </a:extLst>
          </p:cNvPr>
          <p:cNvSpPr/>
          <p:nvPr/>
        </p:nvSpPr>
        <p:spPr>
          <a:xfrm>
            <a:off x="3161945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A8CF6A-EB4D-0C48-7F35-545A22F18C12}"/>
              </a:ext>
            </a:extLst>
          </p:cNvPr>
          <p:cNvSpPr/>
          <p:nvPr/>
        </p:nvSpPr>
        <p:spPr>
          <a:xfrm>
            <a:off x="3666147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51C982-5B07-1FB0-2D92-05806511CD58}"/>
              </a:ext>
            </a:extLst>
          </p:cNvPr>
          <p:cNvSpPr/>
          <p:nvPr/>
        </p:nvSpPr>
        <p:spPr>
          <a:xfrm>
            <a:off x="4168924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CAE0FE-D07E-E1B5-C08E-CEA69D590905}"/>
              </a:ext>
            </a:extLst>
          </p:cNvPr>
          <p:cNvSpPr/>
          <p:nvPr/>
        </p:nvSpPr>
        <p:spPr>
          <a:xfrm>
            <a:off x="4673126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2E18-A78A-CF51-059A-740045173960}"/>
              </a:ext>
            </a:extLst>
          </p:cNvPr>
          <p:cNvSpPr/>
          <p:nvPr/>
        </p:nvSpPr>
        <p:spPr>
          <a:xfrm>
            <a:off x="5177328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56E3A0-FD03-A97B-85B0-66B4EB9CAF03}"/>
              </a:ext>
            </a:extLst>
          </p:cNvPr>
          <p:cNvSpPr/>
          <p:nvPr/>
        </p:nvSpPr>
        <p:spPr>
          <a:xfrm>
            <a:off x="5681530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46B694-9970-0965-65E7-6100DB5DEDEA}"/>
              </a:ext>
            </a:extLst>
          </p:cNvPr>
          <p:cNvSpPr/>
          <p:nvPr/>
        </p:nvSpPr>
        <p:spPr>
          <a:xfrm>
            <a:off x="6184388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F1BC8C-10B9-FC0B-EF94-F788F3149CA0}"/>
              </a:ext>
            </a:extLst>
          </p:cNvPr>
          <p:cNvSpPr/>
          <p:nvPr/>
        </p:nvSpPr>
        <p:spPr>
          <a:xfrm>
            <a:off x="6688590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E0FDBB-D41A-3FD5-53FA-79E4A8996D86}"/>
              </a:ext>
            </a:extLst>
          </p:cNvPr>
          <p:cNvSpPr/>
          <p:nvPr/>
        </p:nvSpPr>
        <p:spPr>
          <a:xfrm>
            <a:off x="7192792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ECB070-A4AD-A8A8-C9C6-EE34052BE885}"/>
              </a:ext>
            </a:extLst>
          </p:cNvPr>
          <p:cNvSpPr/>
          <p:nvPr/>
        </p:nvSpPr>
        <p:spPr>
          <a:xfrm>
            <a:off x="7696994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FBFD1-83FD-E307-A82C-35B7F6AD6B05}"/>
              </a:ext>
            </a:extLst>
          </p:cNvPr>
          <p:cNvSpPr/>
          <p:nvPr/>
        </p:nvSpPr>
        <p:spPr>
          <a:xfrm>
            <a:off x="8201196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706798-567D-EB1A-CB4A-B17FB12CD9A5}"/>
              </a:ext>
            </a:extLst>
          </p:cNvPr>
          <p:cNvSpPr/>
          <p:nvPr/>
        </p:nvSpPr>
        <p:spPr>
          <a:xfrm>
            <a:off x="8705398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74BF4F-E97C-4877-9112-2D008D384052}"/>
              </a:ext>
            </a:extLst>
          </p:cNvPr>
          <p:cNvSpPr/>
          <p:nvPr/>
        </p:nvSpPr>
        <p:spPr>
          <a:xfrm>
            <a:off x="9209600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E92C3F6-1A99-C43F-8573-CD4DDA4433F8}"/>
              </a:ext>
            </a:extLst>
          </p:cNvPr>
          <p:cNvSpPr/>
          <p:nvPr/>
        </p:nvSpPr>
        <p:spPr>
          <a:xfrm>
            <a:off x="9713802" y="524498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B44164-BA62-68AD-589A-46B8B8A30C69}"/>
              </a:ext>
            </a:extLst>
          </p:cNvPr>
          <p:cNvSpPr txBox="1"/>
          <p:nvPr/>
        </p:nvSpPr>
        <p:spPr>
          <a:xfrm>
            <a:off x="2015384" y="2335494"/>
            <a:ext cx="84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ord</a:t>
            </a:r>
            <a:endParaRPr lang="en-US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E4F86A-7BD6-C37C-9F6D-382CB8D40CB4}"/>
              </a:ext>
            </a:extLst>
          </p:cNvPr>
          <p:cNvSpPr txBox="1"/>
          <p:nvPr/>
        </p:nvSpPr>
        <p:spPr>
          <a:xfrm>
            <a:off x="2015384" y="434411"/>
            <a:ext cx="84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ord</a:t>
            </a:r>
            <a:endParaRPr lang="en-US" sz="3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5AD219-9DD6-04D6-38D3-90DE7B3EAF67}"/>
              </a:ext>
            </a:extLst>
          </p:cNvPr>
          <p:cNvSpPr txBox="1"/>
          <p:nvPr/>
        </p:nvSpPr>
        <p:spPr>
          <a:xfrm>
            <a:off x="674406" y="3157109"/>
            <a:ext cx="84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agg</a:t>
            </a:r>
            <a:endParaRPr lang="en-US" sz="3600" dirty="0"/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1E228294-64F9-F752-DA84-9E1B2DFB1F5C}"/>
              </a:ext>
            </a:extLst>
          </p:cNvPr>
          <p:cNvCxnSpPr>
            <a:stCxn id="111" idx="3"/>
            <a:endCxn id="5" idx="0"/>
          </p:cNvCxnSpPr>
          <p:nvPr/>
        </p:nvCxnSpPr>
        <p:spPr>
          <a:xfrm>
            <a:off x="2862842" y="757577"/>
            <a:ext cx="1055406" cy="37046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9B3FCAE1-3AFB-D3E9-A4AE-59541F48131D}"/>
              </a:ext>
            </a:extLst>
          </p:cNvPr>
          <p:cNvCxnSpPr>
            <a:cxnSpLocks/>
            <a:stCxn id="111" idx="3"/>
            <a:endCxn id="19" idx="0"/>
          </p:cNvCxnSpPr>
          <p:nvPr/>
        </p:nvCxnSpPr>
        <p:spPr>
          <a:xfrm>
            <a:off x="2862842" y="757577"/>
            <a:ext cx="4077849" cy="37046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C13B9FC0-98E1-D5EA-835C-1E8F3DDF8DF1}"/>
              </a:ext>
            </a:extLst>
          </p:cNvPr>
          <p:cNvCxnSpPr>
            <a:cxnSpLocks/>
            <a:stCxn id="110" idx="3"/>
            <a:endCxn id="33" idx="0"/>
          </p:cNvCxnSpPr>
          <p:nvPr/>
        </p:nvCxnSpPr>
        <p:spPr>
          <a:xfrm>
            <a:off x="2862842" y="2658660"/>
            <a:ext cx="1055406" cy="56951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6F5F888D-259E-F564-DB85-364C184A1488}"/>
              </a:ext>
            </a:extLst>
          </p:cNvPr>
          <p:cNvCxnSpPr>
            <a:cxnSpLocks/>
            <a:stCxn id="110" idx="3"/>
            <a:endCxn id="39" idx="0"/>
          </p:cNvCxnSpPr>
          <p:nvPr/>
        </p:nvCxnSpPr>
        <p:spPr>
          <a:xfrm>
            <a:off x="2862842" y="2658660"/>
            <a:ext cx="4077849" cy="56951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FD9DC23-A616-4829-2179-3BE7DB5CD072}"/>
              </a:ext>
            </a:extLst>
          </p:cNvPr>
          <p:cNvCxnSpPr>
            <a:cxnSpLocks/>
            <a:stCxn id="112" idx="3"/>
            <a:endCxn id="30" idx="1"/>
          </p:cNvCxnSpPr>
          <p:nvPr/>
        </p:nvCxnSpPr>
        <p:spPr>
          <a:xfrm>
            <a:off x="1521864" y="3480275"/>
            <a:ext cx="6316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FA81EC7F-8BFF-0183-E1D4-4DFE928AF9A5}"/>
              </a:ext>
            </a:extLst>
          </p:cNvPr>
          <p:cNvCxnSpPr>
            <a:cxnSpLocks/>
            <a:stCxn id="112" idx="3"/>
            <a:endCxn id="78" idx="1"/>
          </p:cNvCxnSpPr>
          <p:nvPr/>
        </p:nvCxnSpPr>
        <p:spPr>
          <a:xfrm>
            <a:off x="1521864" y="3480275"/>
            <a:ext cx="631677" cy="15126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3C81EA-DE81-31F7-3D9A-B36A7D321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48668"/>
              </p:ext>
            </p:extLst>
          </p:nvPr>
        </p:nvGraphicFramePr>
        <p:xfrm>
          <a:off x="2032000" y="1450571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8495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7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Number of 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1.28x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1.30x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1.35x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7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3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56871"/>
            <a:ext cx="12357717" cy="7212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aggregations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0141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Optimization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Compute multiple aggregations</a:t>
            </a:r>
          </a:p>
          <a:p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	in one iteration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of the match-set 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IE" sz="2400" i="0" dirty="0">
                <a:solidFill>
                  <a:srgbClr val="00B0F0"/>
                </a:solidFill>
                <a:effectLst/>
                <a:latin typeface="Lucida Console" panose="020B0609040504020204" pitchFamily="49" charset="0"/>
              </a:rPr>
              <a:t>#12546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Compute multiple float aggregations in one go (</a:t>
            </a:r>
            <a:r>
              <a:rPr lang="en-IE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#12547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Review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5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E252E-9BF5-0E69-7A2E-1DC4379D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6114928" y="2186955"/>
            <a:ext cx="1206000" cy="12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4AC0-037E-20AD-FE12-2E31CA425289}"/>
              </a:ext>
            </a:extLst>
          </p:cNvPr>
          <p:cNvSpPr txBox="1"/>
          <p:nvPr/>
        </p:nvSpPr>
        <p:spPr>
          <a:xfrm>
            <a:off x="7573858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</a:t>
            </a:r>
          </a:p>
          <a:p>
            <a:r>
              <a:rPr lang="en-US" sz="28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302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4473AA-6296-6CA0-4077-C49FC3DECFF7}"/>
              </a:ext>
            </a:extLst>
          </p:cNvPr>
          <p:cNvSpPr/>
          <p:nvPr/>
        </p:nvSpPr>
        <p:spPr>
          <a:xfrm>
            <a:off x="1397000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          Karamazov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FC53C-2B43-4A54-A20A-D1D58613E1A5}"/>
              </a:ext>
            </a:extLst>
          </p:cNvPr>
          <p:cNvSpPr/>
          <p:nvPr/>
        </p:nvSpPr>
        <p:spPr>
          <a:xfrm>
            <a:off x="3826933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Idiot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498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A7865-24B9-FCFF-0171-E916B81FEFD5}"/>
              </a:ext>
            </a:extLst>
          </p:cNvPr>
          <p:cNvSpPr/>
          <p:nvPr/>
        </p:nvSpPr>
        <p:spPr>
          <a:xfrm>
            <a:off x="6256866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</a:t>
            </a:r>
          </a:p>
          <a:p>
            <a:r>
              <a:rPr lang="en-US" dirty="0">
                <a:solidFill>
                  <a:schemeClr val="tx1"/>
                </a:solidFill>
              </a:rPr>
              <a:t>          Silmarillion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A0B2E-75E8-78EB-A75E-092BC5A71950}"/>
              </a:ext>
            </a:extLst>
          </p:cNvPr>
          <p:cNvSpPr/>
          <p:nvPr/>
        </p:nvSpPr>
        <p:spPr>
          <a:xfrm>
            <a:off x="8686799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Lord of</a:t>
            </a:r>
          </a:p>
          <a:p>
            <a:r>
              <a:rPr lang="en-US" dirty="0">
                <a:solidFill>
                  <a:schemeClr val="tx1"/>
                </a:solidFill>
              </a:rPr>
              <a:t>          the Rings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1248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2489201" y="1981200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7306735" y="1981200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185F0-A684-D931-9326-85051B8A7242}"/>
              </a:ext>
            </a:extLst>
          </p:cNvPr>
          <p:cNvCxnSpPr>
            <a:stCxn id="7" idx="0"/>
            <a:endCxn id="13" idx="3"/>
          </p:cNvCxnSpPr>
          <p:nvPr/>
        </p:nvCxnSpPr>
        <p:spPr>
          <a:xfrm flipV="1">
            <a:off x="2429934" y="2884544"/>
            <a:ext cx="394044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5CF46-AF62-5340-9E66-267E84A9BC2A}"/>
              </a:ext>
            </a:extLst>
          </p:cNvPr>
          <p:cNvCxnSpPr>
            <a:cxnSpLocks/>
            <a:stCxn id="10" idx="0"/>
            <a:endCxn id="13" idx="5"/>
          </p:cNvCxnSpPr>
          <p:nvPr/>
        </p:nvCxnSpPr>
        <p:spPr>
          <a:xfrm flipH="1" flipV="1">
            <a:off x="4440424" y="2884544"/>
            <a:ext cx="419443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DD171-727F-A2C1-E38B-0FBC234F5414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flipV="1">
            <a:off x="7289800" y="2884544"/>
            <a:ext cx="351712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F2EF0-39A2-E322-82B1-F4EC32DA9360}"/>
              </a:ext>
            </a:extLst>
          </p:cNvPr>
          <p:cNvCxnSpPr>
            <a:cxnSpLocks/>
            <a:stCxn id="12" idx="0"/>
            <a:endCxn id="14" idx="5"/>
          </p:cNvCxnSpPr>
          <p:nvPr/>
        </p:nvCxnSpPr>
        <p:spPr>
          <a:xfrm flipH="1" flipV="1">
            <a:off x="9257958" y="2884544"/>
            <a:ext cx="461775" cy="119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AB3745-F4D0-8D5B-D11D-A768BE4834C6}"/>
              </a:ext>
            </a:extLst>
          </p:cNvPr>
          <p:cNvSpPr txBox="1"/>
          <p:nvPr/>
        </p:nvSpPr>
        <p:spPr>
          <a:xfrm>
            <a:off x="3301749" y="429209"/>
            <a:ext cx="581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 err="1">
                <a:solidFill>
                  <a:srgbClr val="FF000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count()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07CFF-DF4F-9566-EDE8-1C53691EE622}"/>
              </a:ext>
            </a:extLst>
          </p:cNvPr>
          <p:cNvSpPr txBox="1"/>
          <p:nvPr/>
        </p:nvSpPr>
        <p:spPr>
          <a:xfrm>
            <a:off x="1079844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B9CF8-A8A9-6C70-FDAA-DC958A8B5119}"/>
              </a:ext>
            </a:extLst>
          </p:cNvPr>
          <p:cNvSpPr txBox="1"/>
          <p:nvPr/>
        </p:nvSpPr>
        <p:spPr>
          <a:xfrm>
            <a:off x="4906092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498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A45A3-2A3C-42A0-E0FF-B88D4F798682}"/>
              </a:ext>
            </a:extLst>
          </p:cNvPr>
          <p:cNvSpPr txBox="1"/>
          <p:nvPr/>
        </p:nvSpPr>
        <p:spPr>
          <a:xfrm>
            <a:off x="4108278" y="1470610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83AB7-F565-9D3A-06F5-4515B63EEF60}"/>
              </a:ext>
            </a:extLst>
          </p:cNvPr>
          <p:cNvSpPr txBox="1"/>
          <p:nvPr/>
        </p:nvSpPr>
        <p:spPr>
          <a:xfrm>
            <a:off x="6208356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80244-3162-E6F1-7BB0-651B669592B9}"/>
              </a:ext>
            </a:extLst>
          </p:cNvPr>
          <p:cNvSpPr txBox="1"/>
          <p:nvPr/>
        </p:nvSpPr>
        <p:spPr>
          <a:xfrm>
            <a:off x="9865956" y="3434602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1248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16633A-2148-AC45-8549-689E1F796C8C}"/>
              </a:ext>
            </a:extLst>
          </p:cNvPr>
          <p:cNvSpPr txBox="1"/>
          <p:nvPr/>
        </p:nvSpPr>
        <p:spPr>
          <a:xfrm>
            <a:off x="9079699" y="1519978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1248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44BFD-C747-C5F8-6954-0C27CC0444AF}"/>
              </a:ext>
            </a:extLst>
          </p:cNvPr>
          <p:cNvSpPr txBox="1"/>
          <p:nvPr/>
        </p:nvSpPr>
        <p:spPr>
          <a:xfrm>
            <a:off x="1079844" y="2982929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9A1A3-F204-53E5-7CD2-6924FB514F52}"/>
              </a:ext>
            </a:extLst>
          </p:cNvPr>
          <p:cNvSpPr txBox="1"/>
          <p:nvPr/>
        </p:nvSpPr>
        <p:spPr>
          <a:xfrm>
            <a:off x="4902201" y="2990164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184B4-765B-529B-625A-D4C04AA7BCFA}"/>
              </a:ext>
            </a:extLst>
          </p:cNvPr>
          <p:cNvSpPr txBox="1"/>
          <p:nvPr/>
        </p:nvSpPr>
        <p:spPr>
          <a:xfrm>
            <a:off x="6208356" y="2982930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B765D-9219-3381-1985-5F17C5F3C407}"/>
              </a:ext>
            </a:extLst>
          </p:cNvPr>
          <p:cNvSpPr txBox="1"/>
          <p:nvPr/>
        </p:nvSpPr>
        <p:spPr>
          <a:xfrm>
            <a:off x="9865956" y="2990164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8368C-397B-7A85-1DD4-E838797C7B8F}"/>
              </a:ext>
            </a:extLst>
          </p:cNvPr>
          <p:cNvSpPr txBox="1"/>
          <p:nvPr/>
        </p:nvSpPr>
        <p:spPr>
          <a:xfrm>
            <a:off x="2282111" y="145436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A90515-2DC1-4561-02EA-50A325843731}"/>
              </a:ext>
            </a:extLst>
          </p:cNvPr>
          <p:cNvSpPr txBox="1"/>
          <p:nvPr/>
        </p:nvSpPr>
        <p:spPr>
          <a:xfrm>
            <a:off x="7109483" y="1476791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25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7A4EF-176D-E727-751F-09DE6928BE5C}"/>
              </a:ext>
            </a:extLst>
          </p:cNvPr>
          <p:cNvSpPr txBox="1"/>
          <p:nvPr/>
        </p:nvSpPr>
        <p:spPr>
          <a:xfrm>
            <a:off x="1024466" y="3429000"/>
            <a:ext cx="950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Arithmetic over aggregations:</a:t>
            </a:r>
            <a:br>
              <a:rPr lang="en-US" sz="3600" dirty="0">
                <a:solidFill>
                  <a:schemeClr val="accent5"/>
                </a:solidFill>
              </a:rPr>
            </a:br>
            <a:r>
              <a:rPr lang="en-US" sz="3600" dirty="0"/>
              <a:t>2 * log(</a:t>
            </a:r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 err="1">
                <a:solidFill>
                  <a:srgbClr val="0070C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/ </a:t>
            </a:r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>
                <a:solidFill>
                  <a:srgbClr val="0070C0"/>
                </a:solidFill>
              </a:rPr>
              <a:t>popularity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) + 42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61F5C-4251-56AE-0C93-68982CD6F0AB}"/>
              </a:ext>
            </a:extLst>
          </p:cNvPr>
          <p:cNvSpPr txBox="1"/>
          <p:nvPr/>
        </p:nvSpPr>
        <p:spPr>
          <a:xfrm>
            <a:off x="1024466" y="967137"/>
            <a:ext cx="8144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Aggregating over an expression: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/>
              <a:t>log(2 * </a:t>
            </a:r>
            <a:r>
              <a:rPr lang="en-US" sz="3600" dirty="0" err="1">
                <a:solidFill>
                  <a:srgbClr val="0070C0"/>
                </a:solidFill>
              </a:rPr>
              <a:t>page_count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70C0"/>
                </a:solidFill>
              </a:rPr>
              <a:t>popularity</a:t>
            </a:r>
            <a:r>
              <a:rPr lang="en-US" sz="3600" dirty="0"/>
              <a:t> + 42)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0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A240-6BDA-4A0C-06B1-9FA5B2E2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828" y="4849488"/>
            <a:ext cx="2268984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Shradha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Shankar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89E0E-280F-87D7-F07F-954784E6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99" y="1372346"/>
            <a:ext cx="2268983" cy="3405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69689A-4E86-63FD-D35B-272FCE27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29" y="1372346"/>
            <a:ext cx="2268983" cy="34034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F9F3434-D004-D134-1DD9-EB1B72AF2AFA}"/>
              </a:ext>
            </a:extLst>
          </p:cNvPr>
          <p:cNvSpPr txBox="1">
            <a:spLocks/>
          </p:cNvSpPr>
          <p:nvPr/>
        </p:nvSpPr>
        <p:spPr>
          <a:xfrm>
            <a:off x="7053677" y="4849487"/>
            <a:ext cx="2268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+mn-lt"/>
              </a:rPr>
              <a:t>Ștefan</a:t>
            </a:r>
            <a:endParaRPr lang="en-US" dirty="0">
              <a:latin typeface="+mn-lt"/>
            </a:endParaRPr>
          </a:p>
          <a:p>
            <a:pPr algn="ctr"/>
            <a:r>
              <a:rPr lang="en-US" dirty="0" err="1">
                <a:latin typeface="+mn-lt"/>
              </a:rPr>
              <a:t>Vodiță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40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B9D81-AC09-CF72-82C4-8E40A06816F1}"/>
              </a:ext>
            </a:extLst>
          </p:cNvPr>
          <p:cNvSpPr/>
          <p:nvPr/>
        </p:nvSpPr>
        <p:spPr>
          <a:xfrm>
            <a:off x="2008027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55B82-8D36-6B5A-2032-AA0C7EF5FF6B}"/>
              </a:ext>
            </a:extLst>
          </p:cNvPr>
          <p:cNvSpPr/>
          <p:nvPr/>
        </p:nvSpPr>
        <p:spPr>
          <a:xfrm>
            <a:off x="2512229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67D94-F663-9BEC-694D-E472955779B0}"/>
              </a:ext>
            </a:extLst>
          </p:cNvPr>
          <p:cNvSpPr/>
          <p:nvPr/>
        </p:nvSpPr>
        <p:spPr>
          <a:xfrm>
            <a:off x="3016431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1A5-9EDF-300C-AAB4-AFFE065EBBA3}"/>
              </a:ext>
            </a:extLst>
          </p:cNvPr>
          <p:cNvSpPr/>
          <p:nvPr/>
        </p:nvSpPr>
        <p:spPr>
          <a:xfrm>
            <a:off x="3520633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4B6FE-C09A-AB7A-4B88-F3AC0D26A74C}"/>
              </a:ext>
            </a:extLst>
          </p:cNvPr>
          <p:cNvSpPr/>
          <p:nvPr/>
        </p:nvSpPr>
        <p:spPr>
          <a:xfrm>
            <a:off x="402341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94DC4-C010-7AB9-79AE-6A1292F3158F}"/>
              </a:ext>
            </a:extLst>
          </p:cNvPr>
          <p:cNvSpPr/>
          <p:nvPr/>
        </p:nvSpPr>
        <p:spPr>
          <a:xfrm>
            <a:off x="452761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DAA80-D1FA-E6D5-6566-37361DA36939}"/>
              </a:ext>
            </a:extLst>
          </p:cNvPr>
          <p:cNvSpPr/>
          <p:nvPr/>
        </p:nvSpPr>
        <p:spPr>
          <a:xfrm>
            <a:off x="503181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1F242-0C81-19A7-70F9-E93D73A8AC00}"/>
              </a:ext>
            </a:extLst>
          </p:cNvPr>
          <p:cNvSpPr/>
          <p:nvPr/>
        </p:nvSpPr>
        <p:spPr>
          <a:xfrm>
            <a:off x="553601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79EC1-B45F-667A-09AB-19C52C448957}"/>
              </a:ext>
            </a:extLst>
          </p:cNvPr>
          <p:cNvSpPr/>
          <p:nvPr/>
        </p:nvSpPr>
        <p:spPr>
          <a:xfrm>
            <a:off x="603887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4B2E7-DF22-097B-DEE9-58D015E0ACCD}"/>
              </a:ext>
            </a:extLst>
          </p:cNvPr>
          <p:cNvSpPr/>
          <p:nvPr/>
        </p:nvSpPr>
        <p:spPr>
          <a:xfrm>
            <a:off x="654307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E2BE4-F95A-CCC9-E30D-ABAB566FA46B}"/>
              </a:ext>
            </a:extLst>
          </p:cNvPr>
          <p:cNvSpPr/>
          <p:nvPr/>
        </p:nvSpPr>
        <p:spPr>
          <a:xfrm>
            <a:off x="704727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9FDDE-3730-996E-4E24-D51BAF949B77}"/>
              </a:ext>
            </a:extLst>
          </p:cNvPr>
          <p:cNvSpPr/>
          <p:nvPr/>
        </p:nvSpPr>
        <p:spPr>
          <a:xfrm>
            <a:off x="755148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0F936-444D-8430-746F-8B6378575A6E}"/>
              </a:ext>
            </a:extLst>
          </p:cNvPr>
          <p:cNvSpPr/>
          <p:nvPr/>
        </p:nvSpPr>
        <p:spPr>
          <a:xfrm>
            <a:off x="805568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16A82-3490-45FC-DCF2-CDE2D8F19D2E}"/>
              </a:ext>
            </a:extLst>
          </p:cNvPr>
          <p:cNvSpPr/>
          <p:nvPr/>
        </p:nvSpPr>
        <p:spPr>
          <a:xfrm>
            <a:off x="855988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8FDBB-CFF9-F43E-B2AE-12B63F97D5EB}"/>
              </a:ext>
            </a:extLst>
          </p:cNvPr>
          <p:cNvSpPr/>
          <p:nvPr/>
        </p:nvSpPr>
        <p:spPr>
          <a:xfrm>
            <a:off x="906408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DFAB-B48C-235C-8737-670E15A10940}"/>
              </a:ext>
            </a:extLst>
          </p:cNvPr>
          <p:cNvSpPr/>
          <p:nvPr/>
        </p:nvSpPr>
        <p:spPr>
          <a:xfrm>
            <a:off x="956828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0C8B7-9BF2-8A21-BAF2-68522431B43F}"/>
              </a:ext>
            </a:extLst>
          </p:cNvPr>
          <p:cNvSpPr/>
          <p:nvPr/>
        </p:nvSpPr>
        <p:spPr>
          <a:xfrm>
            <a:off x="2008027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7EA81-D97F-98A6-627C-7B8C139EC0CC}"/>
              </a:ext>
            </a:extLst>
          </p:cNvPr>
          <p:cNvSpPr/>
          <p:nvPr/>
        </p:nvSpPr>
        <p:spPr>
          <a:xfrm>
            <a:off x="2512229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BD604-1666-B307-D9CB-7CEC8D28B7F7}"/>
              </a:ext>
            </a:extLst>
          </p:cNvPr>
          <p:cNvSpPr/>
          <p:nvPr/>
        </p:nvSpPr>
        <p:spPr>
          <a:xfrm>
            <a:off x="3016431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7BBE9-B7EF-DDA4-07E2-5259A3AA4D11}"/>
              </a:ext>
            </a:extLst>
          </p:cNvPr>
          <p:cNvSpPr/>
          <p:nvPr/>
        </p:nvSpPr>
        <p:spPr>
          <a:xfrm>
            <a:off x="3520633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7EE81-0DF1-9FF0-5B97-D996FE137B4D}"/>
              </a:ext>
            </a:extLst>
          </p:cNvPr>
          <p:cNvSpPr/>
          <p:nvPr/>
        </p:nvSpPr>
        <p:spPr>
          <a:xfrm>
            <a:off x="402341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6202D-949A-485A-2692-E2FA719AA166}"/>
              </a:ext>
            </a:extLst>
          </p:cNvPr>
          <p:cNvSpPr/>
          <p:nvPr/>
        </p:nvSpPr>
        <p:spPr>
          <a:xfrm>
            <a:off x="452761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A87A2-8312-5174-07BC-C0517BAA54B4}"/>
              </a:ext>
            </a:extLst>
          </p:cNvPr>
          <p:cNvSpPr/>
          <p:nvPr/>
        </p:nvSpPr>
        <p:spPr>
          <a:xfrm>
            <a:off x="503181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7E036-C8DA-ECB6-5CC8-A24C2D603510}"/>
              </a:ext>
            </a:extLst>
          </p:cNvPr>
          <p:cNvSpPr/>
          <p:nvPr/>
        </p:nvSpPr>
        <p:spPr>
          <a:xfrm>
            <a:off x="553601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F186E-5C23-6F0C-1C3C-A4DF345E735A}"/>
              </a:ext>
            </a:extLst>
          </p:cNvPr>
          <p:cNvSpPr/>
          <p:nvPr/>
        </p:nvSpPr>
        <p:spPr>
          <a:xfrm>
            <a:off x="603887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5A863-F508-2176-9606-7A80ED1E28FE}"/>
              </a:ext>
            </a:extLst>
          </p:cNvPr>
          <p:cNvSpPr/>
          <p:nvPr/>
        </p:nvSpPr>
        <p:spPr>
          <a:xfrm>
            <a:off x="654307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FF0DA-8C11-DC61-15D2-4A2DEA4AB271}"/>
              </a:ext>
            </a:extLst>
          </p:cNvPr>
          <p:cNvSpPr/>
          <p:nvPr/>
        </p:nvSpPr>
        <p:spPr>
          <a:xfrm>
            <a:off x="704727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393998-F5FC-3B1D-C4CC-F9A824C5E17B}"/>
              </a:ext>
            </a:extLst>
          </p:cNvPr>
          <p:cNvSpPr/>
          <p:nvPr/>
        </p:nvSpPr>
        <p:spPr>
          <a:xfrm>
            <a:off x="755148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F0D91A-2E9B-0E93-2E35-CC9BEC428E5F}"/>
              </a:ext>
            </a:extLst>
          </p:cNvPr>
          <p:cNvSpPr/>
          <p:nvPr/>
        </p:nvSpPr>
        <p:spPr>
          <a:xfrm>
            <a:off x="805568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FD54D5-F6F8-E74F-8D58-6BBB9C8DA824}"/>
              </a:ext>
            </a:extLst>
          </p:cNvPr>
          <p:cNvSpPr/>
          <p:nvPr/>
        </p:nvSpPr>
        <p:spPr>
          <a:xfrm>
            <a:off x="855988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5FF2E-8237-58B6-E609-C92F4786BA19}"/>
              </a:ext>
            </a:extLst>
          </p:cNvPr>
          <p:cNvSpPr/>
          <p:nvPr/>
        </p:nvSpPr>
        <p:spPr>
          <a:xfrm>
            <a:off x="906408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32D958-F556-462E-003F-4180EE32F865}"/>
              </a:ext>
            </a:extLst>
          </p:cNvPr>
          <p:cNvSpPr/>
          <p:nvPr/>
        </p:nvSpPr>
        <p:spPr>
          <a:xfrm>
            <a:off x="956828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C7695A7-5A6D-6E79-D6EF-96B2A6E580A4}"/>
              </a:ext>
            </a:extLst>
          </p:cNvPr>
          <p:cNvSpPr/>
          <p:nvPr/>
        </p:nvSpPr>
        <p:spPr>
          <a:xfrm>
            <a:off x="2008027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2B841C-DEE3-5186-9C80-FF245C191F97}"/>
              </a:ext>
            </a:extLst>
          </p:cNvPr>
          <p:cNvSpPr/>
          <p:nvPr/>
        </p:nvSpPr>
        <p:spPr>
          <a:xfrm>
            <a:off x="2512229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FAC73D-E649-AAC6-7236-1F93D2BE7053}"/>
              </a:ext>
            </a:extLst>
          </p:cNvPr>
          <p:cNvSpPr/>
          <p:nvPr/>
        </p:nvSpPr>
        <p:spPr>
          <a:xfrm>
            <a:off x="3016431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EE9E6F3-C9C2-B1F7-B0B8-CB07395819CF}"/>
              </a:ext>
            </a:extLst>
          </p:cNvPr>
          <p:cNvSpPr/>
          <p:nvPr/>
        </p:nvSpPr>
        <p:spPr>
          <a:xfrm>
            <a:off x="3520633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E95FCD-EEE1-1D30-83ED-C1289BE8F81E}"/>
              </a:ext>
            </a:extLst>
          </p:cNvPr>
          <p:cNvSpPr/>
          <p:nvPr/>
        </p:nvSpPr>
        <p:spPr>
          <a:xfrm>
            <a:off x="4023410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DF9934-8CAA-5C4B-6AB7-42AC6A702938}"/>
              </a:ext>
            </a:extLst>
          </p:cNvPr>
          <p:cNvSpPr/>
          <p:nvPr/>
        </p:nvSpPr>
        <p:spPr>
          <a:xfrm>
            <a:off x="4527612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ABA895-A396-1FC0-55EE-FF499D8D7871}"/>
              </a:ext>
            </a:extLst>
          </p:cNvPr>
          <p:cNvSpPr/>
          <p:nvPr/>
        </p:nvSpPr>
        <p:spPr>
          <a:xfrm>
            <a:off x="503181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24B48C-06C9-9458-65A5-71F9ECA56690}"/>
              </a:ext>
            </a:extLst>
          </p:cNvPr>
          <p:cNvSpPr/>
          <p:nvPr/>
        </p:nvSpPr>
        <p:spPr>
          <a:xfrm>
            <a:off x="553601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1CD7B2-9FAC-BCD7-D974-7E1AB5066D7C}"/>
              </a:ext>
            </a:extLst>
          </p:cNvPr>
          <p:cNvSpPr/>
          <p:nvPr/>
        </p:nvSpPr>
        <p:spPr>
          <a:xfrm>
            <a:off x="603887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A4968CD-DE61-4A96-1857-BA6B03532393}"/>
              </a:ext>
            </a:extLst>
          </p:cNvPr>
          <p:cNvSpPr/>
          <p:nvPr/>
        </p:nvSpPr>
        <p:spPr>
          <a:xfrm>
            <a:off x="654307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79AE29-4016-5635-84D7-253E9B400EFE}"/>
              </a:ext>
            </a:extLst>
          </p:cNvPr>
          <p:cNvSpPr/>
          <p:nvPr/>
        </p:nvSpPr>
        <p:spPr>
          <a:xfrm>
            <a:off x="7047278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67E6500-17D2-F7CE-9181-66D6B3EBBF43}"/>
              </a:ext>
            </a:extLst>
          </p:cNvPr>
          <p:cNvSpPr/>
          <p:nvPr/>
        </p:nvSpPr>
        <p:spPr>
          <a:xfrm>
            <a:off x="7551480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E0D92E0-C5EB-A7C6-3542-82A6E7AC85CD}"/>
              </a:ext>
            </a:extLst>
          </p:cNvPr>
          <p:cNvSpPr/>
          <p:nvPr/>
        </p:nvSpPr>
        <p:spPr>
          <a:xfrm>
            <a:off x="8055682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21F4C-7E97-5FB2-8B33-A8797EE52CA5}"/>
              </a:ext>
            </a:extLst>
          </p:cNvPr>
          <p:cNvSpPr/>
          <p:nvPr/>
        </p:nvSpPr>
        <p:spPr>
          <a:xfrm>
            <a:off x="855988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02BBD6-4D78-D30D-CDF5-D2D7F3825EB7}"/>
              </a:ext>
            </a:extLst>
          </p:cNvPr>
          <p:cNvSpPr/>
          <p:nvPr/>
        </p:nvSpPr>
        <p:spPr>
          <a:xfrm>
            <a:off x="906408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31B7B6-68D9-F625-3FA8-9AD47EBB0867}"/>
              </a:ext>
            </a:extLst>
          </p:cNvPr>
          <p:cNvSpPr/>
          <p:nvPr/>
        </p:nvSpPr>
        <p:spPr>
          <a:xfrm>
            <a:off x="9568288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D8EDA-D82F-A9EB-B9D7-593BCF9E991F}"/>
              </a:ext>
            </a:extLst>
          </p:cNvPr>
          <p:cNvSpPr txBox="1"/>
          <p:nvPr/>
        </p:nvSpPr>
        <p:spPr>
          <a:xfrm>
            <a:off x="1341966" y="453061"/>
            <a:ext cx="950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 * log(</a:t>
            </a:r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 err="1">
                <a:solidFill>
                  <a:srgbClr val="0070C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 / </a:t>
            </a:r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>
                <a:solidFill>
                  <a:srgbClr val="0070C0"/>
                </a:solidFill>
              </a:rPr>
              <a:t>popularity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) + 42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C4708F-9ECA-E73D-A50D-9CB9EE62B6C8}"/>
              </a:ext>
            </a:extLst>
          </p:cNvPr>
          <p:cNvSpPr txBox="1"/>
          <p:nvPr/>
        </p:nvSpPr>
        <p:spPr>
          <a:xfrm>
            <a:off x="513363" y="3284831"/>
            <a:ext cx="349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 err="1">
                <a:solidFill>
                  <a:srgbClr val="0070C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4FDA00C-BA84-5DBF-6BC6-BE471CFE674F}"/>
              </a:ext>
            </a:extLst>
          </p:cNvPr>
          <p:cNvSpPr txBox="1"/>
          <p:nvPr/>
        </p:nvSpPr>
        <p:spPr>
          <a:xfrm>
            <a:off x="513363" y="4795090"/>
            <a:ext cx="322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>
                <a:solidFill>
                  <a:srgbClr val="0070C0"/>
                </a:solidFill>
              </a:rPr>
              <a:t>popularity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69" name="Circular Arrow 168">
            <a:extLst>
              <a:ext uri="{FF2B5EF4-FFF2-40B4-BE49-F238E27FC236}">
                <a16:creationId xmlns:a16="http://schemas.microsoft.com/office/drawing/2014/main" id="{BB638155-7564-347B-2E12-61C1F4E5D0C6}"/>
              </a:ext>
            </a:extLst>
          </p:cNvPr>
          <p:cNvSpPr/>
          <p:nvPr/>
        </p:nvSpPr>
        <p:spPr>
          <a:xfrm rot="5400000" flipH="1" flipV="1">
            <a:off x="4216144" y="2243315"/>
            <a:ext cx="2570823" cy="1637313"/>
          </a:xfrm>
          <a:prstGeom prst="circularArrow">
            <a:avLst>
              <a:gd name="adj1" fmla="val 3335"/>
              <a:gd name="adj2" fmla="val 1684958"/>
              <a:gd name="adj3" fmla="val 18295239"/>
              <a:gd name="adj4" fmla="val 12370504"/>
              <a:gd name="adj5" fmla="val 763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Circular Arrow 170">
            <a:extLst>
              <a:ext uri="{FF2B5EF4-FFF2-40B4-BE49-F238E27FC236}">
                <a16:creationId xmlns:a16="http://schemas.microsoft.com/office/drawing/2014/main" id="{86B5215B-3E95-9234-870F-70346658C1F3}"/>
              </a:ext>
            </a:extLst>
          </p:cNvPr>
          <p:cNvSpPr/>
          <p:nvPr/>
        </p:nvSpPr>
        <p:spPr>
          <a:xfrm rot="5041291" flipH="1">
            <a:off x="1928121" y="2013071"/>
            <a:ext cx="4957365" cy="3391857"/>
          </a:xfrm>
          <a:prstGeom prst="circularArrow">
            <a:avLst>
              <a:gd name="adj1" fmla="val 2278"/>
              <a:gd name="adj2" fmla="val 792360"/>
              <a:gd name="adj3" fmla="val 18243886"/>
              <a:gd name="adj4" fmla="val 12374629"/>
              <a:gd name="adj5" fmla="val 393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Circular Arrow 171">
            <a:extLst>
              <a:ext uri="{FF2B5EF4-FFF2-40B4-BE49-F238E27FC236}">
                <a16:creationId xmlns:a16="http://schemas.microsoft.com/office/drawing/2014/main" id="{ED9DF0CE-44EF-84EF-B153-DD2AF9C372CA}"/>
              </a:ext>
            </a:extLst>
          </p:cNvPr>
          <p:cNvSpPr/>
          <p:nvPr/>
        </p:nvSpPr>
        <p:spPr>
          <a:xfrm rot="5400000" flipH="1" flipV="1">
            <a:off x="6207628" y="2243315"/>
            <a:ext cx="2570823" cy="1637313"/>
          </a:xfrm>
          <a:prstGeom prst="circularArrow">
            <a:avLst>
              <a:gd name="adj1" fmla="val 3335"/>
              <a:gd name="adj2" fmla="val 1684958"/>
              <a:gd name="adj3" fmla="val 18295239"/>
              <a:gd name="adj4" fmla="val 12370504"/>
              <a:gd name="adj5" fmla="val 763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Circular Arrow 172">
            <a:extLst>
              <a:ext uri="{FF2B5EF4-FFF2-40B4-BE49-F238E27FC236}">
                <a16:creationId xmlns:a16="http://schemas.microsoft.com/office/drawing/2014/main" id="{31A01F73-29F4-72EE-CAA9-9C029403B6EE}"/>
              </a:ext>
            </a:extLst>
          </p:cNvPr>
          <p:cNvSpPr/>
          <p:nvPr/>
        </p:nvSpPr>
        <p:spPr>
          <a:xfrm rot="5041291" flipH="1">
            <a:off x="3938995" y="2013070"/>
            <a:ext cx="4957365" cy="3391857"/>
          </a:xfrm>
          <a:prstGeom prst="circularArrow">
            <a:avLst>
              <a:gd name="adj1" fmla="val 2278"/>
              <a:gd name="adj2" fmla="val 792360"/>
              <a:gd name="adj3" fmla="val 18243886"/>
              <a:gd name="adj4" fmla="val 12374629"/>
              <a:gd name="adj5" fmla="val 393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0" y="0"/>
            <a:ext cx="12357717" cy="6933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Aggregation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Feature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Add "Expression" Facets Implementation (</a:t>
            </a:r>
            <a:r>
              <a:rPr lang="en-IE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#12190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Introduce </a:t>
            </a:r>
            <a:r>
              <a:rPr lang="en-IE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ExpressionFacets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along with a demo (</a:t>
            </a:r>
            <a:r>
              <a:rPr lang="en-IE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#12184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Design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for expression syntax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0D2E731-ABAC-ED66-822C-78E9EB8B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1144834" y="3973411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E252E-9BF5-0E69-7A2E-1DC4379D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28" y="2186955"/>
            <a:ext cx="1206000" cy="12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4AC0-037E-20AD-FE12-2E31CA425289}"/>
              </a:ext>
            </a:extLst>
          </p:cNvPr>
          <p:cNvSpPr txBox="1"/>
          <p:nvPr/>
        </p:nvSpPr>
        <p:spPr>
          <a:xfrm>
            <a:off x="7573858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</a:t>
            </a:r>
          </a:p>
          <a:p>
            <a:r>
              <a:rPr lang="en-US" sz="2800" dirty="0"/>
              <a:t>expressions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1BFF0-7511-520D-2A4D-8D01BB8E64EA}"/>
              </a:ext>
            </a:extLst>
          </p:cNvPr>
          <p:cNvSpPr txBox="1"/>
          <p:nvPr/>
        </p:nvSpPr>
        <p:spPr>
          <a:xfrm>
            <a:off x="25158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Flexible</a:t>
            </a:r>
            <a:br>
              <a:rPr lang="en-US" sz="2800" dirty="0"/>
            </a:br>
            <a:r>
              <a:rPr lang="en-US" sz="2800" dirty="0"/>
              <a:t>aggregation targets</a:t>
            </a:r>
          </a:p>
        </p:txBody>
      </p:sp>
    </p:spTree>
    <p:extLst>
      <p:ext uri="{BB962C8B-B14F-4D97-AF65-F5344CB8AC3E}">
        <p14:creationId xmlns:p14="http://schemas.microsoft.com/office/powerpoint/2010/main" val="25313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901002" y="2781767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6283746" y="2781766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22A936-6174-DBC1-611B-7C4C8E32A982}"/>
              </a:ext>
            </a:extLst>
          </p:cNvPr>
          <p:cNvSpPr/>
          <p:nvPr/>
        </p:nvSpPr>
        <p:spPr>
          <a:xfrm>
            <a:off x="9041703" y="2781764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Lewis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48052-8935-4EBE-9BF9-4291933032D2}"/>
              </a:ext>
            </a:extLst>
          </p:cNvPr>
          <p:cNvSpPr/>
          <p:nvPr/>
        </p:nvSpPr>
        <p:spPr>
          <a:xfrm>
            <a:off x="3676715" y="2781765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Tolstoy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23568E-F8AB-6B01-6BA7-DB9972C9E18A}"/>
              </a:ext>
            </a:extLst>
          </p:cNvPr>
          <p:cNvSpPr/>
          <p:nvPr/>
        </p:nvSpPr>
        <p:spPr>
          <a:xfrm>
            <a:off x="2252471" y="664249"/>
            <a:ext cx="2309111" cy="10811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Russian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7FD73-AB4F-6A88-C5AC-8D84A7956CA5}"/>
              </a:ext>
            </a:extLst>
          </p:cNvPr>
          <p:cNvSpPr/>
          <p:nvPr/>
        </p:nvSpPr>
        <p:spPr>
          <a:xfrm>
            <a:off x="7554523" y="690481"/>
            <a:ext cx="2374901" cy="10981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British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453E0-0C32-81C1-B6D6-318C35892331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2044002" y="1587078"/>
            <a:ext cx="546630" cy="119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722E3-0114-5573-638F-3C5E7B9D7C41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4223421" y="1587078"/>
            <a:ext cx="596294" cy="119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BC7B7-4B0F-C934-36B3-4F1DCE9F48E1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426746" y="1627798"/>
            <a:ext cx="475573" cy="1153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830B6-0EF0-AA23-F502-4F901F9B4490}"/>
              </a:ext>
            </a:extLst>
          </p:cNvPr>
          <p:cNvCxnSpPr>
            <a:cxnSpLocks/>
            <a:stCxn id="3" idx="0"/>
            <a:endCxn id="6" idx="5"/>
          </p:cNvCxnSpPr>
          <p:nvPr/>
        </p:nvCxnSpPr>
        <p:spPr>
          <a:xfrm flipH="1" flipV="1">
            <a:off x="9581628" y="1627798"/>
            <a:ext cx="603075" cy="115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4DA3D-FEB9-B4FB-D370-B706902B6572}"/>
              </a:ext>
            </a:extLst>
          </p:cNvPr>
          <p:cNvSpPr/>
          <p:nvPr/>
        </p:nvSpPr>
        <p:spPr>
          <a:xfrm>
            <a:off x="465994" y="482157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Karamazov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A4E67-A9D2-10D9-7470-71FF163AF421}"/>
              </a:ext>
            </a:extLst>
          </p:cNvPr>
          <p:cNvSpPr/>
          <p:nvPr/>
        </p:nvSpPr>
        <p:spPr>
          <a:xfrm>
            <a:off x="4031821" y="4817481"/>
            <a:ext cx="1593543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War and Peace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2A3B5-0825-5317-5DAB-B570DC6E6811}"/>
              </a:ext>
            </a:extLst>
          </p:cNvPr>
          <p:cNvSpPr/>
          <p:nvPr/>
        </p:nvSpPr>
        <p:spPr>
          <a:xfrm>
            <a:off x="5821576" y="481748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</a:p>
          <a:p>
            <a:r>
              <a:rPr lang="en-US" dirty="0">
                <a:solidFill>
                  <a:schemeClr val="tx1"/>
                </a:solidFill>
              </a:rPr>
              <a:t>Silmarillion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EA86B-6CE5-FC13-891F-EFBFEEB4835C}"/>
              </a:ext>
            </a:extLst>
          </p:cNvPr>
          <p:cNvSpPr/>
          <p:nvPr/>
        </p:nvSpPr>
        <p:spPr>
          <a:xfrm>
            <a:off x="9400448" y="4806503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Screwtape Letters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EA6D6F-245B-1717-EC1C-9F72AE106C89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262766" y="3840100"/>
            <a:ext cx="781236" cy="981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07A44-191D-66FB-444F-61BCBEB16AD9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4819715" y="3840098"/>
            <a:ext cx="887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D92CD-5C00-882E-74AB-21834B506EE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6618348" y="3840099"/>
            <a:ext cx="80839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638E95-3239-ADD4-F146-022EFCF1C017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H="1" flipV="1">
            <a:off x="10184703" y="3840097"/>
            <a:ext cx="12517" cy="966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A53505-976D-8EFB-1EB1-460124D5D6D8}"/>
              </a:ext>
            </a:extLst>
          </p:cNvPr>
          <p:cNvSpPr/>
          <p:nvPr/>
        </p:nvSpPr>
        <p:spPr>
          <a:xfrm>
            <a:off x="2248907" y="481748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Idiot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BE4395-CA69-3061-6BEC-3C92848DEBDE}"/>
              </a:ext>
            </a:extLst>
          </p:cNvPr>
          <p:cNvCxnSpPr>
            <a:cxnSpLocks/>
            <a:stCxn id="41" idx="0"/>
            <a:endCxn id="13" idx="4"/>
          </p:cNvCxnSpPr>
          <p:nvPr/>
        </p:nvCxnSpPr>
        <p:spPr>
          <a:xfrm flipH="1" flipV="1">
            <a:off x="2044002" y="3840100"/>
            <a:ext cx="1001677" cy="977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8A729F5-FBE1-3E58-45D9-8B5EEDD3F579}"/>
              </a:ext>
            </a:extLst>
          </p:cNvPr>
          <p:cNvSpPr/>
          <p:nvPr/>
        </p:nvSpPr>
        <p:spPr>
          <a:xfrm>
            <a:off x="7609853" y="481129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Lord of</a:t>
            </a:r>
          </a:p>
          <a:p>
            <a:r>
              <a:rPr lang="en-US" dirty="0">
                <a:solidFill>
                  <a:schemeClr val="tx1"/>
                </a:solidFill>
              </a:rPr>
              <a:t>the Rings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B658C0-2170-BB67-6893-8EA34F53A85D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7426746" y="3840099"/>
            <a:ext cx="979879" cy="971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7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901002" y="2781767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6283746" y="2781766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22A936-6174-DBC1-611B-7C4C8E32A982}"/>
              </a:ext>
            </a:extLst>
          </p:cNvPr>
          <p:cNvSpPr/>
          <p:nvPr/>
        </p:nvSpPr>
        <p:spPr>
          <a:xfrm>
            <a:off x="9041703" y="2781764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Lewis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48052-8935-4EBE-9BF9-4291933032D2}"/>
              </a:ext>
            </a:extLst>
          </p:cNvPr>
          <p:cNvSpPr/>
          <p:nvPr/>
        </p:nvSpPr>
        <p:spPr>
          <a:xfrm>
            <a:off x="3676715" y="2781765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Tolstoy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23568E-F8AB-6B01-6BA7-DB9972C9E18A}"/>
              </a:ext>
            </a:extLst>
          </p:cNvPr>
          <p:cNvSpPr/>
          <p:nvPr/>
        </p:nvSpPr>
        <p:spPr>
          <a:xfrm>
            <a:off x="2252471" y="664249"/>
            <a:ext cx="2309111" cy="10811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Russian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7FD73-AB4F-6A88-C5AC-8D84A7956CA5}"/>
              </a:ext>
            </a:extLst>
          </p:cNvPr>
          <p:cNvSpPr/>
          <p:nvPr/>
        </p:nvSpPr>
        <p:spPr>
          <a:xfrm>
            <a:off x="7554523" y="690481"/>
            <a:ext cx="2374901" cy="10981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British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453E0-0C32-81C1-B6D6-318C35892331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2044002" y="1587078"/>
            <a:ext cx="546630" cy="119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722E3-0114-5573-638F-3C5E7B9D7C41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4223421" y="1587078"/>
            <a:ext cx="596294" cy="119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BC7B7-4B0F-C934-36B3-4F1DCE9F48E1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426746" y="1627798"/>
            <a:ext cx="475573" cy="1153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830B6-0EF0-AA23-F502-4F901F9B4490}"/>
              </a:ext>
            </a:extLst>
          </p:cNvPr>
          <p:cNvCxnSpPr>
            <a:cxnSpLocks/>
            <a:stCxn id="3" idx="0"/>
            <a:endCxn id="6" idx="5"/>
          </p:cNvCxnSpPr>
          <p:nvPr/>
        </p:nvCxnSpPr>
        <p:spPr>
          <a:xfrm flipH="1" flipV="1">
            <a:off x="9581628" y="1627798"/>
            <a:ext cx="603075" cy="115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4DA3D-FEB9-B4FB-D370-B706902B6572}"/>
              </a:ext>
            </a:extLst>
          </p:cNvPr>
          <p:cNvSpPr/>
          <p:nvPr/>
        </p:nvSpPr>
        <p:spPr>
          <a:xfrm>
            <a:off x="465994" y="482157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Karamazov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A4E67-A9D2-10D9-7470-71FF163AF421}"/>
              </a:ext>
            </a:extLst>
          </p:cNvPr>
          <p:cNvSpPr/>
          <p:nvPr/>
        </p:nvSpPr>
        <p:spPr>
          <a:xfrm>
            <a:off x="4031821" y="4817481"/>
            <a:ext cx="1593543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War and Peace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2A3B5-0825-5317-5DAB-B570DC6E6811}"/>
              </a:ext>
            </a:extLst>
          </p:cNvPr>
          <p:cNvSpPr/>
          <p:nvPr/>
        </p:nvSpPr>
        <p:spPr>
          <a:xfrm>
            <a:off x="5821576" y="481748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</a:p>
          <a:p>
            <a:r>
              <a:rPr lang="en-US" dirty="0">
                <a:solidFill>
                  <a:schemeClr val="tx1"/>
                </a:solidFill>
              </a:rPr>
              <a:t>Silmarillion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EA86B-6CE5-FC13-891F-EFBFEEB4835C}"/>
              </a:ext>
            </a:extLst>
          </p:cNvPr>
          <p:cNvSpPr/>
          <p:nvPr/>
        </p:nvSpPr>
        <p:spPr>
          <a:xfrm>
            <a:off x="9400448" y="4806503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Screwtape Letters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EA6D6F-245B-1717-EC1C-9F72AE106C89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262766" y="3840100"/>
            <a:ext cx="781236" cy="981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07A44-191D-66FB-444F-61BCBEB16AD9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4819715" y="3840098"/>
            <a:ext cx="887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D92CD-5C00-882E-74AB-21834B506EE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6618348" y="3840099"/>
            <a:ext cx="80839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638E95-3239-ADD4-F146-022EFCF1C017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H="1" flipV="1">
            <a:off x="10184703" y="3840097"/>
            <a:ext cx="12517" cy="966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A53505-976D-8EFB-1EB1-460124D5D6D8}"/>
              </a:ext>
            </a:extLst>
          </p:cNvPr>
          <p:cNvSpPr/>
          <p:nvPr/>
        </p:nvSpPr>
        <p:spPr>
          <a:xfrm>
            <a:off x="2248907" y="481748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Idiot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BE4395-CA69-3061-6BEC-3C92848DEBDE}"/>
              </a:ext>
            </a:extLst>
          </p:cNvPr>
          <p:cNvCxnSpPr>
            <a:cxnSpLocks/>
            <a:stCxn id="41" idx="0"/>
            <a:endCxn id="13" idx="4"/>
          </p:cNvCxnSpPr>
          <p:nvPr/>
        </p:nvCxnSpPr>
        <p:spPr>
          <a:xfrm flipH="1" flipV="1">
            <a:off x="2044002" y="3840100"/>
            <a:ext cx="1001677" cy="977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8A729F5-FBE1-3E58-45D9-8B5EEDD3F579}"/>
              </a:ext>
            </a:extLst>
          </p:cNvPr>
          <p:cNvSpPr/>
          <p:nvPr/>
        </p:nvSpPr>
        <p:spPr>
          <a:xfrm>
            <a:off x="7609853" y="481129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Lord of</a:t>
            </a:r>
          </a:p>
          <a:p>
            <a:r>
              <a:rPr lang="en-US" dirty="0">
                <a:solidFill>
                  <a:schemeClr val="tx1"/>
                </a:solidFill>
              </a:rPr>
              <a:t>the Rings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B658C0-2170-BB67-6893-8EA34F53A85D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7426746" y="3840099"/>
            <a:ext cx="979879" cy="971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4AD51-5FC3-2228-BA9D-9147CE8C6FE1}"/>
              </a:ext>
            </a:extLst>
          </p:cNvPr>
          <p:cNvSpPr txBox="1"/>
          <p:nvPr/>
        </p:nvSpPr>
        <p:spPr>
          <a:xfrm>
            <a:off x="412588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51CC4-2B71-580F-9966-7AD73CB913A1}"/>
              </a:ext>
            </a:extLst>
          </p:cNvPr>
          <p:cNvSpPr txBox="1"/>
          <p:nvPr/>
        </p:nvSpPr>
        <p:spPr>
          <a:xfrm>
            <a:off x="1203425" y="226769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8599B-1A8D-AD55-EE22-C2AAF983BA3A}"/>
              </a:ext>
            </a:extLst>
          </p:cNvPr>
          <p:cNvSpPr txBox="1"/>
          <p:nvPr/>
        </p:nvSpPr>
        <p:spPr>
          <a:xfrm>
            <a:off x="3103682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F81F3-A683-2732-0D2C-BA55C83A1B7C}"/>
              </a:ext>
            </a:extLst>
          </p:cNvPr>
          <p:cNvSpPr txBox="1"/>
          <p:nvPr/>
        </p:nvSpPr>
        <p:spPr>
          <a:xfrm>
            <a:off x="4071392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19BB1-07A0-6586-AD9E-7D38D2B88CD5}"/>
              </a:ext>
            </a:extLst>
          </p:cNvPr>
          <p:cNvSpPr txBox="1"/>
          <p:nvPr/>
        </p:nvSpPr>
        <p:spPr>
          <a:xfrm>
            <a:off x="5982014" y="4263227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B04D4-E854-C485-AF11-91BAF76D439B}"/>
              </a:ext>
            </a:extLst>
          </p:cNvPr>
          <p:cNvSpPr txBox="1"/>
          <p:nvPr/>
        </p:nvSpPr>
        <p:spPr>
          <a:xfrm>
            <a:off x="8522578" y="4263226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77FB3-30CC-0B7D-E7D0-0F73D06A3E1B}"/>
              </a:ext>
            </a:extLst>
          </p:cNvPr>
          <p:cNvSpPr txBox="1"/>
          <p:nvPr/>
        </p:nvSpPr>
        <p:spPr>
          <a:xfrm>
            <a:off x="9499237" y="426322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4BA1A-8F75-D892-C782-809FA11BB405}"/>
              </a:ext>
            </a:extLst>
          </p:cNvPr>
          <p:cNvSpPr txBox="1"/>
          <p:nvPr/>
        </p:nvSpPr>
        <p:spPr>
          <a:xfrm>
            <a:off x="5170955" y="226769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D2597-A758-28A2-E5DA-FD394050B6F3}"/>
              </a:ext>
            </a:extLst>
          </p:cNvPr>
          <p:cNvSpPr txBox="1"/>
          <p:nvPr/>
        </p:nvSpPr>
        <p:spPr>
          <a:xfrm>
            <a:off x="6640034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5E0A0-1049-7048-2D1D-AC2568551FA8}"/>
              </a:ext>
            </a:extLst>
          </p:cNvPr>
          <p:cNvSpPr txBox="1"/>
          <p:nvPr/>
        </p:nvSpPr>
        <p:spPr>
          <a:xfrm>
            <a:off x="10509350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46BB8-E37F-55C7-2EE1-AB4EBCF3E5C1}"/>
              </a:ext>
            </a:extLst>
          </p:cNvPr>
          <p:cNvSpPr txBox="1"/>
          <p:nvPr/>
        </p:nvSpPr>
        <p:spPr>
          <a:xfrm>
            <a:off x="2262576" y="241121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3A03F-931A-15C4-B9FD-E82FAD023A0B}"/>
              </a:ext>
            </a:extLst>
          </p:cNvPr>
          <p:cNvSpPr txBox="1"/>
          <p:nvPr/>
        </p:nvSpPr>
        <p:spPr>
          <a:xfrm>
            <a:off x="9324443" y="241120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B34385-85C7-B573-C9D6-ED1A4EE4476E}"/>
              </a:ext>
            </a:extLst>
          </p:cNvPr>
          <p:cNvSpPr txBox="1"/>
          <p:nvPr/>
        </p:nvSpPr>
        <p:spPr>
          <a:xfrm>
            <a:off x="1194236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191FF7-E4A4-49E9-0A2C-3C2ED2AA80DE}"/>
              </a:ext>
            </a:extLst>
          </p:cNvPr>
          <p:cNvSpPr txBox="1"/>
          <p:nvPr/>
        </p:nvSpPr>
        <p:spPr>
          <a:xfrm>
            <a:off x="6641067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6E2894-E021-B562-2E24-D8C4B427B36C}"/>
              </a:ext>
            </a:extLst>
          </p:cNvPr>
          <p:cNvSpPr txBox="1"/>
          <p:nvPr/>
        </p:nvSpPr>
        <p:spPr>
          <a:xfrm>
            <a:off x="2248907" y="227556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68446-34E2-3BDC-E0BE-5BDC13319495}"/>
              </a:ext>
            </a:extLst>
          </p:cNvPr>
          <p:cNvSpPr txBox="1"/>
          <p:nvPr/>
        </p:nvSpPr>
        <p:spPr>
          <a:xfrm>
            <a:off x="9324443" y="241120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89424-1EBC-F667-0EB3-881D2952E863}"/>
              </a:ext>
            </a:extLst>
          </p:cNvPr>
          <p:cNvSpPr txBox="1"/>
          <p:nvPr/>
        </p:nvSpPr>
        <p:spPr>
          <a:xfrm>
            <a:off x="5198631" y="-21491"/>
            <a:ext cx="1532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Roll-up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10537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1" grpId="0"/>
      <p:bldP spid="12" grpId="0"/>
      <p:bldP spid="15" grpId="0"/>
      <p:bldP spid="16" grpId="0"/>
      <p:bldP spid="23" grpId="0"/>
      <p:bldP spid="24" grpId="0"/>
      <p:bldP spid="24" grpId="1"/>
      <p:bldP spid="25" grpId="0"/>
      <p:bldP spid="26" grpId="0"/>
      <p:bldP spid="26" grpId="1"/>
      <p:bldP spid="29" grpId="0"/>
      <p:bldP spid="29" grpId="1"/>
      <p:bldP spid="30" grpId="0"/>
      <p:bldP spid="32" grpId="0"/>
      <p:bldP spid="3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830B6-0EF0-AA23-F502-4F901F9B4490}"/>
              </a:ext>
            </a:extLst>
          </p:cNvPr>
          <p:cNvCxnSpPr>
            <a:cxnSpLocks/>
            <a:stCxn id="21" idx="0"/>
            <a:endCxn id="6" idx="5"/>
          </p:cNvCxnSpPr>
          <p:nvPr/>
        </p:nvCxnSpPr>
        <p:spPr>
          <a:xfrm flipH="1" flipV="1">
            <a:off x="9581628" y="1627798"/>
            <a:ext cx="615592" cy="3178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311B8C-05C1-0C90-470B-735C0E0F1E62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8279842" y="1745411"/>
            <a:ext cx="126783" cy="3065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BC7B7-4B0F-C934-36B3-4F1DCE9F48E1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6618348" y="1627798"/>
            <a:ext cx="1283971" cy="3189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4722DA-CE7A-C055-3187-BF4E7497C290}"/>
              </a:ext>
            </a:extLst>
          </p:cNvPr>
          <p:cNvCxnSpPr>
            <a:cxnSpLocks/>
          </p:cNvCxnSpPr>
          <p:nvPr/>
        </p:nvCxnSpPr>
        <p:spPr>
          <a:xfrm flipH="1" flipV="1">
            <a:off x="2750990" y="1627798"/>
            <a:ext cx="294689" cy="3178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722E3-0114-5573-638F-3C5E7B9D7C41}"/>
              </a:ext>
            </a:extLst>
          </p:cNvPr>
          <p:cNvCxnSpPr>
            <a:cxnSpLocks/>
            <a:stCxn id="19" idx="0"/>
            <a:endCxn id="5" idx="5"/>
          </p:cNvCxnSpPr>
          <p:nvPr/>
        </p:nvCxnSpPr>
        <p:spPr>
          <a:xfrm flipH="1" flipV="1">
            <a:off x="4223421" y="1587078"/>
            <a:ext cx="605172" cy="3230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453E0-0C32-81C1-B6D6-318C35892331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flipV="1">
            <a:off x="1262766" y="1587078"/>
            <a:ext cx="1327866" cy="3234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901002" y="2781767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6283746" y="2781766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22A936-6174-DBC1-611B-7C4C8E32A982}"/>
              </a:ext>
            </a:extLst>
          </p:cNvPr>
          <p:cNvSpPr/>
          <p:nvPr/>
        </p:nvSpPr>
        <p:spPr>
          <a:xfrm>
            <a:off x="9041703" y="2781764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Lewis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48052-8935-4EBE-9BF9-4291933032D2}"/>
              </a:ext>
            </a:extLst>
          </p:cNvPr>
          <p:cNvSpPr/>
          <p:nvPr/>
        </p:nvSpPr>
        <p:spPr>
          <a:xfrm>
            <a:off x="3676715" y="2781765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Tolstoy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23568E-F8AB-6B01-6BA7-DB9972C9E18A}"/>
              </a:ext>
            </a:extLst>
          </p:cNvPr>
          <p:cNvSpPr/>
          <p:nvPr/>
        </p:nvSpPr>
        <p:spPr>
          <a:xfrm>
            <a:off x="2252471" y="664249"/>
            <a:ext cx="2309111" cy="10811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Russian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7FD73-AB4F-6A88-C5AC-8D84A7956CA5}"/>
              </a:ext>
            </a:extLst>
          </p:cNvPr>
          <p:cNvSpPr/>
          <p:nvPr/>
        </p:nvSpPr>
        <p:spPr>
          <a:xfrm>
            <a:off x="7554523" y="690481"/>
            <a:ext cx="2374901" cy="10981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British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4DA3D-FEB9-B4FB-D370-B706902B6572}"/>
              </a:ext>
            </a:extLst>
          </p:cNvPr>
          <p:cNvSpPr/>
          <p:nvPr/>
        </p:nvSpPr>
        <p:spPr>
          <a:xfrm>
            <a:off x="465994" y="482157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Karamazov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A4E67-A9D2-10D9-7470-71FF163AF421}"/>
              </a:ext>
            </a:extLst>
          </p:cNvPr>
          <p:cNvSpPr/>
          <p:nvPr/>
        </p:nvSpPr>
        <p:spPr>
          <a:xfrm>
            <a:off x="4031821" y="4817481"/>
            <a:ext cx="1593543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War and Peace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2A3B5-0825-5317-5DAB-B570DC6E6811}"/>
              </a:ext>
            </a:extLst>
          </p:cNvPr>
          <p:cNvSpPr/>
          <p:nvPr/>
        </p:nvSpPr>
        <p:spPr>
          <a:xfrm>
            <a:off x="5821576" y="481748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</a:p>
          <a:p>
            <a:r>
              <a:rPr lang="en-US" dirty="0">
                <a:solidFill>
                  <a:schemeClr val="tx1"/>
                </a:solidFill>
              </a:rPr>
              <a:t>Silmarillion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EA86B-6CE5-FC13-891F-EFBFEEB4835C}"/>
              </a:ext>
            </a:extLst>
          </p:cNvPr>
          <p:cNvSpPr/>
          <p:nvPr/>
        </p:nvSpPr>
        <p:spPr>
          <a:xfrm>
            <a:off x="9400448" y="4806503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Screwtape Letters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EA6D6F-245B-1717-EC1C-9F72AE106C89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262766" y="3840100"/>
            <a:ext cx="781236" cy="981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07A44-191D-66FB-444F-61BCBEB16AD9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H="1" flipV="1">
            <a:off x="4819715" y="3840098"/>
            <a:ext cx="887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D92CD-5C00-882E-74AB-21834B506EE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6618348" y="3840099"/>
            <a:ext cx="808398" cy="977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638E95-3239-ADD4-F146-022EFCF1C017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flipH="1" flipV="1">
            <a:off x="10184703" y="3840097"/>
            <a:ext cx="12517" cy="966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A53505-976D-8EFB-1EB1-460124D5D6D8}"/>
              </a:ext>
            </a:extLst>
          </p:cNvPr>
          <p:cNvSpPr/>
          <p:nvPr/>
        </p:nvSpPr>
        <p:spPr>
          <a:xfrm>
            <a:off x="2248907" y="4817481"/>
            <a:ext cx="1593544" cy="926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Idiot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BE4395-CA69-3061-6BEC-3C92848DEBDE}"/>
              </a:ext>
            </a:extLst>
          </p:cNvPr>
          <p:cNvCxnSpPr>
            <a:cxnSpLocks/>
            <a:stCxn id="41" idx="0"/>
            <a:endCxn id="13" idx="4"/>
          </p:cNvCxnSpPr>
          <p:nvPr/>
        </p:nvCxnSpPr>
        <p:spPr>
          <a:xfrm flipH="1" flipV="1">
            <a:off x="2044002" y="3840100"/>
            <a:ext cx="1001677" cy="977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8A729F5-FBE1-3E58-45D9-8B5EEDD3F579}"/>
              </a:ext>
            </a:extLst>
          </p:cNvPr>
          <p:cNvSpPr/>
          <p:nvPr/>
        </p:nvSpPr>
        <p:spPr>
          <a:xfrm>
            <a:off x="7609853" y="4811292"/>
            <a:ext cx="1593543" cy="926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Lord of</a:t>
            </a:r>
          </a:p>
          <a:p>
            <a:r>
              <a:rPr lang="en-US" dirty="0">
                <a:solidFill>
                  <a:schemeClr val="tx1"/>
                </a:solidFill>
              </a:rPr>
              <a:t>the Rings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B658C0-2170-BB67-6893-8EA34F53A85D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7426746" y="3840099"/>
            <a:ext cx="979879" cy="971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4AD51-5FC3-2228-BA9D-9147CE8C6FE1}"/>
              </a:ext>
            </a:extLst>
          </p:cNvPr>
          <p:cNvSpPr txBox="1"/>
          <p:nvPr/>
        </p:nvSpPr>
        <p:spPr>
          <a:xfrm>
            <a:off x="412588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51CC4-2B71-580F-9966-7AD73CB913A1}"/>
              </a:ext>
            </a:extLst>
          </p:cNvPr>
          <p:cNvSpPr txBox="1"/>
          <p:nvPr/>
        </p:nvSpPr>
        <p:spPr>
          <a:xfrm>
            <a:off x="1203425" y="226769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8599B-1A8D-AD55-EE22-C2AAF983BA3A}"/>
              </a:ext>
            </a:extLst>
          </p:cNvPr>
          <p:cNvSpPr txBox="1"/>
          <p:nvPr/>
        </p:nvSpPr>
        <p:spPr>
          <a:xfrm>
            <a:off x="3103682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F81F3-A683-2732-0D2C-BA55C83A1B7C}"/>
              </a:ext>
            </a:extLst>
          </p:cNvPr>
          <p:cNvSpPr txBox="1"/>
          <p:nvPr/>
        </p:nvSpPr>
        <p:spPr>
          <a:xfrm>
            <a:off x="4071392" y="426322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19BB1-07A0-6586-AD9E-7D38D2B88CD5}"/>
              </a:ext>
            </a:extLst>
          </p:cNvPr>
          <p:cNvSpPr txBox="1"/>
          <p:nvPr/>
        </p:nvSpPr>
        <p:spPr>
          <a:xfrm>
            <a:off x="5982014" y="4263227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B04D4-E854-C485-AF11-91BAF76D439B}"/>
              </a:ext>
            </a:extLst>
          </p:cNvPr>
          <p:cNvSpPr txBox="1"/>
          <p:nvPr/>
        </p:nvSpPr>
        <p:spPr>
          <a:xfrm>
            <a:off x="8522578" y="4263226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77FB3-30CC-0B7D-E7D0-0F73D06A3E1B}"/>
              </a:ext>
            </a:extLst>
          </p:cNvPr>
          <p:cNvSpPr txBox="1"/>
          <p:nvPr/>
        </p:nvSpPr>
        <p:spPr>
          <a:xfrm>
            <a:off x="9499237" y="426322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4BA1A-8F75-D892-C782-809FA11BB405}"/>
              </a:ext>
            </a:extLst>
          </p:cNvPr>
          <p:cNvSpPr txBox="1"/>
          <p:nvPr/>
        </p:nvSpPr>
        <p:spPr>
          <a:xfrm>
            <a:off x="5170955" y="2267695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D2597-A758-28A2-E5DA-FD394050B6F3}"/>
              </a:ext>
            </a:extLst>
          </p:cNvPr>
          <p:cNvSpPr txBox="1"/>
          <p:nvPr/>
        </p:nvSpPr>
        <p:spPr>
          <a:xfrm>
            <a:off x="6640034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5E0A0-1049-7048-2D1D-AC2568551FA8}"/>
              </a:ext>
            </a:extLst>
          </p:cNvPr>
          <p:cNvSpPr txBox="1"/>
          <p:nvPr/>
        </p:nvSpPr>
        <p:spPr>
          <a:xfrm>
            <a:off x="10509350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46BB8-E37F-55C7-2EE1-AB4EBCF3E5C1}"/>
              </a:ext>
            </a:extLst>
          </p:cNvPr>
          <p:cNvSpPr txBox="1"/>
          <p:nvPr/>
        </p:nvSpPr>
        <p:spPr>
          <a:xfrm>
            <a:off x="2262576" y="241121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3A03F-931A-15C4-B9FD-E82FAD023A0B}"/>
              </a:ext>
            </a:extLst>
          </p:cNvPr>
          <p:cNvSpPr txBox="1"/>
          <p:nvPr/>
        </p:nvSpPr>
        <p:spPr>
          <a:xfrm>
            <a:off x="9324443" y="241120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86F9B3-261C-4B96-C1AE-1E714C6ED947}"/>
              </a:ext>
            </a:extLst>
          </p:cNvPr>
          <p:cNvSpPr txBox="1"/>
          <p:nvPr/>
        </p:nvSpPr>
        <p:spPr>
          <a:xfrm>
            <a:off x="1203425" y="2267694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4B6CD-5E5D-EBB6-05CD-89346BD99028}"/>
              </a:ext>
            </a:extLst>
          </p:cNvPr>
          <p:cNvSpPr txBox="1"/>
          <p:nvPr/>
        </p:nvSpPr>
        <p:spPr>
          <a:xfrm>
            <a:off x="6638602" y="2267693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3EFF5-5B9C-31BC-B2D2-7F1B62F52CD9}"/>
              </a:ext>
            </a:extLst>
          </p:cNvPr>
          <p:cNvSpPr txBox="1"/>
          <p:nvPr/>
        </p:nvSpPr>
        <p:spPr>
          <a:xfrm>
            <a:off x="2262576" y="253661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B02D9-F392-FE7D-1532-B3D5D69F42DE}"/>
              </a:ext>
            </a:extLst>
          </p:cNvPr>
          <p:cNvSpPr txBox="1"/>
          <p:nvPr/>
        </p:nvSpPr>
        <p:spPr>
          <a:xfrm>
            <a:off x="2263148" y="249571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571049-B471-78D2-D330-50608968C58E}"/>
              </a:ext>
            </a:extLst>
          </p:cNvPr>
          <p:cNvSpPr txBox="1"/>
          <p:nvPr/>
        </p:nvSpPr>
        <p:spPr>
          <a:xfrm>
            <a:off x="9337421" y="241119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5B9FA1-A8B3-84AC-8F66-84324EFBE144}"/>
              </a:ext>
            </a:extLst>
          </p:cNvPr>
          <p:cNvSpPr txBox="1"/>
          <p:nvPr/>
        </p:nvSpPr>
        <p:spPr>
          <a:xfrm>
            <a:off x="9324443" y="241118"/>
            <a:ext cx="48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2544F4-534E-BDE2-6032-77D8C7523D01}"/>
              </a:ext>
            </a:extLst>
          </p:cNvPr>
          <p:cNvSpPr txBox="1"/>
          <p:nvPr/>
        </p:nvSpPr>
        <p:spPr>
          <a:xfrm>
            <a:off x="5059907" y="-21491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Jump-up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2202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1" grpId="0"/>
      <p:bldP spid="12" grpId="0"/>
      <p:bldP spid="15" grpId="0"/>
      <p:bldP spid="16" grpId="0"/>
      <p:bldP spid="23" grpId="0"/>
      <p:bldP spid="24" grpId="0"/>
      <p:bldP spid="24" grpId="1"/>
      <p:bldP spid="25" grpId="0"/>
      <p:bldP spid="26" grpId="0"/>
      <p:bldP spid="26" grpId="1"/>
      <p:bldP spid="29" grpId="0"/>
      <p:bldP spid="29" grpId="1"/>
      <p:bldP spid="36" grpId="0"/>
      <p:bldP spid="38" grpId="0"/>
      <p:bldP spid="39" grpId="0"/>
      <p:bldP spid="39" grpId="1"/>
      <p:bldP spid="40" grpId="0"/>
      <p:bldP spid="43" grpId="0"/>
      <p:bldP spid="44" grpId="0"/>
      <p:bldP spid="4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2B155-F0B8-0037-0F48-7895637E8EEC}"/>
              </a:ext>
            </a:extLst>
          </p:cNvPr>
          <p:cNvSpPr txBox="1"/>
          <p:nvPr/>
        </p:nvSpPr>
        <p:spPr>
          <a:xfrm>
            <a:off x="1878096" y="622849"/>
            <a:ext cx="152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Roll-ups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FA8D1-5858-DEC3-A889-BA3B68BF5350}"/>
              </a:ext>
            </a:extLst>
          </p:cNvPr>
          <p:cNvSpPr txBox="1"/>
          <p:nvPr/>
        </p:nvSpPr>
        <p:spPr>
          <a:xfrm>
            <a:off x="7565654" y="622849"/>
            <a:ext cx="1793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Jump-ups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5F583-41AF-DD4E-B63E-7124F3209411}"/>
              </a:ext>
            </a:extLst>
          </p:cNvPr>
          <p:cNvSpPr txBox="1"/>
          <p:nvPr/>
        </p:nvSpPr>
        <p:spPr>
          <a:xfrm>
            <a:off x="278019" y="1819635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over hierarchical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D99CA-EA9A-8B87-B341-73FAB5C4B509}"/>
              </a:ext>
            </a:extLst>
          </p:cNvPr>
          <p:cNvSpPr txBox="1"/>
          <p:nvPr/>
        </p:nvSpPr>
        <p:spPr>
          <a:xfrm>
            <a:off x="6027939" y="1819635"/>
            <a:ext cx="57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 over less structured groups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2B9425-682A-12F3-2DBC-8D1B748D457E}"/>
              </a:ext>
            </a:extLst>
          </p:cNvPr>
          <p:cNvCxnSpPr>
            <a:cxnSpLocks/>
          </p:cNvCxnSpPr>
          <p:nvPr/>
        </p:nvCxnSpPr>
        <p:spPr>
          <a:xfrm>
            <a:off x="5711687" y="410817"/>
            <a:ext cx="0" cy="608763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B111EE-244A-6F85-7149-A3AD313E1190}"/>
              </a:ext>
            </a:extLst>
          </p:cNvPr>
          <p:cNvSpPr txBox="1"/>
          <p:nvPr/>
        </p:nvSpPr>
        <p:spPr>
          <a:xfrm>
            <a:off x="1878096" y="4871134"/>
            <a:ext cx="337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Short-circuit roll-ups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9E3EF-874A-2724-0DD2-FD722C0130E7}"/>
              </a:ext>
            </a:extLst>
          </p:cNvPr>
          <p:cNvSpPr txBox="1"/>
          <p:nvPr/>
        </p:nvSpPr>
        <p:spPr>
          <a:xfrm>
            <a:off x="6027939" y="2770878"/>
            <a:ext cx="57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13BF2-3758-E063-492E-A73D9596C403}"/>
              </a:ext>
            </a:extLst>
          </p:cNvPr>
          <p:cNvSpPr txBox="1"/>
          <p:nvPr/>
        </p:nvSpPr>
        <p:spPr>
          <a:xfrm>
            <a:off x="278019" y="2770878"/>
            <a:ext cx="5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Strictly hierarchical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C0D6F-DBBA-06B4-7E8F-461324659262}"/>
              </a:ext>
            </a:extLst>
          </p:cNvPr>
          <p:cNvSpPr txBox="1"/>
          <p:nvPr/>
        </p:nvSpPr>
        <p:spPr>
          <a:xfrm>
            <a:off x="7670609" y="4871134"/>
            <a:ext cx="337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Group-to-aggregation mappings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E088D418-2AC1-5E4C-3C64-5B6D24BA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460809" y="4475038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6FA9E6C-27C2-7CA8-9D6D-C1E2F3B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251436" y="4452773"/>
            <a:ext cx="1206055" cy="12060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7FE7DE-E0FB-BC77-F231-D9408FFC436F}"/>
              </a:ext>
            </a:extLst>
          </p:cNvPr>
          <p:cNvCxnSpPr>
            <a:cxnSpLocks/>
          </p:cNvCxnSpPr>
          <p:nvPr/>
        </p:nvCxnSpPr>
        <p:spPr>
          <a:xfrm>
            <a:off x="278019" y="3429000"/>
            <a:ext cx="11499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E926-77A8-B776-BFCA-2D794A2ADB36}"/>
              </a:ext>
            </a:extLst>
          </p:cNvPr>
          <p:cNvCxnSpPr>
            <a:cxnSpLocks/>
          </p:cNvCxnSpPr>
          <p:nvPr/>
        </p:nvCxnSpPr>
        <p:spPr>
          <a:xfrm>
            <a:off x="295868" y="1484050"/>
            <a:ext cx="11499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DFD4B-4BD4-570D-6EC6-576CDC678799}"/>
              </a:ext>
            </a:extLst>
          </p:cNvPr>
          <p:cNvCxnSpPr>
            <a:cxnSpLocks/>
          </p:cNvCxnSpPr>
          <p:nvPr/>
        </p:nvCxnSpPr>
        <p:spPr>
          <a:xfrm>
            <a:off x="278019" y="2477756"/>
            <a:ext cx="11499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7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142043"/>
            <a:ext cx="12357717" cy="72974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Flexible aggregation targets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Improvement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Identifying Gaps in Lucene’s Faceting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#12553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null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Discussion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0D2E731-ABAC-ED66-822C-78E9EB8B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4" y="3973411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E252E-9BF5-0E69-7A2E-1DC4379D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28" y="2186955"/>
            <a:ext cx="1206000" cy="1206000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8B34ACE1-A609-3C43-0339-F1758EBB71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6114934" y="3973411"/>
            <a:ext cx="1206055" cy="1206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4AC0-037E-20AD-FE12-2E31CA425289}"/>
              </a:ext>
            </a:extLst>
          </p:cNvPr>
          <p:cNvSpPr txBox="1"/>
          <p:nvPr/>
        </p:nvSpPr>
        <p:spPr>
          <a:xfrm>
            <a:off x="7573858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</a:t>
            </a:r>
          </a:p>
          <a:p>
            <a:r>
              <a:rPr lang="en-US" sz="2800" dirty="0"/>
              <a:t>expressions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1BFF0-7511-520D-2A4D-8D01BB8E64EA}"/>
              </a:ext>
            </a:extLst>
          </p:cNvPr>
          <p:cNvSpPr txBox="1"/>
          <p:nvPr/>
        </p:nvSpPr>
        <p:spPr>
          <a:xfrm>
            <a:off x="25158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Flexible</a:t>
            </a:r>
            <a:br>
              <a:rPr lang="en-US" sz="2800" dirty="0"/>
            </a:br>
            <a:r>
              <a:rPr lang="en-US" sz="2800" dirty="0"/>
              <a:t>aggregation targets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2826-0E4B-2954-E82D-C2F65E3FB6DD}"/>
              </a:ext>
            </a:extLst>
          </p:cNvPr>
          <p:cNvSpPr txBox="1"/>
          <p:nvPr/>
        </p:nvSpPr>
        <p:spPr>
          <a:xfrm>
            <a:off x="74859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Nested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7446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1007534" y="5258634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6434668" y="5258633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B094A-4B48-0B18-4EC5-CC1C3B9FB678}"/>
              </a:ext>
            </a:extLst>
          </p:cNvPr>
          <p:cNvSpPr txBox="1"/>
          <p:nvPr/>
        </p:nvSpPr>
        <p:spPr>
          <a:xfrm>
            <a:off x="1007534" y="540199"/>
            <a:ext cx="1064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>
                <a:solidFill>
                  <a:schemeClr val="accent1"/>
                </a:solidFill>
              </a:rPr>
              <a:t>count() for book in author</a:t>
            </a:r>
            <a:r>
              <a:rPr lang="en-US" sz="3600" dirty="0">
                <a:solidFill>
                  <a:srgbClr val="FF0000"/>
                </a:solidFill>
              </a:rPr>
              <a:t>) for author in nationality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22A936-6174-DBC1-611B-7C4C8E32A982}"/>
              </a:ext>
            </a:extLst>
          </p:cNvPr>
          <p:cNvSpPr/>
          <p:nvPr/>
        </p:nvSpPr>
        <p:spPr>
          <a:xfrm>
            <a:off x="9148235" y="5258631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Lewis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48052-8935-4EBE-9BF9-4291933032D2}"/>
              </a:ext>
            </a:extLst>
          </p:cNvPr>
          <p:cNvSpPr/>
          <p:nvPr/>
        </p:nvSpPr>
        <p:spPr>
          <a:xfrm>
            <a:off x="3721101" y="5258632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Tolstoy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23568E-F8AB-6B01-6BA7-DB9972C9E18A}"/>
              </a:ext>
            </a:extLst>
          </p:cNvPr>
          <p:cNvSpPr/>
          <p:nvPr/>
        </p:nvSpPr>
        <p:spPr>
          <a:xfrm>
            <a:off x="2359003" y="3141116"/>
            <a:ext cx="2309111" cy="10811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Russian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7FD73-AB4F-6A88-C5AC-8D84A7956CA5}"/>
              </a:ext>
            </a:extLst>
          </p:cNvPr>
          <p:cNvSpPr/>
          <p:nvPr/>
        </p:nvSpPr>
        <p:spPr>
          <a:xfrm>
            <a:off x="7661055" y="3167348"/>
            <a:ext cx="2374901" cy="10981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British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453E0-0C32-81C1-B6D6-318C35892331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2150534" y="4063945"/>
            <a:ext cx="546630" cy="119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722E3-0114-5573-638F-3C5E7B9D7C41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4329953" y="4063945"/>
            <a:ext cx="534148" cy="119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BC7B7-4B0F-C934-36B3-4F1DCE9F48E1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577668" y="4104665"/>
            <a:ext cx="431183" cy="1153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830B6-0EF0-AA23-F502-4F901F9B4490}"/>
              </a:ext>
            </a:extLst>
          </p:cNvPr>
          <p:cNvCxnSpPr>
            <a:cxnSpLocks/>
            <a:stCxn id="3" idx="0"/>
            <a:endCxn id="6" idx="5"/>
          </p:cNvCxnSpPr>
          <p:nvPr/>
        </p:nvCxnSpPr>
        <p:spPr>
          <a:xfrm flipH="1" flipV="1">
            <a:off x="9688160" y="4104665"/>
            <a:ext cx="603075" cy="1153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9A756B-1C7E-CF54-7A81-B49BCC0F926F}"/>
              </a:ext>
            </a:extLst>
          </p:cNvPr>
          <p:cNvSpPr txBox="1"/>
          <p:nvPr/>
        </p:nvSpPr>
        <p:spPr>
          <a:xfrm>
            <a:off x="1293456" y="4668903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83BDB-C876-0CAD-6AE9-F171D6BAC6D7}"/>
              </a:ext>
            </a:extLst>
          </p:cNvPr>
          <p:cNvSpPr txBox="1"/>
          <p:nvPr/>
        </p:nvSpPr>
        <p:spPr>
          <a:xfrm>
            <a:off x="4849800" y="4668903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4312B-D9C0-00CD-9242-D5A855EA574E}"/>
              </a:ext>
            </a:extLst>
          </p:cNvPr>
          <p:cNvSpPr txBox="1"/>
          <p:nvPr/>
        </p:nvSpPr>
        <p:spPr>
          <a:xfrm>
            <a:off x="6627404" y="4668902"/>
            <a:ext cx="7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6DE060-C73C-8B41-0E0A-FE406D197DF0}"/>
              </a:ext>
            </a:extLst>
          </p:cNvPr>
          <p:cNvSpPr txBox="1"/>
          <p:nvPr/>
        </p:nvSpPr>
        <p:spPr>
          <a:xfrm>
            <a:off x="10230824" y="4642438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E925C3-CE1B-19CC-42EC-66A03C5135AF}"/>
              </a:ext>
            </a:extLst>
          </p:cNvPr>
          <p:cNvSpPr txBox="1"/>
          <p:nvPr/>
        </p:nvSpPr>
        <p:spPr>
          <a:xfrm>
            <a:off x="3202580" y="2576249"/>
            <a:ext cx="78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CFFA03-0F2C-B090-3170-76059A0D5E83}"/>
              </a:ext>
            </a:extLst>
          </p:cNvPr>
          <p:cNvSpPr txBox="1"/>
          <p:nvPr/>
        </p:nvSpPr>
        <p:spPr>
          <a:xfrm>
            <a:off x="8501731" y="2604550"/>
            <a:ext cx="64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013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4D75D-1F1F-D8E9-D7E0-C8227A71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823" y="134826"/>
            <a:ext cx="7800354" cy="65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B9D81-AC09-CF72-82C4-8E40A06816F1}"/>
              </a:ext>
            </a:extLst>
          </p:cNvPr>
          <p:cNvSpPr/>
          <p:nvPr/>
        </p:nvSpPr>
        <p:spPr>
          <a:xfrm>
            <a:off x="2008027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55B82-8D36-6B5A-2032-AA0C7EF5FF6B}"/>
              </a:ext>
            </a:extLst>
          </p:cNvPr>
          <p:cNvSpPr/>
          <p:nvPr/>
        </p:nvSpPr>
        <p:spPr>
          <a:xfrm>
            <a:off x="2512229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67D94-F663-9BEC-694D-E472955779B0}"/>
              </a:ext>
            </a:extLst>
          </p:cNvPr>
          <p:cNvSpPr/>
          <p:nvPr/>
        </p:nvSpPr>
        <p:spPr>
          <a:xfrm>
            <a:off x="3016431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1A5-9EDF-300C-AAB4-AFFE065EBBA3}"/>
              </a:ext>
            </a:extLst>
          </p:cNvPr>
          <p:cNvSpPr/>
          <p:nvPr/>
        </p:nvSpPr>
        <p:spPr>
          <a:xfrm>
            <a:off x="3520633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4B6FE-C09A-AB7A-4B88-F3AC0D26A74C}"/>
              </a:ext>
            </a:extLst>
          </p:cNvPr>
          <p:cNvSpPr/>
          <p:nvPr/>
        </p:nvSpPr>
        <p:spPr>
          <a:xfrm>
            <a:off x="402341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94DC4-C010-7AB9-79AE-6A1292F3158F}"/>
              </a:ext>
            </a:extLst>
          </p:cNvPr>
          <p:cNvSpPr/>
          <p:nvPr/>
        </p:nvSpPr>
        <p:spPr>
          <a:xfrm>
            <a:off x="452761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DAA80-D1FA-E6D5-6566-37361DA36939}"/>
              </a:ext>
            </a:extLst>
          </p:cNvPr>
          <p:cNvSpPr/>
          <p:nvPr/>
        </p:nvSpPr>
        <p:spPr>
          <a:xfrm>
            <a:off x="503181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1F242-0C81-19A7-70F9-E93D73A8AC00}"/>
              </a:ext>
            </a:extLst>
          </p:cNvPr>
          <p:cNvSpPr/>
          <p:nvPr/>
        </p:nvSpPr>
        <p:spPr>
          <a:xfrm>
            <a:off x="553601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79EC1-B45F-667A-09AB-19C52C448957}"/>
              </a:ext>
            </a:extLst>
          </p:cNvPr>
          <p:cNvSpPr/>
          <p:nvPr/>
        </p:nvSpPr>
        <p:spPr>
          <a:xfrm>
            <a:off x="603887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4B2E7-DF22-097B-DEE9-58D015E0ACCD}"/>
              </a:ext>
            </a:extLst>
          </p:cNvPr>
          <p:cNvSpPr/>
          <p:nvPr/>
        </p:nvSpPr>
        <p:spPr>
          <a:xfrm>
            <a:off x="654307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E2BE4-F95A-CCC9-E30D-ABAB566FA46B}"/>
              </a:ext>
            </a:extLst>
          </p:cNvPr>
          <p:cNvSpPr/>
          <p:nvPr/>
        </p:nvSpPr>
        <p:spPr>
          <a:xfrm>
            <a:off x="704727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9FDDE-3730-996E-4E24-D51BAF949B77}"/>
              </a:ext>
            </a:extLst>
          </p:cNvPr>
          <p:cNvSpPr/>
          <p:nvPr/>
        </p:nvSpPr>
        <p:spPr>
          <a:xfrm>
            <a:off x="755148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0F936-444D-8430-746F-8B6378575A6E}"/>
              </a:ext>
            </a:extLst>
          </p:cNvPr>
          <p:cNvSpPr/>
          <p:nvPr/>
        </p:nvSpPr>
        <p:spPr>
          <a:xfrm>
            <a:off x="805568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16A82-3490-45FC-DCF2-CDE2D8F19D2E}"/>
              </a:ext>
            </a:extLst>
          </p:cNvPr>
          <p:cNvSpPr/>
          <p:nvPr/>
        </p:nvSpPr>
        <p:spPr>
          <a:xfrm>
            <a:off x="855988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8FDBB-CFF9-F43E-B2AE-12B63F97D5EB}"/>
              </a:ext>
            </a:extLst>
          </p:cNvPr>
          <p:cNvSpPr/>
          <p:nvPr/>
        </p:nvSpPr>
        <p:spPr>
          <a:xfrm>
            <a:off x="906408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DFAB-B48C-235C-8737-670E15A10940}"/>
              </a:ext>
            </a:extLst>
          </p:cNvPr>
          <p:cNvSpPr/>
          <p:nvPr/>
        </p:nvSpPr>
        <p:spPr>
          <a:xfrm>
            <a:off x="956828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0C8B7-9BF2-8A21-BAF2-68522431B43F}"/>
              </a:ext>
            </a:extLst>
          </p:cNvPr>
          <p:cNvSpPr/>
          <p:nvPr/>
        </p:nvSpPr>
        <p:spPr>
          <a:xfrm>
            <a:off x="2008027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7EA81-D97F-98A6-627C-7B8C139EC0CC}"/>
              </a:ext>
            </a:extLst>
          </p:cNvPr>
          <p:cNvSpPr/>
          <p:nvPr/>
        </p:nvSpPr>
        <p:spPr>
          <a:xfrm>
            <a:off x="2512229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BD604-1666-B307-D9CB-7CEC8D28B7F7}"/>
              </a:ext>
            </a:extLst>
          </p:cNvPr>
          <p:cNvSpPr/>
          <p:nvPr/>
        </p:nvSpPr>
        <p:spPr>
          <a:xfrm>
            <a:off x="3016431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7BBE9-B7EF-DDA4-07E2-5259A3AA4D11}"/>
              </a:ext>
            </a:extLst>
          </p:cNvPr>
          <p:cNvSpPr/>
          <p:nvPr/>
        </p:nvSpPr>
        <p:spPr>
          <a:xfrm>
            <a:off x="3520633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7EE81-0DF1-9FF0-5B97-D996FE137B4D}"/>
              </a:ext>
            </a:extLst>
          </p:cNvPr>
          <p:cNvSpPr/>
          <p:nvPr/>
        </p:nvSpPr>
        <p:spPr>
          <a:xfrm>
            <a:off x="402341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6202D-949A-485A-2692-E2FA719AA166}"/>
              </a:ext>
            </a:extLst>
          </p:cNvPr>
          <p:cNvSpPr/>
          <p:nvPr/>
        </p:nvSpPr>
        <p:spPr>
          <a:xfrm>
            <a:off x="452761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A87A2-8312-5174-07BC-C0517BAA54B4}"/>
              </a:ext>
            </a:extLst>
          </p:cNvPr>
          <p:cNvSpPr/>
          <p:nvPr/>
        </p:nvSpPr>
        <p:spPr>
          <a:xfrm>
            <a:off x="503181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7E036-C8DA-ECB6-5CC8-A24C2D603510}"/>
              </a:ext>
            </a:extLst>
          </p:cNvPr>
          <p:cNvSpPr/>
          <p:nvPr/>
        </p:nvSpPr>
        <p:spPr>
          <a:xfrm>
            <a:off x="553601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F186E-5C23-6F0C-1C3C-A4DF345E735A}"/>
              </a:ext>
            </a:extLst>
          </p:cNvPr>
          <p:cNvSpPr/>
          <p:nvPr/>
        </p:nvSpPr>
        <p:spPr>
          <a:xfrm>
            <a:off x="603887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5A863-F508-2176-9606-7A80ED1E28FE}"/>
              </a:ext>
            </a:extLst>
          </p:cNvPr>
          <p:cNvSpPr/>
          <p:nvPr/>
        </p:nvSpPr>
        <p:spPr>
          <a:xfrm>
            <a:off x="654307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FF0DA-8C11-DC61-15D2-4A2DEA4AB271}"/>
              </a:ext>
            </a:extLst>
          </p:cNvPr>
          <p:cNvSpPr/>
          <p:nvPr/>
        </p:nvSpPr>
        <p:spPr>
          <a:xfrm>
            <a:off x="704727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393998-F5FC-3B1D-C4CC-F9A824C5E17B}"/>
              </a:ext>
            </a:extLst>
          </p:cNvPr>
          <p:cNvSpPr/>
          <p:nvPr/>
        </p:nvSpPr>
        <p:spPr>
          <a:xfrm>
            <a:off x="755148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F0D91A-2E9B-0E93-2E35-CC9BEC428E5F}"/>
              </a:ext>
            </a:extLst>
          </p:cNvPr>
          <p:cNvSpPr/>
          <p:nvPr/>
        </p:nvSpPr>
        <p:spPr>
          <a:xfrm>
            <a:off x="805568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FD54D5-F6F8-E74F-8D58-6BBB9C8DA824}"/>
              </a:ext>
            </a:extLst>
          </p:cNvPr>
          <p:cNvSpPr/>
          <p:nvPr/>
        </p:nvSpPr>
        <p:spPr>
          <a:xfrm>
            <a:off x="855988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5FF2E-8237-58B6-E609-C92F4786BA19}"/>
              </a:ext>
            </a:extLst>
          </p:cNvPr>
          <p:cNvSpPr/>
          <p:nvPr/>
        </p:nvSpPr>
        <p:spPr>
          <a:xfrm>
            <a:off x="906408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32D958-F556-462E-003F-4180EE32F865}"/>
              </a:ext>
            </a:extLst>
          </p:cNvPr>
          <p:cNvSpPr/>
          <p:nvPr/>
        </p:nvSpPr>
        <p:spPr>
          <a:xfrm>
            <a:off x="956828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C4708F-9ECA-E73D-A50D-9CB9EE62B6C8}"/>
              </a:ext>
            </a:extLst>
          </p:cNvPr>
          <p:cNvSpPr txBox="1"/>
          <p:nvPr/>
        </p:nvSpPr>
        <p:spPr>
          <a:xfrm>
            <a:off x="505776" y="4665890"/>
            <a:ext cx="602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count() for book in author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9CDE250-C2BD-4078-BC87-443120BD9F47}"/>
              </a:ext>
            </a:extLst>
          </p:cNvPr>
          <p:cNvSpPr/>
          <p:nvPr/>
        </p:nvSpPr>
        <p:spPr>
          <a:xfrm rot="5400000">
            <a:off x="4116456" y="3016475"/>
            <a:ext cx="318189" cy="15125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4A3C51F-7343-FA3E-6386-D676047E484F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3048512" y="2412132"/>
            <a:ext cx="1435165" cy="99512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C294ED7C-3A8E-67F5-84CA-E701E7AE7391}"/>
              </a:ext>
            </a:extLst>
          </p:cNvPr>
          <p:cNvSpPr/>
          <p:nvPr/>
        </p:nvSpPr>
        <p:spPr>
          <a:xfrm rot="5400000">
            <a:off x="6384021" y="2778007"/>
            <a:ext cx="318189" cy="20167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A6E5536-F863-A7E4-5116-B73DE93D98E4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5192120" y="2283907"/>
            <a:ext cx="1435165" cy="125157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9A6386-1100-56F5-E8F8-C7F54C5820FF}"/>
              </a:ext>
            </a:extLst>
          </p:cNvPr>
          <p:cNvSpPr txBox="1"/>
          <p:nvPr/>
        </p:nvSpPr>
        <p:spPr>
          <a:xfrm>
            <a:off x="505776" y="737023"/>
            <a:ext cx="1064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>
                <a:solidFill>
                  <a:schemeClr val="accent1"/>
                </a:solidFill>
              </a:rPr>
              <a:t>count() for book in author</a:t>
            </a:r>
            <a:r>
              <a:rPr lang="en-US" sz="3600" dirty="0">
                <a:solidFill>
                  <a:srgbClr val="FF0000"/>
                </a:solidFill>
              </a:rPr>
              <a:t>) for author in nationality</a:t>
            </a:r>
          </a:p>
        </p:txBody>
      </p:sp>
    </p:spTree>
    <p:extLst>
      <p:ext uri="{BB962C8B-B14F-4D97-AF65-F5344CB8AC3E}">
        <p14:creationId xmlns:p14="http://schemas.microsoft.com/office/powerpoint/2010/main" val="110115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56871"/>
            <a:ext cx="12357717" cy="7212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Nested aggregations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Feature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Identifying Gaps in Lucene’s Faceting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#12553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null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Discussion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1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0D2E731-ABAC-ED66-822C-78E9EB8B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4" y="3973411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E252E-9BF5-0E69-7A2E-1DC4379D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28" y="2186955"/>
            <a:ext cx="1206000" cy="1206000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8B34ACE1-A609-3C43-0339-F1758EBB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4" y="3973411"/>
            <a:ext cx="1206055" cy="1206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4AC0-037E-20AD-FE12-2E31CA425289}"/>
              </a:ext>
            </a:extLst>
          </p:cNvPr>
          <p:cNvSpPr txBox="1"/>
          <p:nvPr/>
        </p:nvSpPr>
        <p:spPr>
          <a:xfrm>
            <a:off x="7573858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</a:t>
            </a:r>
          </a:p>
          <a:p>
            <a:r>
              <a:rPr lang="en-US" sz="2800" dirty="0"/>
              <a:t>expressions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1BFF0-7511-520D-2A4D-8D01BB8E64EA}"/>
              </a:ext>
            </a:extLst>
          </p:cNvPr>
          <p:cNvSpPr txBox="1"/>
          <p:nvPr/>
        </p:nvSpPr>
        <p:spPr>
          <a:xfrm>
            <a:off x="25158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Flexible</a:t>
            </a:r>
            <a:br>
              <a:rPr lang="en-US" sz="2800" dirty="0"/>
            </a:br>
            <a:r>
              <a:rPr lang="en-US" sz="2800" dirty="0"/>
              <a:t>aggregation targets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2826-0E4B-2954-E82D-C2F65E3FB6DD}"/>
              </a:ext>
            </a:extLst>
          </p:cNvPr>
          <p:cNvSpPr txBox="1"/>
          <p:nvPr/>
        </p:nvSpPr>
        <p:spPr>
          <a:xfrm>
            <a:off x="74859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Nested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AFC3F2B-17F9-8F7B-56B0-F8F01A1E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3364333" y="5404194"/>
            <a:ext cx="1206055" cy="1206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77839-CB2C-3E82-1018-DC107B8626F0}"/>
              </a:ext>
            </a:extLst>
          </p:cNvPr>
          <p:cNvSpPr txBox="1"/>
          <p:nvPr/>
        </p:nvSpPr>
        <p:spPr>
          <a:xfrm>
            <a:off x="4735329" y="5530169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about aggregation groups</a:t>
            </a:r>
          </a:p>
        </p:txBody>
      </p:sp>
    </p:spTree>
    <p:extLst>
      <p:ext uri="{BB962C8B-B14F-4D97-AF65-F5344CB8AC3E}">
        <p14:creationId xmlns:p14="http://schemas.microsoft.com/office/powerpoint/2010/main" val="31977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4473AA-6296-6CA0-4077-C49FC3DECFF7}"/>
              </a:ext>
            </a:extLst>
          </p:cNvPr>
          <p:cNvSpPr/>
          <p:nvPr/>
        </p:nvSpPr>
        <p:spPr>
          <a:xfrm>
            <a:off x="995976" y="3445933"/>
            <a:ext cx="1939635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          Karamazov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Page Count: 880</a:t>
            </a:r>
          </a:p>
          <a:p>
            <a:r>
              <a:rPr lang="en-US" dirty="0">
                <a:solidFill>
                  <a:srgbClr val="FF0000"/>
                </a:solidFill>
              </a:rPr>
              <a:t>Popularity: 85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FC53C-2B43-4A54-A20A-D1D58613E1A5}"/>
              </a:ext>
            </a:extLst>
          </p:cNvPr>
          <p:cNvSpPr/>
          <p:nvPr/>
        </p:nvSpPr>
        <p:spPr>
          <a:xfrm>
            <a:off x="3711399" y="3429000"/>
            <a:ext cx="192970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Idiot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Page Count: 498</a:t>
            </a:r>
          </a:p>
          <a:p>
            <a:r>
              <a:rPr lang="en-US" dirty="0">
                <a:solidFill>
                  <a:srgbClr val="FF0000"/>
                </a:solidFill>
              </a:rPr>
              <a:t>Popularity: 85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A7865-24B9-FCFF-0171-E916B81FEFD5}"/>
              </a:ext>
            </a:extLst>
          </p:cNvPr>
          <p:cNvSpPr/>
          <p:nvPr/>
        </p:nvSpPr>
        <p:spPr>
          <a:xfrm>
            <a:off x="6467765" y="3429000"/>
            <a:ext cx="1849623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</a:t>
            </a:r>
          </a:p>
          <a:p>
            <a:r>
              <a:rPr lang="en-US" dirty="0">
                <a:solidFill>
                  <a:schemeClr val="tx1"/>
                </a:solidFill>
              </a:rPr>
              <a:t>          Silmarillion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Page Count: 432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Popularity: 92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A0B2E-75E8-78EB-A75E-092BC5A71950}"/>
              </a:ext>
            </a:extLst>
          </p:cNvPr>
          <p:cNvSpPr/>
          <p:nvPr/>
        </p:nvSpPr>
        <p:spPr>
          <a:xfrm>
            <a:off x="9161843" y="3445933"/>
            <a:ext cx="192970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Lord of</a:t>
            </a:r>
          </a:p>
          <a:p>
            <a:r>
              <a:rPr lang="en-US" dirty="0">
                <a:solidFill>
                  <a:schemeClr val="tx1"/>
                </a:solidFill>
              </a:rPr>
              <a:t>          the Rings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Page Count: 1248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Popularity: 92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83C1D-60B6-EFB7-A9FC-7397AF3FB01C}"/>
              </a:ext>
            </a:extLst>
          </p:cNvPr>
          <p:cNvSpPr/>
          <p:nvPr/>
        </p:nvSpPr>
        <p:spPr>
          <a:xfrm>
            <a:off x="2196301" y="1452033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Dostoevsky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92BC93-C721-7E3D-EE98-EBE5E3A9B9F6}"/>
              </a:ext>
            </a:extLst>
          </p:cNvPr>
          <p:cNvSpPr/>
          <p:nvPr/>
        </p:nvSpPr>
        <p:spPr>
          <a:xfrm>
            <a:off x="7515749" y="1452033"/>
            <a:ext cx="2286000" cy="1058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Tolkien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185F0-A684-D931-9326-85051B8A7242}"/>
              </a:ext>
            </a:extLst>
          </p:cNvPr>
          <p:cNvCxnSpPr>
            <a:cxnSpLocks/>
            <a:stCxn id="7" idx="0"/>
            <a:endCxn id="13" idx="3"/>
          </p:cNvCxnSpPr>
          <p:nvPr/>
        </p:nvCxnSpPr>
        <p:spPr>
          <a:xfrm flipV="1">
            <a:off x="1965794" y="2355377"/>
            <a:ext cx="565284" cy="10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5CF46-AF62-5340-9E66-267E84A9BC2A}"/>
              </a:ext>
            </a:extLst>
          </p:cNvPr>
          <p:cNvCxnSpPr>
            <a:cxnSpLocks/>
            <a:stCxn id="10" idx="0"/>
            <a:endCxn id="13" idx="5"/>
          </p:cNvCxnSpPr>
          <p:nvPr/>
        </p:nvCxnSpPr>
        <p:spPr>
          <a:xfrm flipH="1" flipV="1">
            <a:off x="4147524" y="2355377"/>
            <a:ext cx="528729" cy="107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DD171-727F-A2C1-E38B-0FBC234F5414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flipV="1">
            <a:off x="7392577" y="2355377"/>
            <a:ext cx="457949" cy="107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F2EF0-39A2-E322-82B1-F4EC32DA9360}"/>
              </a:ext>
            </a:extLst>
          </p:cNvPr>
          <p:cNvCxnSpPr>
            <a:cxnSpLocks/>
            <a:stCxn id="12" idx="0"/>
            <a:endCxn id="14" idx="5"/>
          </p:cNvCxnSpPr>
          <p:nvPr/>
        </p:nvCxnSpPr>
        <p:spPr>
          <a:xfrm flipH="1" flipV="1">
            <a:off x="9466972" y="2355377"/>
            <a:ext cx="659725" cy="10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45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4368A-2D1C-FB60-BC75-0AA0FBD2C68F}"/>
              </a:ext>
            </a:extLst>
          </p:cNvPr>
          <p:cNvSpPr/>
          <p:nvPr/>
        </p:nvSpPr>
        <p:spPr>
          <a:xfrm>
            <a:off x="5459300" y="514854"/>
            <a:ext cx="1273399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-1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5B178-72F0-2BAC-ADBF-D59BF38C3B4C}"/>
              </a:ext>
            </a:extLst>
          </p:cNvPr>
          <p:cNvSpPr/>
          <p:nvPr/>
        </p:nvSpPr>
        <p:spPr>
          <a:xfrm>
            <a:off x="5177276" y="1915701"/>
            <a:ext cx="1837446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0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566E5-26A2-AB96-923A-09FCFF3CF1D9}"/>
              </a:ext>
            </a:extLst>
          </p:cNvPr>
          <p:cNvSpPr/>
          <p:nvPr/>
        </p:nvSpPr>
        <p:spPr>
          <a:xfrm>
            <a:off x="4612786" y="3316548"/>
            <a:ext cx="2966425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Author/Dostoevsky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013FE-72F6-AB2B-AC1D-FC80F92D3E88}"/>
              </a:ext>
            </a:extLst>
          </p:cNvPr>
          <p:cNvSpPr/>
          <p:nvPr/>
        </p:nvSpPr>
        <p:spPr>
          <a:xfrm>
            <a:off x="4826145" y="4717395"/>
            <a:ext cx="2539706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Author/Tolkien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F1480-A4FC-F17F-B101-ACED294EEB0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6095999" y="1345819"/>
            <a:ext cx="1" cy="5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C55C1A-9D79-9E01-C463-2F623730D7E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95999" y="2746666"/>
            <a:ext cx="0" cy="5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263898-239F-0FCE-A4F7-C867C4204B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8" y="4147513"/>
            <a:ext cx="1" cy="5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23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4368A-2D1C-FB60-BC75-0AA0FBD2C68F}"/>
              </a:ext>
            </a:extLst>
          </p:cNvPr>
          <p:cNvSpPr/>
          <p:nvPr/>
        </p:nvSpPr>
        <p:spPr>
          <a:xfrm>
            <a:off x="5459300" y="514856"/>
            <a:ext cx="1273399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-1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5B178-72F0-2BAC-ADBF-D59BF38C3B4C}"/>
              </a:ext>
            </a:extLst>
          </p:cNvPr>
          <p:cNvSpPr/>
          <p:nvPr/>
        </p:nvSpPr>
        <p:spPr>
          <a:xfrm>
            <a:off x="5177276" y="1915703"/>
            <a:ext cx="1837446" cy="830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0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566E5-26A2-AB96-923A-09FCFF3CF1D9}"/>
              </a:ext>
            </a:extLst>
          </p:cNvPr>
          <p:cNvSpPr/>
          <p:nvPr/>
        </p:nvSpPr>
        <p:spPr>
          <a:xfrm>
            <a:off x="4612786" y="3316550"/>
            <a:ext cx="2966425" cy="1134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Author/Dostoevsky</a:t>
            </a:r>
          </a:p>
          <a:p>
            <a:r>
              <a:rPr lang="en-US" dirty="0">
                <a:solidFill>
                  <a:schemeClr val="accent1"/>
                </a:solidFill>
              </a:rPr>
              <a:t>Popularity: 85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013FE-72F6-AB2B-AC1D-FC80F92D3E88}"/>
              </a:ext>
            </a:extLst>
          </p:cNvPr>
          <p:cNvSpPr/>
          <p:nvPr/>
        </p:nvSpPr>
        <p:spPr>
          <a:xfrm>
            <a:off x="4826145" y="5025888"/>
            <a:ext cx="2539706" cy="1134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Parent: 1</a:t>
            </a:r>
          </a:p>
          <a:p>
            <a:r>
              <a:rPr lang="en-US" dirty="0">
                <a:solidFill>
                  <a:schemeClr val="tx1"/>
                </a:solidFill>
              </a:rPr>
              <a:t>Full Path: Author/Tolkien</a:t>
            </a:r>
          </a:p>
          <a:p>
            <a:r>
              <a:rPr lang="en-US" dirty="0">
                <a:solidFill>
                  <a:schemeClr val="accent1"/>
                </a:solidFill>
              </a:rPr>
              <a:t>Popularity: 92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F1480-A4FC-F17F-B101-ACED294EEB0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6095999" y="1345821"/>
            <a:ext cx="1" cy="5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C55C1A-9D79-9E01-C463-2F623730D7E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95999" y="2746668"/>
            <a:ext cx="0" cy="569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263898-239F-0FCE-A4F7-C867C4204B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8" y="4450779"/>
            <a:ext cx="1" cy="57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2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B9D81-AC09-CF72-82C4-8E40A06816F1}"/>
              </a:ext>
            </a:extLst>
          </p:cNvPr>
          <p:cNvSpPr/>
          <p:nvPr/>
        </p:nvSpPr>
        <p:spPr>
          <a:xfrm>
            <a:off x="2008027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55B82-8D36-6B5A-2032-AA0C7EF5FF6B}"/>
              </a:ext>
            </a:extLst>
          </p:cNvPr>
          <p:cNvSpPr/>
          <p:nvPr/>
        </p:nvSpPr>
        <p:spPr>
          <a:xfrm>
            <a:off x="2512229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67D94-F663-9BEC-694D-E472955779B0}"/>
              </a:ext>
            </a:extLst>
          </p:cNvPr>
          <p:cNvSpPr/>
          <p:nvPr/>
        </p:nvSpPr>
        <p:spPr>
          <a:xfrm>
            <a:off x="3016431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1A5-9EDF-300C-AAB4-AFFE065EBBA3}"/>
              </a:ext>
            </a:extLst>
          </p:cNvPr>
          <p:cNvSpPr/>
          <p:nvPr/>
        </p:nvSpPr>
        <p:spPr>
          <a:xfrm>
            <a:off x="3520633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4B6FE-C09A-AB7A-4B88-F3AC0D26A74C}"/>
              </a:ext>
            </a:extLst>
          </p:cNvPr>
          <p:cNvSpPr/>
          <p:nvPr/>
        </p:nvSpPr>
        <p:spPr>
          <a:xfrm>
            <a:off x="402341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94DC4-C010-7AB9-79AE-6A1292F3158F}"/>
              </a:ext>
            </a:extLst>
          </p:cNvPr>
          <p:cNvSpPr/>
          <p:nvPr/>
        </p:nvSpPr>
        <p:spPr>
          <a:xfrm>
            <a:off x="452761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DAA80-D1FA-E6D5-6566-37361DA36939}"/>
              </a:ext>
            </a:extLst>
          </p:cNvPr>
          <p:cNvSpPr/>
          <p:nvPr/>
        </p:nvSpPr>
        <p:spPr>
          <a:xfrm>
            <a:off x="503181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1F242-0C81-19A7-70F9-E93D73A8AC00}"/>
              </a:ext>
            </a:extLst>
          </p:cNvPr>
          <p:cNvSpPr/>
          <p:nvPr/>
        </p:nvSpPr>
        <p:spPr>
          <a:xfrm>
            <a:off x="553601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79EC1-B45F-667A-09AB-19C52C448957}"/>
              </a:ext>
            </a:extLst>
          </p:cNvPr>
          <p:cNvSpPr/>
          <p:nvPr/>
        </p:nvSpPr>
        <p:spPr>
          <a:xfrm>
            <a:off x="603887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4B2E7-DF22-097B-DEE9-58D015E0ACCD}"/>
              </a:ext>
            </a:extLst>
          </p:cNvPr>
          <p:cNvSpPr/>
          <p:nvPr/>
        </p:nvSpPr>
        <p:spPr>
          <a:xfrm>
            <a:off x="654307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E2BE4-F95A-CCC9-E30D-ABAB566FA46B}"/>
              </a:ext>
            </a:extLst>
          </p:cNvPr>
          <p:cNvSpPr/>
          <p:nvPr/>
        </p:nvSpPr>
        <p:spPr>
          <a:xfrm>
            <a:off x="704727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9FDDE-3730-996E-4E24-D51BAF949B77}"/>
              </a:ext>
            </a:extLst>
          </p:cNvPr>
          <p:cNvSpPr/>
          <p:nvPr/>
        </p:nvSpPr>
        <p:spPr>
          <a:xfrm>
            <a:off x="755148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0F936-444D-8430-746F-8B6378575A6E}"/>
              </a:ext>
            </a:extLst>
          </p:cNvPr>
          <p:cNvSpPr/>
          <p:nvPr/>
        </p:nvSpPr>
        <p:spPr>
          <a:xfrm>
            <a:off x="805568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16A82-3490-45FC-DCF2-CDE2D8F19D2E}"/>
              </a:ext>
            </a:extLst>
          </p:cNvPr>
          <p:cNvSpPr/>
          <p:nvPr/>
        </p:nvSpPr>
        <p:spPr>
          <a:xfrm>
            <a:off x="855988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8FDBB-CFF9-F43E-B2AE-12B63F97D5EB}"/>
              </a:ext>
            </a:extLst>
          </p:cNvPr>
          <p:cNvSpPr/>
          <p:nvPr/>
        </p:nvSpPr>
        <p:spPr>
          <a:xfrm>
            <a:off x="906408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DFAB-B48C-235C-8737-670E15A10940}"/>
              </a:ext>
            </a:extLst>
          </p:cNvPr>
          <p:cNvSpPr/>
          <p:nvPr/>
        </p:nvSpPr>
        <p:spPr>
          <a:xfrm>
            <a:off x="956828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0C8B7-9BF2-8A21-BAF2-68522431B43F}"/>
              </a:ext>
            </a:extLst>
          </p:cNvPr>
          <p:cNvSpPr/>
          <p:nvPr/>
        </p:nvSpPr>
        <p:spPr>
          <a:xfrm>
            <a:off x="2008027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7EA81-D97F-98A6-627C-7B8C139EC0CC}"/>
              </a:ext>
            </a:extLst>
          </p:cNvPr>
          <p:cNvSpPr/>
          <p:nvPr/>
        </p:nvSpPr>
        <p:spPr>
          <a:xfrm>
            <a:off x="2512229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BD604-1666-B307-D9CB-7CEC8D28B7F7}"/>
              </a:ext>
            </a:extLst>
          </p:cNvPr>
          <p:cNvSpPr/>
          <p:nvPr/>
        </p:nvSpPr>
        <p:spPr>
          <a:xfrm>
            <a:off x="3016431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7BBE9-B7EF-DDA4-07E2-5259A3AA4D11}"/>
              </a:ext>
            </a:extLst>
          </p:cNvPr>
          <p:cNvSpPr/>
          <p:nvPr/>
        </p:nvSpPr>
        <p:spPr>
          <a:xfrm>
            <a:off x="3520633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7EE81-0DF1-9FF0-5B97-D996FE137B4D}"/>
              </a:ext>
            </a:extLst>
          </p:cNvPr>
          <p:cNvSpPr/>
          <p:nvPr/>
        </p:nvSpPr>
        <p:spPr>
          <a:xfrm>
            <a:off x="402341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6202D-949A-485A-2692-E2FA719AA166}"/>
              </a:ext>
            </a:extLst>
          </p:cNvPr>
          <p:cNvSpPr/>
          <p:nvPr/>
        </p:nvSpPr>
        <p:spPr>
          <a:xfrm>
            <a:off x="452761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A87A2-8312-5174-07BC-C0517BAA54B4}"/>
              </a:ext>
            </a:extLst>
          </p:cNvPr>
          <p:cNvSpPr/>
          <p:nvPr/>
        </p:nvSpPr>
        <p:spPr>
          <a:xfrm>
            <a:off x="503181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7E036-C8DA-ECB6-5CC8-A24C2D603510}"/>
              </a:ext>
            </a:extLst>
          </p:cNvPr>
          <p:cNvSpPr/>
          <p:nvPr/>
        </p:nvSpPr>
        <p:spPr>
          <a:xfrm>
            <a:off x="553601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F186E-5C23-6F0C-1C3C-A4DF345E735A}"/>
              </a:ext>
            </a:extLst>
          </p:cNvPr>
          <p:cNvSpPr/>
          <p:nvPr/>
        </p:nvSpPr>
        <p:spPr>
          <a:xfrm>
            <a:off x="603887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5A863-F508-2176-9606-7A80ED1E28FE}"/>
              </a:ext>
            </a:extLst>
          </p:cNvPr>
          <p:cNvSpPr/>
          <p:nvPr/>
        </p:nvSpPr>
        <p:spPr>
          <a:xfrm>
            <a:off x="654307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FF0DA-8C11-DC61-15D2-4A2DEA4AB271}"/>
              </a:ext>
            </a:extLst>
          </p:cNvPr>
          <p:cNvSpPr/>
          <p:nvPr/>
        </p:nvSpPr>
        <p:spPr>
          <a:xfrm>
            <a:off x="704727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393998-F5FC-3B1D-C4CC-F9A824C5E17B}"/>
              </a:ext>
            </a:extLst>
          </p:cNvPr>
          <p:cNvSpPr/>
          <p:nvPr/>
        </p:nvSpPr>
        <p:spPr>
          <a:xfrm>
            <a:off x="755148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F0D91A-2E9B-0E93-2E35-CC9BEC428E5F}"/>
              </a:ext>
            </a:extLst>
          </p:cNvPr>
          <p:cNvSpPr/>
          <p:nvPr/>
        </p:nvSpPr>
        <p:spPr>
          <a:xfrm>
            <a:off x="805568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FD54D5-F6F8-E74F-8D58-6BBB9C8DA824}"/>
              </a:ext>
            </a:extLst>
          </p:cNvPr>
          <p:cNvSpPr/>
          <p:nvPr/>
        </p:nvSpPr>
        <p:spPr>
          <a:xfrm>
            <a:off x="855988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5FF2E-8237-58B6-E609-C92F4786BA19}"/>
              </a:ext>
            </a:extLst>
          </p:cNvPr>
          <p:cNvSpPr/>
          <p:nvPr/>
        </p:nvSpPr>
        <p:spPr>
          <a:xfrm>
            <a:off x="906408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32D958-F556-462E-003F-4180EE32F865}"/>
              </a:ext>
            </a:extLst>
          </p:cNvPr>
          <p:cNvSpPr/>
          <p:nvPr/>
        </p:nvSpPr>
        <p:spPr>
          <a:xfrm>
            <a:off x="956828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C7695A7-5A6D-6E79-D6EF-96B2A6E580A4}"/>
              </a:ext>
            </a:extLst>
          </p:cNvPr>
          <p:cNvSpPr/>
          <p:nvPr/>
        </p:nvSpPr>
        <p:spPr>
          <a:xfrm>
            <a:off x="2008027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2B841C-DEE3-5186-9C80-FF245C191F97}"/>
              </a:ext>
            </a:extLst>
          </p:cNvPr>
          <p:cNvSpPr/>
          <p:nvPr/>
        </p:nvSpPr>
        <p:spPr>
          <a:xfrm>
            <a:off x="2512229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FAC73D-E649-AAC6-7236-1F93D2BE7053}"/>
              </a:ext>
            </a:extLst>
          </p:cNvPr>
          <p:cNvSpPr/>
          <p:nvPr/>
        </p:nvSpPr>
        <p:spPr>
          <a:xfrm>
            <a:off x="3016431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EE9E6F3-C9C2-B1F7-B0B8-CB07395819CF}"/>
              </a:ext>
            </a:extLst>
          </p:cNvPr>
          <p:cNvSpPr/>
          <p:nvPr/>
        </p:nvSpPr>
        <p:spPr>
          <a:xfrm>
            <a:off x="3520633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E95FCD-EEE1-1D30-83ED-C1289BE8F81E}"/>
              </a:ext>
            </a:extLst>
          </p:cNvPr>
          <p:cNvSpPr/>
          <p:nvPr/>
        </p:nvSpPr>
        <p:spPr>
          <a:xfrm>
            <a:off x="4023410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DF9934-8CAA-5C4B-6AB7-42AC6A702938}"/>
              </a:ext>
            </a:extLst>
          </p:cNvPr>
          <p:cNvSpPr/>
          <p:nvPr/>
        </p:nvSpPr>
        <p:spPr>
          <a:xfrm>
            <a:off x="4527612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ABA895-A396-1FC0-55EE-FF499D8D7871}"/>
              </a:ext>
            </a:extLst>
          </p:cNvPr>
          <p:cNvSpPr/>
          <p:nvPr/>
        </p:nvSpPr>
        <p:spPr>
          <a:xfrm>
            <a:off x="503181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24B48C-06C9-9458-65A5-71F9ECA56690}"/>
              </a:ext>
            </a:extLst>
          </p:cNvPr>
          <p:cNvSpPr/>
          <p:nvPr/>
        </p:nvSpPr>
        <p:spPr>
          <a:xfrm>
            <a:off x="553601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1CD7B2-9FAC-BCD7-D974-7E1AB5066D7C}"/>
              </a:ext>
            </a:extLst>
          </p:cNvPr>
          <p:cNvSpPr/>
          <p:nvPr/>
        </p:nvSpPr>
        <p:spPr>
          <a:xfrm>
            <a:off x="603887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A4968CD-DE61-4A96-1857-BA6B03532393}"/>
              </a:ext>
            </a:extLst>
          </p:cNvPr>
          <p:cNvSpPr/>
          <p:nvPr/>
        </p:nvSpPr>
        <p:spPr>
          <a:xfrm>
            <a:off x="654307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79AE29-4016-5635-84D7-253E9B400EFE}"/>
              </a:ext>
            </a:extLst>
          </p:cNvPr>
          <p:cNvSpPr/>
          <p:nvPr/>
        </p:nvSpPr>
        <p:spPr>
          <a:xfrm>
            <a:off x="7047278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67E6500-17D2-F7CE-9181-66D6B3EBBF43}"/>
              </a:ext>
            </a:extLst>
          </p:cNvPr>
          <p:cNvSpPr/>
          <p:nvPr/>
        </p:nvSpPr>
        <p:spPr>
          <a:xfrm>
            <a:off x="7551480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E0D92E0-C5EB-A7C6-3542-82A6E7AC85CD}"/>
              </a:ext>
            </a:extLst>
          </p:cNvPr>
          <p:cNvSpPr/>
          <p:nvPr/>
        </p:nvSpPr>
        <p:spPr>
          <a:xfrm>
            <a:off x="8055682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21F4C-7E97-5FB2-8B33-A8797EE52CA5}"/>
              </a:ext>
            </a:extLst>
          </p:cNvPr>
          <p:cNvSpPr/>
          <p:nvPr/>
        </p:nvSpPr>
        <p:spPr>
          <a:xfrm>
            <a:off x="8559884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02BBD6-4D78-D30D-CDF5-D2D7F3825EB7}"/>
              </a:ext>
            </a:extLst>
          </p:cNvPr>
          <p:cNvSpPr/>
          <p:nvPr/>
        </p:nvSpPr>
        <p:spPr>
          <a:xfrm>
            <a:off x="9064086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31B7B6-68D9-F625-3FA8-9AD47EBB0867}"/>
              </a:ext>
            </a:extLst>
          </p:cNvPr>
          <p:cNvSpPr/>
          <p:nvPr/>
        </p:nvSpPr>
        <p:spPr>
          <a:xfrm>
            <a:off x="9568288" y="544500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D8EDA-D82F-A9EB-B9D7-593BCF9E991F}"/>
              </a:ext>
            </a:extLst>
          </p:cNvPr>
          <p:cNvSpPr txBox="1"/>
          <p:nvPr/>
        </p:nvSpPr>
        <p:spPr>
          <a:xfrm>
            <a:off x="2348768" y="494883"/>
            <a:ext cx="749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popularity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/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count() for book in author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C4708F-9ECA-E73D-A50D-9CB9EE62B6C8}"/>
              </a:ext>
            </a:extLst>
          </p:cNvPr>
          <p:cNvSpPr txBox="1"/>
          <p:nvPr/>
        </p:nvSpPr>
        <p:spPr>
          <a:xfrm>
            <a:off x="513363" y="3284831"/>
            <a:ext cx="349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popularity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4FDA00C-BA84-5DBF-6BC6-BE471CFE674F}"/>
              </a:ext>
            </a:extLst>
          </p:cNvPr>
          <p:cNvSpPr txBox="1"/>
          <p:nvPr/>
        </p:nvSpPr>
        <p:spPr>
          <a:xfrm>
            <a:off x="513363" y="4795090"/>
            <a:ext cx="322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count()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69" name="Circular Arrow 168">
            <a:extLst>
              <a:ext uri="{FF2B5EF4-FFF2-40B4-BE49-F238E27FC236}">
                <a16:creationId xmlns:a16="http://schemas.microsoft.com/office/drawing/2014/main" id="{BB638155-7564-347B-2E12-61C1F4E5D0C6}"/>
              </a:ext>
            </a:extLst>
          </p:cNvPr>
          <p:cNvSpPr/>
          <p:nvPr/>
        </p:nvSpPr>
        <p:spPr>
          <a:xfrm rot="5400000" flipH="1" flipV="1">
            <a:off x="4216144" y="2243315"/>
            <a:ext cx="2570823" cy="1637313"/>
          </a:xfrm>
          <a:prstGeom prst="circularArrow">
            <a:avLst>
              <a:gd name="adj1" fmla="val 3335"/>
              <a:gd name="adj2" fmla="val 1684958"/>
              <a:gd name="adj3" fmla="val 18295239"/>
              <a:gd name="adj4" fmla="val 12370504"/>
              <a:gd name="adj5" fmla="val 763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Circular Arrow 170">
            <a:extLst>
              <a:ext uri="{FF2B5EF4-FFF2-40B4-BE49-F238E27FC236}">
                <a16:creationId xmlns:a16="http://schemas.microsoft.com/office/drawing/2014/main" id="{86B5215B-3E95-9234-870F-70346658C1F3}"/>
              </a:ext>
            </a:extLst>
          </p:cNvPr>
          <p:cNvSpPr/>
          <p:nvPr/>
        </p:nvSpPr>
        <p:spPr>
          <a:xfrm rot="5041291" flipH="1">
            <a:off x="1928121" y="2013071"/>
            <a:ext cx="4957365" cy="3391857"/>
          </a:xfrm>
          <a:prstGeom prst="circularArrow">
            <a:avLst>
              <a:gd name="adj1" fmla="val 2278"/>
              <a:gd name="adj2" fmla="val 792360"/>
              <a:gd name="adj3" fmla="val 18243886"/>
              <a:gd name="adj4" fmla="val 12374629"/>
              <a:gd name="adj5" fmla="val 393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Circular Arrow 171">
            <a:extLst>
              <a:ext uri="{FF2B5EF4-FFF2-40B4-BE49-F238E27FC236}">
                <a16:creationId xmlns:a16="http://schemas.microsoft.com/office/drawing/2014/main" id="{ED9DF0CE-44EF-84EF-B153-DD2AF9C372CA}"/>
              </a:ext>
            </a:extLst>
          </p:cNvPr>
          <p:cNvSpPr/>
          <p:nvPr/>
        </p:nvSpPr>
        <p:spPr>
          <a:xfrm rot="5400000" flipH="1" flipV="1">
            <a:off x="6207628" y="2243315"/>
            <a:ext cx="2570823" cy="1637313"/>
          </a:xfrm>
          <a:prstGeom prst="circularArrow">
            <a:avLst>
              <a:gd name="adj1" fmla="val 3335"/>
              <a:gd name="adj2" fmla="val 1684958"/>
              <a:gd name="adj3" fmla="val 18295239"/>
              <a:gd name="adj4" fmla="val 12370504"/>
              <a:gd name="adj5" fmla="val 763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Circular Arrow 172">
            <a:extLst>
              <a:ext uri="{FF2B5EF4-FFF2-40B4-BE49-F238E27FC236}">
                <a16:creationId xmlns:a16="http://schemas.microsoft.com/office/drawing/2014/main" id="{31A01F73-29F4-72EE-CAA9-9C029403B6EE}"/>
              </a:ext>
            </a:extLst>
          </p:cNvPr>
          <p:cNvSpPr/>
          <p:nvPr/>
        </p:nvSpPr>
        <p:spPr>
          <a:xfrm rot="5041291" flipH="1">
            <a:off x="3938995" y="2013070"/>
            <a:ext cx="4957365" cy="3391857"/>
          </a:xfrm>
          <a:prstGeom prst="circularArrow">
            <a:avLst>
              <a:gd name="adj1" fmla="val 2278"/>
              <a:gd name="adj2" fmla="val 792360"/>
              <a:gd name="adj3" fmla="val 18243886"/>
              <a:gd name="adj4" fmla="val 12374629"/>
              <a:gd name="adj5" fmla="val 393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49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B9D81-AC09-CF72-82C4-8E40A06816F1}"/>
              </a:ext>
            </a:extLst>
          </p:cNvPr>
          <p:cNvSpPr/>
          <p:nvPr/>
        </p:nvSpPr>
        <p:spPr>
          <a:xfrm>
            <a:off x="2008027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55B82-8D36-6B5A-2032-AA0C7EF5FF6B}"/>
              </a:ext>
            </a:extLst>
          </p:cNvPr>
          <p:cNvSpPr/>
          <p:nvPr/>
        </p:nvSpPr>
        <p:spPr>
          <a:xfrm>
            <a:off x="2512229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67D94-F663-9BEC-694D-E472955779B0}"/>
              </a:ext>
            </a:extLst>
          </p:cNvPr>
          <p:cNvSpPr/>
          <p:nvPr/>
        </p:nvSpPr>
        <p:spPr>
          <a:xfrm>
            <a:off x="3016431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1A5-9EDF-300C-AAB4-AFFE065EBBA3}"/>
              </a:ext>
            </a:extLst>
          </p:cNvPr>
          <p:cNvSpPr/>
          <p:nvPr/>
        </p:nvSpPr>
        <p:spPr>
          <a:xfrm>
            <a:off x="3520633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4B6FE-C09A-AB7A-4B88-F3AC0D26A74C}"/>
              </a:ext>
            </a:extLst>
          </p:cNvPr>
          <p:cNvSpPr/>
          <p:nvPr/>
        </p:nvSpPr>
        <p:spPr>
          <a:xfrm>
            <a:off x="402341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94DC4-C010-7AB9-79AE-6A1292F3158F}"/>
              </a:ext>
            </a:extLst>
          </p:cNvPr>
          <p:cNvSpPr/>
          <p:nvPr/>
        </p:nvSpPr>
        <p:spPr>
          <a:xfrm>
            <a:off x="452761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DAA80-D1FA-E6D5-6566-37361DA36939}"/>
              </a:ext>
            </a:extLst>
          </p:cNvPr>
          <p:cNvSpPr/>
          <p:nvPr/>
        </p:nvSpPr>
        <p:spPr>
          <a:xfrm>
            <a:off x="503181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1F242-0C81-19A7-70F9-E93D73A8AC00}"/>
              </a:ext>
            </a:extLst>
          </p:cNvPr>
          <p:cNvSpPr/>
          <p:nvPr/>
        </p:nvSpPr>
        <p:spPr>
          <a:xfrm>
            <a:off x="553601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79EC1-B45F-667A-09AB-19C52C448957}"/>
              </a:ext>
            </a:extLst>
          </p:cNvPr>
          <p:cNvSpPr/>
          <p:nvPr/>
        </p:nvSpPr>
        <p:spPr>
          <a:xfrm>
            <a:off x="603887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4B2E7-DF22-097B-DEE9-58D015E0ACCD}"/>
              </a:ext>
            </a:extLst>
          </p:cNvPr>
          <p:cNvSpPr/>
          <p:nvPr/>
        </p:nvSpPr>
        <p:spPr>
          <a:xfrm>
            <a:off x="654307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E2BE4-F95A-CCC9-E30D-ABAB566FA46B}"/>
              </a:ext>
            </a:extLst>
          </p:cNvPr>
          <p:cNvSpPr/>
          <p:nvPr/>
        </p:nvSpPr>
        <p:spPr>
          <a:xfrm>
            <a:off x="704727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9FDDE-3730-996E-4E24-D51BAF949B77}"/>
              </a:ext>
            </a:extLst>
          </p:cNvPr>
          <p:cNvSpPr/>
          <p:nvPr/>
        </p:nvSpPr>
        <p:spPr>
          <a:xfrm>
            <a:off x="7551480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0F936-444D-8430-746F-8B6378575A6E}"/>
              </a:ext>
            </a:extLst>
          </p:cNvPr>
          <p:cNvSpPr/>
          <p:nvPr/>
        </p:nvSpPr>
        <p:spPr>
          <a:xfrm>
            <a:off x="8055682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16A82-3490-45FC-DCF2-CDE2D8F19D2E}"/>
              </a:ext>
            </a:extLst>
          </p:cNvPr>
          <p:cNvSpPr/>
          <p:nvPr/>
        </p:nvSpPr>
        <p:spPr>
          <a:xfrm>
            <a:off x="8559884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8FDBB-CFF9-F43E-B2AE-12B63F97D5EB}"/>
              </a:ext>
            </a:extLst>
          </p:cNvPr>
          <p:cNvSpPr/>
          <p:nvPr/>
        </p:nvSpPr>
        <p:spPr>
          <a:xfrm>
            <a:off x="9064086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DFAB-B48C-235C-8737-670E15A10940}"/>
              </a:ext>
            </a:extLst>
          </p:cNvPr>
          <p:cNvSpPr/>
          <p:nvPr/>
        </p:nvSpPr>
        <p:spPr>
          <a:xfrm>
            <a:off x="9568288" y="1687909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0C8B7-9BF2-8A21-BAF2-68522431B43F}"/>
              </a:ext>
            </a:extLst>
          </p:cNvPr>
          <p:cNvSpPr/>
          <p:nvPr/>
        </p:nvSpPr>
        <p:spPr>
          <a:xfrm>
            <a:off x="2008027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7EA81-D97F-98A6-627C-7B8C139EC0CC}"/>
              </a:ext>
            </a:extLst>
          </p:cNvPr>
          <p:cNvSpPr/>
          <p:nvPr/>
        </p:nvSpPr>
        <p:spPr>
          <a:xfrm>
            <a:off x="2512229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BD604-1666-B307-D9CB-7CEC8D28B7F7}"/>
              </a:ext>
            </a:extLst>
          </p:cNvPr>
          <p:cNvSpPr/>
          <p:nvPr/>
        </p:nvSpPr>
        <p:spPr>
          <a:xfrm>
            <a:off x="3016431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7BBE9-B7EF-DDA4-07E2-5259A3AA4D11}"/>
              </a:ext>
            </a:extLst>
          </p:cNvPr>
          <p:cNvSpPr/>
          <p:nvPr/>
        </p:nvSpPr>
        <p:spPr>
          <a:xfrm>
            <a:off x="3520633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7EE81-0DF1-9FF0-5B97-D996FE137B4D}"/>
              </a:ext>
            </a:extLst>
          </p:cNvPr>
          <p:cNvSpPr/>
          <p:nvPr/>
        </p:nvSpPr>
        <p:spPr>
          <a:xfrm>
            <a:off x="402341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6202D-949A-485A-2692-E2FA719AA166}"/>
              </a:ext>
            </a:extLst>
          </p:cNvPr>
          <p:cNvSpPr/>
          <p:nvPr/>
        </p:nvSpPr>
        <p:spPr>
          <a:xfrm>
            <a:off x="452761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A87A2-8312-5174-07BC-C0517BAA54B4}"/>
              </a:ext>
            </a:extLst>
          </p:cNvPr>
          <p:cNvSpPr/>
          <p:nvPr/>
        </p:nvSpPr>
        <p:spPr>
          <a:xfrm>
            <a:off x="503181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7E036-C8DA-ECB6-5CC8-A24C2D603510}"/>
              </a:ext>
            </a:extLst>
          </p:cNvPr>
          <p:cNvSpPr/>
          <p:nvPr/>
        </p:nvSpPr>
        <p:spPr>
          <a:xfrm>
            <a:off x="553601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F186E-5C23-6F0C-1C3C-A4DF345E735A}"/>
              </a:ext>
            </a:extLst>
          </p:cNvPr>
          <p:cNvSpPr/>
          <p:nvPr/>
        </p:nvSpPr>
        <p:spPr>
          <a:xfrm>
            <a:off x="603887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5A863-F508-2176-9606-7A80ED1E28FE}"/>
              </a:ext>
            </a:extLst>
          </p:cNvPr>
          <p:cNvSpPr/>
          <p:nvPr/>
        </p:nvSpPr>
        <p:spPr>
          <a:xfrm>
            <a:off x="654307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FF0DA-8C11-DC61-15D2-4A2DEA4AB271}"/>
              </a:ext>
            </a:extLst>
          </p:cNvPr>
          <p:cNvSpPr/>
          <p:nvPr/>
        </p:nvSpPr>
        <p:spPr>
          <a:xfrm>
            <a:off x="704727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393998-F5FC-3B1D-C4CC-F9A824C5E17B}"/>
              </a:ext>
            </a:extLst>
          </p:cNvPr>
          <p:cNvSpPr/>
          <p:nvPr/>
        </p:nvSpPr>
        <p:spPr>
          <a:xfrm>
            <a:off x="7551480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F0D91A-2E9B-0E93-2E35-CC9BEC428E5F}"/>
              </a:ext>
            </a:extLst>
          </p:cNvPr>
          <p:cNvSpPr/>
          <p:nvPr/>
        </p:nvSpPr>
        <p:spPr>
          <a:xfrm>
            <a:off x="8055682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FD54D5-F6F8-E74F-8D58-6BBB9C8DA824}"/>
              </a:ext>
            </a:extLst>
          </p:cNvPr>
          <p:cNvSpPr/>
          <p:nvPr/>
        </p:nvSpPr>
        <p:spPr>
          <a:xfrm>
            <a:off x="8559884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5FF2E-8237-58B6-E609-C92F4786BA19}"/>
              </a:ext>
            </a:extLst>
          </p:cNvPr>
          <p:cNvSpPr/>
          <p:nvPr/>
        </p:nvSpPr>
        <p:spPr>
          <a:xfrm>
            <a:off x="9064086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32D958-F556-462E-003F-4180EE32F865}"/>
              </a:ext>
            </a:extLst>
          </p:cNvPr>
          <p:cNvSpPr/>
          <p:nvPr/>
        </p:nvSpPr>
        <p:spPr>
          <a:xfrm>
            <a:off x="9568288" y="3931832"/>
            <a:ext cx="504202" cy="5042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C4708F-9ECA-E73D-A50D-9CB9EE62B6C8}"/>
              </a:ext>
            </a:extLst>
          </p:cNvPr>
          <p:cNvSpPr txBox="1"/>
          <p:nvPr/>
        </p:nvSpPr>
        <p:spPr>
          <a:xfrm>
            <a:off x="505776" y="4665890"/>
            <a:ext cx="602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popularity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9CDE250-C2BD-4078-BC87-443120BD9F47}"/>
              </a:ext>
            </a:extLst>
          </p:cNvPr>
          <p:cNvSpPr/>
          <p:nvPr/>
        </p:nvSpPr>
        <p:spPr>
          <a:xfrm rot="5400000">
            <a:off x="4116456" y="3016475"/>
            <a:ext cx="318189" cy="15125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4A3C51F-7343-FA3E-6386-D676047E484F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3048512" y="2412132"/>
            <a:ext cx="1435165" cy="99512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C294ED7C-3A8E-67F5-84CA-E701E7AE7391}"/>
              </a:ext>
            </a:extLst>
          </p:cNvPr>
          <p:cNvSpPr/>
          <p:nvPr/>
        </p:nvSpPr>
        <p:spPr>
          <a:xfrm rot="5400000">
            <a:off x="6384021" y="2778007"/>
            <a:ext cx="318189" cy="20167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A6E5536-F863-A7E4-5116-B73DE93D98E4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5192120" y="2283907"/>
            <a:ext cx="1435165" cy="125157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9A6386-1100-56F5-E8F8-C7F54C5820FF}"/>
              </a:ext>
            </a:extLst>
          </p:cNvPr>
          <p:cNvSpPr txBox="1"/>
          <p:nvPr/>
        </p:nvSpPr>
        <p:spPr>
          <a:xfrm>
            <a:off x="505776" y="737023"/>
            <a:ext cx="1064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max(</a:t>
            </a:r>
            <a:r>
              <a:rPr lang="en-US" sz="3600" dirty="0">
                <a:solidFill>
                  <a:schemeClr val="accent1"/>
                </a:solidFill>
              </a:rPr>
              <a:t>popularity</a:t>
            </a:r>
            <a:r>
              <a:rPr lang="en-US" sz="3600" dirty="0">
                <a:solidFill>
                  <a:srgbClr val="FF0000"/>
                </a:solidFill>
              </a:rPr>
              <a:t>) for author in nationality</a:t>
            </a:r>
          </a:p>
        </p:txBody>
      </p:sp>
    </p:spTree>
    <p:extLst>
      <p:ext uri="{BB962C8B-B14F-4D97-AF65-F5344CB8AC3E}">
        <p14:creationId xmlns:p14="http://schemas.microsoft.com/office/powerpoint/2010/main" val="3482631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177553"/>
            <a:ext cx="12357717" cy="7332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about aggregation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6"/>
                </a:solidFill>
                <a:effectLst/>
                <a:latin typeface="Lucida Console" panose="020B0609040504020204" pitchFamily="49" charset="0"/>
              </a:rPr>
              <a:t>Feature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Index custom ordinal data in the taxonomy (</a:t>
            </a:r>
            <a:r>
              <a:rPr lang="en-IE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#12336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Index arbitrary fields in taxonomy docs (</a:t>
            </a:r>
            <a:r>
              <a:rPr lang="en-IE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#12337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Review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3198B-99BA-7B02-28C7-9D11442D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5" y="2186945"/>
            <a:ext cx="1206055" cy="120605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0D2E731-ABAC-ED66-822C-78E9EB8B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1144834" y="3973411"/>
            <a:ext cx="1206055" cy="120605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E252E-9BF5-0E69-7A2E-1DC4379D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28" y="2186955"/>
            <a:ext cx="1206000" cy="1206000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8B34ACE1-A609-3C43-0339-F1758EBB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6114934" y="3973411"/>
            <a:ext cx="1206055" cy="1206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26D65-05AA-E288-EA30-4B673FCCFE63}"/>
              </a:ext>
            </a:extLst>
          </p:cNvPr>
          <p:cNvSpPr txBox="1"/>
          <p:nvPr/>
        </p:nvSpPr>
        <p:spPr>
          <a:xfrm>
            <a:off x="2515830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4AC0-037E-20AD-FE12-2E31CA425289}"/>
              </a:ext>
            </a:extLst>
          </p:cNvPr>
          <p:cNvSpPr txBox="1"/>
          <p:nvPr/>
        </p:nvSpPr>
        <p:spPr>
          <a:xfrm>
            <a:off x="7573858" y="2312918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</a:t>
            </a:r>
          </a:p>
          <a:p>
            <a:r>
              <a:rPr lang="en-US" sz="2800" dirty="0"/>
              <a:t>expressions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1BFF0-7511-520D-2A4D-8D01BB8E64EA}"/>
              </a:ext>
            </a:extLst>
          </p:cNvPr>
          <p:cNvSpPr txBox="1"/>
          <p:nvPr/>
        </p:nvSpPr>
        <p:spPr>
          <a:xfrm>
            <a:off x="25158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Flexible</a:t>
            </a:r>
            <a:br>
              <a:rPr lang="en-US" sz="2800" dirty="0"/>
            </a:br>
            <a:r>
              <a:rPr lang="en-US" sz="2800" dirty="0"/>
              <a:t>aggregation targets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2826-0E4B-2954-E82D-C2F65E3FB6DD}"/>
              </a:ext>
            </a:extLst>
          </p:cNvPr>
          <p:cNvSpPr txBox="1"/>
          <p:nvPr/>
        </p:nvSpPr>
        <p:spPr>
          <a:xfrm>
            <a:off x="7485930" y="4099385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Nested</a:t>
            </a:r>
            <a:br>
              <a:rPr lang="en-US" sz="2800" dirty="0"/>
            </a:br>
            <a:r>
              <a:rPr lang="en-US" sz="2800" dirty="0"/>
              <a:t>aggregations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AFC3F2B-17F9-8F7B-56B0-F8F01A1E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446">
            <a:off x="3364333" y="5404194"/>
            <a:ext cx="1206055" cy="1206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77839-CB2C-3E82-1018-DC107B8626F0}"/>
              </a:ext>
            </a:extLst>
          </p:cNvPr>
          <p:cNvSpPr txBox="1"/>
          <p:nvPr/>
        </p:nvSpPr>
        <p:spPr>
          <a:xfrm>
            <a:off x="4735329" y="5530169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about aggregation groups</a:t>
            </a:r>
          </a:p>
        </p:txBody>
      </p:sp>
    </p:spTree>
    <p:extLst>
      <p:ext uri="{BB962C8B-B14F-4D97-AF65-F5344CB8AC3E}">
        <p14:creationId xmlns:p14="http://schemas.microsoft.com/office/powerpoint/2010/main" val="26909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</p:spTree>
    <p:extLst>
      <p:ext uri="{BB962C8B-B14F-4D97-AF65-F5344CB8AC3E}">
        <p14:creationId xmlns:p14="http://schemas.microsoft.com/office/powerpoint/2010/main" val="36531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29944A-E069-39D3-6C8E-099404AD3731}"/>
              </a:ext>
            </a:extLst>
          </p:cNvPr>
          <p:cNvSpPr/>
          <p:nvPr/>
        </p:nvSpPr>
        <p:spPr>
          <a:xfrm>
            <a:off x="-88777" y="-97654"/>
            <a:ext cx="12402105" cy="7031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7128-3AB4-5CA6-6F43-F3403A59EFEA}"/>
              </a:ext>
            </a:extLst>
          </p:cNvPr>
          <p:cNvSpPr txBox="1"/>
          <p:nvPr/>
        </p:nvSpPr>
        <p:spPr>
          <a:xfrm>
            <a:off x="2139109" y="447301"/>
            <a:ext cx="380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Contribute with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30721-AE04-48EC-6441-4CE8338F0830}"/>
              </a:ext>
            </a:extLst>
          </p:cNvPr>
          <p:cNvSpPr txBox="1"/>
          <p:nvPr/>
        </p:nvSpPr>
        <p:spPr>
          <a:xfrm>
            <a:off x="454595" y="1416798"/>
            <a:ext cx="9693423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Where: </a:t>
            </a:r>
            <a:r>
              <a:rPr lang="en-US" sz="2400" dirty="0">
                <a:solidFill>
                  <a:srgbClr val="00B0F0"/>
                </a:solidFill>
              </a:rPr>
              <a:t>https://</a:t>
            </a:r>
            <a:r>
              <a:rPr lang="en-US" sz="2400" dirty="0" err="1">
                <a:solidFill>
                  <a:srgbClr val="00B0F0"/>
                </a:solidFill>
              </a:rPr>
              <a:t>github.com</a:t>
            </a:r>
            <a:r>
              <a:rPr lang="en-US" sz="2400" dirty="0">
                <a:solidFill>
                  <a:srgbClr val="00B0F0"/>
                </a:solidFill>
              </a:rPr>
              <a:t>/</a:t>
            </a:r>
            <a:r>
              <a:rPr lang="en-US" sz="2400" dirty="0" err="1">
                <a:solidFill>
                  <a:srgbClr val="00B0F0"/>
                </a:solidFill>
              </a:rPr>
              <a:t>apache</a:t>
            </a:r>
            <a:r>
              <a:rPr lang="en-US" sz="2400" dirty="0">
                <a:solidFill>
                  <a:srgbClr val="00B0F0"/>
                </a:solidFill>
              </a:rPr>
              <a:t>/</a:t>
            </a:r>
            <a:r>
              <a:rPr lang="en-US" sz="2400" dirty="0" err="1">
                <a:solidFill>
                  <a:srgbClr val="00B0F0"/>
                </a:solidFill>
              </a:rPr>
              <a:t>lucene</a:t>
            </a:r>
            <a:r>
              <a:rPr lang="en-US" sz="2400" dirty="0">
                <a:solidFill>
                  <a:srgbClr val="00B0F0"/>
                </a:solidFill>
              </a:rPr>
              <a:t>/issues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  <a:latin typeface="-apple-system"/>
              </a:rPr>
              <a:t>Identifying Gaps in Lucene’s Faceting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#12553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i="0" dirty="0">
                <a:solidFill>
                  <a:schemeClr val="bg1"/>
                </a:solidFill>
                <a:effectLst/>
                <a:latin typeface="-apple-system"/>
              </a:rPr>
              <a:t>Compute multiple aggregations in one iteration of the match-set 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en-IE" sz="2400" i="0" dirty="0">
                <a:solidFill>
                  <a:srgbClr val="00B0F0"/>
                </a:solidFill>
                <a:effectLst/>
                <a:latin typeface="-apple-system"/>
              </a:rPr>
              <a:t>#12546</a:t>
            </a:r>
            <a:r>
              <a:rPr lang="en-IE" sz="240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Add "Expression" Facets Implementation (</a:t>
            </a:r>
            <a:r>
              <a:rPr lang="en-IE" sz="2400" dirty="0">
                <a:solidFill>
                  <a:srgbClr val="00B0F0"/>
                </a:solidFill>
              </a:rPr>
              <a:t>#12190</a:t>
            </a:r>
            <a:r>
              <a:rPr lang="en-IE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Index custom ordinal data in the taxonomy (</a:t>
            </a:r>
            <a:r>
              <a:rPr lang="en-IE" sz="2400" dirty="0">
                <a:solidFill>
                  <a:srgbClr val="00B0F0"/>
                </a:solidFill>
              </a:rPr>
              <a:t>#12336</a:t>
            </a:r>
            <a:r>
              <a:rPr lang="en-IE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Should more Facets implementations be concurrent? (</a:t>
            </a:r>
            <a:r>
              <a:rPr lang="en-IE" sz="2400" dirty="0">
                <a:solidFill>
                  <a:srgbClr val="00B0F0"/>
                </a:solidFill>
              </a:rPr>
              <a:t>#12474</a:t>
            </a:r>
            <a:r>
              <a:rPr lang="en-IE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Is it correct for facets to assume positive aggregation values? (</a:t>
            </a:r>
            <a:r>
              <a:rPr lang="en-IE" sz="2400" dirty="0">
                <a:solidFill>
                  <a:srgbClr val="00B0F0"/>
                </a:solidFill>
              </a:rPr>
              <a:t>#12585</a:t>
            </a:r>
            <a:r>
              <a:rPr lang="en-IE" sz="2400" dirty="0">
                <a:solidFill>
                  <a:schemeClr val="bg1"/>
                </a:solidFill>
              </a:rPr>
              <a:t>)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90C355B-A602-B6C7-5939-7B37BA65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571024" y="-44048"/>
            <a:ext cx="1450169" cy="14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2D300-C965-AC3B-B6FD-6D7B1E3FDEF2}"/>
              </a:ext>
            </a:extLst>
          </p:cNvPr>
          <p:cNvSpPr/>
          <p:nvPr/>
        </p:nvSpPr>
        <p:spPr>
          <a:xfrm>
            <a:off x="2877844" y="210844"/>
            <a:ext cx="6436311" cy="6436311"/>
          </a:xfrm>
          <a:prstGeom prst="roundRect">
            <a:avLst>
              <a:gd name="adj" fmla="val 64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60C167-54B0-677B-6A5E-543F967A0EC8}"/>
              </a:ext>
            </a:extLst>
          </p:cNvPr>
          <p:cNvSpPr/>
          <p:nvPr/>
        </p:nvSpPr>
        <p:spPr>
          <a:xfrm>
            <a:off x="3151573" y="497150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Charles Dickens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587204-05D9-F091-2F8C-A6C7AE1549AE}"/>
              </a:ext>
            </a:extLst>
          </p:cNvPr>
          <p:cNvSpPr/>
          <p:nvPr/>
        </p:nvSpPr>
        <p:spPr>
          <a:xfrm>
            <a:off x="3151573" y="1944209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Jules Verne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2C995E-7F1F-4435-3E54-4B51D1DAF505}"/>
              </a:ext>
            </a:extLst>
          </p:cNvPr>
          <p:cNvSpPr/>
          <p:nvPr/>
        </p:nvSpPr>
        <p:spPr>
          <a:xfrm>
            <a:off x="3151573" y="5038077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English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D65A41-22F9-BE55-C3A4-702AC7EB4192}"/>
              </a:ext>
            </a:extLst>
          </p:cNvPr>
          <p:cNvSpPr/>
          <p:nvPr/>
        </p:nvSpPr>
        <p:spPr>
          <a:xfrm>
            <a:off x="3151572" y="3555509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French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2E96EB-E1F2-FB6B-23CD-7D59A843A455}"/>
              </a:ext>
            </a:extLst>
          </p:cNvPr>
          <p:cNvSpPr/>
          <p:nvPr/>
        </p:nvSpPr>
        <p:spPr>
          <a:xfrm>
            <a:off x="7726535" y="497150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Romance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68C82C-AED7-A0AC-F713-78A741748457}"/>
              </a:ext>
            </a:extLst>
          </p:cNvPr>
          <p:cNvSpPr/>
          <p:nvPr/>
        </p:nvSpPr>
        <p:spPr>
          <a:xfrm>
            <a:off x="7726535" y="1944209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Politics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AA555B-9B87-9F75-18C3-3C9894604542}"/>
              </a:ext>
            </a:extLst>
          </p:cNvPr>
          <p:cNvSpPr/>
          <p:nvPr/>
        </p:nvSpPr>
        <p:spPr>
          <a:xfrm>
            <a:off x="7726535" y="5038077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Paper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46FA21-0C88-F33D-1A4A-11EE9FBC82C7}"/>
              </a:ext>
            </a:extLst>
          </p:cNvPr>
          <p:cNvSpPr/>
          <p:nvPr/>
        </p:nvSpPr>
        <p:spPr>
          <a:xfrm>
            <a:off x="7726534" y="3555509"/>
            <a:ext cx="1313895" cy="13582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Digital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67B51C-771E-02B5-279D-BBCBD725EBA6}"/>
              </a:ext>
            </a:extLst>
          </p:cNvPr>
          <p:cNvSpPr/>
          <p:nvPr/>
        </p:nvSpPr>
        <p:spPr>
          <a:xfrm>
            <a:off x="4526506" y="4270163"/>
            <a:ext cx="1430412" cy="14293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Language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864AD-A1F6-AE5E-8C6A-095173A5BA65}"/>
              </a:ext>
            </a:extLst>
          </p:cNvPr>
          <p:cNvSpPr/>
          <p:nvPr/>
        </p:nvSpPr>
        <p:spPr>
          <a:xfrm>
            <a:off x="6235083" y="4279039"/>
            <a:ext cx="1430412" cy="14293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Format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1EF59D-4C30-55B4-A8FA-2A8C990B0894}"/>
              </a:ext>
            </a:extLst>
          </p:cNvPr>
          <p:cNvSpPr/>
          <p:nvPr/>
        </p:nvSpPr>
        <p:spPr>
          <a:xfrm>
            <a:off x="4526506" y="1140781"/>
            <a:ext cx="1430412" cy="14293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Author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ED92E1-7004-EECF-9AFD-A059079B5107}"/>
              </a:ext>
            </a:extLst>
          </p:cNvPr>
          <p:cNvSpPr/>
          <p:nvPr/>
        </p:nvSpPr>
        <p:spPr>
          <a:xfrm>
            <a:off x="6235083" y="1149657"/>
            <a:ext cx="1430412" cy="14293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Genre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15197-1A6A-2B04-47E2-7490F87C4A42}"/>
              </a:ext>
            </a:extLst>
          </p:cNvPr>
          <p:cNvSpPr txBox="1"/>
          <p:nvPr/>
        </p:nvSpPr>
        <p:spPr>
          <a:xfrm>
            <a:off x="4964097" y="3096958"/>
            <a:ext cx="22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All Books</a:t>
            </a:r>
          </a:p>
        </p:txBody>
      </p:sp>
    </p:spTree>
    <p:extLst>
      <p:ext uri="{BB962C8B-B14F-4D97-AF65-F5344CB8AC3E}">
        <p14:creationId xmlns:p14="http://schemas.microsoft.com/office/powerpoint/2010/main" val="234157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F1894A-09D7-1AB4-7C3A-52A035855661}"/>
              </a:ext>
            </a:extLst>
          </p:cNvPr>
          <p:cNvSpPr txBox="1"/>
          <p:nvPr/>
        </p:nvSpPr>
        <p:spPr>
          <a:xfrm>
            <a:off x="3381026" y="728870"/>
            <a:ext cx="542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Facet Fields define groups in Lucene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1B2E01-C818-4121-6A82-63D64AF03FD6}"/>
              </a:ext>
            </a:extLst>
          </p:cNvPr>
          <p:cNvSpPr/>
          <p:nvPr/>
        </p:nvSpPr>
        <p:spPr>
          <a:xfrm>
            <a:off x="1551980" y="3337992"/>
            <a:ext cx="257754" cy="41081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EA748-818D-786B-9A08-6CA9DCE42C1A}"/>
              </a:ext>
            </a:extLst>
          </p:cNvPr>
          <p:cNvSpPr txBox="1"/>
          <p:nvPr/>
        </p:nvSpPr>
        <p:spPr>
          <a:xfrm>
            <a:off x="276694" y="3358735"/>
            <a:ext cx="12752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Facet Fields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65B2B89-0183-9FF0-1E44-53D92CF80B50}"/>
              </a:ext>
            </a:extLst>
          </p:cNvPr>
          <p:cNvSpPr/>
          <p:nvPr/>
        </p:nvSpPr>
        <p:spPr>
          <a:xfrm>
            <a:off x="9703312" y="3790341"/>
            <a:ext cx="435241" cy="7818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AC323-3849-3C40-1EFA-3CC17603D6EE}"/>
              </a:ext>
            </a:extLst>
          </p:cNvPr>
          <p:cNvSpPr txBox="1"/>
          <p:nvPr/>
        </p:nvSpPr>
        <p:spPr>
          <a:xfrm>
            <a:off x="10197644" y="3719616"/>
            <a:ext cx="130465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Association </a:t>
            </a:r>
          </a:p>
          <a:p>
            <a:r>
              <a:rPr lang="en-US" dirty="0"/>
              <a:t>Facet Fields</a:t>
            </a:r>
          </a:p>
          <a:p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4C049E2-6797-30A3-D977-E0E04220BF60}"/>
              </a:ext>
            </a:extLst>
          </p:cNvPr>
          <p:cNvSpPr/>
          <p:nvPr/>
        </p:nvSpPr>
        <p:spPr>
          <a:xfrm>
            <a:off x="1549156" y="4607434"/>
            <a:ext cx="257754" cy="41081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C1A4C0-EBF3-EC09-C0C5-5E77F2D2E704}"/>
              </a:ext>
            </a:extLst>
          </p:cNvPr>
          <p:cNvSpPr txBox="1"/>
          <p:nvPr/>
        </p:nvSpPr>
        <p:spPr>
          <a:xfrm>
            <a:off x="208958" y="4489677"/>
            <a:ext cx="134019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Hierarchical Facet 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AA58C-330F-EFAC-381C-E57EF35C20D0}"/>
              </a:ext>
            </a:extLst>
          </p:cNvPr>
          <p:cNvSpPr txBox="1"/>
          <p:nvPr/>
        </p:nvSpPr>
        <p:spPr>
          <a:xfrm>
            <a:off x="9127969" y="6229702"/>
            <a:ext cx="13782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Multi-valued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72AECF-4ACB-B049-95D4-693B2356F68D}"/>
              </a:ext>
            </a:extLst>
          </p:cNvPr>
          <p:cNvSpPr txBox="1"/>
          <p:nvPr/>
        </p:nvSpPr>
        <p:spPr>
          <a:xfrm>
            <a:off x="10320179" y="2195254"/>
            <a:ext cx="14343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Single-valued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47792-5C68-C714-09AE-4889CB68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21" y="1804980"/>
            <a:ext cx="7772400" cy="333102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26EB56-AF87-BEB2-B0AB-CD456AFDB8D0}"/>
              </a:ext>
            </a:extLst>
          </p:cNvPr>
          <p:cNvCxnSpPr>
            <a:cxnSpLocks/>
          </p:cNvCxnSpPr>
          <p:nvPr/>
        </p:nvCxnSpPr>
        <p:spPr>
          <a:xfrm flipH="1">
            <a:off x="6836648" y="2379920"/>
            <a:ext cx="3360996" cy="103031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39F1F5-F205-1896-3714-E4D194F3AD19}"/>
              </a:ext>
            </a:extLst>
          </p:cNvPr>
          <p:cNvCxnSpPr>
            <a:cxnSpLocks/>
          </p:cNvCxnSpPr>
          <p:nvPr/>
        </p:nvCxnSpPr>
        <p:spPr>
          <a:xfrm flipH="1" flipV="1">
            <a:off x="9214684" y="4874500"/>
            <a:ext cx="602416" cy="12546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080FF-E76B-8FD8-7500-FCC8FE85241D}"/>
              </a:ext>
            </a:extLst>
          </p:cNvPr>
          <p:cNvSpPr/>
          <p:nvPr/>
        </p:nvSpPr>
        <p:spPr>
          <a:xfrm>
            <a:off x="-82859" y="-56871"/>
            <a:ext cx="12357717" cy="7212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C40F-9E52-47B8-8BB3-714CB7B0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223" y="557899"/>
            <a:ext cx="78204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 aggregation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B5FD-FEA5-E570-33AF-E28473B0DF5D}"/>
              </a:ext>
            </a:extLst>
          </p:cNvPr>
          <p:cNvSpPr txBox="1"/>
          <p:nvPr/>
        </p:nvSpPr>
        <p:spPr>
          <a:xfrm>
            <a:off x="2050742" y="2767237"/>
            <a:ext cx="11425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Feature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Identifying Gaps in Lucene’s Faceting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#12553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null</a:t>
            </a:r>
          </a:p>
          <a:p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Discussion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726A240-D24C-8DE3-9ED3-E58932A4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46446">
            <a:off x="788817" y="229971"/>
            <a:ext cx="2097398" cy="2097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1402F-5D7A-674A-9984-9A5C1D7CF531}"/>
              </a:ext>
            </a:extLst>
          </p:cNvPr>
          <p:cNvSpPr txBox="1"/>
          <p:nvPr/>
        </p:nvSpPr>
        <p:spPr>
          <a:xfrm>
            <a:off x="639192" y="2767237"/>
            <a:ext cx="1411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Type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b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</a:br>
            <a:r>
              <a:rPr lang="en-IE" sz="2400" i="0" dirty="0">
                <a:solidFill>
                  <a:schemeClr val="accent4"/>
                </a:solidFill>
                <a:effectLst/>
                <a:latin typeface="Lucida Console" panose="020B0609040504020204" pitchFamily="49" charset="0"/>
              </a:rPr>
              <a:t>Issue</a:t>
            </a:r>
            <a:r>
              <a:rPr lang="en-IE" sz="240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algn="l"/>
            <a:endParaRPr lang="en-I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IE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Needs</a:t>
            </a:r>
            <a:r>
              <a:rPr lang="en-I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5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B826C-B8A9-8C40-10BC-CD329588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446446">
            <a:off x="1144835" y="400479"/>
            <a:ext cx="1206055" cy="1206055"/>
          </a:xfr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874E0A10-DADA-03EB-42A0-A772C09428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6446">
            <a:off x="6114935" y="400479"/>
            <a:ext cx="1206055" cy="1206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DFA9C-C441-C6FF-DED5-52AF45B8F855}"/>
              </a:ext>
            </a:extLst>
          </p:cNvPr>
          <p:cNvSpPr txBox="1"/>
          <p:nvPr/>
        </p:nvSpPr>
        <p:spPr>
          <a:xfrm>
            <a:off x="2515830" y="526453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</a:p>
          <a:p>
            <a:r>
              <a:rPr lang="en-US" sz="2800" dirty="0"/>
              <a:t>aggregation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5B2BF-5D13-762E-5261-803ACCFCD8BE}"/>
              </a:ext>
            </a:extLst>
          </p:cNvPr>
          <p:cNvSpPr txBox="1"/>
          <p:nvPr/>
        </p:nvSpPr>
        <p:spPr>
          <a:xfrm>
            <a:off x="7573858" y="526452"/>
            <a:ext cx="324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Defining</a:t>
            </a:r>
          </a:p>
          <a:p>
            <a:r>
              <a:rPr lang="en-US" sz="2800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8703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4473AA-6296-6CA0-4077-C49FC3DECFF7}"/>
              </a:ext>
            </a:extLst>
          </p:cNvPr>
          <p:cNvSpPr/>
          <p:nvPr/>
        </p:nvSpPr>
        <p:spPr>
          <a:xfrm>
            <a:off x="1397000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Brothers</a:t>
            </a:r>
          </a:p>
          <a:p>
            <a:r>
              <a:rPr lang="en-US" dirty="0">
                <a:solidFill>
                  <a:schemeClr val="tx1"/>
                </a:solidFill>
              </a:rPr>
              <a:t>          Karamazov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FC53C-2B43-4A54-A20A-D1D58613E1A5}"/>
              </a:ext>
            </a:extLst>
          </p:cNvPr>
          <p:cNvSpPr/>
          <p:nvPr/>
        </p:nvSpPr>
        <p:spPr>
          <a:xfrm>
            <a:off x="3826933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Idiot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498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A7865-24B9-FCFF-0171-E916B81FEFD5}"/>
              </a:ext>
            </a:extLst>
          </p:cNvPr>
          <p:cNvSpPr/>
          <p:nvPr/>
        </p:nvSpPr>
        <p:spPr>
          <a:xfrm>
            <a:off x="6256866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</a:t>
            </a:r>
          </a:p>
          <a:p>
            <a:r>
              <a:rPr lang="en-US" dirty="0">
                <a:solidFill>
                  <a:schemeClr val="tx1"/>
                </a:solidFill>
              </a:rPr>
              <a:t>          Silmarillion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432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A0B2E-75E8-78EB-A75E-092BC5A71950}"/>
              </a:ext>
            </a:extLst>
          </p:cNvPr>
          <p:cNvSpPr/>
          <p:nvPr/>
        </p:nvSpPr>
        <p:spPr>
          <a:xfrm>
            <a:off x="8686799" y="4080933"/>
            <a:ext cx="2065867" cy="141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Title: The Lord of</a:t>
            </a:r>
          </a:p>
          <a:p>
            <a:r>
              <a:rPr lang="en-US" dirty="0">
                <a:solidFill>
                  <a:schemeClr val="tx1"/>
                </a:solidFill>
              </a:rPr>
              <a:t>          the Rings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 Count: 1248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185F0-A684-D931-9326-85051B8A724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29934" y="1977168"/>
            <a:ext cx="3240372" cy="2103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5CF46-AF62-5340-9E66-267E84A9BC2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859867" y="1997476"/>
            <a:ext cx="1057404" cy="2083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DD171-727F-A2C1-E38B-0FBC234F541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90669" y="1997476"/>
            <a:ext cx="1099131" cy="2083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F2EF0-39A2-E322-82B1-F4EC32DA936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470813" y="1970255"/>
            <a:ext cx="3248920" cy="2110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AB3745-F4D0-8D5B-D11D-A768BE4834C6}"/>
              </a:ext>
            </a:extLst>
          </p:cNvPr>
          <p:cNvSpPr txBox="1"/>
          <p:nvPr/>
        </p:nvSpPr>
        <p:spPr>
          <a:xfrm>
            <a:off x="254000" y="298892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sum(</a:t>
            </a:r>
            <a:r>
              <a:rPr lang="en-US" sz="3600" dirty="0" err="1">
                <a:solidFill>
                  <a:srgbClr val="FF0000"/>
                </a:solidFill>
              </a:rPr>
              <a:t>page_count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07CFF-DF4F-9566-EDE8-1C53691EE622}"/>
              </a:ext>
            </a:extLst>
          </p:cNvPr>
          <p:cNvSpPr txBox="1"/>
          <p:nvPr/>
        </p:nvSpPr>
        <p:spPr>
          <a:xfrm>
            <a:off x="1079844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B9CF8-A8A9-6C70-FDAA-DC958A8B5119}"/>
              </a:ext>
            </a:extLst>
          </p:cNvPr>
          <p:cNvSpPr txBox="1"/>
          <p:nvPr/>
        </p:nvSpPr>
        <p:spPr>
          <a:xfrm>
            <a:off x="4959360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498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83AB7-F565-9D3A-06F5-4515B63EEF60}"/>
              </a:ext>
            </a:extLst>
          </p:cNvPr>
          <p:cNvSpPr txBox="1"/>
          <p:nvPr/>
        </p:nvSpPr>
        <p:spPr>
          <a:xfrm>
            <a:off x="6208356" y="348273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80244-3162-E6F1-7BB0-651B669592B9}"/>
              </a:ext>
            </a:extLst>
          </p:cNvPr>
          <p:cNvSpPr txBox="1"/>
          <p:nvPr/>
        </p:nvSpPr>
        <p:spPr>
          <a:xfrm>
            <a:off x="9865956" y="3434602"/>
            <a:ext cx="12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51480-F5CE-B43A-3FE8-DC4C6B825B28}"/>
              </a:ext>
            </a:extLst>
          </p:cNvPr>
          <p:cNvSpPr txBox="1"/>
          <p:nvPr/>
        </p:nvSpPr>
        <p:spPr>
          <a:xfrm>
            <a:off x="5868761" y="1492419"/>
            <a:ext cx="4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D7E9C-312D-DBC4-9B42-CEFAA909C75C}"/>
              </a:ext>
            </a:extLst>
          </p:cNvPr>
          <p:cNvSpPr txBox="1"/>
          <p:nvPr/>
        </p:nvSpPr>
        <p:spPr>
          <a:xfrm>
            <a:off x="4612582" y="1098616"/>
            <a:ext cx="296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Accumulator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28734-D657-581E-E5D4-D479620DA205}"/>
              </a:ext>
            </a:extLst>
          </p:cNvPr>
          <p:cNvSpPr txBox="1"/>
          <p:nvPr/>
        </p:nvSpPr>
        <p:spPr>
          <a:xfrm rot="19591648">
            <a:off x="2271215" y="2487578"/>
            <a:ext cx="296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Reducer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BB673-1EDC-04D5-1C0D-E0D42A02294D}"/>
              </a:ext>
            </a:extLst>
          </p:cNvPr>
          <p:cNvSpPr txBox="1"/>
          <p:nvPr/>
        </p:nvSpPr>
        <p:spPr>
          <a:xfrm>
            <a:off x="5644418" y="1479606"/>
            <a:ext cx="90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880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9085A-3527-B6C7-0495-C7B75F34BCC2}"/>
              </a:ext>
            </a:extLst>
          </p:cNvPr>
          <p:cNvSpPr txBox="1"/>
          <p:nvPr/>
        </p:nvSpPr>
        <p:spPr>
          <a:xfrm>
            <a:off x="5508176" y="1479605"/>
            <a:ext cx="118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1378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06064-F429-2253-629E-044F115312D4}"/>
              </a:ext>
            </a:extLst>
          </p:cNvPr>
          <p:cNvSpPr txBox="1"/>
          <p:nvPr/>
        </p:nvSpPr>
        <p:spPr>
          <a:xfrm>
            <a:off x="5501493" y="1482937"/>
            <a:ext cx="118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1810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3897F-319B-CDBE-0BC0-299C5218A484}"/>
              </a:ext>
            </a:extLst>
          </p:cNvPr>
          <p:cNvSpPr txBox="1"/>
          <p:nvPr/>
        </p:nvSpPr>
        <p:spPr>
          <a:xfrm>
            <a:off x="5508176" y="1485476"/>
            <a:ext cx="118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3058</a:t>
            </a:r>
          </a:p>
        </p:txBody>
      </p:sp>
    </p:spTree>
    <p:extLst>
      <p:ext uri="{BB962C8B-B14F-4D97-AF65-F5344CB8AC3E}">
        <p14:creationId xmlns:p14="http://schemas.microsoft.com/office/powerpoint/2010/main" val="38971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2" grpId="0"/>
      <p:bldP spid="2" grpId="1"/>
      <p:bldP spid="18" grpId="0"/>
      <p:bldP spid="19" grpId="0"/>
      <p:bldP spid="21" grpId="0"/>
      <p:bldP spid="21" grpId="1"/>
      <p:bldP spid="22" grpId="0"/>
      <p:bldP spid="22" grpId="1"/>
      <p:bldP spid="24" grpId="0"/>
      <p:bldP spid="24" grpId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1169</Words>
  <Application>Microsoft Macintosh PowerPoint</Application>
  <PresentationFormat>Widescreen</PresentationFormat>
  <Paragraphs>449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Lucida Console</vt:lpstr>
      <vt:lpstr>Office Theme</vt:lpstr>
      <vt:lpstr>Completing the Puzzle:  Lucene’s Missing Aggregation Engine</vt:lpstr>
      <vt:lpstr>Shradha Shankar</vt:lpstr>
      <vt:lpstr>PowerPoint Presentation</vt:lpstr>
      <vt:lpstr>PowerPoint Presentation</vt:lpstr>
      <vt:lpstr>PowerPoint Presentation</vt:lpstr>
      <vt:lpstr>PowerPoint Presentation</vt:lpstr>
      <vt:lpstr>Dynamic aggregation groups</vt:lpstr>
      <vt:lpstr>PowerPoint Presentation</vt:lpstr>
      <vt:lpstr>PowerPoint Presentation</vt:lpstr>
      <vt:lpstr>PowerPoint Presentation</vt:lpstr>
      <vt:lpstr>Defining aggregations</vt:lpstr>
      <vt:lpstr>PowerPoint Presentation</vt:lpstr>
      <vt:lpstr>PowerPoint Presentation</vt:lpstr>
      <vt:lpstr>PowerPoint Presentation</vt:lpstr>
      <vt:lpstr>PowerPoint Presentation</vt:lpstr>
      <vt:lpstr>Multiple aggregations</vt:lpstr>
      <vt:lpstr>PowerPoint Presentation</vt:lpstr>
      <vt:lpstr>PowerPoint Presentation</vt:lpstr>
      <vt:lpstr>PowerPoint Presentation</vt:lpstr>
      <vt:lpstr>PowerPoint Presentation</vt:lpstr>
      <vt:lpstr>Aggregation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Flexible aggregation targets</vt:lpstr>
      <vt:lpstr>PowerPoint Presentation</vt:lpstr>
      <vt:lpstr>PowerPoint Presentation</vt:lpstr>
      <vt:lpstr>PowerPoint Presentation</vt:lpstr>
      <vt:lpstr>Nested aggregations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about aggregation groups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Completing the Puzzle:  Lucene’s Missing Aggregation Engine</dc:title>
  <dc:creator>Microsoft Office User</dc:creator>
  <cp:lastModifiedBy>Microsoft Office User</cp:lastModifiedBy>
  <cp:revision>144</cp:revision>
  <dcterms:created xsi:type="dcterms:W3CDTF">2023-09-06T17:33:10Z</dcterms:created>
  <dcterms:modified xsi:type="dcterms:W3CDTF">2023-10-18T14:17:42Z</dcterms:modified>
</cp:coreProperties>
</file>