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24BE-9A3C-47BA-8757-2B11B4F8C53C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FA4E-9D75-4DA9-AF28-6A10704F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0FA4E-9D75-4DA9-AF28-6A10704F96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862611" y="-3383103"/>
            <a:ext cx="17950552" cy="12904293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11333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752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8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4209871" y="-3103702"/>
            <a:ext cx="19276795" cy="12656251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135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951210" y="-2465109"/>
            <a:ext cx="3915547" cy="4110472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9207312" y="4303418"/>
            <a:ext cx="5898017" cy="5687940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862647" y="-1865358"/>
            <a:ext cx="3441252" cy="371021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2204652" y="-1574328"/>
            <a:ext cx="3355627" cy="406869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024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2494599" y="-2687819"/>
            <a:ext cx="16669184" cy="12666116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20984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20984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9577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20984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20984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9577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20984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20984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9577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70159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70159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58752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70159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70159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58752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70159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70159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58752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1670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703973" y="-3461760"/>
            <a:ext cx="19399584" cy="14224525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45299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45299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10931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10931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79667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79667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2718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4829284" y="-1338151"/>
            <a:ext cx="19665152" cy="12687597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823567" y="217306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823567" y="243097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823567" y="411729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823567" y="437520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6434567" y="217306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6434567" y="243097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6434567" y="411729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6434567" y="437520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9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Title and text righ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52967" y="2301429"/>
            <a:ext cx="3794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2623111" y="-3898836"/>
            <a:ext cx="7248941" cy="7988899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5268025" y="2959131"/>
            <a:ext cx="7698017" cy="7475827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6977167" y="3098047"/>
            <a:ext cx="4346400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033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Title and text lef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1163433" y="2301429"/>
            <a:ext cx="3794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6549586" y="-3390836"/>
            <a:ext cx="7248941" cy="7988899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883178" y="2959131"/>
            <a:ext cx="7698017" cy="7475827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887635" y="3098047"/>
            <a:ext cx="4346400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8677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4829284" y="-1338151"/>
            <a:ext cx="19665152" cy="12687597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537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846604" y="-2976701"/>
            <a:ext cx="17340888" cy="12192991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834200" y="1397388"/>
            <a:ext cx="10253200" cy="4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292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474139" y="-3461760"/>
            <a:ext cx="17477465" cy="14927143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6166367" y="2830800"/>
            <a:ext cx="4392800" cy="1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5114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Technological app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4100209" y="-4081534"/>
            <a:ext cx="21067416" cy="13602724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2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2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2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488651" y="2714800"/>
            <a:ext cx="3637200" cy="2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3982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4133336" y="-2189302"/>
            <a:ext cx="20043879" cy="11786877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4447233" y="2381500"/>
            <a:ext cx="3297600" cy="2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45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45299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45299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10931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10931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79667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79667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45299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45299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10931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10931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79667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79667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2592731" y="-2771668"/>
            <a:ext cx="16680792" cy="11335448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62962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3763800" y="9225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3763967" y="19833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3763800" y="26169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3763967" y="36777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3763800" y="43113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3763967" y="53721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618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7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4209871" y="-3103702"/>
            <a:ext cx="19276795" cy="12656251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2096433" y="3448939"/>
            <a:ext cx="3465600" cy="16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6630031" y="3448939"/>
            <a:ext cx="3465600" cy="16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2068667" y="3176633"/>
            <a:ext cx="34656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630033" y="3176633"/>
            <a:ext cx="34656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927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920679" y="-1538298"/>
            <a:ext cx="17874619" cy="13005540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803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2194065" y="-2687820"/>
            <a:ext cx="18918343" cy="13450587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902800" y="1628533"/>
            <a:ext cx="3929200" cy="3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453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3622000" y="3872133"/>
            <a:ext cx="4948000" cy="5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2648000" y="2334233"/>
            <a:ext cx="6896000" cy="1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63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3501277" y="-2762033"/>
            <a:ext cx="18376639" cy="11873976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342533" y="2301500"/>
            <a:ext cx="4686800" cy="3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548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1154167" y="5173400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3834200" y="-6325308"/>
            <a:ext cx="20735568" cy="17839312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20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362033" y="2255500"/>
            <a:ext cx="9468000" cy="1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362000" y="3999767"/>
            <a:ext cx="9468000" cy="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82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533" y="593367"/>
            <a:ext cx="998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533" y="2411433"/>
            <a:ext cx="9982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93E0EE54-9162-4B23-AA8C-283811FD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116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511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1839-CEB3-46D2-90B1-85BADF5BD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A better zip bomb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6B0FF-DD06-476C-B492-6F80BB07E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the paper by David Fifield</a:t>
            </a:r>
          </a:p>
        </p:txBody>
      </p:sp>
    </p:spTree>
    <p:extLst>
      <p:ext uri="{BB962C8B-B14F-4D97-AF65-F5344CB8AC3E}">
        <p14:creationId xmlns:p14="http://schemas.microsoft.com/office/powerpoint/2010/main" val="143819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FA0FBF-58DB-4C7B-9E48-6DA4D3234811}"/>
              </a:ext>
            </a:extLst>
          </p:cNvPr>
          <p:cNvSpPr/>
          <p:nvPr/>
        </p:nvSpPr>
        <p:spPr>
          <a:xfrm>
            <a:off x="8059365" y="2603770"/>
            <a:ext cx="4192622" cy="4455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B27E8-C20C-4C67-848A-E5CA285602CB}"/>
              </a:ext>
            </a:extLst>
          </p:cNvPr>
          <p:cNvSpPr/>
          <p:nvPr/>
        </p:nvSpPr>
        <p:spPr>
          <a:xfrm>
            <a:off x="875489" y="1935804"/>
            <a:ext cx="4192622" cy="4455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96D79-D01B-4E15-9593-382640F4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6841" y="896213"/>
            <a:ext cx="9498852" cy="5860281"/>
          </a:xfrm>
        </p:spPr>
        <p:txBody>
          <a:bodyPr/>
          <a:lstStyle/>
          <a:p>
            <a:pPr marL="186262" indent="0">
              <a:buNone/>
            </a:pPr>
            <a:r>
              <a:rPr lang="en-GB" dirty="0"/>
              <a:t>Central directory header:</a:t>
            </a:r>
          </a:p>
          <a:p>
            <a:pPr marL="186262" indent="0">
              <a:buNone/>
            </a:pPr>
            <a:r>
              <a:rPr lang="en-GB" dirty="0"/>
              <a:t>0	   4	Central directory file header signature = 0x02014b50</a:t>
            </a:r>
          </a:p>
          <a:p>
            <a:pPr marL="186262" indent="0">
              <a:buNone/>
            </a:pPr>
            <a:r>
              <a:rPr lang="en-GB" dirty="0"/>
              <a:t>4	   2	Version made by</a:t>
            </a:r>
          </a:p>
          <a:p>
            <a:pPr marL="186262" indent="0">
              <a:buNone/>
            </a:pPr>
            <a:r>
              <a:rPr lang="en-GB" dirty="0"/>
              <a:t>6	   2	Version needed to extract (minimum)</a:t>
            </a:r>
          </a:p>
          <a:p>
            <a:pPr marL="186262" indent="0">
              <a:buNone/>
            </a:pPr>
            <a:r>
              <a:rPr lang="en-GB" dirty="0"/>
              <a:t>8	   2	General purpose bit flag</a:t>
            </a:r>
          </a:p>
          <a:p>
            <a:pPr marL="186262" indent="0">
              <a:buNone/>
            </a:pPr>
            <a:r>
              <a:rPr lang="en-GB" dirty="0"/>
              <a:t>10	   2	Compression method</a:t>
            </a:r>
          </a:p>
          <a:p>
            <a:pPr marL="186262" indent="0">
              <a:buNone/>
            </a:pPr>
            <a:r>
              <a:rPr lang="en-GB" dirty="0"/>
              <a:t>12	   2	File last modification time</a:t>
            </a:r>
          </a:p>
          <a:p>
            <a:pPr marL="186262" indent="0">
              <a:buNone/>
            </a:pPr>
            <a:r>
              <a:rPr lang="en-GB" dirty="0"/>
              <a:t>14	   2	File last modification date</a:t>
            </a:r>
          </a:p>
          <a:p>
            <a:pPr marL="186262" indent="0">
              <a:buNone/>
            </a:pPr>
            <a:r>
              <a:rPr lang="en-GB" dirty="0"/>
              <a:t>16	   4	</a:t>
            </a:r>
            <a:r>
              <a:rPr lang="en-GB" dirty="0">
                <a:solidFill>
                  <a:srgbClr val="FFC000"/>
                </a:solidFill>
              </a:rPr>
              <a:t>CRC-32 of uncompressed data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20	   4	</a:t>
            </a:r>
            <a:r>
              <a:rPr lang="en-GB" dirty="0">
                <a:solidFill>
                  <a:srgbClr val="FF0000"/>
                </a:solidFill>
              </a:rPr>
              <a:t>Compressed size            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24	   4	</a:t>
            </a:r>
            <a:r>
              <a:rPr lang="en-GB" dirty="0">
                <a:solidFill>
                  <a:srgbClr val="FF0000"/>
                </a:solidFill>
              </a:rPr>
              <a:t>Uncompressed size          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28	   2	</a:t>
            </a:r>
            <a:r>
              <a:rPr lang="en-GB" dirty="0">
                <a:solidFill>
                  <a:srgbClr val="FFFF00"/>
                </a:solidFill>
              </a:rPr>
              <a:t>File name length (n)       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30	   2	</a:t>
            </a:r>
            <a:r>
              <a:rPr lang="en-GB" dirty="0">
                <a:solidFill>
                  <a:srgbClr val="92D050"/>
                </a:solidFill>
              </a:rPr>
              <a:t>Extra field length (m)</a:t>
            </a:r>
          </a:p>
          <a:p>
            <a:pPr marL="186262" indent="0">
              <a:buNone/>
            </a:pPr>
            <a:r>
              <a:rPr lang="en-GB" dirty="0"/>
              <a:t>32	   2	</a:t>
            </a:r>
            <a:r>
              <a:rPr lang="en-GB" dirty="0">
                <a:solidFill>
                  <a:srgbClr val="92D050"/>
                </a:solidFill>
              </a:rPr>
              <a:t>File comment length (k)</a:t>
            </a:r>
          </a:p>
          <a:p>
            <a:pPr marL="186262" indent="0">
              <a:buNone/>
            </a:pPr>
            <a:r>
              <a:rPr lang="en-GB" dirty="0"/>
              <a:t>34	   2	Disk number where file starts</a:t>
            </a:r>
          </a:p>
          <a:p>
            <a:pPr marL="186262" indent="0">
              <a:buNone/>
            </a:pPr>
            <a:r>
              <a:rPr lang="en-GB" dirty="0"/>
              <a:t>36	   2	Internal file attributes</a:t>
            </a:r>
          </a:p>
          <a:p>
            <a:pPr marL="186262" indent="0">
              <a:buNone/>
            </a:pPr>
            <a:r>
              <a:rPr lang="en-GB" dirty="0"/>
              <a:t>38	   4	External file attributes</a:t>
            </a:r>
          </a:p>
          <a:p>
            <a:pPr marL="186262" indent="0">
              <a:buNone/>
            </a:pPr>
            <a:r>
              <a:rPr lang="en-GB" dirty="0"/>
              <a:t>42	   4	</a:t>
            </a:r>
            <a:r>
              <a:rPr lang="en-GB" dirty="0">
                <a:solidFill>
                  <a:srgbClr val="FF0000"/>
                </a:solidFill>
              </a:rPr>
              <a:t>Relative offset of local file header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46	   n	</a:t>
            </a:r>
            <a:r>
              <a:rPr lang="en-GB" dirty="0">
                <a:solidFill>
                  <a:srgbClr val="FF0000"/>
                </a:solidFill>
              </a:rPr>
              <a:t>File name                  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46+n	   m	</a:t>
            </a:r>
            <a:r>
              <a:rPr lang="en-GB" dirty="0">
                <a:solidFill>
                  <a:srgbClr val="92D050"/>
                </a:solidFill>
              </a:rPr>
              <a:t>Extra field</a:t>
            </a:r>
          </a:p>
          <a:p>
            <a:pPr marL="186262" indent="0">
              <a:buNone/>
            </a:pPr>
            <a:r>
              <a:rPr lang="en-GB" dirty="0"/>
              <a:t>46+n+m  k	</a:t>
            </a:r>
            <a:r>
              <a:rPr lang="en-GB" dirty="0">
                <a:solidFill>
                  <a:srgbClr val="92D050"/>
                </a:solidFill>
              </a:rPr>
              <a:t>File comment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8687F-BB95-48F4-9176-3B0CDCA5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869" y="101506"/>
            <a:ext cx="6866800" cy="57520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B46E7-0DFB-4AE0-A71A-1232C52D33DF}"/>
              </a:ext>
            </a:extLst>
          </p:cNvPr>
          <p:cNvSpPr txBox="1"/>
          <p:nvPr/>
        </p:nvSpPr>
        <p:spPr>
          <a:xfrm>
            <a:off x="8317149" y="4961107"/>
            <a:ext cx="3677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 – Some assumptions are made about    this field (usually that it is 0 or empty)</a:t>
            </a:r>
          </a:p>
          <a:p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>
                <a:solidFill>
                  <a:schemeClr val="bg1"/>
                </a:solidFill>
              </a:rPr>
              <a:t> –  A more thorough implementation would deal with this field</a:t>
            </a:r>
          </a:p>
          <a:p>
            <a:r>
              <a:rPr lang="en-US" dirty="0">
                <a:solidFill>
                  <a:srgbClr val="FFC000"/>
                </a:solidFill>
              </a:rPr>
              <a:t>Orange</a:t>
            </a:r>
            <a:r>
              <a:rPr lang="en-US" dirty="0">
                <a:solidFill>
                  <a:schemeClr val="bg1"/>
                </a:solidFill>
              </a:rPr>
              <a:t> – If this field remains unchanged, it will result in an error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bg1"/>
                </a:solidFill>
              </a:rPr>
              <a:t> – If this field remains unchanged, it will result in a failed decompression</a:t>
            </a:r>
          </a:p>
        </p:txBody>
      </p:sp>
    </p:spTree>
    <p:extLst>
      <p:ext uri="{BB962C8B-B14F-4D97-AF65-F5344CB8AC3E}">
        <p14:creationId xmlns:p14="http://schemas.microsoft.com/office/powerpoint/2010/main" val="158635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E91DF4-9E28-4402-A548-C482E8B1F375}"/>
              </a:ext>
            </a:extLst>
          </p:cNvPr>
          <p:cNvSpPr/>
          <p:nvPr/>
        </p:nvSpPr>
        <p:spPr>
          <a:xfrm>
            <a:off x="8059365" y="2603770"/>
            <a:ext cx="4192622" cy="4455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83280-072B-43DC-ABB7-31186FBC7B9F}"/>
              </a:ext>
            </a:extLst>
          </p:cNvPr>
          <p:cNvSpPr/>
          <p:nvPr/>
        </p:nvSpPr>
        <p:spPr>
          <a:xfrm>
            <a:off x="875489" y="1935804"/>
            <a:ext cx="4192622" cy="4455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96D79-D01B-4E15-9593-382640F4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5407" y="1653702"/>
            <a:ext cx="9498852" cy="4737370"/>
          </a:xfrm>
        </p:spPr>
        <p:txBody>
          <a:bodyPr/>
          <a:lstStyle/>
          <a:p>
            <a:pPr marL="186262" indent="0">
              <a:buNone/>
            </a:pPr>
            <a:r>
              <a:rPr lang="en-GB" dirty="0"/>
              <a:t>End of central directory record</a:t>
            </a:r>
          </a:p>
          <a:p>
            <a:pPr marL="186262" indent="0">
              <a:buNone/>
            </a:pPr>
            <a:r>
              <a:rPr lang="en-GB" dirty="0"/>
              <a:t>0	4	End of central directory signature = 0x06054b50</a:t>
            </a:r>
          </a:p>
          <a:p>
            <a:pPr marL="186262" indent="0">
              <a:buNone/>
            </a:pPr>
            <a:r>
              <a:rPr lang="en-GB" dirty="0"/>
              <a:t>4	2	Number of this disk</a:t>
            </a:r>
          </a:p>
          <a:p>
            <a:pPr marL="186262" indent="0">
              <a:buNone/>
            </a:pPr>
            <a:r>
              <a:rPr lang="en-GB" dirty="0"/>
              <a:t>6	2	Disk where central directory starts</a:t>
            </a:r>
          </a:p>
          <a:p>
            <a:pPr marL="186262" indent="0">
              <a:buNone/>
            </a:pPr>
            <a:r>
              <a:rPr lang="en-GB" dirty="0"/>
              <a:t>8	2	</a:t>
            </a:r>
            <a:r>
              <a:rPr lang="en-GB" dirty="0">
                <a:solidFill>
                  <a:srgbClr val="FF0000"/>
                </a:solidFill>
              </a:rPr>
              <a:t>Number of central directory records on this disk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10	2	</a:t>
            </a:r>
            <a:r>
              <a:rPr lang="en-GB" dirty="0">
                <a:solidFill>
                  <a:srgbClr val="FF0000"/>
                </a:solidFill>
              </a:rPr>
              <a:t>Total number of central directory records</a:t>
            </a:r>
            <a:r>
              <a:rPr lang="en-GB" dirty="0"/>
              <a:t>           </a:t>
            </a:r>
          </a:p>
          <a:p>
            <a:pPr marL="186262" indent="0">
              <a:buNone/>
            </a:pPr>
            <a:r>
              <a:rPr lang="en-GB" dirty="0"/>
              <a:t>12	4	</a:t>
            </a:r>
            <a:r>
              <a:rPr lang="en-GB" dirty="0">
                <a:solidFill>
                  <a:srgbClr val="FF0000"/>
                </a:solidFill>
              </a:rPr>
              <a:t>Size of central directory (bytes)</a:t>
            </a:r>
            <a:r>
              <a:rPr lang="en-GB" dirty="0"/>
              <a:t>                   </a:t>
            </a:r>
          </a:p>
          <a:p>
            <a:pPr marL="186262" indent="0">
              <a:buNone/>
            </a:pPr>
            <a:r>
              <a:rPr lang="en-GB" dirty="0"/>
              <a:t>16	4	</a:t>
            </a:r>
            <a:r>
              <a:rPr lang="en-GB" dirty="0">
                <a:solidFill>
                  <a:srgbClr val="FF0000"/>
                </a:solidFill>
              </a:rPr>
              <a:t>Offset of start of central directory</a:t>
            </a:r>
            <a:r>
              <a:rPr lang="en-GB" dirty="0"/>
              <a:t>              </a:t>
            </a:r>
          </a:p>
          <a:p>
            <a:pPr marL="186262" indent="0">
              <a:buNone/>
            </a:pPr>
            <a:r>
              <a:rPr lang="en-GB" dirty="0"/>
              <a:t>20	2	</a:t>
            </a:r>
            <a:r>
              <a:rPr lang="en-GB" dirty="0">
                <a:solidFill>
                  <a:srgbClr val="92D050"/>
                </a:solidFill>
              </a:rPr>
              <a:t>Comment length (n)</a:t>
            </a:r>
          </a:p>
          <a:p>
            <a:pPr marL="186262" indent="0">
              <a:buNone/>
            </a:pPr>
            <a:r>
              <a:rPr lang="en-GB" dirty="0"/>
              <a:t>22	n	</a:t>
            </a:r>
            <a:r>
              <a:rPr lang="en-GB" dirty="0">
                <a:solidFill>
                  <a:srgbClr val="92D050"/>
                </a:solidFill>
              </a:rPr>
              <a:t>Comment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8687F-BB95-48F4-9176-3B0CDCA5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2D606-733D-47AB-B3A6-0FD5BC57E8EB}"/>
              </a:ext>
            </a:extLst>
          </p:cNvPr>
          <p:cNvSpPr txBox="1"/>
          <p:nvPr/>
        </p:nvSpPr>
        <p:spPr>
          <a:xfrm>
            <a:off x="8317149" y="4961107"/>
            <a:ext cx="3677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 – Some assumptions are made about    this field (usually that it is 0 or empty)</a:t>
            </a:r>
          </a:p>
          <a:p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>
                <a:solidFill>
                  <a:schemeClr val="bg1"/>
                </a:solidFill>
              </a:rPr>
              <a:t> –  A more thorough implementation would deal with this field</a:t>
            </a:r>
          </a:p>
          <a:p>
            <a:r>
              <a:rPr lang="en-US" dirty="0">
                <a:solidFill>
                  <a:srgbClr val="FFC000"/>
                </a:solidFill>
              </a:rPr>
              <a:t>Orange</a:t>
            </a:r>
            <a:r>
              <a:rPr lang="en-US" dirty="0">
                <a:solidFill>
                  <a:schemeClr val="bg1"/>
                </a:solidFill>
              </a:rPr>
              <a:t> – If this field remains unchanged, it will result in an error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bg1"/>
                </a:solidFill>
              </a:rPr>
              <a:t> – If this field remains unchanged, it will result in a failed decompression</a:t>
            </a:r>
          </a:p>
        </p:txBody>
      </p:sp>
    </p:spTree>
    <p:extLst>
      <p:ext uri="{BB962C8B-B14F-4D97-AF65-F5344CB8AC3E}">
        <p14:creationId xmlns:p14="http://schemas.microsoft.com/office/powerpoint/2010/main" val="223115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E66374-BEF3-4744-BC0D-BC6408A2AFAC}"/>
              </a:ext>
            </a:extLst>
          </p:cNvPr>
          <p:cNvSpPr/>
          <p:nvPr/>
        </p:nvSpPr>
        <p:spPr>
          <a:xfrm>
            <a:off x="8059365" y="2603770"/>
            <a:ext cx="4192622" cy="4455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91FD0-8AE8-4ED7-B60E-6AC496E99967}"/>
              </a:ext>
            </a:extLst>
          </p:cNvPr>
          <p:cNvSpPr/>
          <p:nvPr/>
        </p:nvSpPr>
        <p:spPr>
          <a:xfrm>
            <a:off x="875489" y="1935804"/>
            <a:ext cx="4192622" cy="4455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96D79-D01B-4E15-9593-382640F4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7825" y="1131678"/>
            <a:ext cx="9498852" cy="4737370"/>
          </a:xfrm>
        </p:spPr>
        <p:txBody>
          <a:bodyPr/>
          <a:lstStyle/>
          <a:p>
            <a:pPr marL="186262" indent="0">
              <a:buNone/>
            </a:pPr>
            <a:r>
              <a:rPr lang="en-GB" dirty="0"/>
              <a:t>Quote</a:t>
            </a:r>
          </a:p>
          <a:p>
            <a:pPr marL="186262" indent="0">
              <a:buNone/>
            </a:pPr>
            <a:r>
              <a:rPr lang="en-GB" dirty="0"/>
              <a:t>0	1	Start byte = 0x00</a:t>
            </a:r>
          </a:p>
          <a:p>
            <a:pPr marL="186262" indent="0">
              <a:buNone/>
            </a:pPr>
            <a:r>
              <a:rPr lang="en-GB" dirty="0"/>
              <a:t>1	2	Quoted size</a:t>
            </a:r>
          </a:p>
          <a:p>
            <a:pPr marL="186262" indent="0">
              <a:buNone/>
            </a:pPr>
            <a:r>
              <a:rPr lang="en-GB" dirty="0"/>
              <a:t>3	2	Quoted size XOR 0xffff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8687F-BB95-48F4-9176-3B0CDCA5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73807-818B-4C83-A38A-AE6F7E7094D2}"/>
              </a:ext>
            </a:extLst>
          </p:cNvPr>
          <p:cNvSpPr txBox="1"/>
          <p:nvPr/>
        </p:nvSpPr>
        <p:spPr>
          <a:xfrm>
            <a:off x="8317149" y="4961107"/>
            <a:ext cx="3677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 – Some assumptions are made about    this field (usually that it is 0 or empty)</a:t>
            </a:r>
          </a:p>
          <a:p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>
                <a:solidFill>
                  <a:schemeClr val="bg1"/>
                </a:solidFill>
              </a:rPr>
              <a:t> –  A more thorough implementation would deal with this field</a:t>
            </a:r>
          </a:p>
          <a:p>
            <a:r>
              <a:rPr lang="en-US" dirty="0">
                <a:solidFill>
                  <a:srgbClr val="FFC000"/>
                </a:solidFill>
              </a:rPr>
              <a:t>Orange</a:t>
            </a:r>
            <a:r>
              <a:rPr lang="en-US" dirty="0">
                <a:solidFill>
                  <a:schemeClr val="bg1"/>
                </a:solidFill>
              </a:rPr>
              <a:t> – If this field remains unchanged, it will result in an error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bg1"/>
                </a:solidFill>
              </a:rPr>
              <a:t> – If this field remains unchanged, it will result in a failed decompression</a:t>
            </a:r>
          </a:p>
        </p:txBody>
      </p:sp>
    </p:spTree>
    <p:extLst>
      <p:ext uri="{BB962C8B-B14F-4D97-AF65-F5344CB8AC3E}">
        <p14:creationId xmlns:p14="http://schemas.microsoft.com/office/powerpoint/2010/main" val="24597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 Demo on Terraform: Create Azure Resource Group | by tarun bhatt | Medium">
            <a:extLst>
              <a:ext uri="{FF2B5EF4-FFF2-40B4-BE49-F238E27FC236}">
                <a16:creationId xmlns:a16="http://schemas.microsoft.com/office/drawing/2014/main" id="{DE17579A-7B4D-4E70-B1E0-03BD6E8A94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51" y="2266545"/>
            <a:ext cx="5641898" cy="25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7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1226CF-3BDF-42E9-895B-6D5095586290}"/>
              </a:ext>
            </a:extLst>
          </p:cNvPr>
          <p:cNvSpPr/>
          <p:nvPr/>
        </p:nvSpPr>
        <p:spPr>
          <a:xfrm>
            <a:off x="875489" y="1935804"/>
            <a:ext cx="4192622" cy="4455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924EB8A-C24D-4E57-947A-359E8734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765143"/>
            <a:ext cx="76390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914341-0E61-4781-95A0-D015D04F8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775" y="1109003"/>
            <a:ext cx="9806449" cy="3054435"/>
          </a:xfrm>
        </p:spPr>
        <p:txBody>
          <a:bodyPr/>
          <a:lstStyle/>
          <a:p>
            <a:r>
              <a:rPr lang="en-US" dirty="0"/>
              <a:t>A zip bomb is a zip file that expands to a very large size, and it represents a security threat</a:t>
            </a:r>
          </a:p>
          <a:p>
            <a:r>
              <a:rPr lang="en-US" dirty="0"/>
              <a:t>One can be built recursively, but most zip tools will not fall for this</a:t>
            </a:r>
          </a:p>
          <a:p>
            <a:r>
              <a:rPr lang="en-US" dirty="0"/>
              <a:t>A more effective zip bomb can be built if you can unpack the same file multiple times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878A7-224D-4E58-AB5C-97B2E149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831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E08DD0-220D-4B7F-BB98-ED9D5E57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look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DF8EF-1E61-4DE6-AF9B-5683AA3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34" y="1899436"/>
            <a:ext cx="8686800" cy="145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BBB7D-427D-45DC-B4C3-42AA78D2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434" y="3805042"/>
            <a:ext cx="8162925" cy="2333625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4E2B30A-6C4A-4BE6-8B40-6A3B8A2E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061" y="2265803"/>
            <a:ext cx="4145173" cy="724590"/>
          </a:xfrm>
        </p:spPr>
        <p:txBody>
          <a:bodyPr/>
          <a:lstStyle/>
          <a:p>
            <a:pPr marL="186262" indent="0">
              <a:buNone/>
            </a:pPr>
            <a:r>
              <a:rPr lang="en-US" dirty="0"/>
              <a:t>Non-malicious zip file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F646FE-3429-4F13-8634-84B682BC2546}"/>
              </a:ext>
            </a:extLst>
          </p:cNvPr>
          <p:cNvSpPr txBox="1">
            <a:spLocks/>
          </p:cNvSpPr>
          <p:nvPr/>
        </p:nvSpPr>
        <p:spPr>
          <a:xfrm>
            <a:off x="1413588" y="4510211"/>
            <a:ext cx="4145173" cy="72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86262" indent="0">
              <a:buFont typeface="Montserrat"/>
              <a:buNone/>
            </a:pPr>
            <a:r>
              <a:rPr lang="en-US" dirty="0"/>
              <a:t>Zip bomb</a:t>
            </a:r>
          </a:p>
        </p:txBody>
      </p:sp>
    </p:spTree>
    <p:extLst>
      <p:ext uri="{BB962C8B-B14F-4D97-AF65-F5344CB8AC3E}">
        <p14:creationId xmlns:p14="http://schemas.microsoft.com/office/powerpoint/2010/main" val="245177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0D384-5C90-4499-9591-7D87558B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9004"/>
            <a:ext cx="12192000" cy="1259991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664C16E-9EA4-40E7-BCB8-D7847707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</p:spPr>
        <p:txBody>
          <a:bodyPr/>
          <a:lstStyle/>
          <a:p>
            <a:r>
              <a:rPr lang="en-US" dirty="0"/>
              <a:t>A second look</a:t>
            </a:r>
          </a:p>
        </p:txBody>
      </p:sp>
    </p:spTree>
    <p:extLst>
      <p:ext uri="{BB962C8B-B14F-4D97-AF65-F5344CB8AC3E}">
        <p14:creationId xmlns:p14="http://schemas.microsoft.com/office/powerpoint/2010/main" val="409685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FDAEA-CD79-4378-BF8D-03DE0446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195" y="1761441"/>
            <a:ext cx="5080282" cy="2713723"/>
          </a:xfrm>
        </p:spPr>
        <p:txBody>
          <a:bodyPr/>
          <a:lstStyle/>
          <a:p>
            <a:r>
              <a:rPr lang="en-US" dirty="0"/>
              <a:t>Malicious zip file</a:t>
            </a:r>
          </a:p>
          <a:p>
            <a:r>
              <a:rPr lang="en-US" dirty="0"/>
              <a:t>Unpacks to a very large size</a:t>
            </a:r>
          </a:p>
          <a:p>
            <a:r>
              <a:rPr lang="en-US" dirty="0"/>
              <a:t>Overwhelms the machine unzipping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A00386-C645-4927-A324-EAF2AEEE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zip bomb?</a:t>
            </a:r>
          </a:p>
        </p:txBody>
      </p:sp>
      <p:pic>
        <p:nvPicPr>
          <p:cNvPr id="1026" name="Picture 2" descr="Ancient ZIP bomb attack given new lease of life | The Daily Swig">
            <a:extLst>
              <a:ext uri="{FF2B5EF4-FFF2-40B4-BE49-F238E27FC236}">
                <a16:creationId xmlns:a16="http://schemas.microsoft.com/office/drawing/2014/main" id="{F81956E1-B4B2-445A-B165-8269B96B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79" y="1938170"/>
            <a:ext cx="5080283" cy="25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F6B1C-BAFD-4890-9F76-9ADA1BB1DC5F}"/>
              </a:ext>
            </a:extLst>
          </p:cNvPr>
          <p:cNvSpPr txBox="1"/>
          <p:nvPr/>
        </p:nvSpPr>
        <p:spPr>
          <a:xfrm>
            <a:off x="958574" y="5271161"/>
            <a:ext cx="357451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accent3"/>
                </a:solidFill>
                <a:latin typeface="Montserrat"/>
              </a:rPr>
              <a:t>Example: 42.zip</a:t>
            </a:r>
          </a:p>
          <a:p>
            <a:pPr marL="609585" indent="-423323"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-US" sz="1867" dirty="0">
                <a:solidFill>
                  <a:schemeClr val="accent3"/>
                </a:solidFill>
                <a:latin typeface="Montserrat"/>
              </a:rPr>
              <a:t>Compress</a:t>
            </a:r>
            <a:r>
              <a:rPr lang="en-US" sz="1867" dirty="0">
                <a:solidFill>
                  <a:schemeClr val="accent3"/>
                </a:solidFill>
                <a:latin typeface="Montserrat"/>
                <a:sym typeface="Montserrat"/>
              </a:rPr>
              <a:t>ed size: 42 KB</a:t>
            </a:r>
          </a:p>
          <a:p>
            <a:pPr marL="609585" indent="-423323"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-US" sz="1867" dirty="0">
                <a:solidFill>
                  <a:schemeClr val="accent3"/>
                </a:solidFill>
                <a:latin typeface="Montserrat"/>
                <a:sym typeface="Montserrat"/>
              </a:rPr>
              <a:t>Uncompressed size: 4.5 PB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981DF-3FEC-4F50-9C56-F9A2672C113B}"/>
              </a:ext>
            </a:extLst>
          </p:cNvPr>
          <p:cNvSpPr txBox="1"/>
          <p:nvPr/>
        </p:nvSpPr>
        <p:spPr>
          <a:xfrm>
            <a:off x="6774492" y="5271161"/>
            <a:ext cx="357451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accent3"/>
                </a:solidFill>
                <a:latin typeface="Montserrat"/>
              </a:rPr>
              <a:t>Example: r.zip</a:t>
            </a:r>
          </a:p>
          <a:p>
            <a:pPr marL="609585" indent="-423323"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-US" sz="1867" dirty="0">
                <a:solidFill>
                  <a:schemeClr val="accent3"/>
                </a:solidFill>
                <a:latin typeface="Montserrat"/>
              </a:rPr>
              <a:t>Compress</a:t>
            </a:r>
            <a:r>
              <a:rPr lang="en-US" sz="1867" dirty="0">
                <a:solidFill>
                  <a:schemeClr val="accent3"/>
                </a:solidFill>
                <a:latin typeface="Montserrat"/>
                <a:sym typeface="Montserrat"/>
              </a:rPr>
              <a:t>ed size: 440 B</a:t>
            </a:r>
          </a:p>
          <a:p>
            <a:pPr marL="609585" indent="-423323"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-US" sz="1867" dirty="0">
                <a:solidFill>
                  <a:schemeClr val="accent3"/>
                </a:solidFill>
                <a:latin typeface="Montserrat"/>
                <a:sym typeface="Montserrat"/>
              </a:rPr>
              <a:t>Uncompressed size: </a:t>
            </a:r>
            <a:r>
              <a:rPr lang="en-US" sz="1867" dirty="0">
                <a:solidFill>
                  <a:schemeClr val="accent3"/>
                </a:solidFill>
                <a:latin typeface="Montserrat"/>
                <a:ea typeface="Cambria Math" panose="02040503050406030204" pitchFamily="18" charset="0"/>
                <a:sym typeface="Montserrat"/>
              </a:rPr>
              <a:t>∞</a:t>
            </a:r>
            <a:endParaRPr lang="en-US" sz="1867" dirty="0">
              <a:solidFill>
                <a:schemeClr val="accent3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2192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E87926-A22F-4DBB-8D77-5A78AFB2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2034" y="1282722"/>
            <a:ext cx="7137333" cy="1850400"/>
          </a:xfrm>
        </p:spPr>
        <p:txBody>
          <a:bodyPr/>
          <a:lstStyle/>
          <a:p>
            <a:r>
              <a:rPr lang="en-US" dirty="0"/>
              <a:t>It’s a security risk - usually used to disable antivirus software</a:t>
            </a:r>
          </a:p>
          <a:p>
            <a:r>
              <a:rPr lang="en-US" dirty="0"/>
              <a:t>Compression is similar to many subjects discussed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680E0-2409-4B47-983A-76BA8B0F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relevant?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0DC2A27-DCEB-45AA-AC18-DD81F86CB44C}"/>
              </a:ext>
            </a:extLst>
          </p:cNvPr>
          <p:cNvSpPr/>
          <p:nvPr/>
        </p:nvSpPr>
        <p:spPr>
          <a:xfrm>
            <a:off x="779832" y="3429000"/>
            <a:ext cx="3468125" cy="217493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8CEB4D3-86DD-4109-9708-A56B6E391307}"/>
              </a:ext>
            </a:extLst>
          </p:cNvPr>
          <p:cNvSpPr/>
          <p:nvPr/>
        </p:nvSpPr>
        <p:spPr>
          <a:xfrm>
            <a:off x="7561850" y="3329291"/>
            <a:ext cx="3610584" cy="237435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2CC6A6-5A4A-4E8F-B800-BDCF69FF34FF}"/>
              </a:ext>
            </a:extLst>
          </p:cNvPr>
          <p:cNvSpPr/>
          <p:nvPr/>
        </p:nvSpPr>
        <p:spPr>
          <a:xfrm>
            <a:off x="4815405" y="3656469"/>
            <a:ext cx="2178996" cy="7490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5050F67-1F78-448B-A22A-163806F29017}"/>
              </a:ext>
            </a:extLst>
          </p:cNvPr>
          <p:cNvSpPr/>
          <p:nvPr/>
        </p:nvSpPr>
        <p:spPr>
          <a:xfrm rot="10800000">
            <a:off x="4800815" y="4437481"/>
            <a:ext cx="2178996" cy="7490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80D62C-C2FC-4675-9D95-14BA2BF49834}"/>
                  </a:ext>
                </a:extLst>
              </p:cNvPr>
              <p:cNvSpPr txBox="1"/>
              <p:nvPr/>
            </p:nvSpPr>
            <p:spPr>
              <a:xfrm>
                <a:off x="5742561" y="4647773"/>
                <a:ext cx="7068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80D62C-C2FC-4675-9D95-14BA2BF49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61" y="4647773"/>
                <a:ext cx="70687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B9DF5F-D0F2-463F-AE19-94901DB48458}"/>
              </a:ext>
            </a:extLst>
          </p:cNvPr>
          <p:cNvSpPr txBox="1"/>
          <p:nvPr/>
        </p:nvSpPr>
        <p:spPr>
          <a:xfrm>
            <a:off x="5634367" y="5385133"/>
            <a:ext cx="2690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 </a:t>
            </a:r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∈ M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z </a:t>
            </a:r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∈ Z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z = F(m)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|z| &lt; |m|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2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9C20F6-4B50-4F52-9330-B02E2EB7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3200" y="1250626"/>
            <a:ext cx="4392800" cy="1850400"/>
          </a:xfrm>
        </p:spPr>
        <p:txBody>
          <a:bodyPr/>
          <a:lstStyle/>
          <a:p>
            <a:r>
              <a:rPr lang="en-US" dirty="0"/>
              <a:t>Recursion!</a:t>
            </a:r>
          </a:p>
          <a:p>
            <a:r>
              <a:rPr lang="en-US" dirty="0"/>
              <a:t>Put a file in a zip in a zip in a zip …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4952B-DAF7-4230-A402-B646EA5C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zip bomb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973BB3-B8E1-4B5C-A84C-F88AC96C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7" y="2627592"/>
            <a:ext cx="4755292" cy="30787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1F9181D-8FA9-42C9-9B15-5C3AC9A1F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43" y="2934808"/>
            <a:ext cx="5296359" cy="308636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685F978-0F00-40EB-9683-12F3939B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13" y="3225799"/>
            <a:ext cx="5867908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4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6392ED-02AC-4896-BE86-85F1BB932BE2}"/>
              </a:ext>
            </a:extLst>
          </p:cNvPr>
          <p:cNvSpPr/>
          <p:nvPr/>
        </p:nvSpPr>
        <p:spPr>
          <a:xfrm>
            <a:off x="2159539" y="3101026"/>
            <a:ext cx="7996137" cy="30376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9C20F6-4B50-4F52-9330-B02E2EB7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3200" y="1250626"/>
            <a:ext cx="4392800" cy="1850400"/>
          </a:xfrm>
        </p:spPr>
        <p:txBody>
          <a:bodyPr/>
          <a:lstStyle/>
          <a:p>
            <a:r>
              <a:rPr lang="en-US" dirty="0"/>
              <a:t>Quines!</a:t>
            </a:r>
          </a:p>
          <a:p>
            <a:r>
              <a:rPr lang="en-US" dirty="0"/>
              <a:t>This zip contains itself in zipped form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4952B-DAF7-4230-A402-B646EA5C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zip bomb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FE1F8-9FFC-40BC-AED1-EA1A4FD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33" y="3429000"/>
            <a:ext cx="6945549" cy="237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0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09E551-ADB8-41F1-9484-87B3EA2D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42" y="2190429"/>
            <a:ext cx="4145173" cy="724590"/>
          </a:xfrm>
        </p:spPr>
        <p:txBody>
          <a:bodyPr/>
          <a:lstStyle/>
          <a:p>
            <a:pPr marL="186262" indent="0">
              <a:buNone/>
            </a:pPr>
            <a:r>
              <a:rPr lang="en-US" dirty="0"/>
              <a:t>Non-malicious zip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F505F1-9E2C-448B-9C36-82ED0BFE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better zip bomb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0071C-7884-465E-B737-8BE7820E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49" y="1841070"/>
            <a:ext cx="86868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96487-1770-4FB1-B11E-95E11595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49" y="3989154"/>
            <a:ext cx="5943600" cy="2238375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5496F81-0B94-492C-878B-C1425B2CF3D9}"/>
              </a:ext>
            </a:extLst>
          </p:cNvPr>
          <p:cNvSpPr txBox="1">
            <a:spLocks/>
          </p:cNvSpPr>
          <p:nvPr/>
        </p:nvSpPr>
        <p:spPr>
          <a:xfrm>
            <a:off x="1209307" y="4383751"/>
            <a:ext cx="4145173" cy="72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86262" indent="0">
              <a:buFont typeface="Montserrat"/>
              <a:buNone/>
            </a:pPr>
            <a:r>
              <a:rPr lang="en-US" dirty="0"/>
              <a:t>Zip bomb</a:t>
            </a:r>
          </a:p>
        </p:txBody>
      </p:sp>
    </p:spTree>
    <p:extLst>
      <p:ext uri="{BB962C8B-B14F-4D97-AF65-F5344CB8AC3E}">
        <p14:creationId xmlns:p14="http://schemas.microsoft.com/office/powerpoint/2010/main" val="317136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09E551-ADB8-41F1-9484-87B3EA2D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046" y="2232400"/>
            <a:ext cx="4145173" cy="724590"/>
          </a:xfrm>
        </p:spPr>
        <p:txBody>
          <a:bodyPr/>
          <a:lstStyle/>
          <a:p>
            <a:pPr marL="186262" indent="0">
              <a:buNone/>
            </a:pPr>
            <a:r>
              <a:rPr lang="en-US" dirty="0"/>
              <a:t>Ideal zip bomb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F505F1-9E2C-448B-9C36-82ED0BFE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better zip bomb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5496F81-0B94-492C-878B-C1425B2CF3D9}"/>
              </a:ext>
            </a:extLst>
          </p:cNvPr>
          <p:cNvSpPr txBox="1">
            <a:spLocks/>
          </p:cNvSpPr>
          <p:nvPr/>
        </p:nvSpPr>
        <p:spPr>
          <a:xfrm>
            <a:off x="590046" y="4549707"/>
            <a:ext cx="4145173" cy="72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86262" indent="0">
              <a:buFont typeface="Montserrat"/>
              <a:buNone/>
            </a:pPr>
            <a:r>
              <a:rPr lang="en-US" dirty="0"/>
              <a:t>Real zip bomb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980AB-EE0D-439C-95CF-CFAA2F30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59" y="4019410"/>
            <a:ext cx="8162925" cy="23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844EE-CB31-4443-8637-7A9191A4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59" y="1537784"/>
            <a:ext cx="59436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8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3D5625-5690-45EB-AE1F-FD22FCCC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implementation does</a:t>
            </a:r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58FCF295-DA91-48DF-AC4D-F83CA8D3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38" y="1598319"/>
            <a:ext cx="1562100" cy="2924175"/>
          </a:xfrm>
          <a:prstGeom prst="rect">
            <a:avLst/>
          </a:prstGeom>
        </p:spPr>
      </p:pic>
      <p:pic>
        <p:nvPicPr>
          <p:cNvPr id="7" name="Picture 6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AFD10EAF-656C-4A44-97A8-9432118D6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33" y="1350669"/>
            <a:ext cx="2095500" cy="3171825"/>
          </a:xfrm>
          <a:prstGeom prst="rect">
            <a:avLst/>
          </a:prstGeom>
        </p:spPr>
      </p:pic>
      <p:pic>
        <p:nvPicPr>
          <p:cNvPr id="9" name="Picture 8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0763E83F-9C4B-4C8E-B28E-3EE463816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04" y="4054206"/>
            <a:ext cx="2243036" cy="280379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B41D0BE-47CD-480D-9FAF-BD3484500BD0}"/>
              </a:ext>
            </a:extLst>
          </p:cNvPr>
          <p:cNvSpPr/>
          <p:nvPr/>
        </p:nvSpPr>
        <p:spPr>
          <a:xfrm>
            <a:off x="2431915" y="2266545"/>
            <a:ext cx="2052536" cy="7782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Sends a zip file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308A157-4729-490A-A4FF-E7176813C2CB}"/>
              </a:ext>
            </a:extLst>
          </p:cNvPr>
          <p:cNvSpPr/>
          <p:nvPr/>
        </p:nvSpPr>
        <p:spPr>
          <a:xfrm rot="3765187">
            <a:off x="3812745" y="3505226"/>
            <a:ext cx="2052536" cy="7782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13787F-70B8-477E-8A8A-1ADD0832A426}"/>
              </a:ext>
            </a:extLst>
          </p:cNvPr>
          <p:cNvSpPr/>
          <p:nvPr/>
        </p:nvSpPr>
        <p:spPr>
          <a:xfrm rot="18036661">
            <a:off x="6057336" y="3364751"/>
            <a:ext cx="2052536" cy="7782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B837D13-41E0-4D74-B134-250535F48A97}"/>
              </a:ext>
            </a:extLst>
          </p:cNvPr>
          <p:cNvSpPr/>
          <p:nvPr/>
        </p:nvSpPr>
        <p:spPr>
          <a:xfrm>
            <a:off x="7624866" y="2207007"/>
            <a:ext cx="2052536" cy="7782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Receives a zip bomb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9B94D-01B6-4973-9496-C4A96FB03342}"/>
              </a:ext>
            </a:extLst>
          </p:cNvPr>
          <p:cNvSpPr txBox="1"/>
          <p:nvPr/>
        </p:nvSpPr>
        <p:spPr>
          <a:xfrm>
            <a:off x="4776736" y="2321004"/>
            <a:ext cx="2378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Intercepts Alice’s zip.</a:t>
            </a:r>
          </a:p>
          <a:p>
            <a:r>
              <a:rPr lang="en-US" dirty="0">
                <a:solidFill>
                  <a:schemeClr val="bg1"/>
                </a:solidFill>
              </a:rPr>
              <a:t>Modifies it into a zip bomb.</a:t>
            </a:r>
          </a:p>
          <a:p>
            <a:r>
              <a:rPr lang="en-US" dirty="0">
                <a:solidFill>
                  <a:schemeClr val="bg1"/>
                </a:solidFill>
              </a:rPr>
              <a:t>Forwards the bomb to Bob.</a:t>
            </a:r>
          </a:p>
        </p:txBody>
      </p:sp>
    </p:spTree>
    <p:extLst>
      <p:ext uri="{BB962C8B-B14F-4D97-AF65-F5344CB8AC3E}">
        <p14:creationId xmlns:p14="http://schemas.microsoft.com/office/powerpoint/2010/main" val="347232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5B0B7E-0BCA-4FC6-B94C-A84A0724CA16}"/>
              </a:ext>
            </a:extLst>
          </p:cNvPr>
          <p:cNvSpPr/>
          <p:nvPr/>
        </p:nvSpPr>
        <p:spPr>
          <a:xfrm>
            <a:off x="8059365" y="2603770"/>
            <a:ext cx="4192622" cy="4455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34CEE-4285-415D-988B-2B78E07F304C}"/>
              </a:ext>
            </a:extLst>
          </p:cNvPr>
          <p:cNvSpPr/>
          <p:nvPr/>
        </p:nvSpPr>
        <p:spPr>
          <a:xfrm>
            <a:off x="875489" y="1935804"/>
            <a:ext cx="4192622" cy="4455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96D79-D01B-4E15-9593-382640F4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9884" y="1566153"/>
            <a:ext cx="9498852" cy="4737370"/>
          </a:xfrm>
        </p:spPr>
        <p:txBody>
          <a:bodyPr/>
          <a:lstStyle/>
          <a:p>
            <a:pPr marL="186262" indent="0">
              <a:buNone/>
            </a:pPr>
            <a:r>
              <a:rPr lang="en-GB" dirty="0"/>
              <a:t>Local file header:</a:t>
            </a:r>
          </a:p>
          <a:p>
            <a:pPr marL="186262" indent="0">
              <a:buNone/>
            </a:pPr>
            <a:r>
              <a:rPr lang="en-GB" dirty="0"/>
              <a:t>0	4	Local file header signature = 0x04034b50</a:t>
            </a:r>
          </a:p>
          <a:p>
            <a:pPr marL="186262" indent="0">
              <a:buNone/>
            </a:pPr>
            <a:r>
              <a:rPr lang="en-GB" dirty="0"/>
              <a:t>4	2	Version needed to extract (minimum)</a:t>
            </a:r>
          </a:p>
          <a:p>
            <a:pPr marL="186262" indent="0">
              <a:buNone/>
            </a:pPr>
            <a:r>
              <a:rPr lang="en-GB" dirty="0"/>
              <a:t>6	2	General purpose bit flag</a:t>
            </a:r>
          </a:p>
          <a:p>
            <a:pPr marL="186262" indent="0">
              <a:buNone/>
            </a:pPr>
            <a:r>
              <a:rPr lang="en-GB" dirty="0"/>
              <a:t>8	2	Compression method</a:t>
            </a:r>
          </a:p>
          <a:p>
            <a:pPr marL="186262" indent="0">
              <a:buNone/>
            </a:pPr>
            <a:r>
              <a:rPr lang="en-GB" dirty="0"/>
              <a:t>10	2	File last modification time</a:t>
            </a:r>
          </a:p>
          <a:p>
            <a:pPr marL="186262" indent="0">
              <a:buNone/>
            </a:pPr>
            <a:r>
              <a:rPr lang="en-GB" dirty="0"/>
              <a:t>12	2	File last modification date</a:t>
            </a:r>
          </a:p>
          <a:p>
            <a:pPr marL="186262" indent="0">
              <a:buNone/>
            </a:pPr>
            <a:r>
              <a:rPr lang="en-GB" dirty="0"/>
              <a:t>14	4	</a:t>
            </a:r>
            <a:r>
              <a:rPr lang="en-GB" dirty="0">
                <a:solidFill>
                  <a:srgbClr val="FFC000"/>
                </a:solidFill>
              </a:rPr>
              <a:t>CRC-32 of uncompressed data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18	4	</a:t>
            </a:r>
            <a:r>
              <a:rPr lang="en-GB" dirty="0">
                <a:solidFill>
                  <a:srgbClr val="FF0000"/>
                </a:solidFill>
              </a:rPr>
              <a:t>Compressed size            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22	4	</a:t>
            </a:r>
            <a:r>
              <a:rPr lang="en-GB" dirty="0">
                <a:solidFill>
                  <a:srgbClr val="FF0000"/>
                </a:solidFill>
              </a:rPr>
              <a:t>Uncompressed size          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26	2	</a:t>
            </a:r>
            <a:r>
              <a:rPr lang="en-GB" dirty="0">
                <a:solidFill>
                  <a:srgbClr val="FFFF00"/>
                </a:solidFill>
              </a:rPr>
              <a:t>File name length (n)       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28	2	</a:t>
            </a:r>
            <a:r>
              <a:rPr lang="en-GB" dirty="0">
                <a:solidFill>
                  <a:srgbClr val="92D050"/>
                </a:solidFill>
              </a:rPr>
              <a:t>Extra field length (m)</a:t>
            </a:r>
          </a:p>
          <a:p>
            <a:pPr marL="186262" indent="0">
              <a:buNone/>
            </a:pPr>
            <a:r>
              <a:rPr lang="en-GB" dirty="0"/>
              <a:t>30	n	</a:t>
            </a:r>
            <a:r>
              <a:rPr lang="en-GB" dirty="0">
                <a:solidFill>
                  <a:srgbClr val="FF0000"/>
                </a:solidFill>
              </a:rPr>
              <a:t>File name                                       </a:t>
            </a:r>
            <a:endParaRPr lang="en-GB" dirty="0"/>
          </a:p>
          <a:p>
            <a:pPr marL="186262" indent="0">
              <a:buNone/>
            </a:pPr>
            <a:r>
              <a:rPr lang="en-GB" dirty="0"/>
              <a:t>30+n	m	</a:t>
            </a:r>
            <a:r>
              <a:rPr lang="en-GB" dirty="0">
                <a:solidFill>
                  <a:srgbClr val="92D050"/>
                </a:solidFill>
              </a:rPr>
              <a:t>Extra field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8687F-BB95-48F4-9176-3B0CDCA5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14833-F8A6-47E0-B0CC-655CD43CBEA3}"/>
              </a:ext>
            </a:extLst>
          </p:cNvPr>
          <p:cNvSpPr txBox="1"/>
          <p:nvPr/>
        </p:nvSpPr>
        <p:spPr>
          <a:xfrm>
            <a:off x="8317149" y="4961107"/>
            <a:ext cx="3677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 – Some assumptions are made about    this field (usually that it is 0 or empty)</a:t>
            </a:r>
          </a:p>
          <a:p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>
                <a:solidFill>
                  <a:schemeClr val="bg1"/>
                </a:solidFill>
              </a:rPr>
              <a:t> –  A more thorough implementation would deal with this field</a:t>
            </a:r>
          </a:p>
          <a:p>
            <a:r>
              <a:rPr lang="en-US" dirty="0">
                <a:solidFill>
                  <a:srgbClr val="FFC000"/>
                </a:solidFill>
              </a:rPr>
              <a:t>Orange</a:t>
            </a:r>
            <a:r>
              <a:rPr lang="en-US" dirty="0">
                <a:solidFill>
                  <a:schemeClr val="bg1"/>
                </a:solidFill>
              </a:rPr>
              <a:t> – If this field remains unchanged, it will result in an error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bg1"/>
                </a:solidFill>
              </a:rPr>
              <a:t> – If this field remains unchanged, it will result in a failed decompression</a:t>
            </a:r>
          </a:p>
        </p:txBody>
      </p:sp>
    </p:spTree>
    <p:extLst>
      <p:ext uri="{BB962C8B-B14F-4D97-AF65-F5344CB8AC3E}">
        <p14:creationId xmlns:p14="http://schemas.microsoft.com/office/powerpoint/2010/main" val="35952217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919</Words>
  <Application>Microsoft Office PowerPoint</Application>
  <PresentationFormat>Widescreen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Abel</vt:lpstr>
      <vt:lpstr>Arial</vt:lpstr>
      <vt:lpstr>Calibri</vt:lpstr>
      <vt:lpstr>Cambria Math</vt:lpstr>
      <vt:lpstr>Livvic</vt:lpstr>
      <vt:lpstr>Montserrat</vt:lpstr>
      <vt:lpstr>Proxima Nova</vt:lpstr>
      <vt:lpstr>Proxima Nova Semibold</vt:lpstr>
      <vt:lpstr>Roboto Condensed Light</vt:lpstr>
      <vt:lpstr>Rubik Light</vt:lpstr>
      <vt:lpstr>Custal Project Proposal by Slidesgo</vt:lpstr>
      <vt:lpstr>Slidesgo Final Pages</vt:lpstr>
      <vt:lpstr>A better zip bomb</vt:lpstr>
      <vt:lpstr>What is a zip bomb?</vt:lpstr>
      <vt:lpstr>Why is this relevant?</vt:lpstr>
      <vt:lpstr>How to make a zip bomb</vt:lpstr>
      <vt:lpstr>How to make a zip bomb</vt:lpstr>
      <vt:lpstr>How to make a better zip bomb</vt:lpstr>
      <vt:lpstr>How to make a better zip bomb</vt:lpstr>
      <vt:lpstr>What my implementation does</vt:lpstr>
      <vt:lpstr>How it works</vt:lpstr>
      <vt:lpstr>How it works</vt:lpstr>
      <vt:lpstr>How it works</vt:lpstr>
      <vt:lpstr>How it works</vt:lpstr>
      <vt:lpstr>PowerPoint Presentation</vt:lpstr>
      <vt:lpstr>Conclusion</vt:lpstr>
      <vt:lpstr>A second look</vt:lpstr>
      <vt:lpstr>A second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zipbomb</dc:title>
  <dc:creator>Stefan Vodita</dc:creator>
  <cp:lastModifiedBy>Stefan Vodita</cp:lastModifiedBy>
  <cp:revision>35</cp:revision>
  <dcterms:created xsi:type="dcterms:W3CDTF">2021-01-18T11:55:07Z</dcterms:created>
  <dcterms:modified xsi:type="dcterms:W3CDTF">2021-09-18T16:51:52Z</dcterms:modified>
</cp:coreProperties>
</file>