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72" r:id="rId9"/>
    <p:sldId id="261" r:id="rId10"/>
    <p:sldId id="268" r:id="rId11"/>
    <p:sldId id="263" r:id="rId12"/>
    <p:sldId id="270" r:id="rId13"/>
    <p:sldId id="262" r:id="rId14"/>
    <p:sldId id="27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4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0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18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18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0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22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73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27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6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3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3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7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3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2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8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2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562FB2-73C8-49B4-8716-3001F3CFA6E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90971F-221B-4358-B604-AE9BAFE7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D328-F082-AA30-B931-C915F0E6F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sort</a:t>
            </a:r>
            <a:r>
              <a:rPr lang="ro-RO" dirty="0"/>
              <a:t>ări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D9960-E4F4-885E-38FC-CF8E8E83E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						</a:t>
            </a:r>
            <a:r>
              <a:rPr lang="ro-RO" sz="1800" dirty="0"/>
              <a:t>Voica Ștefan-Alexandru</a:t>
            </a:r>
          </a:p>
          <a:p>
            <a:r>
              <a:rPr lang="ro-RO" sz="1800" dirty="0"/>
              <a:t>					   	   Moloceniuc Albert-Ionuț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039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99B6-A2C5-88A2-3260-091FA8C2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458089-9DCD-D2B8-9185-1017B35C5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036" y="883509"/>
            <a:ext cx="5801581" cy="49169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54A43-8F2C-015C-80D3-241D1316B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9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7E44-A0E2-CA35-CB2F-3F30C34F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08AF-631B-408C-8F74-13EB5E8B9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840922"/>
            <a:ext cx="9601196" cy="3034946"/>
          </a:xfrm>
        </p:spPr>
        <p:txBody>
          <a:bodyPr/>
          <a:lstStyle/>
          <a:p>
            <a:r>
              <a:rPr lang="en-US" dirty="0" err="1"/>
              <a:t>Sortează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-o </a:t>
            </a:r>
            <a:r>
              <a:rPr lang="en-US" dirty="0" err="1"/>
              <a:t>strategie</a:t>
            </a:r>
            <a:r>
              <a:rPr lang="en-US" dirty="0"/>
              <a:t> de </a:t>
            </a:r>
            <a:r>
              <a:rPr lang="en-US" dirty="0" err="1"/>
              <a:t>divizare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cucerire</a:t>
            </a:r>
            <a:r>
              <a:rPr lang="en-US" dirty="0"/>
              <a:t>. </a:t>
            </a:r>
            <a:r>
              <a:rPr lang="en-US" dirty="0" err="1"/>
              <a:t>Alege</a:t>
            </a:r>
            <a:r>
              <a:rPr lang="en-US" dirty="0"/>
              <a:t> un element pivot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împarte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subliste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cu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pivotul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cu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.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sortează</a:t>
            </a:r>
            <a:r>
              <a:rPr lang="en-US" dirty="0"/>
              <a:t> </a:t>
            </a:r>
            <a:r>
              <a:rPr lang="en-US" dirty="0" err="1"/>
              <a:t>recursiv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subliste</a:t>
            </a:r>
            <a:r>
              <a:rPr lang="en-US" dirty="0"/>
              <a:t>. Are o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caz</a:t>
            </a:r>
            <a:r>
              <a:rPr lang="en-US" dirty="0"/>
              <a:t> de O(</a:t>
            </a:r>
            <a:r>
              <a:rPr lang="en-US" dirty="0" err="1"/>
              <a:t>nlogn</a:t>
            </a:r>
            <a:r>
              <a:rPr lang="en-US" dirty="0"/>
              <a:t>),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un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defavorabil</a:t>
            </a:r>
            <a:r>
              <a:rPr lang="en-US" dirty="0"/>
              <a:t> de O(n^2)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situații</a:t>
            </a:r>
            <a:r>
              <a:rPr lang="en-US" dirty="0"/>
              <a:t>. Este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seturi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date </a:t>
            </a:r>
            <a:r>
              <a:rPr lang="en-US" dirty="0" err="1"/>
              <a:t>și</a:t>
            </a:r>
            <a:r>
              <a:rPr lang="en-US" dirty="0"/>
              <a:t> are o </a:t>
            </a:r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practică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04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1D54D8-FC15-730E-D2A4-6777C9B47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084" y="800072"/>
            <a:ext cx="6288774" cy="50492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31CCE-5394-0563-66D9-2F908B25B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arry Maguire">
            <a:extLst>
              <a:ext uri="{FF2B5EF4-FFF2-40B4-BE49-F238E27FC236}">
                <a16:creationId xmlns:a16="http://schemas.microsoft.com/office/drawing/2014/main" id="{8F84D81E-A94F-E7C5-ED81-83CC1DCF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66" y="887206"/>
            <a:ext cx="381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08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14F9-CBEF-DE0E-249D-5CE33477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8341-13FA-BEFB-76B7-DDBEAA31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Folosește</a:t>
            </a:r>
            <a:r>
              <a:rPr lang="en-US" dirty="0"/>
              <a:t> un heap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sorta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o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de O(n log n)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cazurile</a:t>
            </a:r>
            <a:r>
              <a:rPr lang="en-US" dirty="0"/>
              <a:t>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rău</a:t>
            </a:r>
            <a:r>
              <a:rPr lang="en-US" dirty="0"/>
              <a:t>. </a:t>
            </a:r>
            <a:r>
              <a:rPr lang="en-US" dirty="0" err="1"/>
              <a:t>Sortează</a:t>
            </a:r>
            <a:r>
              <a:rPr lang="en-US" dirty="0"/>
              <a:t> array-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loc,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spațiu</a:t>
            </a:r>
            <a:r>
              <a:rPr lang="en-US" dirty="0"/>
              <a:t> </a:t>
            </a:r>
            <a:r>
              <a:rPr lang="en-US" dirty="0" err="1"/>
              <a:t>suplimentar</a:t>
            </a:r>
            <a:r>
              <a:rPr lang="en-US" dirty="0"/>
              <a:t> </a:t>
            </a:r>
            <a:r>
              <a:rPr lang="en-US" dirty="0" err="1"/>
              <a:t>semnificativ</a:t>
            </a:r>
            <a:r>
              <a:rPr lang="en-US" dirty="0"/>
              <a:t>. Este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seturi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date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complexității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</a:t>
            </a:r>
            <a:r>
              <a:rPr lang="en-US" dirty="0" err="1"/>
              <a:t>predictibile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2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35D535-97F9-0C6D-5653-D33CB2100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206" y="661576"/>
            <a:ext cx="4952214" cy="55979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FBD3B-5F31-1345-21EC-5D5F365A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7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9354CE-307A-0904-B685-DDAA58AB3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67522"/>
              </p:ext>
            </p:extLst>
          </p:nvPr>
        </p:nvGraphicFramePr>
        <p:xfrm>
          <a:off x="1525549" y="1252917"/>
          <a:ext cx="9140904" cy="43868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2613">
                  <a:extLst>
                    <a:ext uri="{9D8B030D-6E8A-4147-A177-3AD203B41FA5}">
                      <a16:colId xmlns:a16="http://schemas.microsoft.com/office/drawing/2014/main" val="2987735458"/>
                    </a:ext>
                  </a:extLst>
                </a:gridCol>
                <a:gridCol w="1142613">
                  <a:extLst>
                    <a:ext uri="{9D8B030D-6E8A-4147-A177-3AD203B41FA5}">
                      <a16:colId xmlns:a16="http://schemas.microsoft.com/office/drawing/2014/main" val="796430520"/>
                    </a:ext>
                  </a:extLst>
                </a:gridCol>
                <a:gridCol w="1142613">
                  <a:extLst>
                    <a:ext uri="{9D8B030D-6E8A-4147-A177-3AD203B41FA5}">
                      <a16:colId xmlns:a16="http://schemas.microsoft.com/office/drawing/2014/main" val="365216596"/>
                    </a:ext>
                  </a:extLst>
                </a:gridCol>
                <a:gridCol w="1142613">
                  <a:extLst>
                    <a:ext uri="{9D8B030D-6E8A-4147-A177-3AD203B41FA5}">
                      <a16:colId xmlns:a16="http://schemas.microsoft.com/office/drawing/2014/main" val="3488227573"/>
                    </a:ext>
                  </a:extLst>
                </a:gridCol>
                <a:gridCol w="1142613">
                  <a:extLst>
                    <a:ext uri="{9D8B030D-6E8A-4147-A177-3AD203B41FA5}">
                      <a16:colId xmlns:a16="http://schemas.microsoft.com/office/drawing/2014/main" val="147993628"/>
                    </a:ext>
                  </a:extLst>
                </a:gridCol>
                <a:gridCol w="1142613">
                  <a:extLst>
                    <a:ext uri="{9D8B030D-6E8A-4147-A177-3AD203B41FA5}">
                      <a16:colId xmlns:a16="http://schemas.microsoft.com/office/drawing/2014/main" val="3830830726"/>
                    </a:ext>
                  </a:extLst>
                </a:gridCol>
                <a:gridCol w="1142613">
                  <a:extLst>
                    <a:ext uri="{9D8B030D-6E8A-4147-A177-3AD203B41FA5}">
                      <a16:colId xmlns:a16="http://schemas.microsoft.com/office/drawing/2014/main" val="2319875158"/>
                    </a:ext>
                  </a:extLst>
                </a:gridCol>
                <a:gridCol w="1142613">
                  <a:extLst>
                    <a:ext uri="{9D8B030D-6E8A-4147-A177-3AD203B41FA5}">
                      <a16:colId xmlns:a16="http://schemas.microsoft.com/office/drawing/2014/main" val="3332085660"/>
                    </a:ext>
                  </a:extLst>
                </a:gridCol>
              </a:tblGrid>
              <a:tr h="616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Timp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execu</a:t>
                      </a:r>
                      <a:r>
                        <a:rPr lang="ro-RO" sz="1800" dirty="0"/>
                        <a:t>ție</a:t>
                      </a:r>
                      <a:endParaRPr lang="en-US" sz="1800" dirty="0"/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Radix Sort</a:t>
                      </a: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Merge Sort</a:t>
                      </a: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Shell Sort</a:t>
                      </a: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Quick Sort</a:t>
                      </a: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Heap Sort</a:t>
                      </a: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dirty="0"/>
                        <a:t>Counting</a:t>
                      </a:r>
                      <a:r>
                        <a:rPr lang="en-US" sz="1800" dirty="0"/>
                        <a:t> Sort</a:t>
                      </a: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STL</a:t>
                      </a:r>
                    </a:p>
                  </a:txBody>
                  <a:tcPr marL="102835" marR="102835" marT="51417" marB="51417" anchor="ctr"/>
                </a:tc>
                <a:extLst>
                  <a:ext uri="{0D108BD9-81ED-4DB2-BD59-A6C34878D82A}">
                    <a16:rowId xmlns:a16="http://schemas.microsoft.com/office/drawing/2014/main" val="713785777"/>
                  </a:ext>
                </a:extLst>
              </a:tr>
              <a:tr h="61678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10^3</a:t>
                      </a: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0.0024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0.00041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0.00021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0.0042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0.0063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extLst>
                  <a:ext uri="{0D108BD9-81ED-4DB2-BD59-A6C34878D82A}">
                    <a16:rowId xmlns:a16="http://schemas.microsoft.com/office/drawing/2014/main" val="1912095524"/>
                  </a:ext>
                </a:extLst>
              </a:tr>
              <a:tr h="61678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10^4</a:t>
                      </a: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extLst>
                  <a:ext uri="{0D108BD9-81ED-4DB2-BD59-A6C34878D82A}">
                    <a16:rowId xmlns:a16="http://schemas.microsoft.com/office/drawing/2014/main" val="2652101735"/>
                  </a:ext>
                </a:extLst>
              </a:tr>
              <a:tr h="61678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10^5</a:t>
                      </a: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 ms</a:t>
                      </a: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 ms</a:t>
                      </a: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extLst>
                  <a:ext uri="{0D108BD9-81ED-4DB2-BD59-A6C34878D82A}">
                    <a16:rowId xmlns:a16="http://schemas.microsoft.com/office/drawing/2014/main" val="231874943"/>
                  </a:ext>
                </a:extLst>
              </a:tr>
              <a:tr h="61678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10^6</a:t>
                      </a: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 ms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296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320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396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347 ms</a:t>
                      </a: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 ms</a:t>
                      </a: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 ms</a:t>
                      </a:r>
                    </a:p>
                  </a:txBody>
                  <a:tcPr marL="102835" marR="102835" marT="51417" marB="51417" anchor="ctr"/>
                </a:tc>
                <a:extLst>
                  <a:ext uri="{0D108BD9-81ED-4DB2-BD59-A6C34878D82A}">
                    <a16:rowId xmlns:a16="http://schemas.microsoft.com/office/drawing/2014/main" val="3782467676"/>
                  </a:ext>
                </a:extLst>
              </a:tr>
              <a:tr h="61678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10^7</a:t>
                      </a: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680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3481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4600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2414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4889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310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1620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extLst>
                  <a:ext uri="{0D108BD9-81ED-4DB2-BD59-A6C34878D82A}">
                    <a16:rowId xmlns:a16="http://schemas.microsoft.com/office/drawing/2014/main" val="4081223631"/>
                  </a:ext>
                </a:extLst>
              </a:tr>
              <a:tr h="61678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10^8</a:t>
                      </a: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2050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40534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57442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43000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56309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2034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11116 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835" marR="102835" marT="51417" marB="51417" anchor="ctr"/>
                </a:tc>
                <a:extLst>
                  <a:ext uri="{0D108BD9-81ED-4DB2-BD59-A6C34878D82A}">
                    <a16:rowId xmlns:a16="http://schemas.microsoft.com/office/drawing/2014/main" val="11218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69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A40D-4B6D-FEB0-89E8-B81AE69D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Sortările prezentate de noi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B321-0E43-4A1F-9167-DAFA6F162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39" y="2556932"/>
            <a:ext cx="9046857" cy="3318936"/>
          </a:xfrm>
        </p:spPr>
        <p:txBody>
          <a:bodyPr/>
          <a:lstStyle/>
          <a:p>
            <a:r>
              <a:rPr lang="en-US" dirty="0"/>
              <a:t>Radix Sort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Shell Sort</a:t>
            </a:r>
          </a:p>
          <a:p>
            <a:r>
              <a:rPr lang="ro-RO" dirty="0"/>
              <a:t>Counting Sort</a:t>
            </a:r>
          </a:p>
          <a:p>
            <a:r>
              <a:rPr lang="en-US" dirty="0"/>
              <a:t>Heap Sort</a:t>
            </a:r>
          </a:p>
          <a:p>
            <a:r>
              <a:rPr lang="en-US" dirty="0"/>
              <a:t>Quick Sort</a:t>
            </a:r>
          </a:p>
        </p:txBody>
      </p:sp>
      <p:pic>
        <p:nvPicPr>
          <p:cNvPr id="7" name="Graphic 6" descr="Bar graph with upward trend with solid fill">
            <a:extLst>
              <a:ext uri="{FF2B5EF4-FFF2-40B4-BE49-F238E27FC236}">
                <a16:creationId xmlns:a16="http://schemas.microsoft.com/office/drawing/2014/main" id="{B8B9C253-7CED-3D08-77EE-F16B7BAAE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3984" y="3429000"/>
            <a:ext cx="1362294" cy="136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5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4132-0955-72A7-B72F-A420EE82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F758-2F53-C55A-7736-D00BFBCA9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162008"/>
            <a:ext cx="9601196" cy="2713859"/>
          </a:xfrm>
        </p:spPr>
        <p:txBody>
          <a:bodyPr/>
          <a:lstStyle/>
          <a:p>
            <a:r>
              <a:rPr lang="en-US" dirty="0" err="1"/>
              <a:t>Sortează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cifrelor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caracterelor</a:t>
            </a:r>
            <a:r>
              <a:rPr lang="en-US" dirty="0"/>
              <a:t>. </a:t>
            </a:r>
            <a:r>
              <a:rPr lang="en-US" dirty="0" err="1"/>
              <a:t>Funcționează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bază</a:t>
            </a:r>
            <a:r>
              <a:rPr lang="en-US" dirty="0"/>
              <a:t> </a:t>
            </a:r>
            <a:r>
              <a:rPr lang="en-US" dirty="0" err="1"/>
              <a:t>numerică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are o </a:t>
            </a:r>
            <a:r>
              <a:rPr lang="en-US" dirty="0" err="1"/>
              <a:t>complexitate</a:t>
            </a:r>
            <a:r>
              <a:rPr lang="en-US" dirty="0"/>
              <a:t> de O(</a:t>
            </a:r>
            <a:r>
              <a:rPr lang="en-US" dirty="0" err="1"/>
              <a:t>nk</a:t>
            </a:r>
            <a:r>
              <a:rPr lang="en-US" dirty="0"/>
              <a:t>), </a:t>
            </a:r>
            <a:r>
              <a:rPr lang="en-US" dirty="0" err="1"/>
              <a:t>unde</a:t>
            </a:r>
            <a:r>
              <a:rPr lang="en-US" dirty="0"/>
              <a:t> 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k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cifre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caractere</a:t>
            </a:r>
            <a:r>
              <a:rPr lang="en-US" dirty="0"/>
              <a:t>. Este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întregi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șiruri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ales </a:t>
            </a:r>
            <a:r>
              <a:rPr lang="en-US" dirty="0" err="1"/>
              <a:t>când</a:t>
            </a:r>
            <a:r>
              <a:rPr lang="en-US" dirty="0"/>
              <a:t> k nu </a:t>
            </a:r>
            <a:r>
              <a:rPr lang="en-US" dirty="0" err="1"/>
              <a:t>este</a:t>
            </a:r>
            <a:r>
              <a:rPr lang="en-US" dirty="0"/>
              <a:t> mare.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 pe </a:t>
            </a:r>
            <a:r>
              <a:rPr lang="en-US" dirty="0" err="1"/>
              <a:t>seturi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date,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comparații</a:t>
            </a:r>
            <a:r>
              <a:rPr lang="en-US" dirty="0"/>
              <a:t> </a:t>
            </a:r>
            <a:r>
              <a:rPr lang="en-US" dirty="0" err="1"/>
              <a:t>directe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7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87F3C7-C3C8-3945-7634-CE26EAC31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679" y="636843"/>
            <a:ext cx="4872147" cy="55843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355F5-A396-0C0B-BF9C-7D68D9E1C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6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C4E1-7AE4-C15E-57ED-C963B702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ACA40-0A7A-C41B-0264-D750B437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210870"/>
            <a:ext cx="9601196" cy="2664998"/>
          </a:xfrm>
        </p:spPr>
        <p:txBody>
          <a:bodyPr/>
          <a:lstStyle/>
          <a:p>
            <a:r>
              <a:rPr lang="en-US" dirty="0" err="1"/>
              <a:t>Sortează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împărțirea</a:t>
            </a:r>
            <a:r>
              <a:rPr lang="en-US" dirty="0"/>
              <a:t> lor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subsecvențe</a:t>
            </a:r>
            <a:r>
              <a:rPr lang="en-US" dirty="0"/>
              <a:t>, </a:t>
            </a:r>
            <a:r>
              <a:rPr lang="en-US" dirty="0" err="1"/>
              <a:t>sortând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subsecvențe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interclasându</a:t>
            </a:r>
            <a:r>
              <a:rPr lang="en-US" dirty="0"/>
              <a:t>-le. Are o </a:t>
            </a:r>
            <a:r>
              <a:rPr lang="en-US" dirty="0" err="1"/>
              <a:t>complexitate</a:t>
            </a:r>
            <a:r>
              <a:rPr lang="en-US" dirty="0"/>
              <a:t> de O(</a:t>
            </a:r>
            <a:r>
              <a:rPr lang="en-US" dirty="0" err="1"/>
              <a:t>nlogn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structuri</a:t>
            </a:r>
            <a:r>
              <a:rPr lang="en-US" dirty="0"/>
              <a:t> de date </a:t>
            </a:r>
            <a:r>
              <a:rPr lang="en-US" dirty="0" err="1"/>
              <a:t>mari</a:t>
            </a:r>
            <a:r>
              <a:rPr lang="en-US" dirty="0"/>
              <a:t>. Are o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redusă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rău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multă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recursivității</a:t>
            </a:r>
            <a:r>
              <a:rPr lang="en-US" dirty="0"/>
              <a:t> sale.</a:t>
            </a:r>
          </a:p>
        </p:txBody>
      </p:sp>
    </p:spTree>
    <p:extLst>
      <p:ext uri="{BB962C8B-B14F-4D97-AF65-F5344CB8AC3E}">
        <p14:creationId xmlns:p14="http://schemas.microsoft.com/office/powerpoint/2010/main" val="120909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8B5F-45CD-9A58-E17F-4E2E0F16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D31B84-1110-72CA-2815-D4DF7CD2F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463" y="633929"/>
            <a:ext cx="5027179" cy="55620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8101A-3A99-1EE2-9C27-B5B194FC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4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4531-19A2-23CB-7317-272BAAB4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Counting</a:t>
            </a:r>
            <a:r>
              <a:rPr lang="en-US" dirty="0"/>
              <a:t>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09E8-CADA-9387-E1B8-73427E16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196910"/>
            <a:ext cx="9601196" cy="2678958"/>
          </a:xfrm>
        </p:spPr>
        <p:txBody>
          <a:bodyPr>
            <a:normAutofit fontScale="92500"/>
          </a:bodyPr>
          <a:lstStyle/>
          <a:p>
            <a:r>
              <a:rPr lang="en-US" dirty="0"/>
              <a:t>Counting Sort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care nu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comparații</a:t>
            </a:r>
            <a:r>
              <a:rPr lang="en-US" dirty="0"/>
              <a:t> </a:t>
            </a:r>
            <a:r>
              <a:rPr lang="en-US" dirty="0" err="1"/>
              <a:t>directe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de </a:t>
            </a:r>
            <a:r>
              <a:rPr lang="en-US" dirty="0" err="1"/>
              <a:t>sortat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schimb</a:t>
            </a:r>
            <a:r>
              <a:rPr lang="en-US" dirty="0"/>
              <a:t>, se </a:t>
            </a:r>
            <a:r>
              <a:rPr lang="en-US" dirty="0" err="1"/>
              <a:t>concentrează</a:t>
            </a:r>
            <a:r>
              <a:rPr lang="en-US" dirty="0"/>
              <a:t> pe </a:t>
            </a:r>
            <a:r>
              <a:rPr lang="en-US" dirty="0" err="1"/>
              <a:t>numărarea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organizarea</a:t>
            </a:r>
            <a:r>
              <a:rPr lang="en-US" dirty="0"/>
              <a:t> </a:t>
            </a:r>
            <a:r>
              <a:rPr lang="en-US" dirty="0" err="1"/>
              <a:t>frecvenței</a:t>
            </a:r>
            <a:r>
              <a:rPr lang="en-US" dirty="0"/>
              <a:t> </a:t>
            </a:r>
            <a:r>
              <a:rPr lang="en-US" dirty="0" err="1"/>
              <a:t>aparițiilor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listă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. Cu o </a:t>
            </a:r>
            <a:r>
              <a:rPr lang="en-US" dirty="0" err="1"/>
              <a:t>complexitate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 de O(</a:t>
            </a:r>
            <a:r>
              <a:rPr lang="en-US" dirty="0" err="1"/>
              <a:t>nk</a:t>
            </a:r>
            <a:r>
              <a:rPr lang="en-US" dirty="0"/>
              <a:t>), </a:t>
            </a:r>
            <a:r>
              <a:rPr lang="en-US" dirty="0" err="1"/>
              <a:t>unde</a:t>
            </a:r>
            <a:r>
              <a:rPr lang="en-US" dirty="0"/>
              <a:t> 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k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cifre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caractere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potrivit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 </a:t>
            </a:r>
            <a:r>
              <a:rPr lang="en-US" dirty="0" err="1"/>
              <a:t>întregi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șirurilor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abordare</a:t>
            </a:r>
            <a:r>
              <a:rPr lang="en-US" dirty="0"/>
              <a:t> </a:t>
            </a:r>
            <a:r>
              <a:rPr lang="en-US" dirty="0" err="1"/>
              <a:t>simplificată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face ideal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seturi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date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situații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comparațiile</a:t>
            </a:r>
            <a:r>
              <a:rPr lang="en-US" dirty="0"/>
              <a:t> </a:t>
            </a:r>
            <a:r>
              <a:rPr lang="en-US" dirty="0" err="1"/>
              <a:t>directe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costisitoare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impracticabile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538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0A837-776B-5065-4AB2-376954DC0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35D179-2630-BFDD-E5D6-95424CD1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1F67-5CE1-170B-8871-A4DD2C73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Shell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E02A-666F-933C-0728-DA91ADA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966564"/>
            <a:ext cx="9601196" cy="2909303"/>
          </a:xfrm>
        </p:spPr>
        <p:txBody>
          <a:bodyPr/>
          <a:lstStyle/>
          <a:p>
            <a:r>
              <a:rPr lang="en-US" dirty="0" err="1"/>
              <a:t>Sortează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compararea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interschimbarea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la </a:t>
            </a:r>
            <a:r>
              <a:rPr lang="en-US" dirty="0" err="1"/>
              <a:t>distanțe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reducând</a:t>
            </a:r>
            <a:r>
              <a:rPr lang="en-US" dirty="0"/>
              <a:t> </a:t>
            </a:r>
            <a:r>
              <a:rPr lang="en-US" dirty="0" err="1"/>
              <a:t>treptat</a:t>
            </a:r>
            <a:r>
              <a:rPr lang="en-US" dirty="0"/>
              <a:t> </a:t>
            </a:r>
            <a:r>
              <a:rPr lang="en-US" dirty="0" err="1"/>
              <a:t>distanța</a:t>
            </a:r>
            <a:r>
              <a:rPr lang="en-US" dirty="0"/>
              <a:t> de </a:t>
            </a:r>
            <a:r>
              <a:rPr lang="en-US" dirty="0" err="1"/>
              <a:t>comparare</a:t>
            </a:r>
            <a:r>
              <a:rPr lang="en-US" dirty="0"/>
              <a:t>. Este </a:t>
            </a:r>
            <a:r>
              <a:rPr lang="en-US" dirty="0" err="1"/>
              <a:t>mai</a:t>
            </a:r>
            <a:r>
              <a:rPr lang="en-US" dirty="0"/>
              <a:t> rapid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inserție</a:t>
            </a:r>
            <a:r>
              <a:rPr lang="en-US" dirty="0"/>
              <a:t> </a:t>
            </a:r>
            <a:r>
              <a:rPr lang="en-US" dirty="0" err="1"/>
              <a:t>tradițională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schimburilor</a:t>
            </a:r>
            <a:r>
              <a:rPr lang="en-US" dirty="0"/>
              <a:t> la </a:t>
            </a:r>
            <a:r>
              <a:rPr lang="en-US" dirty="0" err="1"/>
              <a:t>distanțe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. </a:t>
            </a:r>
            <a:r>
              <a:rPr lang="en-US" dirty="0" err="1"/>
              <a:t>Performanța</a:t>
            </a:r>
            <a:r>
              <a:rPr lang="en-US" dirty="0"/>
              <a:t> </a:t>
            </a:r>
            <a:r>
              <a:rPr lang="en-US" dirty="0" err="1"/>
              <a:t>variază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secvenței</a:t>
            </a:r>
            <a:r>
              <a:rPr lang="en-US" dirty="0"/>
              <a:t> de </a:t>
            </a:r>
            <a:r>
              <a:rPr lang="en-US" dirty="0" err="1"/>
              <a:t>distanță</a:t>
            </a:r>
            <a:r>
              <a:rPr lang="en-US" dirty="0"/>
              <a:t>. Se </a:t>
            </a:r>
            <a:r>
              <a:rPr lang="en-US" dirty="0" err="1"/>
              <a:t>adaptează</a:t>
            </a:r>
            <a:r>
              <a:rPr lang="en-US" dirty="0"/>
              <a:t> la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. </a:t>
            </a: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general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O(n^2),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atinge</a:t>
            </a:r>
            <a:r>
              <a:rPr lang="en-US" dirty="0"/>
              <a:t> </a:t>
            </a:r>
            <a:r>
              <a:rPr lang="en-US" dirty="0" err="1"/>
              <a:t>eficiența</a:t>
            </a:r>
            <a:r>
              <a:rPr lang="en-US" dirty="0"/>
              <a:t> O(n log n) a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0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173</TotalTime>
  <Words>596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Proiect sortări</vt:lpstr>
      <vt:lpstr>Sortările prezentate de noi:</vt:lpstr>
      <vt:lpstr>Radix Sort</vt:lpstr>
      <vt:lpstr>PowerPoint Presentation</vt:lpstr>
      <vt:lpstr>Merge Sort</vt:lpstr>
      <vt:lpstr>PowerPoint Presentation</vt:lpstr>
      <vt:lpstr>Counting Sort</vt:lpstr>
      <vt:lpstr>PowerPoint Presentation</vt:lpstr>
      <vt:lpstr>Shell Sort</vt:lpstr>
      <vt:lpstr>PowerPoint Presentation</vt:lpstr>
      <vt:lpstr>Quick Sort</vt:lpstr>
      <vt:lpstr>PowerPoint Presentation</vt:lpstr>
      <vt:lpstr>Heap Sort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sortări</dc:title>
  <dc:creator>ALBERT-IONUT   MOLOCENIUC</dc:creator>
  <cp:lastModifiedBy>ALBERT-IONUT   MOLOCENIUC</cp:lastModifiedBy>
  <cp:revision>5</cp:revision>
  <dcterms:created xsi:type="dcterms:W3CDTF">2024-03-29T19:03:10Z</dcterms:created>
  <dcterms:modified xsi:type="dcterms:W3CDTF">2024-03-29T21:56:21Z</dcterms:modified>
</cp:coreProperties>
</file>