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410A-053E-94DE-00B3-6D822464F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3398-B1D2-42B7-B273-53FE899DA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9A43-52BF-0309-8BC4-8599CF02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95FE-0F0D-460B-A35D-51112EDF2AE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83742-04F3-BD07-3EF5-4C8D3033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076C-9F1F-3E62-A624-BC29C9C6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4CD9-AC03-4151-AE4C-94D59E14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8B86-C1CA-EAC7-97B7-E5FE4663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537CE-3645-77D1-B5D2-992A74F9B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CC69F-5ABE-FE82-4A53-2712BBD9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95FE-0F0D-460B-A35D-51112EDF2AE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37BE8-37EA-50BF-BAE3-944B0B31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1BE3-91D5-B895-9C65-8F8C89C4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4CD9-AC03-4151-AE4C-94D59E14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5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FC754-B527-74D2-152E-81200623E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36A78-53B0-2619-A1B2-72314BC83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18E0B-D436-8FD2-1D01-F77BB837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95FE-0F0D-460B-A35D-51112EDF2AE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E83B8-BB7D-8A55-E3BC-2ABDB5EA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64D1B-C69D-F324-D0C4-8472F36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4CD9-AC03-4151-AE4C-94D59E14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3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47BB-4701-797C-9991-D5DADEA8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B837-A701-D6BC-203E-1FF4687A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0F199-D134-D8CC-1537-9B3E42F3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95FE-0F0D-460B-A35D-51112EDF2AE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B6B2-9A9C-FCCD-35A5-F226F5E0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E64CC-255D-5552-2B7E-AAF814C0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4CD9-AC03-4151-AE4C-94D59E14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6A7A-A0DE-6AA2-2828-913D2B48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3A4F-DACA-C531-7BA3-E1E376CF5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8E42F-8E0E-B968-F311-B8E36F74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95FE-0F0D-460B-A35D-51112EDF2AE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A07A5-754D-8148-91F0-7166E62A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FECEC-7D34-6DF6-9A37-4AEF74E7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4CD9-AC03-4151-AE4C-94D59E14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AB21-6871-E437-1C14-DC78F399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8350-4F30-6F07-16B5-6F580003E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5B99E-C43F-86BD-E9F6-E8723C659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BA6B9-847D-DDB5-4E93-E7B733BF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95FE-0F0D-460B-A35D-51112EDF2AE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3BDAA-DBD2-A52D-BE98-B1BB2465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3242C-BA12-C5B7-1735-CDCBA577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4CD9-AC03-4151-AE4C-94D59E14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7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1CC-1E96-0DB5-5B53-BD4CCC51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E6E43-93C8-5BB6-25B8-96D6D379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07F2B-C862-BA67-9072-D52C3DC32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3FDB5-C18E-3C86-9035-B9B7A26FA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605-F651-D438-33CA-CE4327B99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07025-9E97-7806-7B40-F689FEB7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95FE-0F0D-460B-A35D-51112EDF2AE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4B64A-57A9-C811-328F-579ECBA0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4E53-2791-1704-09DD-305B1570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4CD9-AC03-4151-AE4C-94D59E14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BF00-4C39-2544-2661-78A97833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FC071-B4BE-F7AA-9C46-212E1446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95FE-0F0D-460B-A35D-51112EDF2AE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71FAA-B37D-0281-CAEC-743FF409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0AB48-123C-8CAC-11B0-7471158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4CD9-AC03-4151-AE4C-94D59E14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9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74612-0D1A-054F-13AE-A32F4FD9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95FE-0F0D-460B-A35D-51112EDF2AE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68E13-61F7-3537-DABB-A017B98E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C92D1-2DF2-3481-5FCD-F95FD45F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4CD9-AC03-4151-AE4C-94D59E14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6408-A259-ECF7-99D7-5E675196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FAEA-E710-D0E1-634E-F6F74B972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BC7ED-C34F-03F5-73E4-36E00660B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933DC-6F49-0CD1-3668-5452ABAE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95FE-0F0D-460B-A35D-51112EDF2AE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CDBE1-C658-8FDD-B2F0-ED028B43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29F9-A4A9-6A8D-BE2F-2A88DED5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4CD9-AC03-4151-AE4C-94D59E14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1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3A6B-3771-9919-ECB8-C24F0F58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E511B-1AF2-B04D-2C68-6062BEC0E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87FF-52C6-355F-F246-03D76CE41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D036B-EB03-C5AA-BDED-EA59A036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95FE-0F0D-460B-A35D-51112EDF2AE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46C2C-8E78-29C8-8420-2FF6B1F3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9BBFA-C01C-D453-8938-6383BF97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4CD9-AC03-4151-AE4C-94D59E14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5F7E4-6567-D91D-D6B1-87A4D9D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17CAC-1066-C866-2477-D6B14F313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45C92-4954-644F-81F1-83BA372F3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95FE-0F0D-460B-A35D-51112EDF2AE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2F500-2F28-095E-C1C3-476FAEC87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54CF-AA0C-6274-2269-571A7865A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4CD9-AC03-4151-AE4C-94D59E14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0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lete_binary_tree" TargetMode="External"/><Relationship Id="rId3" Type="http://schemas.openxmlformats.org/officeDocument/2006/relationships/hyperlink" Target="https://en.wikipedia.org/wiki/Data_structure" TargetMode="External"/><Relationship Id="rId7" Type="http://schemas.openxmlformats.org/officeDocument/2006/relationships/hyperlink" Target="https://en.wikipedia.org/wiki/Binary_heap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Heap_(data_structure)" TargetMode="External"/><Relationship Id="rId5" Type="http://schemas.openxmlformats.org/officeDocument/2006/relationships/hyperlink" Target="https://en.wikipedia.org/wiki/Mergeable_heap" TargetMode="External"/><Relationship Id="rId4" Type="http://schemas.openxmlformats.org/officeDocument/2006/relationships/hyperlink" Target="https://en.wikipedia.org/wiki/Priority_queu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DC43-7B34-562C-E134-090077A52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Skew Binomial Heap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578B1-6774-F7EE-8008-146818A9A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Voica</a:t>
            </a:r>
            <a:r>
              <a:rPr lang="en-US" dirty="0"/>
              <a:t> Stefan</a:t>
            </a:r>
          </a:p>
          <a:p>
            <a:pPr algn="r"/>
            <a:r>
              <a:rPr lang="en-US" dirty="0"/>
              <a:t>Moloceniuc Albert</a:t>
            </a:r>
          </a:p>
        </p:txBody>
      </p:sp>
    </p:spTree>
    <p:extLst>
      <p:ext uri="{BB962C8B-B14F-4D97-AF65-F5344CB8AC3E}">
        <p14:creationId xmlns:p14="http://schemas.microsoft.com/office/powerpoint/2010/main" val="113081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8C06-F0DE-6440-F552-73D1AE65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Șterge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0ECC-8494-870A-CAA6-CB22F876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șterge</a:t>
            </a:r>
            <a:r>
              <a:rPr lang="en-US" dirty="0"/>
              <a:t> un element din heap, </a:t>
            </a:r>
            <a:r>
              <a:rPr lang="en-US" dirty="0" err="1"/>
              <a:t>reduceți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la </a:t>
            </a:r>
            <a:r>
              <a:rPr lang="en-US" dirty="0" err="1"/>
              <a:t>infinit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echivalent</a:t>
            </a:r>
            <a:r>
              <a:rPr lang="en-US" dirty="0"/>
              <a:t>, la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mică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element din heap)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ștergeți</a:t>
            </a:r>
            <a:r>
              <a:rPr lang="en-US" dirty="0"/>
              <a:t> </a:t>
            </a:r>
            <a:r>
              <a:rPr lang="en-US" dirty="0" err="1"/>
              <a:t>minimul</a:t>
            </a:r>
            <a:r>
              <a:rPr lang="en-US" dirty="0"/>
              <a:t> din heap.</a:t>
            </a:r>
          </a:p>
        </p:txBody>
      </p:sp>
    </p:spTree>
    <p:extLst>
      <p:ext uri="{BB962C8B-B14F-4D97-AF65-F5344CB8AC3E}">
        <p14:creationId xmlns:p14="http://schemas.microsoft.com/office/powerpoint/2010/main" val="117097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024E-0732-B081-F134-1FA5B3E28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6260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Skew Binomial Heap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9758B-848B-9D93-74B8-DCB59CFE8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 fontScale="85000" lnSpcReduction="20000"/>
          </a:bodyPr>
          <a:lstStyle/>
          <a:p>
            <a:r>
              <a:rPr lang="en-US" sz="1600" u="sng" dirty="0"/>
              <a:t>﻿</a:t>
            </a:r>
          </a:p>
          <a:p>
            <a:endParaRPr lang="en-US" sz="1600" u="sng" dirty="0"/>
          </a:p>
          <a:p>
            <a:pPr algn="just"/>
            <a:r>
              <a:rPr lang="en-US" sz="2300" u="sng" dirty="0" err="1"/>
              <a:t>Inserarea</a:t>
            </a:r>
            <a:r>
              <a:rPr lang="en-US" sz="2300" u="sng" dirty="0"/>
              <a:t> </a:t>
            </a:r>
            <a:r>
              <a:rPr lang="en-US" sz="2300" u="sng" dirty="0" err="1"/>
              <a:t>unui</a:t>
            </a:r>
            <a:r>
              <a:rPr lang="en-US" sz="2300" u="sng" dirty="0"/>
              <a:t> </a:t>
            </a:r>
            <a:r>
              <a:rPr lang="en-US" sz="2300" u="sng" dirty="0" err="1"/>
              <a:t>nou</a:t>
            </a:r>
            <a:r>
              <a:rPr lang="en-US" sz="2300" u="sng" dirty="0"/>
              <a:t> element </a:t>
            </a:r>
            <a:r>
              <a:rPr lang="en-US" sz="2300" u="sng" dirty="0" err="1"/>
              <a:t>într</a:t>
            </a:r>
            <a:r>
              <a:rPr lang="en-US" sz="2300" u="sng" dirty="0"/>
              <a:t>-un heap se </a:t>
            </a:r>
            <a:r>
              <a:rPr lang="en-US" sz="2300" u="sng" dirty="0" err="1"/>
              <a:t>poate</a:t>
            </a:r>
            <a:r>
              <a:rPr lang="en-US" sz="2300" u="sng" dirty="0"/>
              <a:t> face </a:t>
            </a:r>
            <a:r>
              <a:rPr lang="en-US" sz="2300" u="sng" dirty="0" err="1"/>
              <a:t>prin</a:t>
            </a:r>
            <a:r>
              <a:rPr lang="en-US" sz="2300" u="sng" dirty="0"/>
              <a:t> </a:t>
            </a:r>
            <a:r>
              <a:rPr lang="en-US" sz="2300" u="sng" dirty="0" err="1"/>
              <a:t>simpla</a:t>
            </a:r>
            <a:r>
              <a:rPr lang="en-US" sz="2300" u="sng" dirty="0"/>
              <a:t> </a:t>
            </a:r>
            <a:r>
              <a:rPr lang="en-US" sz="2300" u="sng" dirty="0" err="1"/>
              <a:t>crearea</a:t>
            </a:r>
            <a:r>
              <a:rPr lang="en-US" sz="2300" u="sng" dirty="0"/>
              <a:t> </a:t>
            </a:r>
            <a:r>
              <a:rPr lang="en-US" sz="2300" u="sng" dirty="0" err="1"/>
              <a:t>unui</a:t>
            </a:r>
            <a:r>
              <a:rPr lang="en-US" sz="2300" u="sng" dirty="0"/>
              <a:t> </a:t>
            </a:r>
            <a:r>
              <a:rPr lang="en-US" sz="2300" u="sng" dirty="0" err="1"/>
              <a:t>nou</a:t>
            </a:r>
            <a:r>
              <a:rPr lang="en-US" sz="2300" u="sng" dirty="0"/>
              <a:t> heap care </a:t>
            </a:r>
            <a:r>
              <a:rPr lang="en-US" sz="2300" u="sng" dirty="0" err="1"/>
              <a:t>conţine</a:t>
            </a:r>
            <a:r>
              <a:rPr lang="en-US" sz="2300" u="sng" dirty="0"/>
              <a:t> </a:t>
            </a:r>
            <a:r>
              <a:rPr lang="en-US" sz="2300" u="sng" dirty="0" err="1"/>
              <a:t>doar</a:t>
            </a:r>
            <a:r>
              <a:rPr lang="en-US" sz="2300" u="sng" dirty="0"/>
              <a:t> </a:t>
            </a:r>
            <a:r>
              <a:rPr lang="en-US" sz="2300" u="sng" dirty="0" err="1"/>
              <a:t>acest</a:t>
            </a:r>
            <a:r>
              <a:rPr lang="en-US" sz="2300" u="sng" dirty="0"/>
              <a:t> element </a:t>
            </a:r>
            <a:r>
              <a:rPr lang="en-US" sz="2300" u="sng" dirty="0" err="1"/>
              <a:t>şi</a:t>
            </a:r>
            <a:r>
              <a:rPr lang="en-US" sz="2300" u="sng" dirty="0"/>
              <a:t> </a:t>
            </a:r>
            <a:r>
              <a:rPr lang="en-US" sz="2300" u="sng" dirty="0" err="1"/>
              <a:t>apoi</a:t>
            </a:r>
            <a:r>
              <a:rPr lang="en-US" sz="2300" u="sng" dirty="0"/>
              <a:t> </a:t>
            </a:r>
            <a:r>
              <a:rPr lang="en-US" sz="2300" u="sng" dirty="0" err="1"/>
              <a:t>îmbinându</a:t>
            </a:r>
            <a:r>
              <a:rPr lang="en-US" sz="2300" u="sng" dirty="0"/>
              <a:t>-l cu heap- </a:t>
            </a:r>
            <a:r>
              <a:rPr lang="en-US" sz="2300" u="sng" dirty="0" err="1"/>
              <a:t>ul</a:t>
            </a:r>
            <a:r>
              <a:rPr lang="en-US" sz="2300" u="sng" dirty="0"/>
              <a:t> original. Din </a:t>
            </a:r>
            <a:r>
              <a:rPr lang="en-US" sz="2300" u="sng" dirty="0" err="1"/>
              <a:t>cauza</a:t>
            </a:r>
            <a:r>
              <a:rPr lang="en-US" sz="2300" u="sng" dirty="0"/>
              <a:t> </a:t>
            </a:r>
            <a:r>
              <a:rPr lang="en-US" sz="2300" u="sng" dirty="0" err="1"/>
              <a:t>îmbinării</a:t>
            </a:r>
            <a:r>
              <a:rPr lang="en-US" sz="2300" u="sng" dirty="0"/>
              <a:t>, o </a:t>
            </a:r>
            <a:r>
              <a:rPr lang="en-US" sz="2300" u="sng" dirty="0" err="1"/>
              <a:t>singură</a:t>
            </a:r>
            <a:r>
              <a:rPr lang="en-US" sz="2300" u="sng" dirty="0"/>
              <a:t> </a:t>
            </a:r>
            <a:r>
              <a:rPr lang="en-US" sz="2300" u="sng" dirty="0" err="1"/>
              <a:t>inserare</a:t>
            </a:r>
            <a:r>
              <a:rPr lang="en-US" sz="2300" u="sng" dirty="0"/>
              <a:t> </a:t>
            </a:r>
            <a:r>
              <a:rPr lang="en-US" sz="2300" u="sng" dirty="0" err="1"/>
              <a:t>necesită</a:t>
            </a:r>
            <a:r>
              <a:rPr lang="en-US" sz="2300" u="sng" dirty="0"/>
              <a:t> </a:t>
            </a:r>
            <a:r>
              <a:rPr lang="en-US" sz="2300" u="sng" dirty="0" err="1"/>
              <a:t>timpO</a:t>
            </a:r>
            <a:r>
              <a:rPr lang="en-US" sz="2300" u="sng" dirty="0"/>
              <a:t>(log n). Cu </a:t>
            </a:r>
            <a:r>
              <a:rPr lang="en-US" sz="2300" u="sng" dirty="0" err="1"/>
              <a:t>toate</a:t>
            </a:r>
            <a:r>
              <a:rPr lang="en-US" sz="2300" u="sng" dirty="0"/>
              <a:t> </a:t>
            </a:r>
            <a:r>
              <a:rPr lang="en-US" sz="2300" u="sng" dirty="0" err="1"/>
              <a:t>acestea</a:t>
            </a:r>
            <a:r>
              <a:rPr lang="en-US" sz="2300" u="sng" dirty="0"/>
              <a:t>, </a:t>
            </a:r>
            <a:r>
              <a:rPr lang="en-US" sz="2300" u="sng" dirty="0" err="1"/>
              <a:t>acest</a:t>
            </a:r>
            <a:r>
              <a:rPr lang="en-US" sz="2300" u="sng" dirty="0"/>
              <a:t> </a:t>
            </a:r>
            <a:r>
              <a:rPr lang="en-US" sz="2300" u="sng" dirty="0" err="1"/>
              <a:t>lucru</a:t>
            </a:r>
            <a:r>
              <a:rPr lang="en-US" sz="2300" u="sng" dirty="0"/>
              <a:t> </a:t>
            </a:r>
            <a:r>
              <a:rPr lang="en-US" sz="2300" u="sng" dirty="0" err="1"/>
              <a:t>poate</a:t>
            </a:r>
            <a:r>
              <a:rPr lang="en-US" sz="2300" u="sng" dirty="0"/>
              <a:t> fi </a:t>
            </a:r>
            <a:r>
              <a:rPr lang="en-US" sz="2300" u="sng" dirty="0" err="1"/>
              <a:t>accelerat</a:t>
            </a:r>
            <a:r>
              <a:rPr lang="en-US" sz="2300" u="sng" dirty="0"/>
              <a:t> </a:t>
            </a:r>
            <a:r>
              <a:rPr lang="en-US" sz="2300" u="sng" dirty="0" err="1"/>
              <a:t>utilizând</a:t>
            </a:r>
            <a:r>
              <a:rPr lang="en-US" sz="2300" u="sng" dirty="0"/>
              <a:t> o </a:t>
            </a:r>
            <a:r>
              <a:rPr lang="en-US" sz="2300" u="sng" dirty="0" err="1"/>
              <a:t>procedură</a:t>
            </a:r>
            <a:r>
              <a:rPr lang="en-US" sz="2300" u="sng" dirty="0"/>
              <a:t> de </a:t>
            </a:r>
            <a:r>
              <a:rPr lang="en-US" sz="2300" u="sng" dirty="0" err="1"/>
              <a:t>îmbinare</a:t>
            </a:r>
            <a:r>
              <a:rPr lang="en-US" sz="2300" u="sng" dirty="0"/>
              <a:t> care face </a:t>
            </a:r>
            <a:r>
              <a:rPr lang="en-US" sz="2300" u="sng" dirty="0" err="1"/>
              <a:t>scurtături</a:t>
            </a:r>
            <a:r>
              <a:rPr lang="en-US" sz="2300" u="sng" dirty="0"/>
              <a:t> la </a:t>
            </a:r>
            <a:r>
              <a:rPr lang="en-US" sz="2300" u="sng" dirty="0" err="1"/>
              <a:t>îmbinare</a:t>
            </a:r>
            <a:r>
              <a:rPr lang="en-US" sz="2300" u="sng" dirty="0"/>
              <a:t> </a:t>
            </a:r>
            <a:r>
              <a:rPr lang="en-US" sz="2300" u="sng" dirty="0" err="1"/>
              <a:t>după</a:t>
            </a:r>
            <a:r>
              <a:rPr lang="en-US" sz="2300" u="sng" dirty="0"/>
              <a:t> </a:t>
            </a:r>
            <a:r>
              <a:rPr lang="en-US" sz="2300" u="sng" dirty="0" err="1"/>
              <a:t>ce</a:t>
            </a:r>
            <a:r>
              <a:rPr lang="en-US" sz="2300" u="sng" dirty="0"/>
              <a:t> </a:t>
            </a:r>
            <a:r>
              <a:rPr lang="en-US" sz="2300" u="sng" dirty="0" err="1"/>
              <a:t>ajunge</a:t>
            </a:r>
            <a:r>
              <a:rPr lang="en-US" sz="2300" u="sng" dirty="0"/>
              <a:t> la un </a:t>
            </a:r>
            <a:r>
              <a:rPr lang="en-US" sz="2300" u="sng" dirty="0" err="1"/>
              <a:t>punct</a:t>
            </a:r>
            <a:r>
              <a:rPr lang="en-US" sz="2300" u="sng" dirty="0"/>
              <a:t> </a:t>
            </a:r>
            <a:r>
              <a:rPr lang="en-US" sz="2300" u="sng" dirty="0" err="1"/>
              <a:t>în</a:t>
            </a:r>
            <a:r>
              <a:rPr lang="en-US" sz="2300" u="sng" dirty="0"/>
              <a:t> care </a:t>
            </a:r>
            <a:r>
              <a:rPr lang="en-US" sz="2300" u="sng" dirty="0" err="1"/>
              <a:t>doar</a:t>
            </a:r>
            <a:r>
              <a:rPr lang="en-US" sz="2300" u="sng" dirty="0"/>
              <a:t> </a:t>
            </a:r>
            <a:r>
              <a:rPr lang="en-US" sz="2300" u="sng" dirty="0" err="1"/>
              <a:t>unul</a:t>
            </a:r>
            <a:r>
              <a:rPr lang="en-US" sz="2300" u="sng" dirty="0"/>
              <a:t> </a:t>
            </a:r>
            <a:r>
              <a:rPr lang="en-US" sz="2300" u="sng" dirty="0" err="1"/>
              <a:t>dintre</a:t>
            </a:r>
            <a:r>
              <a:rPr lang="en-US" sz="2300" u="sng" dirty="0"/>
              <a:t> </a:t>
            </a:r>
            <a:r>
              <a:rPr lang="en-US" sz="2300" u="sng" dirty="0" err="1"/>
              <a:t>grămezile</a:t>
            </a:r>
            <a:r>
              <a:rPr lang="en-US" sz="2300" u="sng" dirty="0"/>
              <a:t> </a:t>
            </a:r>
            <a:r>
              <a:rPr lang="en-US" sz="2300" u="sng" dirty="0" err="1"/>
              <a:t>îmbinate</a:t>
            </a:r>
            <a:r>
              <a:rPr lang="en-US" sz="2300" u="sng" dirty="0"/>
              <a:t> are </a:t>
            </a:r>
            <a:r>
              <a:rPr lang="en-US" sz="2300" u="sng" dirty="0" err="1"/>
              <a:t>arbori</a:t>
            </a:r>
            <a:r>
              <a:rPr lang="en-US" sz="2300" u="sng" dirty="0"/>
              <a:t> de </a:t>
            </a:r>
            <a:r>
              <a:rPr lang="en-US" sz="2300" u="sng" dirty="0" err="1"/>
              <a:t>ordine</a:t>
            </a:r>
            <a:r>
              <a:rPr lang="en-US" sz="2300" u="sng" dirty="0"/>
              <a:t> </a:t>
            </a:r>
            <a:r>
              <a:rPr lang="en-US" sz="2300" u="sng" dirty="0" err="1"/>
              <a:t>mai</a:t>
            </a:r>
            <a:r>
              <a:rPr lang="en-US" sz="2300" u="sng" dirty="0"/>
              <a:t> mare. Cu </a:t>
            </a:r>
            <a:r>
              <a:rPr lang="en-US" sz="2300" u="sng" dirty="0" err="1"/>
              <a:t>această</a:t>
            </a:r>
            <a:r>
              <a:rPr lang="en-US" sz="2300" u="sng" dirty="0"/>
              <a:t> </a:t>
            </a:r>
            <a:r>
              <a:rPr lang="en-US" sz="2300" u="sng" dirty="0" err="1"/>
              <a:t>accelerare</a:t>
            </a:r>
            <a:r>
              <a:rPr lang="en-US" sz="2300" u="sng" dirty="0"/>
              <a:t>, </a:t>
            </a:r>
            <a:r>
              <a:rPr lang="en-US" sz="2300" u="sng" dirty="0" err="1"/>
              <a:t>într</a:t>
            </a:r>
            <a:r>
              <a:rPr lang="en-US" sz="2300" u="sng" dirty="0"/>
              <a:t>-o </a:t>
            </a:r>
            <a:r>
              <a:rPr lang="en-US" sz="2300" u="sng" dirty="0" err="1"/>
              <a:t>serie</a:t>
            </a:r>
            <a:r>
              <a:rPr lang="en-US" sz="2300" u="sng" dirty="0"/>
              <a:t> </a:t>
            </a:r>
            <a:r>
              <a:rPr lang="en-US" sz="2300" u="sng" dirty="0" err="1"/>
              <a:t>dekinserții</a:t>
            </a:r>
            <a:r>
              <a:rPr lang="en-US" sz="2300" u="sng" dirty="0"/>
              <a:t> consecutive, </a:t>
            </a:r>
            <a:r>
              <a:rPr lang="en-US" sz="2300" u="sng" dirty="0" err="1"/>
              <a:t>timpul</a:t>
            </a:r>
            <a:r>
              <a:rPr lang="en-US" sz="2300" u="sng" dirty="0"/>
              <a:t> total </a:t>
            </a:r>
            <a:r>
              <a:rPr lang="en-US" sz="2300" u="sng" dirty="0" err="1"/>
              <a:t>pentru</a:t>
            </a:r>
            <a:r>
              <a:rPr lang="en-US" sz="2300" u="sng" dirty="0"/>
              <a:t> </a:t>
            </a:r>
            <a:r>
              <a:rPr lang="en-US" sz="2300" u="sng" dirty="0" err="1"/>
              <a:t>inserții</a:t>
            </a:r>
            <a:r>
              <a:rPr lang="en-US" sz="2300" u="sng" dirty="0"/>
              <a:t> </a:t>
            </a:r>
            <a:r>
              <a:rPr lang="en-US" sz="2300" u="sng" dirty="0" err="1"/>
              <a:t>este</a:t>
            </a:r>
            <a:r>
              <a:rPr lang="en-US" sz="2300" u="sng" dirty="0"/>
              <a:t> (k + log n). Un alt mod de a </a:t>
            </a:r>
            <a:r>
              <a:rPr lang="en-US" sz="2300" u="sng" dirty="0" err="1"/>
              <a:t>afirma</a:t>
            </a:r>
            <a:r>
              <a:rPr lang="en-US" sz="2300" u="sng" dirty="0"/>
              <a:t> </a:t>
            </a:r>
            <a:r>
              <a:rPr lang="en-US" sz="2300" u="sng" dirty="0" err="1"/>
              <a:t>acest</a:t>
            </a:r>
            <a:r>
              <a:rPr lang="en-US" sz="2300" u="sng" dirty="0"/>
              <a:t> </a:t>
            </a:r>
            <a:r>
              <a:rPr lang="en-US" sz="2300" u="sng" dirty="0" err="1"/>
              <a:t>lucru</a:t>
            </a:r>
            <a:r>
              <a:rPr lang="en-US" sz="2300" u="sng" dirty="0"/>
              <a:t> </a:t>
            </a:r>
            <a:r>
              <a:rPr lang="en-US" sz="2300" u="sng" dirty="0" err="1"/>
              <a:t>este</a:t>
            </a:r>
            <a:r>
              <a:rPr lang="en-US" sz="2300" u="sng" dirty="0"/>
              <a:t> </a:t>
            </a:r>
            <a:r>
              <a:rPr lang="en-US" sz="2300" u="sng" dirty="0" err="1"/>
              <a:t>că</a:t>
            </a:r>
            <a:r>
              <a:rPr lang="en-US" sz="2300" u="sng" dirty="0"/>
              <a:t> (</a:t>
            </a:r>
            <a:r>
              <a:rPr lang="en-US" sz="2300" u="sng" dirty="0" err="1"/>
              <a:t>după</a:t>
            </a:r>
            <a:endParaRPr lang="en-US" sz="2300" u="sng" dirty="0"/>
          </a:p>
        </p:txBody>
      </p:sp>
    </p:spTree>
    <p:extLst>
      <p:ext uri="{BB962C8B-B14F-4D97-AF65-F5344CB8AC3E}">
        <p14:creationId xmlns:p14="http://schemas.microsoft.com/office/powerpoint/2010/main" val="56069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98AC-A98D-E759-5A1D-EFE68CA4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74" y="840084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O </a:t>
            </a:r>
            <a:r>
              <a:rPr lang="en-US" sz="2200" dirty="0" err="1"/>
              <a:t>grămadă</a:t>
            </a:r>
            <a:r>
              <a:rPr lang="en-US" sz="2200" dirty="0"/>
              <a:t> </a:t>
            </a:r>
            <a:r>
              <a:rPr lang="en-US" sz="2200" dirty="0" err="1"/>
              <a:t>binomială</a:t>
            </a:r>
            <a:r>
              <a:rPr lang="en-US" sz="2200" dirty="0"/>
              <a:t> </a:t>
            </a:r>
            <a:r>
              <a:rPr lang="en-US" sz="2200" dirty="0" err="1"/>
              <a:t>oblică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o </a:t>
            </a:r>
            <a:r>
              <a:rPr lang="en-US" sz="2200" dirty="0" err="1"/>
              <a:t>pădure</a:t>
            </a:r>
            <a:r>
              <a:rPr lang="en-US" sz="2200" dirty="0"/>
              <a:t> de arbore </a:t>
            </a:r>
            <a:r>
              <a:rPr lang="en-US" sz="2200" dirty="0" err="1"/>
              <a:t>binomi</a:t>
            </a:r>
            <a:r>
              <a:rPr lang="en-US" sz="2200" dirty="0"/>
              <a:t> </a:t>
            </a:r>
            <a:r>
              <a:rPr lang="en-US" sz="2200" dirty="0" err="1"/>
              <a:t>deformați</a:t>
            </a:r>
            <a:r>
              <a:rPr lang="en-US" sz="2200" dirty="0"/>
              <a:t>, care sunt </a:t>
            </a:r>
            <a:r>
              <a:rPr lang="en-US" sz="2200" dirty="0" err="1"/>
              <a:t>definiți</a:t>
            </a:r>
            <a:r>
              <a:rPr lang="en-US" sz="2200" dirty="0"/>
              <a:t> </a:t>
            </a:r>
            <a:r>
              <a:rPr lang="en-US" sz="2200" dirty="0" err="1"/>
              <a:t>inductiv</a:t>
            </a:r>
            <a:r>
              <a:rPr lang="en-US" sz="2200" dirty="0"/>
              <a:t>: • Un arbore </a:t>
            </a:r>
            <a:r>
              <a:rPr lang="en-US" sz="2200" dirty="0" err="1"/>
              <a:t>binom</a:t>
            </a:r>
            <a:r>
              <a:rPr lang="en-US" sz="2200" dirty="0"/>
              <a:t> </a:t>
            </a:r>
            <a:r>
              <a:rPr lang="en-US" sz="2200" dirty="0" err="1"/>
              <a:t>oblic</a:t>
            </a:r>
            <a:r>
              <a:rPr lang="en-US" sz="2200" dirty="0"/>
              <a:t> de rang 0 </a:t>
            </a:r>
            <a:r>
              <a:rPr lang="en-US" sz="2200" dirty="0" err="1"/>
              <a:t>este</a:t>
            </a:r>
            <a:r>
              <a:rPr lang="en-US" sz="2200" dirty="0"/>
              <a:t> un nod singleton.</a:t>
            </a:r>
          </a:p>
          <a:p>
            <a:r>
              <a:rPr lang="en-US" sz="2200" dirty="0"/>
              <a:t> Un arbore </a:t>
            </a:r>
            <a:r>
              <a:rPr lang="en-US" sz="2200" dirty="0" err="1"/>
              <a:t>binom</a:t>
            </a:r>
            <a:r>
              <a:rPr lang="en-US" sz="2200" dirty="0"/>
              <a:t> </a:t>
            </a:r>
            <a:r>
              <a:rPr lang="en-US" sz="2200" dirty="0" err="1"/>
              <a:t>oblic</a:t>
            </a:r>
            <a:r>
              <a:rPr lang="en-US" sz="2200" dirty="0"/>
              <a:t> de </a:t>
            </a:r>
            <a:r>
              <a:rPr lang="en-US" sz="2200" dirty="0" err="1"/>
              <a:t>rangr</a:t>
            </a:r>
            <a:r>
              <a:rPr lang="en-US" sz="2200" dirty="0"/>
              <a:t> + 1poate fi </a:t>
            </a:r>
            <a:r>
              <a:rPr lang="en-US" sz="2200" dirty="0" err="1"/>
              <a:t>construit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trei</a:t>
            </a:r>
            <a:r>
              <a:rPr lang="en-US" sz="2200" dirty="0"/>
              <a:t> </a:t>
            </a:r>
            <a:r>
              <a:rPr lang="en-US" sz="2200" dirty="0" err="1"/>
              <a:t>moduri</a:t>
            </a:r>
            <a:r>
              <a:rPr lang="en-US" sz="2200" dirty="0"/>
              <a:t>.</a:t>
            </a:r>
          </a:p>
          <a:p>
            <a:r>
              <a:rPr lang="en-US" sz="2200" dirty="0"/>
              <a:t> Un link </a:t>
            </a:r>
            <a:r>
              <a:rPr lang="en-US" sz="2200" dirty="0" err="1"/>
              <a:t>simplu</a:t>
            </a:r>
            <a:r>
              <a:rPr lang="en-US" sz="2200" dirty="0"/>
              <a:t> </a:t>
            </a:r>
            <a:r>
              <a:rPr lang="en-US" sz="2200" dirty="0" err="1"/>
              <a:t>leagă</a:t>
            </a:r>
            <a:r>
              <a:rPr lang="en-US" sz="2200" dirty="0"/>
              <a:t> </a:t>
            </a:r>
            <a:r>
              <a:rPr lang="en-US" sz="2200" dirty="0" err="1"/>
              <a:t>două</a:t>
            </a:r>
            <a:r>
              <a:rPr lang="en-US" sz="2200" dirty="0"/>
              <a:t> </a:t>
            </a:r>
            <a:r>
              <a:rPr lang="en-US" sz="2200" dirty="0" err="1"/>
              <a:t>rangurirarbore</a:t>
            </a:r>
            <a:r>
              <a:rPr lang="en-US" sz="2200" dirty="0"/>
              <a:t>, </a:t>
            </a:r>
            <a:r>
              <a:rPr lang="en-US" sz="2200" dirty="0" err="1"/>
              <a:t>făcându</a:t>
            </a:r>
            <a:r>
              <a:rPr lang="en-US" sz="2200" dirty="0"/>
              <a:t>-l pe </a:t>
            </a:r>
            <a:r>
              <a:rPr lang="en-US" sz="2200" dirty="0" err="1"/>
              <a:t>unul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fie </a:t>
            </a:r>
            <a:r>
              <a:rPr lang="en-US" sz="2200" dirty="0" err="1"/>
              <a:t>copilul</a:t>
            </a:r>
            <a:r>
              <a:rPr lang="en-US" sz="2200" dirty="0"/>
              <a:t> </a:t>
            </a:r>
            <a:r>
              <a:rPr lang="en-US" sz="2200" dirty="0" err="1"/>
              <a:t>cel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din </a:t>
            </a:r>
            <a:r>
              <a:rPr lang="en-US" sz="2200" dirty="0" err="1"/>
              <a:t>stânga</a:t>
            </a:r>
            <a:r>
              <a:rPr lang="en-US" sz="2200" dirty="0"/>
              <a:t> </a:t>
            </a:r>
            <a:r>
              <a:rPr lang="en-US" sz="2200" dirty="0" err="1"/>
              <a:t>celuilalt</a:t>
            </a:r>
            <a:r>
              <a:rPr lang="en-US" sz="2200" dirty="0"/>
              <a:t>.</a:t>
            </a:r>
          </a:p>
          <a:p>
            <a:r>
              <a:rPr lang="en-US" sz="2200" dirty="0"/>
              <a:t> O </a:t>
            </a:r>
            <a:r>
              <a:rPr lang="en-US" sz="2200" dirty="0" err="1"/>
              <a:t>legătură</a:t>
            </a:r>
            <a:r>
              <a:rPr lang="en-US" sz="2200" dirty="0"/>
              <a:t> </a:t>
            </a:r>
            <a:r>
              <a:rPr lang="en-US" sz="2200" dirty="0" err="1"/>
              <a:t>oblică</a:t>
            </a:r>
            <a:r>
              <a:rPr lang="en-US" sz="2200" dirty="0"/>
              <a:t> de tip A </a:t>
            </a:r>
            <a:r>
              <a:rPr lang="en-US" sz="2200" dirty="0" err="1"/>
              <a:t>leagă</a:t>
            </a:r>
            <a:r>
              <a:rPr lang="en-US" sz="2200" dirty="0"/>
              <a:t> </a:t>
            </a:r>
            <a:r>
              <a:rPr lang="en-US" sz="2200" dirty="0" err="1"/>
              <a:t>trei</a:t>
            </a:r>
            <a:r>
              <a:rPr lang="en-US" sz="2200" dirty="0"/>
              <a:t> arbore. </a:t>
            </a:r>
            <a:r>
              <a:rPr lang="en-US" sz="2200" dirty="0" err="1"/>
              <a:t>Două</a:t>
            </a:r>
            <a:r>
              <a:rPr lang="en-US" sz="2200" dirty="0"/>
              <a:t> </a:t>
            </a:r>
            <a:r>
              <a:rPr lang="en-US" sz="2200" dirty="0" err="1"/>
              <a:t>ranguri</a:t>
            </a:r>
            <a:r>
              <a:rPr lang="en-US" sz="2200" dirty="0"/>
              <a:t> r </a:t>
            </a:r>
            <a:r>
              <a:rPr lang="en-US" sz="2200" dirty="0" err="1"/>
              <a:t>arborei</a:t>
            </a:r>
            <a:r>
              <a:rPr lang="en-US" sz="2200" dirty="0"/>
              <a:t> </a:t>
            </a:r>
            <a:r>
              <a:rPr lang="en-US" sz="2200" dirty="0" err="1"/>
              <a:t>devin</a:t>
            </a:r>
            <a:r>
              <a:rPr lang="en-US" sz="2200" dirty="0"/>
              <a:t> </a:t>
            </a:r>
            <a:r>
              <a:rPr lang="en-US" sz="2200" dirty="0" err="1"/>
              <a:t>copiii</a:t>
            </a:r>
            <a:r>
              <a:rPr lang="en-US" sz="2200" dirty="0"/>
              <a:t> </a:t>
            </a:r>
            <a:r>
              <a:rPr lang="en-US" sz="2200" dirty="0" err="1"/>
              <a:t>unui</a:t>
            </a:r>
            <a:r>
              <a:rPr lang="en-US" sz="2200" dirty="0"/>
              <a:t> arbore de rang 0.</a:t>
            </a:r>
          </a:p>
          <a:p>
            <a:r>
              <a:rPr lang="en-US" sz="2200" dirty="0"/>
              <a:t> O </a:t>
            </a:r>
            <a:r>
              <a:rPr lang="en-US" sz="2200" dirty="0" err="1"/>
              <a:t>legătură</a:t>
            </a:r>
            <a:r>
              <a:rPr lang="en-US" sz="2200" dirty="0"/>
              <a:t> </a:t>
            </a:r>
            <a:r>
              <a:rPr lang="en-US" sz="2200" dirty="0" err="1"/>
              <a:t>oblică</a:t>
            </a:r>
            <a:r>
              <a:rPr lang="en-US" sz="2200" dirty="0"/>
              <a:t> de tip B </a:t>
            </a:r>
            <a:r>
              <a:rPr lang="en-US" sz="2200" dirty="0" err="1"/>
              <a:t>leagă</a:t>
            </a:r>
            <a:r>
              <a:rPr lang="en-US" sz="2200" dirty="0"/>
              <a:t> </a:t>
            </a:r>
            <a:r>
              <a:rPr lang="en-US" sz="2200" dirty="0" err="1"/>
              <a:t>trei</a:t>
            </a:r>
            <a:r>
              <a:rPr lang="en-US" sz="2200" dirty="0"/>
              <a:t> arbore. Un arbore de rang</a:t>
            </a:r>
          </a:p>
          <a:p>
            <a:r>
              <a:rPr lang="en-US" sz="2200" dirty="0"/>
              <a:t>O </a:t>
            </a:r>
            <a:r>
              <a:rPr lang="en-US" sz="2200" dirty="0" err="1"/>
              <a:t>și</a:t>
            </a:r>
            <a:r>
              <a:rPr lang="en-US" sz="2200" dirty="0"/>
              <a:t> un </a:t>
            </a:r>
            <a:r>
              <a:rPr lang="en-US" sz="2200" dirty="0" err="1"/>
              <a:t>rangrcopac</a:t>
            </a:r>
            <a:r>
              <a:rPr lang="en-US" sz="2200" dirty="0"/>
              <a:t> </a:t>
            </a:r>
            <a:r>
              <a:rPr lang="en-US" sz="2200" dirty="0" err="1"/>
              <a:t>devin</a:t>
            </a:r>
            <a:r>
              <a:rPr lang="en-US" sz="2200" dirty="0"/>
              <a:t> </a:t>
            </a:r>
            <a:r>
              <a:rPr lang="en-US" sz="2200" dirty="0" err="1"/>
              <a:t>cei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stângi</a:t>
            </a:r>
            <a:r>
              <a:rPr lang="en-US" sz="2200" dirty="0"/>
              <a:t> </a:t>
            </a:r>
            <a:r>
              <a:rPr lang="en-US" sz="2200" dirty="0" err="1"/>
              <a:t>copii</a:t>
            </a:r>
            <a:r>
              <a:rPr lang="en-US" sz="2200" dirty="0"/>
              <a:t> de alt rang r </a:t>
            </a:r>
            <a:r>
              <a:rPr lang="az-Cyrl-AZ" sz="2200" dirty="0"/>
              <a:t>сорас.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EEC10-4171-86DC-3FC9-B1A79BD76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799" y="4369217"/>
            <a:ext cx="4094545" cy="190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4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D286-181A-EC79-AA11-75EA8ABF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5461"/>
          </a:xfrm>
        </p:spPr>
        <p:txBody>
          <a:bodyPr/>
          <a:lstStyle/>
          <a:p>
            <a:r>
              <a:rPr lang="en-US" dirty="0" err="1"/>
              <a:t>Gasire</a:t>
            </a:r>
            <a:r>
              <a:rPr lang="en-US" dirty="0"/>
              <a:t> minim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7E6D-3112-1AB0-3B8C-21631AA4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﻿O </a:t>
            </a:r>
            <a:r>
              <a:rPr lang="en-US" dirty="0" err="1"/>
              <a:t>grămadă</a:t>
            </a:r>
            <a:r>
              <a:rPr lang="en-US" dirty="0"/>
              <a:t> </a:t>
            </a:r>
            <a:r>
              <a:rPr lang="en-US" dirty="0" err="1"/>
              <a:t>binomială</a:t>
            </a:r>
            <a:r>
              <a:rPr lang="en-US" dirty="0"/>
              <a:t> </a:t>
            </a:r>
            <a:r>
              <a:rPr lang="en-US" dirty="0" err="1"/>
              <a:t>oblică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pădure</a:t>
            </a:r>
            <a:r>
              <a:rPr lang="en-US" dirty="0"/>
              <a:t> de </a:t>
            </a:r>
            <a:r>
              <a:rPr lang="en-US" dirty="0" err="1"/>
              <a:t>copaci</a:t>
            </a:r>
            <a:r>
              <a:rPr lang="en-US" dirty="0"/>
              <a:t> </a:t>
            </a:r>
            <a:r>
              <a:rPr lang="en-US" dirty="0" err="1"/>
              <a:t>binomi</a:t>
            </a:r>
            <a:r>
              <a:rPr lang="en-US" dirty="0"/>
              <a:t> </a:t>
            </a:r>
            <a:r>
              <a:rPr lang="en-US" dirty="0" err="1"/>
              <a:t>deformați</a:t>
            </a:r>
            <a:r>
              <a:rPr lang="en-US" dirty="0"/>
              <a:t>, care sunt </a:t>
            </a:r>
            <a:r>
              <a:rPr lang="en-US" dirty="0" err="1"/>
              <a:t>definiți</a:t>
            </a:r>
            <a:r>
              <a:rPr lang="en-US" dirty="0"/>
              <a:t> </a:t>
            </a:r>
            <a:r>
              <a:rPr lang="en-US" dirty="0" err="1"/>
              <a:t>inductiv</a:t>
            </a:r>
            <a:r>
              <a:rPr lang="en-US" dirty="0"/>
              <a:t>: </a:t>
            </a:r>
          </a:p>
          <a:p>
            <a:r>
              <a:rPr lang="en-US" dirty="0"/>
              <a:t>• Un arbore </a:t>
            </a:r>
            <a:r>
              <a:rPr lang="en-US" dirty="0" err="1"/>
              <a:t>binom</a:t>
            </a:r>
            <a:r>
              <a:rPr lang="en-US" dirty="0"/>
              <a:t> </a:t>
            </a:r>
            <a:r>
              <a:rPr lang="en-US" dirty="0" err="1"/>
              <a:t>oblic</a:t>
            </a:r>
            <a:r>
              <a:rPr lang="en-US" dirty="0"/>
              <a:t> de rang 0 </a:t>
            </a:r>
            <a:r>
              <a:rPr lang="en-US" dirty="0" err="1"/>
              <a:t>este</a:t>
            </a:r>
            <a:r>
              <a:rPr lang="en-US" dirty="0"/>
              <a:t> un nod singleton.</a:t>
            </a:r>
          </a:p>
          <a:p>
            <a:r>
              <a:rPr lang="en-US" dirty="0"/>
              <a:t>Un arbore </a:t>
            </a:r>
            <a:r>
              <a:rPr lang="en-US" dirty="0" err="1"/>
              <a:t>binom</a:t>
            </a:r>
            <a:r>
              <a:rPr lang="en-US" dirty="0"/>
              <a:t> </a:t>
            </a:r>
            <a:r>
              <a:rPr lang="en-US" dirty="0" err="1"/>
              <a:t>oblic</a:t>
            </a:r>
            <a:r>
              <a:rPr lang="en-US" dirty="0"/>
              <a:t> de </a:t>
            </a:r>
            <a:r>
              <a:rPr lang="en-US" dirty="0" err="1"/>
              <a:t>rangr</a:t>
            </a:r>
            <a:r>
              <a:rPr lang="en-US" dirty="0"/>
              <a:t> + 1poate fi </a:t>
            </a:r>
            <a:r>
              <a:rPr lang="en-US" dirty="0" err="1"/>
              <a:t>construit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moduri</a:t>
            </a:r>
            <a:r>
              <a:rPr lang="en-US" dirty="0"/>
              <a:t>.</a:t>
            </a:r>
          </a:p>
          <a:p>
            <a:r>
              <a:rPr lang="en-US" dirty="0"/>
              <a:t> Un link </a:t>
            </a:r>
            <a:r>
              <a:rPr lang="en-US" dirty="0" err="1"/>
              <a:t>simplu</a:t>
            </a:r>
            <a:r>
              <a:rPr lang="en-US" dirty="0"/>
              <a:t> </a:t>
            </a:r>
            <a:r>
              <a:rPr lang="en-US" dirty="0" err="1"/>
              <a:t>leagă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rangurircopaci</a:t>
            </a:r>
            <a:r>
              <a:rPr lang="en-US" dirty="0"/>
              <a:t>, </a:t>
            </a:r>
            <a:r>
              <a:rPr lang="en-US" dirty="0" err="1"/>
              <a:t>făcându</a:t>
            </a:r>
            <a:r>
              <a:rPr lang="en-US" dirty="0"/>
              <a:t>-l pe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copilul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din </a:t>
            </a:r>
            <a:r>
              <a:rPr lang="en-US" dirty="0" err="1"/>
              <a:t>stânga</a:t>
            </a:r>
            <a:r>
              <a:rPr lang="en-US" dirty="0"/>
              <a:t> </a:t>
            </a:r>
            <a:r>
              <a:rPr lang="en-US" dirty="0" err="1"/>
              <a:t>celuilalt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legătură</a:t>
            </a:r>
            <a:r>
              <a:rPr lang="en-US" dirty="0"/>
              <a:t> </a:t>
            </a:r>
            <a:r>
              <a:rPr lang="en-US" dirty="0" err="1"/>
              <a:t>oblică</a:t>
            </a:r>
            <a:r>
              <a:rPr lang="en-US" dirty="0"/>
              <a:t> de tip A </a:t>
            </a:r>
            <a:r>
              <a:rPr lang="en-US" dirty="0" err="1"/>
              <a:t>leagă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copaci</a:t>
            </a:r>
            <a:r>
              <a:rPr lang="en-US" dirty="0"/>
              <a:t>.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rangurir</a:t>
            </a:r>
            <a:r>
              <a:rPr lang="en-US" dirty="0"/>
              <a:t> </a:t>
            </a:r>
            <a:r>
              <a:rPr lang="en-US" dirty="0" err="1"/>
              <a:t>copacii</a:t>
            </a:r>
            <a:r>
              <a:rPr lang="en-US" dirty="0"/>
              <a:t> </a:t>
            </a:r>
            <a:r>
              <a:rPr lang="en-US" dirty="0" err="1"/>
              <a:t>devin</a:t>
            </a:r>
            <a:r>
              <a:rPr lang="en-US" dirty="0"/>
              <a:t> </a:t>
            </a:r>
            <a:r>
              <a:rPr lang="en-US" dirty="0" err="1"/>
              <a:t>copiii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copac</a:t>
            </a:r>
            <a:r>
              <a:rPr lang="en-US" dirty="0"/>
              <a:t> de rang 0.</a:t>
            </a:r>
          </a:p>
          <a:p>
            <a:r>
              <a:rPr lang="en-US" dirty="0"/>
              <a:t>O </a:t>
            </a:r>
            <a:r>
              <a:rPr lang="en-US" dirty="0" err="1"/>
              <a:t>legătură</a:t>
            </a:r>
            <a:r>
              <a:rPr lang="en-US" dirty="0"/>
              <a:t> </a:t>
            </a:r>
            <a:r>
              <a:rPr lang="en-US" dirty="0" err="1"/>
              <a:t>oblică</a:t>
            </a:r>
            <a:r>
              <a:rPr lang="en-US" dirty="0"/>
              <a:t> de tip B </a:t>
            </a:r>
            <a:r>
              <a:rPr lang="en-US" dirty="0" err="1"/>
              <a:t>leagă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copaci</a:t>
            </a:r>
            <a:r>
              <a:rPr lang="en-US" dirty="0"/>
              <a:t>. Un arbore de rang</a:t>
            </a:r>
          </a:p>
          <a:p>
            <a:r>
              <a:rPr lang="en-US" dirty="0"/>
              <a:t>O </a:t>
            </a:r>
            <a:r>
              <a:rPr lang="en-US" dirty="0" err="1"/>
              <a:t>și</a:t>
            </a:r>
            <a:r>
              <a:rPr lang="en-US" dirty="0"/>
              <a:t> un </a:t>
            </a:r>
            <a:r>
              <a:rPr lang="en-US" dirty="0" err="1"/>
              <a:t>rangrcopac</a:t>
            </a:r>
            <a:r>
              <a:rPr lang="en-US" dirty="0"/>
              <a:t> </a:t>
            </a:r>
            <a:r>
              <a:rPr lang="en-US" dirty="0" err="1"/>
              <a:t>devin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stângi</a:t>
            </a:r>
            <a:r>
              <a:rPr lang="en-US" dirty="0"/>
              <a:t> </a:t>
            </a:r>
            <a:r>
              <a:rPr lang="en-US" dirty="0" err="1"/>
              <a:t>copii</a:t>
            </a:r>
            <a:r>
              <a:rPr lang="en-US" dirty="0"/>
              <a:t> de alt </a:t>
            </a:r>
            <a:r>
              <a:rPr lang="en-US" dirty="0" err="1"/>
              <a:t>rangr</a:t>
            </a:r>
            <a:r>
              <a:rPr lang="en-US" dirty="0"/>
              <a:t> </a:t>
            </a:r>
            <a:r>
              <a:rPr lang="az-Cyrl-AZ" dirty="0"/>
              <a:t>сорас.</a:t>
            </a:r>
          </a:p>
        </p:txBody>
      </p:sp>
    </p:spTree>
    <p:extLst>
      <p:ext uri="{BB962C8B-B14F-4D97-AF65-F5344CB8AC3E}">
        <p14:creationId xmlns:p14="http://schemas.microsoft.com/office/powerpoint/2010/main" val="101617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6C4B-8F5F-F936-7634-5C76E414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Îmbinare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ECAA-3CBF-E051-1C85-3BFBE038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grămadă</a:t>
            </a:r>
            <a:r>
              <a:rPr lang="en-US" dirty="0"/>
              <a:t> </a:t>
            </a:r>
            <a:r>
              <a:rPr lang="en-US" dirty="0" err="1"/>
              <a:t>binomială</a:t>
            </a:r>
            <a:r>
              <a:rPr lang="en-US" dirty="0"/>
              <a:t> </a:t>
            </a:r>
            <a:r>
              <a:rPr lang="en-US" dirty="0" err="1"/>
              <a:t>oblică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pădure</a:t>
            </a:r>
            <a:r>
              <a:rPr lang="en-US" dirty="0"/>
              <a:t> de </a:t>
            </a:r>
            <a:r>
              <a:rPr lang="en-US" dirty="0" err="1"/>
              <a:t>copaci</a:t>
            </a:r>
            <a:r>
              <a:rPr lang="en-US" dirty="0"/>
              <a:t> </a:t>
            </a:r>
            <a:r>
              <a:rPr lang="en-US" dirty="0" err="1"/>
              <a:t>binomi</a:t>
            </a:r>
            <a:r>
              <a:rPr lang="en-US" dirty="0"/>
              <a:t> </a:t>
            </a:r>
            <a:r>
              <a:rPr lang="en-US" dirty="0" err="1"/>
              <a:t>deformați</a:t>
            </a:r>
            <a:r>
              <a:rPr lang="en-US" dirty="0"/>
              <a:t>, care sunt </a:t>
            </a:r>
            <a:r>
              <a:rPr lang="en-US" dirty="0" err="1"/>
              <a:t>definiți</a:t>
            </a:r>
            <a:r>
              <a:rPr lang="en-US" dirty="0"/>
              <a:t> </a:t>
            </a:r>
            <a:r>
              <a:rPr lang="en-US" dirty="0" err="1"/>
              <a:t>inductiv</a:t>
            </a:r>
            <a:r>
              <a:rPr lang="en-US" dirty="0"/>
              <a:t>: </a:t>
            </a:r>
          </a:p>
          <a:p>
            <a:r>
              <a:rPr lang="en-US" dirty="0"/>
              <a:t>• Un arbore </a:t>
            </a:r>
            <a:r>
              <a:rPr lang="en-US" dirty="0" err="1"/>
              <a:t>binom</a:t>
            </a:r>
            <a:r>
              <a:rPr lang="en-US" dirty="0"/>
              <a:t> </a:t>
            </a:r>
            <a:r>
              <a:rPr lang="en-US" dirty="0" err="1"/>
              <a:t>oblic</a:t>
            </a:r>
            <a:r>
              <a:rPr lang="en-US" dirty="0"/>
              <a:t> de rang 0 </a:t>
            </a:r>
            <a:r>
              <a:rPr lang="en-US" dirty="0" err="1"/>
              <a:t>este</a:t>
            </a:r>
            <a:r>
              <a:rPr lang="en-US" dirty="0"/>
              <a:t> un nod singleton.</a:t>
            </a:r>
          </a:p>
          <a:p>
            <a:r>
              <a:rPr lang="en-US" dirty="0"/>
              <a:t>Un arbore </a:t>
            </a:r>
            <a:r>
              <a:rPr lang="en-US" dirty="0" err="1"/>
              <a:t>binom</a:t>
            </a:r>
            <a:r>
              <a:rPr lang="en-US" dirty="0"/>
              <a:t> </a:t>
            </a:r>
            <a:r>
              <a:rPr lang="en-US" dirty="0" err="1"/>
              <a:t>oblic</a:t>
            </a:r>
            <a:r>
              <a:rPr lang="en-US" dirty="0"/>
              <a:t> de </a:t>
            </a:r>
            <a:r>
              <a:rPr lang="en-US" dirty="0" err="1"/>
              <a:t>rangr</a:t>
            </a:r>
            <a:r>
              <a:rPr lang="en-US" dirty="0"/>
              <a:t> + 1poate fi </a:t>
            </a:r>
            <a:r>
              <a:rPr lang="en-US" dirty="0" err="1"/>
              <a:t>construit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moduri</a:t>
            </a:r>
            <a:r>
              <a:rPr lang="en-US" dirty="0"/>
              <a:t>.</a:t>
            </a:r>
          </a:p>
          <a:p>
            <a:r>
              <a:rPr lang="en-US" dirty="0"/>
              <a:t>Un link </a:t>
            </a:r>
            <a:r>
              <a:rPr lang="en-US" dirty="0" err="1"/>
              <a:t>simplu</a:t>
            </a:r>
            <a:r>
              <a:rPr lang="en-US" dirty="0"/>
              <a:t> </a:t>
            </a:r>
            <a:r>
              <a:rPr lang="en-US" dirty="0" err="1"/>
              <a:t>leagă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rangurircopaci</a:t>
            </a:r>
            <a:r>
              <a:rPr lang="en-US" dirty="0"/>
              <a:t>, </a:t>
            </a:r>
            <a:r>
              <a:rPr lang="en-US" dirty="0" err="1"/>
              <a:t>făcându</a:t>
            </a:r>
            <a:r>
              <a:rPr lang="en-US" dirty="0"/>
              <a:t>-l pe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copilul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din </a:t>
            </a:r>
            <a:r>
              <a:rPr lang="en-US" dirty="0" err="1"/>
              <a:t>stânga</a:t>
            </a:r>
            <a:r>
              <a:rPr lang="en-US" dirty="0"/>
              <a:t> </a:t>
            </a:r>
            <a:r>
              <a:rPr lang="en-US" dirty="0" err="1"/>
              <a:t>celuilalt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legătură</a:t>
            </a:r>
            <a:r>
              <a:rPr lang="en-US" dirty="0"/>
              <a:t> </a:t>
            </a:r>
            <a:r>
              <a:rPr lang="en-US" dirty="0" err="1"/>
              <a:t>oblică</a:t>
            </a:r>
            <a:r>
              <a:rPr lang="en-US" dirty="0"/>
              <a:t> de tip A </a:t>
            </a:r>
            <a:r>
              <a:rPr lang="en-US" dirty="0" err="1"/>
              <a:t>leagă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copaci</a:t>
            </a:r>
            <a:r>
              <a:rPr lang="en-US" dirty="0"/>
              <a:t>.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rangurir</a:t>
            </a:r>
            <a:r>
              <a:rPr lang="en-US" dirty="0"/>
              <a:t> </a:t>
            </a:r>
            <a:r>
              <a:rPr lang="en-US" dirty="0" err="1"/>
              <a:t>copacii</a:t>
            </a:r>
            <a:r>
              <a:rPr lang="en-US" dirty="0"/>
              <a:t> </a:t>
            </a:r>
            <a:r>
              <a:rPr lang="en-US" dirty="0" err="1"/>
              <a:t>devin</a:t>
            </a:r>
            <a:r>
              <a:rPr lang="en-US" dirty="0"/>
              <a:t> </a:t>
            </a:r>
            <a:r>
              <a:rPr lang="en-US" dirty="0" err="1"/>
              <a:t>copiii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copac</a:t>
            </a:r>
            <a:r>
              <a:rPr lang="en-US" dirty="0"/>
              <a:t> de rang 0.</a:t>
            </a:r>
          </a:p>
          <a:p>
            <a:r>
              <a:rPr lang="en-US" dirty="0"/>
              <a:t>O </a:t>
            </a:r>
            <a:r>
              <a:rPr lang="en-US" dirty="0" err="1"/>
              <a:t>legătură</a:t>
            </a:r>
            <a:r>
              <a:rPr lang="en-US" dirty="0"/>
              <a:t> </a:t>
            </a:r>
            <a:r>
              <a:rPr lang="en-US" dirty="0" err="1"/>
              <a:t>oblică</a:t>
            </a:r>
            <a:r>
              <a:rPr lang="en-US" dirty="0"/>
              <a:t> de tip B </a:t>
            </a:r>
            <a:r>
              <a:rPr lang="en-US" dirty="0" err="1"/>
              <a:t>leagă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copaci</a:t>
            </a:r>
            <a:r>
              <a:rPr lang="en-US" dirty="0"/>
              <a:t>. Un arbore de rang</a:t>
            </a:r>
          </a:p>
          <a:p>
            <a:r>
              <a:rPr lang="en-US" dirty="0"/>
              <a:t>O </a:t>
            </a:r>
            <a:r>
              <a:rPr lang="en-US" dirty="0" err="1"/>
              <a:t>și</a:t>
            </a:r>
            <a:r>
              <a:rPr lang="en-US" dirty="0"/>
              <a:t> un </a:t>
            </a:r>
            <a:r>
              <a:rPr lang="en-US" dirty="0" err="1"/>
              <a:t>rangrcopac</a:t>
            </a:r>
            <a:r>
              <a:rPr lang="en-US" dirty="0"/>
              <a:t> </a:t>
            </a:r>
            <a:r>
              <a:rPr lang="en-US" dirty="0" err="1"/>
              <a:t>devin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stângi</a:t>
            </a:r>
            <a:r>
              <a:rPr lang="en-US" dirty="0"/>
              <a:t> </a:t>
            </a:r>
            <a:r>
              <a:rPr lang="en-US" dirty="0" err="1"/>
              <a:t>copii</a:t>
            </a:r>
            <a:r>
              <a:rPr lang="en-US" dirty="0"/>
              <a:t> de alt </a:t>
            </a:r>
            <a:r>
              <a:rPr lang="en-US" dirty="0" err="1"/>
              <a:t>rangr</a:t>
            </a:r>
            <a:r>
              <a:rPr lang="en-US" dirty="0"/>
              <a:t> </a:t>
            </a:r>
            <a:r>
              <a:rPr lang="az-Cyrl-AZ" dirty="0"/>
              <a:t>сорас.</a:t>
            </a:r>
          </a:p>
        </p:txBody>
      </p:sp>
    </p:spTree>
    <p:extLst>
      <p:ext uri="{BB962C8B-B14F-4D97-AF65-F5344CB8AC3E}">
        <p14:creationId xmlns:p14="http://schemas.microsoft.com/office/powerpoint/2010/main" val="329101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980B-50CD-A4A7-FEEC-0B0F355A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Inserați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CC53-3D30-5DED-4773-BA61A4EE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Creaţi</a:t>
            </a:r>
            <a:r>
              <a:rPr lang="en-US" dirty="0"/>
              <a:t> un arbore </a:t>
            </a:r>
            <a:r>
              <a:rPr lang="en-US" dirty="0" err="1"/>
              <a:t>binom</a:t>
            </a:r>
            <a:r>
              <a:rPr lang="en-US" dirty="0"/>
              <a:t> </a:t>
            </a:r>
            <a:r>
              <a:rPr lang="en-US" dirty="0" err="1"/>
              <a:t>oblic</a:t>
            </a:r>
            <a:r>
              <a:rPr lang="en-US" dirty="0"/>
              <a:t> de rang 0 (un nod singleton), care </a:t>
            </a:r>
            <a:r>
              <a:rPr lang="en-US" dirty="0" err="1"/>
              <a:t>conţine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de </a:t>
            </a:r>
            <a:r>
              <a:rPr lang="en-US" dirty="0" err="1"/>
              <a:t>inserat</a:t>
            </a:r>
            <a:r>
              <a:rPr lang="en-US" dirty="0"/>
              <a:t>.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copaci</a:t>
            </a:r>
            <a:r>
              <a:rPr lang="en-US" dirty="0"/>
              <a:t> din </a:t>
            </a:r>
            <a:r>
              <a:rPr lang="en-US" dirty="0" err="1"/>
              <a:t>grămada</a:t>
            </a:r>
            <a:r>
              <a:rPr lang="en-US" dirty="0"/>
              <a:t> sunt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luați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considerare</a:t>
            </a:r>
            <a:r>
              <a:rPr lang="en-US" dirty="0"/>
              <a:t>:</a:t>
            </a:r>
          </a:p>
          <a:p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amândoi</a:t>
            </a:r>
            <a:r>
              <a:rPr lang="en-US" dirty="0"/>
              <a:t> sunt de </a:t>
            </a:r>
            <a:r>
              <a:rPr lang="en-US" dirty="0" err="1"/>
              <a:t>rangr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efectuați</a:t>
            </a:r>
            <a:r>
              <a:rPr lang="en-US" dirty="0"/>
              <a:t> o </a:t>
            </a:r>
            <a:r>
              <a:rPr lang="en-US" dirty="0" err="1"/>
              <a:t>legătură</a:t>
            </a:r>
            <a:r>
              <a:rPr lang="en-US" dirty="0"/>
              <a:t> </a:t>
            </a:r>
            <a:r>
              <a:rPr lang="en-US" dirty="0" err="1"/>
              <a:t>oblică</a:t>
            </a:r>
            <a:r>
              <a:rPr lang="en-US" dirty="0"/>
              <a:t> cu </a:t>
            </a:r>
            <a:r>
              <a:rPr lang="en-US" dirty="0" err="1"/>
              <a:t>aceşti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arbori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nodul</a:t>
            </a:r>
            <a:r>
              <a:rPr lang="en-US" dirty="0"/>
              <a:t> singleton. </a:t>
            </a:r>
            <a:r>
              <a:rPr lang="en-US" dirty="0" err="1"/>
              <a:t>Arborele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rangr</a:t>
            </a:r>
            <a:r>
              <a:rPr lang="en-US" dirty="0"/>
              <a:t> + 1. </a:t>
            </a:r>
            <a:r>
              <a:rPr lang="en-US" dirty="0" err="1"/>
              <a:t>Deoarece</a:t>
            </a:r>
            <a:r>
              <a:rPr lang="en-US" dirty="0"/>
              <a:t> nu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rangr</a:t>
            </a:r>
            <a:r>
              <a:rPr lang="en-US" dirty="0"/>
              <a:t> + 1arbore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grămada</a:t>
            </a:r>
            <a:r>
              <a:rPr lang="en-US" dirty="0"/>
              <a:t> </a:t>
            </a:r>
            <a:r>
              <a:rPr lang="en-US" dirty="0" err="1"/>
              <a:t>originală</a:t>
            </a:r>
            <a:r>
              <a:rPr lang="en-US" dirty="0"/>
              <a:t>, </a:t>
            </a:r>
            <a:r>
              <a:rPr lang="en-US" dirty="0" err="1"/>
              <a:t>invariantul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păstrat</a:t>
            </a:r>
            <a:r>
              <a:rPr lang="en-US" dirty="0"/>
              <a:t>.</a:t>
            </a:r>
          </a:p>
          <a:p>
            <a:r>
              <a:rPr lang="en-US" dirty="0" err="1"/>
              <a:t>Dacă</a:t>
            </a:r>
            <a:r>
              <a:rPr lang="en-US" dirty="0"/>
              <a:t> sunt de </a:t>
            </a:r>
            <a:r>
              <a:rPr lang="en-US" dirty="0" err="1"/>
              <a:t>ranguri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,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</a:t>
            </a:r>
            <a:r>
              <a:rPr lang="en-US" dirty="0" err="1"/>
              <a:t>adăugați</a:t>
            </a:r>
            <a:r>
              <a:rPr lang="en-US" dirty="0"/>
              <a:t> </a:t>
            </a:r>
            <a:r>
              <a:rPr lang="en-US" dirty="0" err="1"/>
              <a:t>arborele</a:t>
            </a:r>
            <a:r>
              <a:rPr lang="en-US" dirty="0"/>
              <a:t> de rang 0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fruntea</a:t>
            </a:r>
            <a:r>
              <a:rPr lang="en-US" dirty="0"/>
              <a:t> </a:t>
            </a:r>
            <a:r>
              <a:rPr lang="en-US" dirty="0" err="1"/>
              <a:t>listei</a:t>
            </a:r>
            <a:r>
              <a:rPr lang="en-US" dirty="0"/>
              <a:t> de </a:t>
            </a:r>
            <a:r>
              <a:rPr lang="en-US" dirty="0" err="1"/>
              <a:t>rădăcini</a:t>
            </a:r>
            <a:r>
              <a:rPr lang="en-US" dirty="0"/>
              <a:t>.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rădăcini</a:t>
            </a:r>
            <a:r>
              <a:rPr lang="en-US" dirty="0"/>
              <a:t> nu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arbori</a:t>
            </a:r>
            <a:r>
              <a:rPr lang="en-US" dirty="0"/>
              <a:t> de rang </a:t>
            </a:r>
            <a:r>
              <a:rPr lang="en-US" dirty="0" err="1"/>
              <a:t>duplicat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, </a:t>
            </a:r>
            <a:r>
              <a:rPr lang="en-US" dirty="0" err="1"/>
              <a:t>invariantul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încălcat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arbori</a:t>
            </a:r>
            <a:r>
              <a:rPr lang="en-US" dirty="0"/>
              <a:t> de rang 0 </a:t>
            </a:r>
            <a:r>
              <a:rPr lang="en-US" dirty="0" err="1"/>
              <a:t>după</a:t>
            </a:r>
            <a:r>
              <a:rPr lang="en-US" dirty="0"/>
              <a:t>.</a:t>
            </a:r>
          </a:p>
          <a:p>
            <a:r>
              <a:rPr lang="en-US" dirty="0" err="1"/>
              <a:t>Deoarece</a:t>
            </a:r>
            <a:r>
              <a:rPr lang="en-US" dirty="0"/>
              <a:t> 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o </a:t>
            </a:r>
            <a:r>
              <a:rPr lang="en-US" dirty="0" err="1"/>
              <a:t>legătură</a:t>
            </a:r>
            <a:r>
              <a:rPr lang="en-US" dirty="0"/>
              <a:t>,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operație</a:t>
            </a:r>
            <a:r>
              <a:rPr lang="en-US" dirty="0"/>
              <a:t> se </a:t>
            </a:r>
            <a:r>
              <a:rPr lang="en-US" dirty="0" err="1"/>
              <a:t>execută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rău</a:t>
            </a:r>
            <a:r>
              <a:rPr lang="en-US" dirty="0"/>
              <a:t> </a:t>
            </a:r>
            <a:r>
              <a:rPr lang="en-US" dirty="0" err="1"/>
              <a:t>cazO</a:t>
            </a:r>
            <a:r>
              <a:rPr lang="en-US" dirty="0"/>
              <a:t>(1)</a:t>
            </a:r>
            <a:r>
              <a:rPr lang="en-US" dirty="0" err="1"/>
              <a:t>timp</a:t>
            </a:r>
            <a:r>
              <a:rPr lang="en-US" dirty="0"/>
              <a:t>, </a:t>
            </a:r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halei</a:t>
            </a:r>
            <a:r>
              <a:rPr lang="en-US" dirty="0"/>
              <a:t> </a:t>
            </a:r>
            <a:r>
              <a:rPr lang="en-US" dirty="0" err="1"/>
              <a:t>binomiale</a:t>
            </a:r>
            <a:r>
              <a:rPr lang="en-US" dirty="0"/>
              <a:t> care se </a:t>
            </a:r>
            <a:r>
              <a:rPr lang="en-US" dirty="0" err="1"/>
              <a:t>bazează</a:t>
            </a:r>
            <a:r>
              <a:rPr lang="en-US" dirty="0"/>
              <a:t> pe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amortizată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(1) </a:t>
            </a:r>
            <a:r>
              <a:rPr lang="en-US" dirty="0" err="1"/>
              <a:t>legat</a:t>
            </a:r>
            <a:r>
              <a:rPr lang="en-US" dirty="0"/>
              <a:t>, cu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rău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deO</a:t>
            </a:r>
            <a:r>
              <a:rPr lang="en-US" dirty="0"/>
              <a:t>(log n).</a:t>
            </a:r>
          </a:p>
        </p:txBody>
      </p:sp>
    </p:spTree>
    <p:extLst>
      <p:ext uri="{BB962C8B-B14F-4D97-AF65-F5344CB8AC3E}">
        <p14:creationId xmlns:p14="http://schemas.microsoft.com/office/powerpoint/2010/main" val="96247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755B-3BFE-043F-47AF-36AC20E0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Șterge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-min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B607-3004-9C57-9C15-3872CA1C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Creaţi</a:t>
            </a:r>
            <a:r>
              <a:rPr lang="en-US" dirty="0"/>
              <a:t> un arbore </a:t>
            </a:r>
            <a:r>
              <a:rPr lang="en-US" dirty="0" err="1"/>
              <a:t>binom</a:t>
            </a:r>
            <a:r>
              <a:rPr lang="en-US" dirty="0"/>
              <a:t> </a:t>
            </a:r>
            <a:r>
              <a:rPr lang="en-US" dirty="0" err="1"/>
              <a:t>oblic</a:t>
            </a:r>
            <a:r>
              <a:rPr lang="en-US" dirty="0"/>
              <a:t> de rang 0 (un nod singleton), care </a:t>
            </a:r>
            <a:r>
              <a:rPr lang="en-US" dirty="0" err="1"/>
              <a:t>conţine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de </a:t>
            </a:r>
            <a:r>
              <a:rPr lang="en-US" dirty="0" err="1"/>
              <a:t>inserat</a:t>
            </a:r>
            <a:r>
              <a:rPr lang="en-US" dirty="0"/>
              <a:t>.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copaci</a:t>
            </a:r>
            <a:r>
              <a:rPr lang="en-US" dirty="0"/>
              <a:t> din </a:t>
            </a:r>
            <a:r>
              <a:rPr lang="en-US" dirty="0" err="1"/>
              <a:t>grămada</a:t>
            </a:r>
            <a:r>
              <a:rPr lang="en-US" dirty="0"/>
              <a:t> sunt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luați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considerare</a:t>
            </a:r>
            <a:r>
              <a:rPr lang="en-US" dirty="0"/>
              <a:t>:</a:t>
            </a:r>
          </a:p>
          <a:p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amândoi</a:t>
            </a:r>
            <a:r>
              <a:rPr lang="en-US" dirty="0"/>
              <a:t> sunt de </a:t>
            </a:r>
            <a:r>
              <a:rPr lang="en-US" dirty="0" err="1"/>
              <a:t>rangr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efectuați</a:t>
            </a:r>
            <a:r>
              <a:rPr lang="en-US" dirty="0"/>
              <a:t> o </a:t>
            </a:r>
            <a:r>
              <a:rPr lang="en-US" dirty="0" err="1"/>
              <a:t>legătură</a:t>
            </a:r>
            <a:r>
              <a:rPr lang="en-US" dirty="0"/>
              <a:t> </a:t>
            </a:r>
            <a:r>
              <a:rPr lang="en-US" dirty="0" err="1"/>
              <a:t>oblică</a:t>
            </a:r>
            <a:r>
              <a:rPr lang="en-US" dirty="0"/>
              <a:t> cu </a:t>
            </a:r>
            <a:r>
              <a:rPr lang="en-US" dirty="0" err="1"/>
              <a:t>aceşti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arbori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nodul</a:t>
            </a:r>
            <a:r>
              <a:rPr lang="en-US" dirty="0"/>
              <a:t> singleton. </a:t>
            </a:r>
            <a:r>
              <a:rPr lang="en-US" dirty="0" err="1"/>
              <a:t>Arborele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rangr</a:t>
            </a:r>
            <a:r>
              <a:rPr lang="en-US" dirty="0"/>
              <a:t> + 1. </a:t>
            </a:r>
            <a:r>
              <a:rPr lang="en-US" dirty="0" err="1"/>
              <a:t>Deoarece</a:t>
            </a:r>
            <a:r>
              <a:rPr lang="en-US" dirty="0"/>
              <a:t> nu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rangr</a:t>
            </a:r>
            <a:r>
              <a:rPr lang="en-US" dirty="0"/>
              <a:t> + 1arbore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grămada</a:t>
            </a:r>
            <a:r>
              <a:rPr lang="en-US" dirty="0"/>
              <a:t> </a:t>
            </a:r>
            <a:r>
              <a:rPr lang="en-US" dirty="0" err="1"/>
              <a:t>originală</a:t>
            </a:r>
            <a:r>
              <a:rPr lang="en-US" dirty="0"/>
              <a:t>, </a:t>
            </a:r>
            <a:r>
              <a:rPr lang="en-US" dirty="0" err="1"/>
              <a:t>invariantul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păstrat</a:t>
            </a:r>
            <a:r>
              <a:rPr lang="en-US" dirty="0"/>
              <a:t>.</a:t>
            </a:r>
          </a:p>
          <a:p>
            <a:r>
              <a:rPr lang="en-US" dirty="0" err="1"/>
              <a:t>Dacă</a:t>
            </a:r>
            <a:r>
              <a:rPr lang="en-US" dirty="0"/>
              <a:t> sunt de </a:t>
            </a:r>
            <a:r>
              <a:rPr lang="en-US" dirty="0" err="1"/>
              <a:t>ranguri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,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</a:t>
            </a:r>
            <a:r>
              <a:rPr lang="en-US" dirty="0" err="1"/>
              <a:t>adăugați</a:t>
            </a:r>
            <a:r>
              <a:rPr lang="en-US" dirty="0"/>
              <a:t> </a:t>
            </a:r>
            <a:r>
              <a:rPr lang="en-US" dirty="0" err="1"/>
              <a:t>arborele</a:t>
            </a:r>
            <a:r>
              <a:rPr lang="en-US" dirty="0"/>
              <a:t> de rang 0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fruntea</a:t>
            </a:r>
            <a:r>
              <a:rPr lang="en-US" dirty="0"/>
              <a:t> </a:t>
            </a:r>
            <a:r>
              <a:rPr lang="en-US" dirty="0" err="1"/>
              <a:t>listei</a:t>
            </a:r>
            <a:r>
              <a:rPr lang="en-US" dirty="0"/>
              <a:t> de </a:t>
            </a:r>
            <a:r>
              <a:rPr lang="en-US" dirty="0" err="1"/>
              <a:t>rădăcini</a:t>
            </a:r>
            <a:r>
              <a:rPr lang="en-US" dirty="0"/>
              <a:t>.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rădăcini</a:t>
            </a:r>
            <a:r>
              <a:rPr lang="en-US" dirty="0"/>
              <a:t> nu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arbori</a:t>
            </a:r>
            <a:r>
              <a:rPr lang="en-US" dirty="0"/>
              <a:t> de rang </a:t>
            </a:r>
            <a:r>
              <a:rPr lang="en-US" dirty="0" err="1"/>
              <a:t>duplicat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, </a:t>
            </a:r>
            <a:r>
              <a:rPr lang="en-US" dirty="0" err="1"/>
              <a:t>invariantul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încălcat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arbori</a:t>
            </a:r>
            <a:r>
              <a:rPr lang="en-US" dirty="0"/>
              <a:t> de rang 0 </a:t>
            </a:r>
            <a:r>
              <a:rPr lang="en-US" dirty="0" err="1"/>
              <a:t>după</a:t>
            </a:r>
            <a:r>
              <a:rPr lang="en-US" dirty="0"/>
              <a:t>.</a:t>
            </a:r>
          </a:p>
          <a:p>
            <a:r>
              <a:rPr lang="en-US" dirty="0" err="1"/>
              <a:t>Deoarece</a:t>
            </a:r>
            <a:r>
              <a:rPr lang="en-US" dirty="0"/>
              <a:t> 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o </a:t>
            </a:r>
            <a:r>
              <a:rPr lang="en-US" dirty="0" err="1"/>
              <a:t>legătură</a:t>
            </a:r>
            <a:r>
              <a:rPr lang="en-US" dirty="0"/>
              <a:t>,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operație</a:t>
            </a:r>
            <a:r>
              <a:rPr lang="en-US" dirty="0"/>
              <a:t> se </a:t>
            </a:r>
            <a:r>
              <a:rPr lang="en-US" dirty="0" err="1"/>
              <a:t>execută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rău</a:t>
            </a:r>
            <a:r>
              <a:rPr lang="en-US" dirty="0"/>
              <a:t> </a:t>
            </a:r>
            <a:r>
              <a:rPr lang="en-US" dirty="0" err="1"/>
              <a:t>cazO</a:t>
            </a:r>
            <a:r>
              <a:rPr lang="en-US" dirty="0"/>
              <a:t>(1)</a:t>
            </a:r>
            <a:r>
              <a:rPr lang="en-US" dirty="0" err="1"/>
              <a:t>timp</a:t>
            </a:r>
            <a:r>
              <a:rPr lang="en-US" dirty="0"/>
              <a:t>, </a:t>
            </a:r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halei</a:t>
            </a:r>
            <a:r>
              <a:rPr lang="en-US" dirty="0"/>
              <a:t> </a:t>
            </a:r>
            <a:r>
              <a:rPr lang="en-US" dirty="0" err="1"/>
              <a:t>binomiale</a:t>
            </a:r>
            <a:r>
              <a:rPr lang="en-US" dirty="0"/>
              <a:t> care se </a:t>
            </a:r>
            <a:r>
              <a:rPr lang="en-US" dirty="0" err="1"/>
              <a:t>bazează</a:t>
            </a:r>
            <a:r>
              <a:rPr lang="en-US" dirty="0"/>
              <a:t> pe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amortizată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(1) </a:t>
            </a:r>
            <a:r>
              <a:rPr lang="en-US" dirty="0" err="1"/>
              <a:t>legat</a:t>
            </a:r>
            <a:r>
              <a:rPr lang="en-US" dirty="0"/>
              <a:t>, cu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rău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deO</a:t>
            </a:r>
            <a:r>
              <a:rPr lang="en-US" dirty="0"/>
              <a:t>(log n).</a:t>
            </a:r>
          </a:p>
        </p:txBody>
      </p:sp>
    </p:spTree>
    <p:extLst>
      <p:ext uri="{BB962C8B-B14F-4D97-AF65-F5344CB8AC3E}">
        <p14:creationId xmlns:p14="http://schemas.microsoft.com/office/powerpoint/2010/main" val="375884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0048-3BA4-A94F-E959-58D9EE9A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Multumim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!</a:t>
            </a:r>
          </a:p>
        </p:txBody>
      </p:sp>
      <p:pic>
        <p:nvPicPr>
          <p:cNvPr id="2050" name="Picture 2" descr="Pin di Molly Ragland su Star Wars Fan | Mandaloriano">
            <a:extLst>
              <a:ext uri="{FF2B5EF4-FFF2-40B4-BE49-F238E27FC236}">
                <a16:creationId xmlns:a16="http://schemas.microsoft.com/office/drawing/2014/main" id="{8162DD1B-B517-7E85-E2CD-C3E3E9160F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4489" y="2057400"/>
            <a:ext cx="664968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8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9A39-5E87-03E7-68B2-53C944143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Binomial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D25B2-233C-B10E-CEC1-758D68B0F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u="sng" dirty="0" err="1"/>
              <a:t>În</a:t>
            </a:r>
            <a:r>
              <a:rPr lang="en-US" sz="2000" u="sng" dirty="0"/>
              <a:t> </a:t>
            </a:r>
            <a:r>
              <a:rPr lang="en-US" sz="2000" u="sng" dirty="0" err="1">
                <a:hlinkClick r:id="rId2" tooltip="Informatică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informatică</a:t>
            </a:r>
            <a:r>
              <a:rPr lang="en-US" sz="2000" u="sng" dirty="0"/>
              <a:t> , un heap binomial </a:t>
            </a:r>
            <a:r>
              <a:rPr lang="en-US" sz="2000" u="sng" dirty="0" err="1"/>
              <a:t>este</a:t>
            </a:r>
            <a:r>
              <a:rPr lang="en-US" sz="2000" u="sng" dirty="0"/>
              <a:t> o </a:t>
            </a:r>
            <a:r>
              <a:rPr lang="en-US" sz="2000" u="sng" dirty="0" err="1">
                <a:hlinkClick r:id="rId3" tooltip="Structură de d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structură</a:t>
            </a:r>
            <a:r>
              <a:rPr lang="en-US" sz="2000" u="sng" dirty="0">
                <a:hlinkClick r:id="rId3" tooltip="Structură de d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date</a:t>
            </a:r>
            <a:r>
              <a:rPr lang="en-US" sz="2000" u="sng" dirty="0"/>
              <a:t> care </a:t>
            </a:r>
            <a:r>
              <a:rPr lang="en-US" sz="2000" u="sng" dirty="0" err="1"/>
              <a:t>acționează</a:t>
            </a:r>
            <a:r>
              <a:rPr lang="en-US" sz="2000" u="sng" dirty="0"/>
              <a:t> ca o </a:t>
            </a:r>
            <a:r>
              <a:rPr lang="en-US" sz="2000" u="sng" dirty="0" err="1">
                <a:hlinkClick r:id="rId4" tooltip="Coada prioritară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coadă</a:t>
            </a:r>
            <a:r>
              <a:rPr lang="en-US" sz="2000" u="sng" dirty="0">
                <a:hlinkClick r:id="rId4" tooltip="Coada prioritară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u="sng" dirty="0" err="1">
                <a:hlinkClick r:id="rId4" tooltip="Coada prioritară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prioritară</a:t>
            </a:r>
            <a:r>
              <a:rPr lang="en-US" sz="2000" u="sng" dirty="0"/>
              <a:t> . Este un </a:t>
            </a:r>
            <a:r>
              <a:rPr lang="en-US" sz="2000" u="sng" dirty="0" err="1"/>
              <a:t>exemplu</a:t>
            </a:r>
            <a:r>
              <a:rPr lang="en-US" sz="2000" u="sng" dirty="0"/>
              <a:t> de </a:t>
            </a:r>
            <a:r>
              <a:rPr lang="en-US" sz="2000" u="sng" dirty="0" err="1">
                <a:hlinkClick r:id="rId5" tooltip="grămada fuzionabilă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grămada</a:t>
            </a:r>
            <a:r>
              <a:rPr lang="en-US" sz="2000" u="sng" dirty="0">
                <a:hlinkClick r:id="rId5" tooltip="grămada fuzionabilă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u="sng" dirty="0" err="1">
                <a:hlinkClick r:id="rId5" tooltip="grămada fuzionabilă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fuzionabilă</a:t>
            </a:r>
            <a:r>
              <a:rPr lang="en-US" sz="2000" u="sng" dirty="0"/>
              <a:t> (</a:t>
            </a:r>
            <a:r>
              <a:rPr lang="en-US" sz="2000" u="sng" dirty="0" err="1"/>
              <a:t>numită</a:t>
            </a:r>
            <a:r>
              <a:rPr lang="en-US" sz="2000" u="sng" dirty="0"/>
              <a:t> </a:t>
            </a:r>
            <a:r>
              <a:rPr lang="en-US" sz="2000" u="sng" dirty="0" err="1"/>
              <a:t>și</a:t>
            </a:r>
            <a:r>
              <a:rPr lang="en-US" sz="2000" u="sng" dirty="0"/>
              <a:t> heap </a:t>
            </a:r>
            <a:r>
              <a:rPr lang="en-US" sz="2000" u="sng" dirty="0" err="1"/>
              <a:t>fuzionabilă</a:t>
            </a:r>
            <a:r>
              <a:rPr lang="en-US" sz="2000" u="sng" dirty="0"/>
              <a:t>), </a:t>
            </a:r>
            <a:r>
              <a:rPr lang="en-US" sz="2000" u="sng" dirty="0" err="1"/>
              <a:t>deoarece</a:t>
            </a:r>
            <a:r>
              <a:rPr lang="en-US" sz="2000" u="sng" dirty="0"/>
              <a:t> </a:t>
            </a:r>
            <a:r>
              <a:rPr lang="en-US" sz="2000" u="sng" dirty="0" err="1"/>
              <a:t>acceptă</a:t>
            </a:r>
            <a:r>
              <a:rPr lang="en-US" sz="2000" u="sng" dirty="0"/>
              <a:t> </a:t>
            </a:r>
            <a:r>
              <a:rPr lang="en-US" sz="2000" u="sng" dirty="0" err="1"/>
              <a:t>îmbinarea</a:t>
            </a:r>
            <a:r>
              <a:rPr lang="en-US" sz="2000" u="sng" dirty="0"/>
              <a:t> a </a:t>
            </a:r>
            <a:r>
              <a:rPr lang="en-US" sz="2000" u="sng" dirty="0" err="1"/>
              <a:t>două</a:t>
            </a:r>
            <a:r>
              <a:rPr lang="en-US" sz="2000" u="sng" dirty="0"/>
              <a:t> </a:t>
            </a:r>
            <a:r>
              <a:rPr lang="en-US" sz="2000" u="sng" dirty="0" err="1"/>
              <a:t>grămezi</a:t>
            </a:r>
            <a:r>
              <a:rPr lang="en-US" sz="2000" u="sng" dirty="0"/>
              <a:t> </a:t>
            </a:r>
            <a:r>
              <a:rPr lang="en-US" sz="2000" u="sng" dirty="0" err="1"/>
              <a:t>în</a:t>
            </a:r>
            <a:r>
              <a:rPr lang="en-US" sz="2000" u="sng" dirty="0"/>
              <a:t> </a:t>
            </a:r>
            <a:r>
              <a:rPr lang="en-US" sz="2000" u="sng" dirty="0" err="1"/>
              <a:t>timp</a:t>
            </a:r>
            <a:r>
              <a:rPr lang="en-US" sz="2000" u="sng" dirty="0"/>
              <a:t> </a:t>
            </a:r>
            <a:r>
              <a:rPr lang="en-US" sz="2000" u="sng" dirty="0" err="1"/>
              <a:t>logaritmic</a:t>
            </a:r>
            <a:r>
              <a:rPr lang="en-US" sz="2000" u="sng" dirty="0"/>
              <a:t>. Este </a:t>
            </a:r>
            <a:r>
              <a:rPr lang="en-US" sz="2000" u="sng" dirty="0" err="1"/>
              <a:t>implementat</a:t>
            </a:r>
            <a:r>
              <a:rPr lang="en-US" sz="2000" u="sng" dirty="0"/>
              <a:t> ca un </a:t>
            </a:r>
            <a:r>
              <a:rPr lang="en-US" sz="2000" u="sng" dirty="0">
                <a:hlinkClick r:id="rId6" tooltip="Heap (structură de dat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heap</a:t>
            </a:r>
            <a:r>
              <a:rPr lang="en-US" sz="2000" u="sng" dirty="0"/>
              <a:t> similar cu un </a:t>
            </a:r>
            <a:r>
              <a:rPr lang="en-US" sz="2000" u="sng" dirty="0">
                <a:hlinkClick r:id="rId7" tooltip="Morman bin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heap </a:t>
            </a:r>
            <a:r>
              <a:rPr lang="en-US" sz="2000" u="sng" dirty="0" err="1">
                <a:hlinkClick r:id="rId7" tooltip="Morman bin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</a:t>
            </a:r>
            <a:r>
              <a:rPr lang="en-US" sz="2000" u="sng" dirty="0">
                <a:hlinkClick r:id="rId7" tooltip="Morman bin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</a:t>
            </a:r>
            <a:r>
              <a:rPr lang="en-US" sz="2000" u="sng" dirty="0"/>
              <a:t> </a:t>
            </a:r>
            <a:r>
              <a:rPr lang="en-US" sz="2000" u="sng" dirty="0" err="1"/>
              <a:t>dar</a:t>
            </a:r>
            <a:r>
              <a:rPr lang="en-US" sz="2000" u="sng" dirty="0"/>
              <a:t> </a:t>
            </a:r>
            <a:r>
              <a:rPr lang="en-US" sz="2000" u="sng" dirty="0" err="1"/>
              <a:t>folosind</a:t>
            </a:r>
            <a:r>
              <a:rPr lang="en-US" sz="2000" u="sng" dirty="0"/>
              <a:t> o </a:t>
            </a:r>
            <a:r>
              <a:rPr lang="en-US" sz="2000" u="sng" dirty="0" err="1"/>
              <a:t>structură</a:t>
            </a:r>
            <a:r>
              <a:rPr lang="en-US" sz="2000" u="sng" dirty="0"/>
              <a:t> </a:t>
            </a:r>
            <a:r>
              <a:rPr lang="en-US" sz="2000" u="sng" dirty="0" err="1"/>
              <a:t>arborescentă</a:t>
            </a:r>
            <a:r>
              <a:rPr lang="en-US" sz="2000" u="sng" dirty="0"/>
              <a:t> </a:t>
            </a:r>
            <a:r>
              <a:rPr lang="en-US" sz="2000" u="sng" dirty="0" err="1"/>
              <a:t>specială</a:t>
            </a:r>
            <a:r>
              <a:rPr lang="en-US" sz="2000" u="sng" dirty="0"/>
              <a:t>, care </a:t>
            </a:r>
            <a:r>
              <a:rPr lang="en-US" sz="2000" u="sng" dirty="0" err="1"/>
              <a:t>este</a:t>
            </a:r>
            <a:r>
              <a:rPr lang="en-US" sz="2000" u="sng" dirty="0"/>
              <a:t> </a:t>
            </a:r>
            <a:r>
              <a:rPr lang="en-US" sz="2000" u="sng" dirty="0" err="1"/>
              <a:t>diferită</a:t>
            </a:r>
            <a:r>
              <a:rPr lang="en-US" sz="2000" u="sng" dirty="0"/>
              <a:t> de </a:t>
            </a:r>
            <a:r>
              <a:rPr lang="en-US" sz="2000" u="sng" dirty="0" err="1">
                <a:hlinkClick r:id="rId8" tooltip="Arborele binar compl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arborii</a:t>
            </a:r>
            <a:r>
              <a:rPr lang="en-US" sz="2000" u="sng" dirty="0">
                <a:hlinkClick r:id="rId8" tooltip="Arborele binar compl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u="sng" dirty="0" err="1">
                <a:hlinkClick r:id="rId8" tooltip="Arborele binar compl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binari</a:t>
            </a:r>
            <a:r>
              <a:rPr lang="en-US" sz="2000" u="sng" dirty="0">
                <a:hlinkClick r:id="rId8" tooltip="Arborele binar compl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u="sng" dirty="0" err="1">
                <a:hlinkClick r:id="rId8" tooltip="Arborele binar compl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completi</a:t>
            </a:r>
            <a:r>
              <a:rPr lang="en-US" sz="2000" u="sng" dirty="0"/>
              <a:t> </a:t>
            </a:r>
            <a:r>
              <a:rPr lang="en-US" sz="2000" u="sng" dirty="0" err="1"/>
              <a:t>utilizați</a:t>
            </a:r>
            <a:r>
              <a:rPr lang="en-US" sz="2000" u="sng" dirty="0"/>
              <a:t> de </a:t>
            </a:r>
            <a:r>
              <a:rPr lang="en-US" sz="2000" u="sng" dirty="0" err="1"/>
              <a:t>heapurile</a:t>
            </a:r>
            <a:r>
              <a:rPr lang="en-US" sz="2000" u="sng" dirty="0"/>
              <a:t> </a:t>
            </a:r>
            <a:r>
              <a:rPr lang="en-US" sz="2000" u="sng" dirty="0" err="1"/>
              <a:t>binar</a:t>
            </a:r>
            <a:r>
              <a:rPr lang="en-US" sz="2000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34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BB5B-02B3-8117-4D69-353974CC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nux Libertine"/>
              </a:rPr>
              <a:t>Heap binomial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E178-25E1-958D-89B4-0C62CDBA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Un heap binomial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implementat</a:t>
            </a:r>
            <a:r>
              <a:rPr lang="en-US" sz="2000" dirty="0"/>
              <a:t> ca un set de </a:t>
            </a:r>
            <a:r>
              <a:rPr lang="en-US" sz="2000" dirty="0" err="1"/>
              <a:t>arbori</a:t>
            </a:r>
            <a:r>
              <a:rPr lang="en-US" sz="2000" dirty="0"/>
              <a:t> </a:t>
            </a:r>
            <a:r>
              <a:rPr lang="en-US" sz="2000" dirty="0" err="1"/>
              <a:t>binomi</a:t>
            </a:r>
            <a:r>
              <a:rPr lang="en-US" sz="2000" dirty="0"/>
              <a:t> (</a:t>
            </a:r>
            <a:r>
              <a:rPr lang="en-US" sz="2000" dirty="0" err="1"/>
              <a:t>comparați</a:t>
            </a:r>
            <a:r>
              <a:rPr lang="en-US" sz="2000" dirty="0"/>
              <a:t> cu un heap </a:t>
            </a:r>
            <a:r>
              <a:rPr lang="en-US" sz="2000" dirty="0" err="1"/>
              <a:t>binar</a:t>
            </a:r>
            <a:r>
              <a:rPr lang="en-US" sz="2000" dirty="0"/>
              <a:t> , care are forma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singur</a:t>
            </a:r>
            <a:r>
              <a:rPr lang="en-US" sz="2000" dirty="0"/>
              <a:t> arbore </a:t>
            </a:r>
            <a:r>
              <a:rPr lang="en-US" sz="2000" dirty="0" err="1"/>
              <a:t>binar</a:t>
            </a:r>
            <a:r>
              <a:rPr lang="en-US" sz="2000" dirty="0"/>
              <a:t>), care sunt definite </a:t>
            </a:r>
            <a:r>
              <a:rPr lang="en-US" sz="2000" dirty="0" err="1"/>
              <a:t>recursiv</a:t>
            </a:r>
            <a:r>
              <a:rPr lang="en-US" sz="2000" dirty="0"/>
              <a:t> </a:t>
            </a:r>
            <a:r>
              <a:rPr lang="en-US" sz="2000" dirty="0" err="1"/>
              <a:t>după</a:t>
            </a:r>
            <a:r>
              <a:rPr lang="en-US" sz="2000" dirty="0"/>
              <a:t> cum </a:t>
            </a:r>
            <a:r>
              <a:rPr lang="en-US" sz="2000" dirty="0" err="1"/>
              <a:t>urmează</a:t>
            </a:r>
            <a:r>
              <a:rPr lang="en-US" sz="2000" dirty="0"/>
              <a:t>: Un arbore </a:t>
            </a:r>
            <a:r>
              <a:rPr lang="en-US" sz="2000" dirty="0" err="1"/>
              <a:t>binom</a:t>
            </a:r>
            <a:r>
              <a:rPr lang="en-US" sz="2000" dirty="0"/>
              <a:t> de </a:t>
            </a:r>
            <a:r>
              <a:rPr lang="en-US" sz="2000" dirty="0" err="1"/>
              <a:t>ordinul</a:t>
            </a:r>
            <a:r>
              <a:rPr lang="en-US" sz="2000" dirty="0"/>
              <a:t> 0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singur</a:t>
            </a:r>
            <a:r>
              <a:rPr lang="en-US" sz="2000" dirty="0"/>
              <a:t> nod Un arbore </a:t>
            </a:r>
            <a:r>
              <a:rPr lang="en-US" sz="2000" dirty="0" err="1"/>
              <a:t>binom</a:t>
            </a:r>
            <a:r>
              <a:rPr lang="en-US" sz="2000" dirty="0"/>
              <a:t> al </a:t>
            </a:r>
            <a:r>
              <a:rPr lang="en-US" sz="2000" dirty="0" err="1"/>
              <a:t>ordinii</a:t>
            </a:r>
            <a:r>
              <a:rPr lang="en-US" sz="2000" dirty="0"/>
              <a:t> 𝑘 are un nod </a:t>
            </a:r>
            <a:r>
              <a:rPr lang="en-US" sz="2000" dirty="0" err="1"/>
              <a:t>rădăcină</a:t>
            </a:r>
            <a:r>
              <a:rPr lang="en-US" sz="2000" dirty="0"/>
              <a:t> ai </a:t>
            </a:r>
            <a:r>
              <a:rPr lang="en-US" sz="2000" dirty="0" err="1"/>
              <a:t>cărui</a:t>
            </a:r>
            <a:r>
              <a:rPr lang="en-US" sz="2000" dirty="0"/>
              <a:t> </a:t>
            </a:r>
            <a:r>
              <a:rPr lang="en-US" sz="2000" dirty="0" err="1"/>
              <a:t>copii</a:t>
            </a:r>
            <a:r>
              <a:rPr lang="en-US" sz="2000" dirty="0"/>
              <a:t> sunt </a:t>
            </a:r>
            <a:r>
              <a:rPr lang="en-US" sz="2000" dirty="0" err="1"/>
              <a:t>rădăcini</a:t>
            </a:r>
            <a:r>
              <a:rPr lang="en-US" sz="2000" dirty="0"/>
              <a:t> de </a:t>
            </a:r>
            <a:r>
              <a:rPr lang="en-US" sz="2000" dirty="0" err="1"/>
              <a:t>arbori</a:t>
            </a:r>
            <a:r>
              <a:rPr lang="en-US" sz="2000" dirty="0"/>
              <a:t> </a:t>
            </a:r>
            <a:r>
              <a:rPr lang="en-US" sz="2000" dirty="0" err="1"/>
              <a:t>binomi</a:t>
            </a:r>
            <a:r>
              <a:rPr lang="en-US" sz="2000" dirty="0"/>
              <a:t> de </a:t>
            </a:r>
            <a:r>
              <a:rPr lang="en-US" sz="2000" dirty="0" err="1"/>
              <a:t>ordine</a:t>
            </a:r>
            <a:r>
              <a:rPr lang="en-US" sz="2000" dirty="0"/>
              <a:t> 𝑘−1, 𝑘−2  ..., 2, 1, 0 (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această</a:t>
            </a:r>
            <a:r>
              <a:rPr lang="en-US" sz="2000" dirty="0"/>
              <a:t> </a:t>
            </a:r>
            <a:r>
              <a:rPr lang="en-US" sz="2000" dirty="0" err="1"/>
              <a:t>ordine</a:t>
            </a:r>
            <a:r>
              <a:rPr lang="en-US" sz="2000" dirty="0"/>
              <a:t>).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59974C-0EF2-B988-C092-9372053D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28" y="3033865"/>
            <a:ext cx="6629472" cy="36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8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B128-0A39-F9CC-41C7-89985C4C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nux Libertine"/>
              </a:rPr>
              <a:t>Structura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nux Libertine"/>
              </a:rPr>
              <a:t>unui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nux Libertine"/>
              </a:rPr>
              <a:t> heap binomial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F122-9AA5-1C7C-32C8-3EADB838E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heap binomial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implementat</a:t>
            </a:r>
            <a:r>
              <a:rPr lang="en-US" dirty="0"/>
              <a:t> ca un set de </a:t>
            </a:r>
            <a:r>
              <a:rPr lang="en-US" dirty="0" err="1"/>
              <a:t>arbori</a:t>
            </a:r>
            <a:r>
              <a:rPr lang="en-US" dirty="0"/>
              <a:t> </a:t>
            </a:r>
            <a:r>
              <a:rPr lang="en-US" dirty="0" err="1"/>
              <a:t>binomi</a:t>
            </a:r>
            <a:r>
              <a:rPr lang="en-US" dirty="0"/>
              <a:t> care </a:t>
            </a:r>
            <a:r>
              <a:rPr lang="en-US" dirty="0" err="1"/>
              <a:t>satisfac</a:t>
            </a:r>
            <a:r>
              <a:rPr lang="en-US" dirty="0"/>
              <a:t> </a:t>
            </a:r>
            <a:r>
              <a:rPr lang="en-US" dirty="0" err="1"/>
              <a:t>proprietățile</a:t>
            </a:r>
            <a:r>
              <a:rPr lang="en-US" dirty="0"/>
              <a:t> heap </a:t>
            </a:r>
            <a:r>
              <a:rPr lang="en-US" dirty="0" err="1"/>
              <a:t>binomiale</a:t>
            </a:r>
            <a:r>
              <a:rPr lang="en-US" dirty="0"/>
              <a:t>:</a:t>
            </a:r>
          </a:p>
          <a:p>
            <a:r>
              <a:rPr lang="en-US" dirty="0" err="1"/>
              <a:t>Fiecare</a:t>
            </a:r>
            <a:r>
              <a:rPr lang="en-US" dirty="0"/>
              <a:t> arbore </a:t>
            </a:r>
            <a:r>
              <a:rPr lang="en-US" dirty="0" err="1"/>
              <a:t>binom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heap </a:t>
            </a:r>
            <a:r>
              <a:rPr lang="en-US" dirty="0" err="1"/>
              <a:t>respectă</a:t>
            </a:r>
            <a:r>
              <a:rPr lang="en-US" dirty="0"/>
              <a:t> </a:t>
            </a:r>
            <a:r>
              <a:rPr lang="en-US" dirty="0" err="1"/>
              <a:t>proprietatea</a:t>
            </a:r>
            <a:r>
              <a:rPr lang="en-US" dirty="0"/>
              <a:t> minim-heap: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nod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egală</a:t>
            </a:r>
            <a:r>
              <a:rPr lang="en-US" dirty="0"/>
              <a:t> cu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părintelui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.</a:t>
            </a:r>
          </a:p>
          <a:p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un arbore </a:t>
            </a:r>
            <a:r>
              <a:rPr lang="en-US" dirty="0" err="1"/>
              <a:t>binom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ordin</a:t>
            </a:r>
            <a:r>
              <a:rPr lang="en-US" dirty="0"/>
              <a:t>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ordinul</a:t>
            </a:r>
            <a:r>
              <a:rPr lang="en-US" dirty="0"/>
              <a:t> zero.</a:t>
            </a:r>
          </a:p>
          <a:p>
            <a:r>
              <a:rPr lang="en-US" dirty="0"/>
              <a:t>Prima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asigură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rădăcina</a:t>
            </a:r>
            <a:r>
              <a:rPr lang="en-US" dirty="0"/>
              <a:t> </a:t>
            </a:r>
            <a:r>
              <a:rPr lang="en-US" dirty="0" err="1"/>
              <a:t>fiecărui</a:t>
            </a:r>
            <a:r>
              <a:rPr lang="en-US" dirty="0"/>
              <a:t> arbore </a:t>
            </a:r>
            <a:r>
              <a:rPr lang="en-US" dirty="0" err="1"/>
              <a:t>binom</a:t>
            </a:r>
            <a:r>
              <a:rPr lang="en-US" dirty="0"/>
              <a:t> </a:t>
            </a:r>
            <a:r>
              <a:rPr lang="en-US" dirty="0" err="1"/>
              <a:t>conține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mică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din arbore. </a:t>
            </a:r>
            <a:r>
              <a:rPr lang="en-US" dirty="0" err="1"/>
              <a:t>Rezultă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mică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din </a:t>
            </a:r>
            <a:r>
              <a:rPr lang="en-US" dirty="0" err="1"/>
              <a:t>întreaga</a:t>
            </a:r>
            <a:r>
              <a:rPr lang="en-US" dirty="0"/>
              <a:t> </a:t>
            </a:r>
            <a:r>
              <a:rPr lang="en-US" dirty="0" err="1"/>
              <a:t>grămadă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rădăcini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143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DAB4A-A20B-EF19-8686-ACF9E515B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364" y="1181924"/>
            <a:ext cx="5182323" cy="4334480"/>
          </a:xfrm>
        </p:spPr>
      </p:pic>
    </p:spTree>
    <p:extLst>
      <p:ext uri="{BB962C8B-B14F-4D97-AF65-F5344CB8AC3E}">
        <p14:creationId xmlns:p14="http://schemas.microsoft.com/office/powerpoint/2010/main" val="112777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948-FFB3-BB18-097C-91BA4786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nux Libertine"/>
              </a:rPr>
              <a:t>Implementare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2FDA-F12F-65D3-19AD-BFE5AEDD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Deoarece</a:t>
            </a:r>
            <a:r>
              <a:rPr lang="en-US" sz="2000" dirty="0"/>
              <a:t> </a:t>
            </a:r>
            <a:r>
              <a:rPr lang="en-US" sz="2000" dirty="0" err="1"/>
              <a:t>nicio</a:t>
            </a:r>
            <a:r>
              <a:rPr lang="en-US" sz="2000" dirty="0"/>
              <a:t> </a:t>
            </a:r>
            <a:r>
              <a:rPr lang="en-US" sz="2000" dirty="0" err="1"/>
              <a:t>operațiune</a:t>
            </a:r>
            <a:r>
              <a:rPr lang="en-US" sz="2000" dirty="0"/>
              <a:t> nu </a:t>
            </a:r>
            <a:r>
              <a:rPr lang="en-US" sz="2000" dirty="0" err="1"/>
              <a:t>necesită</a:t>
            </a:r>
            <a:r>
              <a:rPr lang="en-US" sz="2000" dirty="0"/>
              <a:t> </a:t>
            </a:r>
            <a:r>
              <a:rPr lang="en-US" sz="2000" dirty="0" err="1"/>
              <a:t>acces</a:t>
            </a:r>
            <a:r>
              <a:rPr lang="en-US" sz="2000" dirty="0"/>
              <a:t> </a:t>
            </a:r>
            <a:r>
              <a:rPr lang="en-US" sz="2000" dirty="0" err="1"/>
              <a:t>aleatoriu</a:t>
            </a:r>
            <a:r>
              <a:rPr lang="en-US" sz="2000" dirty="0"/>
              <a:t> la </a:t>
            </a:r>
            <a:r>
              <a:rPr lang="en-US" sz="2000" dirty="0" err="1"/>
              <a:t>nodurile</a:t>
            </a:r>
            <a:r>
              <a:rPr lang="en-US" sz="2000" dirty="0"/>
              <a:t> </a:t>
            </a:r>
            <a:r>
              <a:rPr lang="en-US" sz="2000" dirty="0" err="1"/>
              <a:t>rădăcină</a:t>
            </a:r>
            <a:r>
              <a:rPr lang="en-US" sz="2000" dirty="0"/>
              <a:t> ale </a:t>
            </a:r>
            <a:r>
              <a:rPr lang="en-US" sz="2000" dirty="0" err="1"/>
              <a:t>arborilor</a:t>
            </a:r>
            <a:r>
              <a:rPr lang="en-US" sz="2000" dirty="0"/>
              <a:t> </a:t>
            </a:r>
            <a:r>
              <a:rPr lang="en-US" sz="2000" dirty="0" err="1"/>
              <a:t>binomi</a:t>
            </a:r>
            <a:r>
              <a:rPr lang="en-US" sz="2000" dirty="0"/>
              <a:t>, </a:t>
            </a:r>
            <a:r>
              <a:rPr lang="en-US" sz="2000" dirty="0" err="1"/>
              <a:t>rădăcinile</a:t>
            </a:r>
            <a:r>
              <a:rPr lang="en-US" sz="2000" dirty="0"/>
              <a:t> </a:t>
            </a:r>
            <a:r>
              <a:rPr lang="en-US" sz="2000" dirty="0" err="1"/>
              <a:t>arborilor</a:t>
            </a:r>
            <a:r>
              <a:rPr lang="en-US" sz="2000" dirty="0"/>
              <a:t> </a:t>
            </a:r>
            <a:r>
              <a:rPr lang="en-US" sz="2000" dirty="0" err="1"/>
              <a:t>binomi</a:t>
            </a:r>
            <a:r>
              <a:rPr lang="en-US" sz="2000" dirty="0"/>
              <a:t> pot fi </a:t>
            </a:r>
            <a:r>
              <a:rPr lang="en-US" sz="2000" dirty="0" err="1"/>
              <a:t>stocate</a:t>
            </a:r>
            <a:r>
              <a:rPr lang="en-US" sz="2000" dirty="0"/>
              <a:t> </a:t>
            </a:r>
            <a:r>
              <a:rPr lang="en-US" sz="2000" dirty="0" err="1"/>
              <a:t>într</a:t>
            </a:r>
            <a:r>
              <a:rPr lang="en-US" sz="2000" dirty="0"/>
              <a:t>-o </a:t>
            </a:r>
            <a:r>
              <a:rPr lang="en-US" sz="2000" dirty="0" err="1"/>
              <a:t>listă</a:t>
            </a:r>
            <a:r>
              <a:rPr lang="en-US" sz="2000" dirty="0"/>
              <a:t> </a:t>
            </a:r>
            <a:r>
              <a:rPr lang="en-US" sz="2000" dirty="0" err="1"/>
              <a:t>legată</a:t>
            </a:r>
            <a:r>
              <a:rPr lang="en-US" sz="2000" dirty="0"/>
              <a:t> , </a:t>
            </a:r>
            <a:r>
              <a:rPr lang="en-US" sz="2000" dirty="0" err="1"/>
              <a:t>ordonată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ordinea</a:t>
            </a:r>
            <a:r>
              <a:rPr lang="en-US" sz="2000" dirty="0"/>
              <a:t> </a:t>
            </a:r>
            <a:r>
              <a:rPr lang="en-US" sz="2000" dirty="0" err="1"/>
              <a:t>crescătoare</a:t>
            </a:r>
            <a:r>
              <a:rPr lang="en-US" sz="2000" dirty="0"/>
              <a:t> a </a:t>
            </a:r>
            <a:r>
              <a:rPr lang="en-US" sz="2000" dirty="0" err="1"/>
              <a:t>arborelui</a:t>
            </a:r>
            <a:r>
              <a:rPr lang="en-US" sz="2000" dirty="0"/>
              <a:t>. </a:t>
            </a:r>
            <a:r>
              <a:rPr lang="en-US" sz="2000" dirty="0" err="1"/>
              <a:t>Deoarece</a:t>
            </a:r>
            <a:r>
              <a:rPr lang="en-US" sz="2000" dirty="0"/>
              <a:t> </a:t>
            </a:r>
            <a:r>
              <a:rPr lang="en-US" sz="2000" dirty="0" err="1"/>
              <a:t>numărul</a:t>
            </a:r>
            <a:r>
              <a:rPr lang="en-US" sz="2000" dirty="0"/>
              <a:t> de </a:t>
            </a:r>
            <a:r>
              <a:rPr lang="en-US" sz="2000" dirty="0" err="1"/>
              <a:t>copii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nod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variabil</a:t>
            </a:r>
            <a:r>
              <a:rPr lang="en-US" sz="2000" dirty="0"/>
              <a:t>, nu </a:t>
            </a:r>
            <a:r>
              <a:rPr lang="en-US" sz="2000" dirty="0" err="1"/>
              <a:t>funcționează</a:t>
            </a:r>
            <a:r>
              <a:rPr lang="en-US" sz="2000" dirty="0"/>
              <a:t> bine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nod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aibă</a:t>
            </a:r>
            <a:r>
              <a:rPr lang="en-US" sz="2000" dirty="0"/>
              <a:t> </a:t>
            </a:r>
            <a:r>
              <a:rPr lang="en-US" sz="2000" dirty="0" err="1"/>
              <a:t>legături</a:t>
            </a:r>
            <a:r>
              <a:rPr lang="en-US" sz="2000" dirty="0"/>
              <a:t> separate </a:t>
            </a:r>
            <a:r>
              <a:rPr lang="en-US" sz="2000" dirty="0" err="1"/>
              <a:t>către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copiii</a:t>
            </a:r>
            <a:r>
              <a:rPr lang="en-US" sz="2000" dirty="0"/>
              <a:t> </a:t>
            </a:r>
            <a:r>
              <a:rPr lang="en-US" sz="2000" dirty="0" err="1"/>
              <a:t>săi</a:t>
            </a:r>
            <a:r>
              <a:rPr lang="en-US" sz="2000" dirty="0"/>
              <a:t>, </a:t>
            </a:r>
            <a:r>
              <a:rPr lang="en-US" sz="2000" dirty="0" err="1"/>
              <a:t>așa</a:t>
            </a:r>
            <a:r>
              <a:rPr lang="en-US" sz="2000" dirty="0"/>
              <a:t> cum </a:t>
            </a:r>
            <a:r>
              <a:rPr lang="en-US" sz="2000" dirty="0" err="1"/>
              <a:t>ar</a:t>
            </a:r>
            <a:r>
              <a:rPr lang="en-US" sz="2000" dirty="0"/>
              <a:t> fi </a:t>
            </a:r>
            <a:r>
              <a:rPr lang="en-US" sz="2000" dirty="0" err="1"/>
              <a:t>comun</a:t>
            </a:r>
            <a:r>
              <a:rPr lang="en-US" sz="2000" dirty="0"/>
              <a:t> </a:t>
            </a:r>
            <a:r>
              <a:rPr lang="en-US" sz="2000" dirty="0" err="1"/>
              <a:t>într</a:t>
            </a:r>
            <a:r>
              <a:rPr lang="en-US" sz="2000" dirty="0"/>
              <a:t>-un arbore </a:t>
            </a:r>
            <a:r>
              <a:rPr lang="en-US" sz="2000" dirty="0" err="1"/>
              <a:t>binar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 </a:t>
            </a:r>
            <a:r>
              <a:rPr lang="en-US" sz="2000" dirty="0" err="1"/>
              <a:t>schimb</a:t>
            </a:r>
            <a:r>
              <a:rPr lang="en-US" sz="2000" dirty="0"/>
              <a:t>,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posibil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se </a:t>
            </a:r>
            <a:r>
              <a:rPr lang="en-US" sz="2000" dirty="0" err="1"/>
              <a:t>implementeze</a:t>
            </a:r>
            <a:r>
              <a:rPr lang="en-US" sz="2000" dirty="0"/>
              <a:t> </a:t>
            </a:r>
            <a:r>
              <a:rPr lang="en-US" sz="2000" dirty="0" err="1"/>
              <a:t>acest</a:t>
            </a:r>
            <a:r>
              <a:rPr lang="en-US" sz="2000" dirty="0"/>
              <a:t> arbore </a:t>
            </a:r>
            <a:r>
              <a:rPr lang="en-US" sz="2000" dirty="0" err="1"/>
              <a:t>folosind</a:t>
            </a:r>
            <a:r>
              <a:rPr lang="en-US" sz="2000" dirty="0"/>
              <a:t> link-</a:t>
            </a:r>
            <a:r>
              <a:rPr lang="en-US" sz="2000" dirty="0" err="1"/>
              <a:t>uri</a:t>
            </a:r>
            <a:r>
              <a:rPr lang="en-US" sz="2000" dirty="0"/>
              <a:t> de la </a:t>
            </a:r>
            <a:r>
              <a:rPr lang="en-US" sz="2000" dirty="0" err="1"/>
              <a:t>fiecare</a:t>
            </a:r>
            <a:r>
              <a:rPr lang="en-US" sz="2000" dirty="0"/>
              <a:t> nod </a:t>
            </a:r>
            <a:r>
              <a:rPr lang="en-US" sz="2000" dirty="0" err="1"/>
              <a:t>către</a:t>
            </a:r>
            <a:r>
              <a:rPr lang="en-US" sz="2000" dirty="0"/>
              <a:t> </a:t>
            </a:r>
            <a:r>
              <a:rPr lang="en-US" sz="2000" dirty="0" err="1"/>
              <a:t>copilul</a:t>
            </a:r>
            <a:r>
              <a:rPr lang="en-US" sz="2000" dirty="0"/>
              <a:t> </a:t>
            </a:r>
            <a:r>
              <a:rPr lang="en-US" sz="2000" dirty="0" err="1"/>
              <a:t>său</a:t>
            </a:r>
            <a:r>
              <a:rPr lang="en-US" sz="2000" dirty="0"/>
              <a:t> de </a:t>
            </a:r>
            <a:r>
              <a:rPr lang="en-US" sz="2000" dirty="0" err="1"/>
              <a:t>ordinul</a:t>
            </a:r>
            <a:r>
              <a:rPr lang="en-US" sz="2000" dirty="0"/>
              <a:t>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înalt</a:t>
            </a:r>
            <a:r>
              <a:rPr lang="en-US" sz="2000" dirty="0"/>
              <a:t> din arbore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către</a:t>
            </a:r>
            <a:r>
              <a:rPr lang="en-US" sz="2000" dirty="0"/>
              <a:t> </a:t>
            </a:r>
            <a:r>
              <a:rPr lang="en-US" sz="2000" dirty="0" err="1"/>
              <a:t>fratele</a:t>
            </a:r>
            <a:r>
              <a:rPr lang="en-US" sz="2000" dirty="0"/>
              <a:t> </a:t>
            </a:r>
            <a:r>
              <a:rPr lang="en-US" sz="2000" dirty="0" err="1"/>
              <a:t>său</a:t>
            </a:r>
            <a:r>
              <a:rPr lang="en-US" sz="2000" dirty="0"/>
              <a:t> din </a:t>
            </a:r>
            <a:r>
              <a:rPr lang="en-US" sz="2000" dirty="0" err="1"/>
              <a:t>următorul</a:t>
            </a:r>
            <a:r>
              <a:rPr lang="en-US" sz="2000" dirty="0"/>
              <a:t> </a:t>
            </a:r>
            <a:r>
              <a:rPr lang="en-US" sz="2000" dirty="0" err="1"/>
              <a:t>ordin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mic </a:t>
            </a:r>
            <a:r>
              <a:rPr lang="en-US" sz="2000" dirty="0" err="1"/>
              <a:t>decât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. </a:t>
            </a:r>
            <a:r>
              <a:rPr lang="en-US" sz="2000" dirty="0" err="1"/>
              <a:t>Acești</a:t>
            </a:r>
            <a:r>
              <a:rPr lang="en-US" sz="2000" dirty="0"/>
              <a:t> </a:t>
            </a:r>
            <a:r>
              <a:rPr lang="en-US" sz="2000" dirty="0" err="1"/>
              <a:t>indicatori</a:t>
            </a:r>
            <a:r>
              <a:rPr lang="en-US" sz="2000" dirty="0"/>
              <a:t> </a:t>
            </a:r>
            <a:r>
              <a:rPr lang="en-US" sz="2000" dirty="0" err="1"/>
              <a:t>frați</a:t>
            </a:r>
            <a:r>
              <a:rPr lang="en-US" sz="2000" dirty="0"/>
              <a:t> pot fi </a:t>
            </a:r>
            <a:r>
              <a:rPr lang="en-US" sz="2000" dirty="0" err="1"/>
              <a:t>interpretați</a:t>
            </a:r>
            <a:r>
              <a:rPr lang="en-US" sz="2000" dirty="0"/>
              <a:t> ca </a:t>
            </a:r>
            <a:r>
              <a:rPr lang="en-US" sz="2000" dirty="0" err="1"/>
              <a:t>următorii</a:t>
            </a:r>
            <a:r>
              <a:rPr lang="en-US" sz="2000" dirty="0"/>
              <a:t> </a:t>
            </a:r>
            <a:r>
              <a:rPr lang="en-US" sz="2000" dirty="0" err="1"/>
              <a:t>indicatori</a:t>
            </a:r>
            <a:r>
              <a:rPr lang="en-US" sz="2000" dirty="0"/>
              <a:t> </a:t>
            </a:r>
            <a:r>
              <a:rPr lang="en-US" sz="2000" dirty="0" err="1"/>
              <a:t>dintr</a:t>
            </a:r>
            <a:r>
              <a:rPr lang="en-US" sz="2000" dirty="0"/>
              <a:t>-o </a:t>
            </a:r>
            <a:r>
              <a:rPr lang="en-US" sz="2000" dirty="0" err="1"/>
              <a:t>listă</a:t>
            </a:r>
            <a:r>
              <a:rPr lang="en-US" sz="2000" dirty="0"/>
              <a:t> </a:t>
            </a:r>
            <a:r>
              <a:rPr lang="en-US" sz="2000" dirty="0" err="1"/>
              <a:t>legată</a:t>
            </a:r>
            <a:r>
              <a:rPr lang="en-US" sz="2000" dirty="0"/>
              <a:t> de </a:t>
            </a:r>
            <a:r>
              <a:rPr lang="en-US" sz="2000" dirty="0" err="1"/>
              <a:t>copii</a:t>
            </a:r>
            <a:r>
              <a:rPr lang="en-US" sz="2000" dirty="0"/>
              <a:t> ai </a:t>
            </a:r>
            <a:r>
              <a:rPr lang="en-US" sz="2000" dirty="0" err="1"/>
              <a:t>fiecărui</a:t>
            </a:r>
            <a:r>
              <a:rPr lang="en-US" sz="2000" dirty="0"/>
              <a:t> nod, </a:t>
            </a:r>
            <a:r>
              <a:rPr lang="en-US" sz="2000" dirty="0" err="1"/>
              <a:t>dar</a:t>
            </a:r>
            <a:r>
              <a:rPr lang="en-US" sz="2000" dirty="0"/>
              <a:t> cu </a:t>
            </a:r>
            <a:r>
              <a:rPr lang="en-US" sz="2000" dirty="0" err="1"/>
              <a:t>ordinea</a:t>
            </a:r>
            <a:r>
              <a:rPr lang="en-US" sz="2000" dirty="0"/>
              <a:t> </a:t>
            </a:r>
            <a:r>
              <a:rPr lang="en-US" sz="2000" dirty="0" err="1"/>
              <a:t>opusă</a:t>
            </a:r>
            <a:r>
              <a:rPr lang="en-US" sz="2000" dirty="0"/>
              <a:t> a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rădăcini</a:t>
            </a:r>
            <a:r>
              <a:rPr lang="en-US" sz="2000" dirty="0"/>
              <a:t> legate: de la </a:t>
            </a:r>
            <a:r>
              <a:rPr lang="en-US" sz="2000" dirty="0" err="1"/>
              <a:t>cea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 la </a:t>
            </a:r>
            <a:r>
              <a:rPr lang="en-US" sz="2000" dirty="0" err="1"/>
              <a:t>cea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mică</a:t>
            </a:r>
            <a:r>
              <a:rPr lang="en-US" sz="2000" dirty="0"/>
              <a:t> </a:t>
            </a:r>
            <a:r>
              <a:rPr lang="en-US" sz="2000" dirty="0" err="1"/>
              <a:t>ordine</a:t>
            </a:r>
            <a:r>
              <a:rPr lang="en-US" sz="2000" dirty="0"/>
              <a:t>,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degrabă</a:t>
            </a:r>
            <a:r>
              <a:rPr lang="en-US" sz="2000" dirty="0"/>
              <a:t> </a:t>
            </a:r>
            <a:r>
              <a:rPr lang="en-US" sz="2000" dirty="0" err="1"/>
              <a:t>decât</a:t>
            </a:r>
            <a:r>
              <a:rPr lang="en-US" sz="2000" dirty="0"/>
              <a:t> invers. </a:t>
            </a:r>
            <a:r>
              <a:rPr lang="en-US" sz="2000" dirty="0" err="1"/>
              <a:t>Această</a:t>
            </a:r>
            <a:r>
              <a:rPr lang="en-US" sz="2000" dirty="0"/>
              <a:t> </a:t>
            </a:r>
            <a:r>
              <a:rPr lang="en-US" sz="2000" dirty="0" err="1"/>
              <a:t>reprezentare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a </a:t>
            </a:r>
            <a:r>
              <a:rPr lang="en-US" sz="2000" dirty="0" err="1"/>
              <a:t>doi</a:t>
            </a:r>
            <a:r>
              <a:rPr lang="en-US" sz="2000" dirty="0"/>
              <a:t> </a:t>
            </a:r>
            <a:r>
              <a:rPr lang="en-US" sz="2000" dirty="0" err="1"/>
              <a:t>arbori</a:t>
            </a:r>
            <a:r>
              <a:rPr lang="en-US" sz="2000" dirty="0"/>
              <a:t> de </a:t>
            </a:r>
            <a:r>
              <a:rPr lang="en-US" sz="2000" dirty="0" err="1"/>
              <a:t>același</a:t>
            </a:r>
            <a:r>
              <a:rPr lang="en-US" sz="2000" dirty="0"/>
              <a:t> </a:t>
            </a:r>
            <a:r>
              <a:rPr lang="en-US" sz="2000" dirty="0" err="1"/>
              <a:t>ordin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legați</a:t>
            </a:r>
            <a:r>
              <a:rPr lang="en-US" sz="2000" dirty="0"/>
              <a:t> </a:t>
            </a:r>
            <a:r>
              <a:rPr lang="en-US" sz="2000" dirty="0" err="1"/>
              <a:t>împreună</a:t>
            </a:r>
            <a:r>
              <a:rPr lang="en-US" sz="2000" dirty="0"/>
              <a:t>, </a:t>
            </a:r>
            <a:r>
              <a:rPr lang="en-US" sz="2000" dirty="0" err="1"/>
              <a:t>făcând</a:t>
            </a:r>
            <a:r>
              <a:rPr lang="en-US" sz="2000" dirty="0"/>
              <a:t> un arbore de </a:t>
            </a:r>
            <a:r>
              <a:rPr lang="en-US" sz="2000" dirty="0" err="1"/>
              <a:t>ordinul</a:t>
            </a:r>
            <a:r>
              <a:rPr lang="en-US" sz="2000" dirty="0"/>
              <a:t> </a:t>
            </a:r>
            <a:r>
              <a:rPr lang="en-US" sz="2000" dirty="0" err="1"/>
              <a:t>următor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mare,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timp</a:t>
            </a:r>
            <a:r>
              <a:rPr lang="en-US" sz="2000" dirty="0"/>
              <a:t> constant. </a:t>
            </a:r>
          </a:p>
        </p:txBody>
      </p:sp>
    </p:spTree>
    <p:extLst>
      <p:ext uri="{BB962C8B-B14F-4D97-AF65-F5344CB8AC3E}">
        <p14:creationId xmlns:p14="http://schemas.microsoft.com/office/powerpoint/2010/main" val="11954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83BC-EB23-9993-5A9D-5217BA44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Îmbinare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B641-3169-EB32-9C38-301029CD8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82" y="1828798"/>
            <a:ext cx="6023344" cy="3696033"/>
          </a:xfrm>
        </p:spPr>
        <p:txBody>
          <a:bodyPr>
            <a:normAutofit/>
          </a:bodyPr>
          <a:lstStyle/>
          <a:p>
            <a:r>
              <a:rPr lang="en-US" sz="2000" dirty="0" err="1"/>
              <a:t>Operația</a:t>
            </a:r>
            <a:r>
              <a:rPr lang="en-US" sz="2000" dirty="0"/>
              <a:t> de </a:t>
            </a:r>
            <a:r>
              <a:rPr lang="en-US" sz="2000" dirty="0" err="1"/>
              <a:t>îmbinare</a:t>
            </a:r>
            <a:r>
              <a:rPr lang="en-US" sz="2000" dirty="0"/>
              <a:t> a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grămezi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folosită</a:t>
            </a:r>
            <a:r>
              <a:rPr lang="en-US" sz="2000" dirty="0"/>
              <a:t> ca </a:t>
            </a:r>
            <a:r>
              <a:rPr lang="en-US" sz="2000" dirty="0" err="1"/>
              <a:t>subrutină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majoritatea</a:t>
            </a:r>
            <a:r>
              <a:rPr lang="en-US" sz="2000" dirty="0"/>
              <a:t> </a:t>
            </a:r>
            <a:r>
              <a:rPr lang="en-US" sz="2000" dirty="0" err="1"/>
              <a:t>celorlalte</a:t>
            </a:r>
            <a:r>
              <a:rPr lang="en-US" sz="2000" dirty="0"/>
              <a:t> </a:t>
            </a:r>
            <a:r>
              <a:rPr lang="en-US" sz="2000" dirty="0" err="1"/>
              <a:t>operațiuni</a:t>
            </a:r>
            <a:r>
              <a:rPr lang="en-US" sz="2000" dirty="0"/>
              <a:t>. O </a:t>
            </a:r>
            <a:r>
              <a:rPr lang="en-US" sz="2000" dirty="0" err="1"/>
              <a:t>subrutină</a:t>
            </a:r>
            <a:r>
              <a:rPr lang="en-US" sz="2000" dirty="0"/>
              <a:t> de </a:t>
            </a:r>
            <a:r>
              <a:rPr lang="en-US" sz="2000" dirty="0" err="1"/>
              <a:t>bază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cadrul</a:t>
            </a:r>
            <a:r>
              <a:rPr lang="en-US" sz="2000" dirty="0"/>
              <a:t> </a:t>
            </a:r>
            <a:r>
              <a:rPr lang="en-US" sz="2000" dirty="0" err="1"/>
              <a:t>acestei</a:t>
            </a:r>
            <a:r>
              <a:rPr lang="en-US" sz="2000" dirty="0"/>
              <a:t> </a:t>
            </a:r>
            <a:r>
              <a:rPr lang="en-US" sz="2000" dirty="0" err="1"/>
              <a:t>proceduri</a:t>
            </a:r>
            <a:r>
              <a:rPr lang="en-US" sz="2000" dirty="0"/>
              <a:t> </a:t>
            </a:r>
            <a:r>
              <a:rPr lang="en-US" sz="2000" dirty="0" err="1"/>
              <a:t>îmbină</a:t>
            </a:r>
            <a:r>
              <a:rPr lang="en-US" sz="2000" dirty="0"/>
              <a:t> </a:t>
            </a:r>
            <a:r>
              <a:rPr lang="en-US" sz="2000" dirty="0" err="1"/>
              <a:t>perechi</a:t>
            </a:r>
            <a:r>
              <a:rPr lang="en-US" sz="2000" dirty="0"/>
              <a:t> de </a:t>
            </a:r>
            <a:r>
              <a:rPr lang="en-US" sz="2000" dirty="0" err="1"/>
              <a:t>arbori</a:t>
            </a:r>
            <a:r>
              <a:rPr lang="en-US" sz="2000" dirty="0"/>
              <a:t> </a:t>
            </a:r>
            <a:r>
              <a:rPr lang="en-US" sz="2000" dirty="0" err="1"/>
              <a:t>binomi</a:t>
            </a:r>
            <a:r>
              <a:rPr lang="en-US" sz="2000" dirty="0"/>
              <a:t> de </a:t>
            </a:r>
            <a:r>
              <a:rPr lang="en-US" sz="2000" dirty="0" err="1"/>
              <a:t>același</a:t>
            </a:r>
            <a:r>
              <a:rPr lang="en-US" sz="2000" dirty="0"/>
              <a:t> </a:t>
            </a:r>
            <a:r>
              <a:rPr lang="en-US" sz="2000" dirty="0" err="1"/>
              <a:t>ordin</a:t>
            </a:r>
            <a:r>
              <a:rPr lang="en-US" sz="2000" dirty="0"/>
              <a:t>. </a:t>
            </a:r>
            <a:r>
              <a:rPr lang="en-US" sz="2000" dirty="0" err="1"/>
              <a:t>Acest</a:t>
            </a:r>
            <a:r>
              <a:rPr lang="en-US" sz="2000" dirty="0"/>
              <a:t> </a:t>
            </a:r>
            <a:r>
              <a:rPr lang="en-US" sz="2000" dirty="0" err="1"/>
              <a:t>lucru</a:t>
            </a:r>
            <a:r>
              <a:rPr lang="en-US" sz="2000" dirty="0"/>
              <a:t> se </a:t>
            </a:r>
            <a:r>
              <a:rPr lang="en-US" sz="2000" dirty="0" err="1"/>
              <a:t>poate</a:t>
            </a:r>
            <a:r>
              <a:rPr lang="en-US" sz="2000" dirty="0"/>
              <a:t> face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compararea</a:t>
            </a:r>
            <a:r>
              <a:rPr lang="en-US" sz="2000" dirty="0"/>
              <a:t> </a:t>
            </a:r>
            <a:r>
              <a:rPr lang="en-US" sz="2000" dirty="0" err="1"/>
              <a:t>cheilor</a:t>
            </a:r>
            <a:r>
              <a:rPr lang="en-US" sz="2000" dirty="0"/>
              <a:t> de la </a:t>
            </a:r>
            <a:r>
              <a:rPr lang="en-US" sz="2000" dirty="0" err="1"/>
              <a:t>rădăcinile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</a:t>
            </a:r>
            <a:r>
              <a:rPr lang="en-US" sz="2000" dirty="0" err="1"/>
              <a:t>doi</a:t>
            </a:r>
            <a:r>
              <a:rPr lang="en-US" sz="2000" dirty="0"/>
              <a:t> arbore (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mici</a:t>
            </a:r>
            <a:r>
              <a:rPr lang="en-US" sz="2000" dirty="0"/>
              <a:t> </a:t>
            </a:r>
            <a:r>
              <a:rPr lang="en-US" sz="2000" dirty="0" err="1"/>
              <a:t>chei</a:t>
            </a:r>
            <a:r>
              <a:rPr lang="en-US" sz="2000" dirty="0"/>
              <a:t> din </a:t>
            </a:r>
            <a:r>
              <a:rPr lang="en-US" sz="2000" dirty="0" err="1"/>
              <a:t>ambii</a:t>
            </a:r>
            <a:r>
              <a:rPr lang="en-US" sz="2000" dirty="0"/>
              <a:t> arbore). </a:t>
            </a:r>
            <a:r>
              <a:rPr lang="en-US" sz="2000" dirty="0" err="1"/>
              <a:t>Nodul</a:t>
            </a:r>
            <a:r>
              <a:rPr lang="en-US" sz="2000" dirty="0"/>
              <a:t> </a:t>
            </a:r>
            <a:r>
              <a:rPr lang="en-US" sz="2000" dirty="0" err="1"/>
              <a:t>rădăcină</a:t>
            </a:r>
            <a:r>
              <a:rPr lang="en-US" sz="2000" dirty="0"/>
              <a:t> cu </a:t>
            </a:r>
            <a:r>
              <a:rPr lang="en-US" sz="2000" dirty="0" err="1"/>
              <a:t>cheia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mare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transformat</a:t>
            </a:r>
            <a:r>
              <a:rPr lang="en-US" sz="2000" dirty="0"/>
              <a:t> </a:t>
            </a:r>
            <a:r>
              <a:rPr lang="en-US" sz="2000" dirty="0" err="1"/>
              <a:t>într</a:t>
            </a:r>
            <a:r>
              <a:rPr lang="en-US" sz="2000" dirty="0"/>
              <a:t>-un </a:t>
            </a:r>
            <a:r>
              <a:rPr lang="en-US" sz="2000" dirty="0" err="1"/>
              <a:t>copil</a:t>
            </a:r>
            <a:r>
              <a:rPr lang="en-US" sz="2000" dirty="0"/>
              <a:t> al </a:t>
            </a:r>
            <a:r>
              <a:rPr lang="en-US" sz="2000" dirty="0" err="1"/>
              <a:t>nodului</a:t>
            </a:r>
            <a:r>
              <a:rPr lang="en-US" sz="2000" dirty="0"/>
              <a:t> </a:t>
            </a:r>
            <a:r>
              <a:rPr lang="en-US" sz="2000" dirty="0" err="1"/>
              <a:t>rădăcină</a:t>
            </a:r>
            <a:r>
              <a:rPr lang="en-US" sz="2000" dirty="0"/>
              <a:t> cu </a:t>
            </a:r>
            <a:r>
              <a:rPr lang="en-US" sz="2000" dirty="0" err="1"/>
              <a:t>cheia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mică</a:t>
            </a:r>
            <a:r>
              <a:rPr lang="en-US" sz="2000" dirty="0"/>
              <a:t>, </a:t>
            </a:r>
            <a:r>
              <a:rPr lang="en-US" sz="2000" dirty="0" err="1"/>
              <a:t>mărindu-i</a:t>
            </a:r>
            <a:r>
              <a:rPr lang="en-US" sz="2000" dirty="0"/>
              <a:t> </a:t>
            </a:r>
            <a:r>
              <a:rPr lang="en-US" sz="2000" dirty="0" err="1"/>
              <a:t>ordinea</a:t>
            </a:r>
            <a:r>
              <a:rPr lang="en-US" sz="2000" dirty="0"/>
              <a:t> cu </a:t>
            </a:r>
            <a:r>
              <a:rPr lang="en-US" sz="2000" dirty="0" err="1"/>
              <a:t>una</a:t>
            </a:r>
            <a:r>
              <a:rPr lang="en-US" sz="20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6BFCB-D5DC-EC09-1B9E-5359AA9F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26" y="1624651"/>
            <a:ext cx="1838144" cy="3978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C2782-F98B-826A-FE10-2BCDA929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544" y="1624651"/>
            <a:ext cx="3326532" cy="39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4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E9F4-FC6D-0BCD-07FB-DD4755AA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Inserare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A44C-2E32-E5E6-A76F-4F7C75EA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Inserarea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</a:t>
            </a:r>
            <a:r>
              <a:rPr lang="en-US" sz="2800" dirty="0" err="1"/>
              <a:t>nou</a:t>
            </a:r>
            <a:r>
              <a:rPr lang="en-US" sz="2800" dirty="0"/>
              <a:t> element </a:t>
            </a:r>
            <a:r>
              <a:rPr lang="en-US" sz="2800" dirty="0" err="1"/>
              <a:t>într</a:t>
            </a:r>
            <a:r>
              <a:rPr lang="en-US" sz="2800" dirty="0"/>
              <a:t>-un heap se </a:t>
            </a:r>
            <a:r>
              <a:rPr lang="en-US" sz="2800" dirty="0" err="1"/>
              <a:t>poate</a:t>
            </a:r>
            <a:r>
              <a:rPr lang="en-US" sz="2800" dirty="0"/>
              <a:t> face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simpla</a:t>
            </a:r>
            <a:r>
              <a:rPr lang="en-US" sz="2800" dirty="0"/>
              <a:t> </a:t>
            </a:r>
            <a:r>
              <a:rPr lang="en-US" sz="2800" dirty="0" err="1"/>
              <a:t>crearea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</a:t>
            </a:r>
            <a:r>
              <a:rPr lang="en-US" sz="2800" dirty="0" err="1"/>
              <a:t>nou</a:t>
            </a:r>
            <a:r>
              <a:rPr lang="en-US" sz="2800" dirty="0"/>
              <a:t> heap care </a:t>
            </a:r>
            <a:r>
              <a:rPr lang="en-US" sz="2800" dirty="0" err="1"/>
              <a:t>conţine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acest</a:t>
            </a:r>
            <a:r>
              <a:rPr lang="en-US" sz="2800" dirty="0"/>
              <a:t> element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apoi</a:t>
            </a:r>
            <a:r>
              <a:rPr lang="en-US" sz="2800" dirty="0"/>
              <a:t> </a:t>
            </a:r>
            <a:r>
              <a:rPr lang="en-US" sz="2800" dirty="0" err="1"/>
              <a:t>îmbinându</a:t>
            </a:r>
            <a:r>
              <a:rPr lang="en-US" sz="2800" dirty="0"/>
              <a:t>-l cu heap- </a:t>
            </a:r>
            <a:r>
              <a:rPr lang="en-US" sz="2800" dirty="0" err="1"/>
              <a:t>ul</a:t>
            </a:r>
            <a:r>
              <a:rPr lang="en-US" sz="2800" dirty="0"/>
              <a:t> original. Din </a:t>
            </a:r>
            <a:r>
              <a:rPr lang="en-US" sz="2800" dirty="0" err="1"/>
              <a:t>cauza</a:t>
            </a:r>
            <a:r>
              <a:rPr lang="en-US" sz="2800" dirty="0"/>
              <a:t> </a:t>
            </a:r>
            <a:r>
              <a:rPr lang="en-US" sz="2800" dirty="0" err="1"/>
              <a:t>îmbinării</a:t>
            </a:r>
            <a:r>
              <a:rPr lang="en-US" sz="2800" dirty="0"/>
              <a:t>, o </a:t>
            </a:r>
            <a:r>
              <a:rPr lang="en-US" sz="2800" dirty="0" err="1"/>
              <a:t>singură</a:t>
            </a:r>
            <a:r>
              <a:rPr lang="en-US" sz="2800" dirty="0"/>
              <a:t> </a:t>
            </a:r>
            <a:r>
              <a:rPr lang="en-US" sz="2800" dirty="0" err="1"/>
              <a:t>inserare</a:t>
            </a:r>
            <a:r>
              <a:rPr lang="en-US" sz="2800" dirty="0"/>
              <a:t> </a:t>
            </a:r>
            <a:r>
              <a:rPr lang="en-US" sz="2800" dirty="0" err="1"/>
              <a:t>necesită</a:t>
            </a:r>
            <a:r>
              <a:rPr lang="en-US" sz="2800" dirty="0"/>
              <a:t> </a:t>
            </a:r>
            <a:r>
              <a:rPr lang="en-US" sz="2800" dirty="0" err="1"/>
              <a:t>timpO</a:t>
            </a:r>
            <a:r>
              <a:rPr lang="en-US" sz="2800" dirty="0"/>
              <a:t>(log n). Cu </a:t>
            </a:r>
            <a:r>
              <a:rPr lang="en-US" sz="2800" dirty="0" err="1"/>
              <a:t>toate</a:t>
            </a:r>
            <a:r>
              <a:rPr lang="en-US" sz="2800" dirty="0"/>
              <a:t> </a:t>
            </a:r>
            <a:r>
              <a:rPr lang="en-US" sz="2800" dirty="0" err="1"/>
              <a:t>acestea</a:t>
            </a:r>
            <a:r>
              <a:rPr lang="en-US" sz="2800" dirty="0"/>
              <a:t>, </a:t>
            </a:r>
            <a:r>
              <a:rPr lang="en-US" sz="2800" dirty="0" err="1"/>
              <a:t>acest</a:t>
            </a:r>
            <a:r>
              <a:rPr lang="en-US" sz="2800" dirty="0"/>
              <a:t> </a:t>
            </a:r>
            <a:r>
              <a:rPr lang="en-US" sz="2800" dirty="0" err="1"/>
              <a:t>lucru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fi </a:t>
            </a:r>
            <a:r>
              <a:rPr lang="en-US" sz="2800" dirty="0" err="1"/>
              <a:t>accelerat</a:t>
            </a:r>
            <a:r>
              <a:rPr lang="en-US" sz="2800" dirty="0"/>
              <a:t> </a:t>
            </a:r>
            <a:r>
              <a:rPr lang="en-US" sz="2800" dirty="0" err="1"/>
              <a:t>utilizând</a:t>
            </a:r>
            <a:r>
              <a:rPr lang="en-US" sz="2800" dirty="0"/>
              <a:t> o </a:t>
            </a:r>
            <a:r>
              <a:rPr lang="en-US" sz="2800" dirty="0" err="1"/>
              <a:t>procedură</a:t>
            </a:r>
            <a:r>
              <a:rPr lang="en-US" sz="2800" dirty="0"/>
              <a:t> de </a:t>
            </a:r>
            <a:r>
              <a:rPr lang="en-US" sz="2800" dirty="0" err="1"/>
              <a:t>îmbinare</a:t>
            </a:r>
            <a:r>
              <a:rPr lang="en-US" sz="2800" dirty="0"/>
              <a:t> care face </a:t>
            </a:r>
            <a:r>
              <a:rPr lang="en-US" sz="2800" dirty="0" err="1"/>
              <a:t>scurtături</a:t>
            </a:r>
            <a:r>
              <a:rPr lang="en-US" sz="2800" dirty="0"/>
              <a:t> la </a:t>
            </a:r>
            <a:r>
              <a:rPr lang="en-US" sz="2800" dirty="0" err="1"/>
              <a:t>îmbinare</a:t>
            </a:r>
            <a:r>
              <a:rPr lang="en-US" sz="2800" dirty="0"/>
              <a:t> </a:t>
            </a:r>
            <a:r>
              <a:rPr lang="en-US" sz="2800" dirty="0" err="1"/>
              <a:t>după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ajunge</a:t>
            </a:r>
            <a:r>
              <a:rPr lang="en-US" sz="2800" dirty="0"/>
              <a:t> la un </a:t>
            </a:r>
            <a:r>
              <a:rPr lang="en-US" sz="2800" dirty="0" err="1"/>
              <a:t>punct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care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unul</a:t>
            </a:r>
            <a:r>
              <a:rPr lang="en-US" sz="2800" dirty="0"/>
              <a:t> </a:t>
            </a:r>
            <a:r>
              <a:rPr lang="en-US" sz="2800" dirty="0" err="1"/>
              <a:t>dintre</a:t>
            </a:r>
            <a:r>
              <a:rPr lang="en-US" sz="2800" dirty="0"/>
              <a:t> </a:t>
            </a:r>
            <a:r>
              <a:rPr lang="en-US" sz="2800" dirty="0" err="1"/>
              <a:t>grămezile</a:t>
            </a:r>
            <a:r>
              <a:rPr lang="en-US" sz="2800" dirty="0"/>
              <a:t> </a:t>
            </a:r>
            <a:r>
              <a:rPr lang="en-US" sz="2800" dirty="0" err="1"/>
              <a:t>îmbinate</a:t>
            </a:r>
            <a:r>
              <a:rPr lang="en-US" sz="2800" dirty="0"/>
              <a:t> are </a:t>
            </a:r>
            <a:r>
              <a:rPr lang="en-US" sz="2800" dirty="0" err="1"/>
              <a:t>arbori</a:t>
            </a:r>
            <a:r>
              <a:rPr lang="en-US" sz="2800" dirty="0"/>
              <a:t> de </a:t>
            </a:r>
            <a:r>
              <a:rPr lang="en-US" sz="2800" dirty="0" err="1"/>
              <a:t>ordine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mare. Cu </a:t>
            </a:r>
            <a:r>
              <a:rPr lang="en-US" sz="2800" dirty="0" err="1"/>
              <a:t>această</a:t>
            </a:r>
            <a:r>
              <a:rPr lang="en-US" sz="2800" dirty="0"/>
              <a:t> </a:t>
            </a:r>
            <a:r>
              <a:rPr lang="en-US" sz="2800" dirty="0" err="1"/>
              <a:t>accelerare</a:t>
            </a:r>
            <a:r>
              <a:rPr lang="en-US" sz="2800" dirty="0"/>
              <a:t>, </a:t>
            </a:r>
            <a:r>
              <a:rPr lang="en-US" sz="2800" dirty="0" err="1"/>
              <a:t>într</a:t>
            </a:r>
            <a:r>
              <a:rPr lang="en-US" sz="2800" dirty="0"/>
              <a:t>-o </a:t>
            </a:r>
            <a:r>
              <a:rPr lang="en-US" sz="2800" dirty="0" err="1"/>
              <a:t>serie</a:t>
            </a:r>
            <a:r>
              <a:rPr lang="en-US" sz="2800" dirty="0"/>
              <a:t> </a:t>
            </a:r>
            <a:r>
              <a:rPr lang="en-US" sz="2800" dirty="0" err="1"/>
              <a:t>dekinserții</a:t>
            </a:r>
            <a:r>
              <a:rPr lang="en-US" sz="2800" dirty="0"/>
              <a:t> consecutive, </a:t>
            </a:r>
            <a:r>
              <a:rPr lang="en-US" sz="2800" dirty="0" err="1"/>
              <a:t>timpul</a:t>
            </a:r>
            <a:r>
              <a:rPr lang="en-US" sz="2800" dirty="0"/>
              <a:t> total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inserții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(k + log n).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2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E76E-C5B8-0B34-8956-DF96AE26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Găsiți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minim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77B4-A8AD-F80A-0B11-D2C2CCE3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﻿</a:t>
            </a:r>
          </a:p>
          <a:p>
            <a:endParaRPr lang="en-US" dirty="0"/>
          </a:p>
          <a:p>
            <a:r>
              <a:rPr lang="en-US" dirty="0" err="1"/>
              <a:t>Inserarea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element </a:t>
            </a:r>
            <a:r>
              <a:rPr lang="en-US" dirty="0" err="1"/>
              <a:t>într</a:t>
            </a:r>
            <a:r>
              <a:rPr lang="en-US" dirty="0"/>
              <a:t>-un heap se </a:t>
            </a:r>
            <a:r>
              <a:rPr lang="en-US" dirty="0" err="1"/>
              <a:t>poate</a:t>
            </a:r>
            <a:r>
              <a:rPr lang="en-US" dirty="0"/>
              <a:t>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heap care </a:t>
            </a:r>
            <a:r>
              <a:rPr lang="en-US" dirty="0" err="1"/>
              <a:t>conţine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element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îmbinându</a:t>
            </a:r>
            <a:r>
              <a:rPr lang="en-US" dirty="0"/>
              <a:t>-l cu heap- </a:t>
            </a:r>
            <a:r>
              <a:rPr lang="en-US" dirty="0" err="1"/>
              <a:t>ul</a:t>
            </a:r>
            <a:r>
              <a:rPr lang="en-US" dirty="0"/>
              <a:t> original. Din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îmbinării</a:t>
            </a:r>
            <a:r>
              <a:rPr lang="en-US" dirty="0"/>
              <a:t>, o </a:t>
            </a:r>
            <a:r>
              <a:rPr lang="en-US" dirty="0" err="1"/>
              <a:t>singură</a:t>
            </a:r>
            <a:r>
              <a:rPr lang="en-US" dirty="0"/>
              <a:t> </a:t>
            </a:r>
            <a:r>
              <a:rPr lang="en-US" dirty="0" err="1"/>
              <a:t>inserare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timpO</a:t>
            </a:r>
            <a:r>
              <a:rPr lang="en-US" dirty="0"/>
              <a:t>(log n).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,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accelerat</a:t>
            </a:r>
            <a:r>
              <a:rPr lang="en-US" dirty="0"/>
              <a:t> </a:t>
            </a:r>
            <a:r>
              <a:rPr lang="en-US" dirty="0" err="1"/>
              <a:t>utilizând</a:t>
            </a:r>
            <a:r>
              <a:rPr lang="en-US" dirty="0"/>
              <a:t> o </a:t>
            </a:r>
            <a:r>
              <a:rPr lang="en-US" dirty="0" err="1"/>
              <a:t>procedură</a:t>
            </a:r>
            <a:r>
              <a:rPr lang="en-US" dirty="0"/>
              <a:t> de </a:t>
            </a:r>
            <a:r>
              <a:rPr lang="en-US" dirty="0" err="1"/>
              <a:t>îmbinare</a:t>
            </a:r>
            <a:r>
              <a:rPr lang="en-US" dirty="0"/>
              <a:t> care face </a:t>
            </a:r>
            <a:r>
              <a:rPr lang="en-US" dirty="0" err="1"/>
              <a:t>scurtături</a:t>
            </a:r>
            <a:r>
              <a:rPr lang="en-US" dirty="0"/>
              <a:t> la </a:t>
            </a:r>
            <a:r>
              <a:rPr lang="en-US" dirty="0" err="1"/>
              <a:t>îmbinare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en-US" dirty="0"/>
              <a:t> la un </a:t>
            </a:r>
            <a:r>
              <a:rPr lang="en-US" dirty="0" err="1"/>
              <a:t>punct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grămezile</a:t>
            </a:r>
            <a:r>
              <a:rPr lang="en-US" dirty="0"/>
              <a:t> </a:t>
            </a:r>
            <a:r>
              <a:rPr lang="en-US" dirty="0" err="1"/>
              <a:t>îmbinate</a:t>
            </a:r>
            <a:r>
              <a:rPr lang="en-US" dirty="0"/>
              <a:t> are </a:t>
            </a:r>
            <a:r>
              <a:rPr lang="en-US" dirty="0" err="1"/>
              <a:t>arbori</a:t>
            </a:r>
            <a:r>
              <a:rPr lang="en-US" dirty="0"/>
              <a:t> de </a:t>
            </a:r>
            <a:r>
              <a:rPr lang="en-US" dirty="0" err="1"/>
              <a:t>ordine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mare. Cu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accelerare</a:t>
            </a:r>
            <a:r>
              <a:rPr lang="en-US" dirty="0"/>
              <a:t>,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dekinserții</a:t>
            </a:r>
            <a:r>
              <a:rPr lang="en-US" dirty="0"/>
              <a:t> consecutive, </a:t>
            </a:r>
            <a:r>
              <a:rPr lang="en-US" dirty="0" err="1"/>
              <a:t>timpul</a:t>
            </a:r>
            <a:r>
              <a:rPr lang="en-US" dirty="0"/>
              <a:t> total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inserții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(k + log n). </a:t>
            </a:r>
          </a:p>
        </p:txBody>
      </p:sp>
    </p:spTree>
    <p:extLst>
      <p:ext uri="{BB962C8B-B14F-4D97-AF65-F5344CB8AC3E}">
        <p14:creationId xmlns:p14="http://schemas.microsoft.com/office/powerpoint/2010/main" val="249157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1566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Linux Libertine</vt:lpstr>
      <vt:lpstr>Office Theme</vt:lpstr>
      <vt:lpstr>Skew Binomial Heap</vt:lpstr>
      <vt:lpstr>Heap Binomial</vt:lpstr>
      <vt:lpstr>Heap binomial  </vt:lpstr>
      <vt:lpstr>Structura unui heap binomial </vt:lpstr>
      <vt:lpstr>PowerPoint Presentation</vt:lpstr>
      <vt:lpstr>Implementare</vt:lpstr>
      <vt:lpstr>Îmbinare</vt:lpstr>
      <vt:lpstr>Inserare</vt:lpstr>
      <vt:lpstr>Găsiți minim </vt:lpstr>
      <vt:lpstr>Șterge</vt:lpstr>
      <vt:lpstr> Skew Binomial Heap</vt:lpstr>
      <vt:lpstr>PowerPoint Presentation</vt:lpstr>
      <vt:lpstr>Gasire minim</vt:lpstr>
      <vt:lpstr>Îmbinare</vt:lpstr>
      <vt:lpstr>Inserați</vt:lpstr>
      <vt:lpstr>Șterge-min </vt:lpstr>
      <vt:lpstr>Multumim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Skew Binomial Heap</dc:title>
  <dc:creator>ALBERT-IONUT   MOLOCENIUC</dc:creator>
  <cp:lastModifiedBy>ALBERT-IONUT   MOLOCENIUC</cp:lastModifiedBy>
  <cp:revision>4</cp:revision>
  <dcterms:created xsi:type="dcterms:W3CDTF">2024-05-02T14:01:42Z</dcterms:created>
  <dcterms:modified xsi:type="dcterms:W3CDTF">2024-05-02T14:36:11Z</dcterms:modified>
</cp:coreProperties>
</file>